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6" r:id="rId2"/>
    <p:sldId id="257" r:id="rId3"/>
    <p:sldId id="258" r:id="rId4"/>
    <p:sldId id="260" r:id="rId5"/>
    <p:sldId id="294" r:id="rId6"/>
    <p:sldId id="295" r:id="rId7"/>
    <p:sldId id="261" r:id="rId8"/>
    <p:sldId id="262" r:id="rId9"/>
    <p:sldId id="264" r:id="rId10"/>
    <p:sldId id="259" r:id="rId11"/>
    <p:sldId id="263" r:id="rId12"/>
    <p:sldId id="265" r:id="rId13"/>
    <p:sldId id="267" r:id="rId14"/>
    <p:sldId id="268" r:id="rId15"/>
    <p:sldId id="269" r:id="rId16"/>
    <p:sldId id="270" r:id="rId17"/>
    <p:sldId id="271" r:id="rId18"/>
    <p:sldId id="272" r:id="rId19"/>
    <p:sldId id="273" r:id="rId20"/>
    <p:sldId id="274" r:id="rId21"/>
    <p:sldId id="276" r:id="rId22"/>
    <p:sldId id="277" r:id="rId23"/>
    <p:sldId id="275" r:id="rId24"/>
    <p:sldId id="278" r:id="rId25"/>
    <p:sldId id="279" r:id="rId26"/>
    <p:sldId id="282" r:id="rId27"/>
    <p:sldId id="280" r:id="rId28"/>
    <p:sldId id="283" r:id="rId29"/>
    <p:sldId id="284" r:id="rId30"/>
    <p:sldId id="285" r:id="rId31"/>
    <p:sldId id="286" r:id="rId32"/>
    <p:sldId id="287" r:id="rId33"/>
    <p:sldId id="288" r:id="rId34"/>
    <p:sldId id="289" r:id="rId35"/>
    <p:sldId id="290" r:id="rId36"/>
    <p:sldId id="291" r:id="rId37"/>
    <p:sldId id="297" r:id="rId38"/>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5112"/>
    <a:srgbClr val="BBFD51"/>
    <a:srgbClr val="C2FD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50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5FAD0AA3-910F-46FE-B6B8-48C6EECDB8A4}"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6187D62F-DBBC-42AA-9B25-4C3888530493}"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1ED6CA5A-90BD-467B-B099-18A5A64F73E2}"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27F19693-5CC8-4098-AC24-F24E9B7DB3FF}"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ED707528-3213-410F-A1E4-F22C02EF1A1A}"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96254459-81F8-4A74-AFFD-FD3912D4A125}"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43BA3577-4058-4E92-A110-277E8AACC751}"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E9520F4A-E98D-4EE0-B752-0381DD4A614B}"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9A03BCBA-A387-4912-8E0A-D7716C587326}"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6FA15F87-459B-40F3-84E6-EC9D409B601A}"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02B98248-DE9F-4D5F-8899-269C9175B81E}"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BBFD51"/>
            </a:gs>
            <a:gs pos="100000">
              <a:schemeClr val="bg1">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75DCC61-E0EB-47F7-8CE6-43FECC3EB74F}"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4.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http://upload.wikimedia.org/wikipedia/commons/thumb/6/68/Escudo_Unison.png/200px-Escudo_Unison.png"/>
          <p:cNvPicPr/>
          <p:nvPr/>
        </p:nvPicPr>
        <p:blipFill>
          <a:blip r:embed="rId2" cstate="print"/>
          <a:srcRect/>
          <a:stretch>
            <a:fillRect/>
          </a:stretch>
        </p:blipFill>
        <p:spPr bwMode="auto">
          <a:xfrm>
            <a:off x="827584" y="692696"/>
            <a:ext cx="1368152" cy="1523088"/>
          </a:xfrm>
          <a:prstGeom prst="rect">
            <a:avLst/>
          </a:prstGeom>
          <a:noFill/>
          <a:ln w="9525">
            <a:noFill/>
            <a:miter lim="800000"/>
            <a:headEnd/>
            <a:tailEnd/>
          </a:ln>
        </p:spPr>
      </p:pic>
      <p:pic>
        <p:nvPicPr>
          <p:cNvPr id="5" name="4 Imagen" descr="geology"/>
          <p:cNvPicPr/>
          <p:nvPr/>
        </p:nvPicPr>
        <p:blipFill>
          <a:blip r:embed="rId3" cstate="print"/>
          <a:srcRect/>
          <a:stretch>
            <a:fillRect/>
          </a:stretch>
        </p:blipFill>
        <p:spPr bwMode="auto">
          <a:xfrm>
            <a:off x="6665135" y="764704"/>
            <a:ext cx="1939313" cy="1077654"/>
          </a:xfrm>
          <a:prstGeom prst="rect">
            <a:avLst/>
          </a:prstGeom>
          <a:noFill/>
          <a:ln w="9525">
            <a:noFill/>
            <a:miter lim="800000"/>
            <a:headEnd/>
            <a:tailEnd/>
          </a:ln>
        </p:spPr>
      </p:pic>
      <p:sp>
        <p:nvSpPr>
          <p:cNvPr id="6" name="5 CuadroTexto"/>
          <p:cNvSpPr txBox="1"/>
          <p:nvPr/>
        </p:nvSpPr>
        <p:spPr>
          <a:xfrm>
            <a:off x="1920675" y="2215784"/>
            <a:ext cx="4912370" cy="1754326"/>
          </a:xfrm>
          <a:prstGeom prst="rect">
            <a:avLst/>
          </a:prstGeom>
          <a:noFill/>
        </p:spPr>
        <p:txBody>
          <a:bodyPr wrap="none" rtlCol="0">
            <a:spAutoFit/>
          </a:bodyPr>
          <a:lstStyle/>
          <a:p>
            <a:pPr algn="ctr"/>
            <a:r>
              <a:rPr lang="es-MX" b="1" i="1" dirty="0" smtClean="0"/>
              <a:t>UNIVERSIDAD DE SONORA</a:t>
            </a:r>
          </a:p>
          <a:p>
            <a:pPr algn="ctr"/>
            <a:r>
              <a:rPr lang="es-MX" b="1" i="1" dirty="0" smtClean="0"/>
              <a:t>DPTO. GEOLOGIA</a:t>
            </a:r>
          </a:p>
          <a:p>
            <a:pPr algn="ctr"/>
            <a:endParaRPr lang="es-MX" b="1" i="1" dirty="0" smtClean="0"/>
          </a:p>
          <a:p>
            <a:pPr algn="ctr"/>
            <a:r>
              <a:rPr lang="es-MX" b="1" i="1" dirty="0" smtClean="0"/>
              <a:t>MATERIA: CARTOGRAFIA</a:t>
            </a:r>
          </a:p>
          <a:p>
            <a:pPr algn="ctr"/>
            <a:endParaRPr lang="es-MX" b="1" i="1" dirty="0" smtClean="0"/>
          </a:p>
          <a:p>
            <a:pPr algn="ctr"/>
            <a:r>
              <a:rPr lang="es-MX" b="1" i="1" dirty="0" smtClean="0"/>
              <a:t>MAESTRO: MC JOSÉ ALFREDO OCHOA G.</a:t>
            </a:r>
            <a:endParaRPr lang="es-MX" b="1" i="1" dirty="0"/>
          </a:p>
        </p:txBody>
      </p:sp>
      <p:sp>
        <p:nvSpPr>
          <p:cNvPr id="7" name="6 CuadroTexto"/>
          <p:cNvSpPr txBox="1"/>
          <p:nvPr/>
        </p:nvSpPr>
        <p:spPr>
          <a:xfrm>
            <a:off x="703217" y="4437112"/>
            <a:ext cx="7272440" cy="369332"/>
          </a:xfrm>
          <a:prstGeom prst="rect">
            <a:avLst/>
          </a:prstGeom>
          <a:noFill/>
        </p:spPr>
        <p:txBody>
          <a:bodyPr wrap="none" rtlCol="0">
            <a:spAutoFit/>
          </a:bodyPr>
          <a:lstStyle/>
          <a:p>
            <a:r>
              <a:rPr lang="es-MX" b="1" i="1" dirty="0" smtClean="0"/>
              <a:t>TEMA: </a:t>
            </a:r>
            <a:r>
              <a:rPr lang="es-MX" b="1" i="1" dirty="0" smtClean="0"/>
              <a:t>GEODESIA Y REPRESENTACIONES CARTOGRAFICAS </a:t>
            </a:r>
            <a:endParaRPr lang="es-MX" b="1" i="1" dirty="0"/>
          </a:p>
        </p:txBody>
      </p:sp>
    </p:spTree>
    <p:extLst>
      <p:ext uri="{BB962C8B-B14F-4D97-AF65-F5344CB8AC3E}">
        <p14:creationId xmlns:p14="http://schemas.microsoft.com/office/powerpoint/2010/main" val="2215899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 name="Rectangle 10"/>
          <p:cNvSpPr>
            <a:spLocks noChangeArrowheads="1"/>
          </p:cNvSpPr>
          <p:nvPr/>
        </p:nvSpPr>
        <p:spPr bwMode="auto">
          <a:xfrm>
            <a:off x="2339975" y="1125538"/>
            <a:ext cx="6172200" cy="4419600"/>
          </a:xfrm>
          <a:prstGeom prst="rect">
            <a:avLst/>
          </a:prstGeom>
          <a:noFill/>
          <a:ln w="12700">
            <a:noFill/>
            <a:miter lim="800000"/>
            <a:headEnd/>
            <a:tailEnd/>
          </a:ln>
          <a:effectLst/>
        </p:spPr>
        <p:txBody>
          <a:bodyPr lIns="92075" tIns="42862" rIns="92075" bIns="42862"/>
          <a:lstStyle/>
          <a:p>
            <a:pPr marL="342900" indent="-342900">
              <a:spcBef>
                <a:spcPct val="20000"/>
              </a:spcBef>
              <a:buFontTx/>
              <a:buChar char="•"/>
            </a:pPr>
            <a:r>
              <a:rPr lang="es-ES_tradnl" sz="2800" dirty="0"/>
              <a:t>Forma Verdadera de la Tierra (Geoide)</a:t>
            </a:r>
          </a:p>
          <a:p>
            <a:pPr marL="342900" indent="-342900">
              <a:spcBef>
                <a:spcPct val="20000"/>
              </a:spcBef>
              <a:buFontTx/>
              <a:buChar char="•"/>
            </a:pPr>
            <a:r>
              <a:rPr lang="es-ES_tradnl" sz="2800" dirty="0"/>
              <a:t>El Elipsoide</a:t>
            </a:r>
          </a:p>
          <a:p>
            <a:pPr marL="342900" indent="-342900">
              <a:spcBef>
                <a:spcPct val="20000"/>
              </a:spcBef>
              <a:buFontTx/>
              <a:buChar char="•"/>
            </a:pPr>
            <a:r>
              <a:rPr lang="es-ES_tradnl" sz="2800" dirty="0"/>
              <a:t>Sistema Geodésico Mundial </a:t>
            </a:r>
          </a:p>
          <a:p>
            <a:pPr marL="342900" indent="-342900">
              <a:spcBef>
                <a:spcPct val="20000"/>
              </a:spcBef>
            </a:pPr>
            <a:r>
              <a:rPr lang="es-ES_tradnl" sz="2800" dirty="0"/>
              <a:t>     </a:t>
            </a:r>
            <a:r>
              <a:rPr lang="es-ES_tradnl" sz="2800" dirty="0" err="1"/>
              <a:t>World</a:t>
            </a:r>
            <a:r>
              <a:rPr lang="es-ES_tradnl" sz="2800" dirty="0"/>
              <a:t> </a:t>
            </a:r>
            <a:r>
              <a:rPr lang="es-ES_tradnl" sz="2800" dirty="0" err="1"/>
              <a:t>Geodetic</a:t>
            </a:r>
            <a:r>
              <a:rPr lang="es-ES_tradnl" sz="2800" dirty="0"/>
              <a:t> </a:t>
            </a:r>
            <a:r>
              <a:rPr lang="es-ES_tradnl" sz="2800" dirty="0" err="1"/>
              <a:t>System</a:t>
            </a:r>
            <a:r>
              <a:rPr lang="es-ES_tradnl" sz="2800" dirty="0"/>
              <a:t> (WGS84)</a:t>
            </a:r>
          </a:p>
          <a:p>
            <a:pPr marL="342900" indent="-342900">
              <a:spcBef>
                <a:spcPct val="20000"/>
              </a:spcBef>
              <a:buFontTx/>
              <a:buChar char="•"/>
            </a:pPr>
            <a:r>
              <a:rPr lang="es-ES_tradnl" sz="2800" dirty="0"/>
              <a:t>Alturas</a:t>
            </a:r>
          </a:p>
        </p:txBody>
      </p:sp>
      <p:sp>
        <p:nvSpPr>
          <p:cNvPr id="4107" name="Rectangle 11"/>
          <p:cNvSpPr>
            <a:spLocks noChangeArrowheads="1"/>
          </p:cNvSpPr>
          <p:nvPr/>
        </p:nvSpPr>
        <p:spPr bwMode="auto">
          <a:xfrm>
            <a:off x="430213" y="1027113"/>
            <a:ext cx="1973262" cy="892175"/>
          </a:xfrm>
          <a:prstGeom prst="rect">
            <a:avLst/>
          </a:prstGeom>
          <a:noFill/>
          <a:ln w="12700">
            <a:noFill/>
            <a:miter lim="800000"/>
            <a:headEnd/>
            <a:tailEnd/>
          </a:ln>
          <a:effectLst/>
        </p:spPr>
        <p:txBody>
          <a:bodyPr wrap="none" lIns="90488" tIns="44450" rIns="90488" bIns="44450">
            <a:spAutoFit/>
          </a:bodyPr>
          <a:lstStyle/>
          <a:p>
            <a:pPr marL="390525" indent="-390525" defTabSz="1042988" eaLnBrk="0" hangingPunct="0">
              <a:spcBef>
                <a:spcPct val="20000"/>
              </a:spcBef>
            </a:pPr>
            <a:r>
              <a:rPr lang="es-ES_tradnl" sz="2400" b="1" i="1">
                <a:effectLst>
                  <a:outerShdw blurRad="38100" dist="38100" dir="2700000" algn="tl">
                    <a:srgbClr val="C0C0C0"/>
                  </a:outerShdw>
                </a:effectLst>
              </a:rPr>
              <a:t>Índice – </a:t>
            </a:r>
          </a:p>
          <a:p>
            <a:pPr marL="390525" indent="-390525" defTabSz="1042988" eaLnBrk="0" hangingPunct="0">
              <a:spcBef>
                <a:spcPct val="20000"/>
              </a:spcBef>
            </a:pPr>
            <a:r>
              <a:rPr lang="es-ES_tradnl" sz="2400" b="1" i="1">
                <a:effectLst>
                  <a:outerShdw blurRad="38100" dist="38100" dir="2700000" algn="tl">
                    <a:srgbClr val="C0C0C0"/>
                  </a:outerShdw>
                </a:effectLst>
              </a:rPr>
              <a:t>     Geodesia</a:t>
            </a:r>
          </a:p>
        </p:txBody>
      </p:sp>
      <p:sp>
        <p:nvSpPr>
          <p:cNvPr id="4108" name="Rectangle 12">
            <a:hlinkClick r:id="" action="ppaction://hlinkshowjump?jump=nextslide"/>
          </p:cNvPr>
          <p:cNvSpPr>
            <a:spLocks noChangeArrowheads="1"/>
          </p:cNvSpPr>
          <p:nvPr/>
        </p:nvSpPr>
        <p:spPr bwMode="auto">
          <a:xfrm>
            <a:off x="228600" y="228600"/>
            <a:ext cx="9372600" cy="762000"/>
          </a:xfrm>
          <a:prstGeom prst="rect">
            <a:avLst/>
          </a:prstGeom>
          <a:noFill/>
          <a:ln w="9525">
            <a:noFill/>
            <a:miter lim="800000"/>
            <a:headEnd/>
            <a:tailEnd/>
          </a:ln>
          <a:effectLst/>
        </p:spPr>
        <p:txBody>
          <a:bodyPr/>
          <a:lstStyle/>
          <a:p>
            <a:pPr algn="ctr"/>
            <a:r>
              <a:rPr lang="es-ES" sz="3600" b="1" dirty="0">
                <a:solidFill>
                  <a:srgbClr val="FFFF00"/>
                </a:solidFill>
                <a:effectLst>
                  <a:outerShdw blurRad="38100" dist="38100" dir="2700000" algn="tl">
                    <a:srgbClr val="C0C0C0"/>
                  </a:outerShdw>
                </a:effectLst>
                <a:latin typeface="Monotype Corsiva" pitchFamily="66" charset="0"/>
              </a:rPr>
              <a:t>Geodesia y Representaciones Cartográficas</a:t>
            </a:r>
          </a:p>
        </p:txBody>
      </p:sp>
      <p:sp>
        <p:nvSpPr>
          <p:cNvPr id="4109" name="Rectangle 13"/>
          <p:cNvSpPr>
            <a:spLocks noChangeArrowheads="1"/>
          </p:cNvSpPr>
          <p:nvPr/>
        </p:nvSpPr>
        <p:spPr bwMode="auto">
          <a:xfrm>
            <a:off x="755650" y="4365625"/>
            <a:ext cx="4859338" cy="454025"/>
          </a:xfrm>
          <a:prstGeom prst="rect">
            <a:avLst/>
          </a:prstGeom>
          <a:noFill/>
          <a:ln w="12700">
            <a:noFill/>
            <a:miter lim="800000"/>
            <a:headEnd/>
            <a:tailEnd/>
          </a:ln>
          <a:effectLst/>
        </p:spPr>
        <p:txBody>
          <a:bodyPr wrap="none" lIns="90488" tIns="44450" rIns="90488" bIns="44450">
            <a:spAutoFit/>
          </a:bodyPr>
          <a:lstStyle/>
          <a:p>
            <a:pPr marL="390525" indent="-390525" defTabSz="1042988" eaLnBrk="0" hangingPunct="0">
              <a:spcBef>
                <a:spcPct val="20000"/>
              </a:spcBef>
            </a:pPr>
            <a:r>
              <a:rPr lang="es-ES_tradnl" sz="2400" b="1" i="1">
                <a:effectLst>
                  <a:outerShdw blurRad="38100" dist="38100" dir="2700000" algn="tl">
                    <a:srgbClr val="C0C0C0"/>
                  </a:outerShdw>
                </a:effectLst>
              </a:rPr>
              <a:t>Representaciones Cartogràficas</a:t>
            </a:r>
          </a:p>
        </p:txBody>
      </p:sp>
      <p:sp>
        <p:nvSpPr>
          <p:cNvPr id="4110" name="Rectangle 14"/>
          <p:cNvSpPr>
            <a:spLocks noChangeArrowheads="1"/>
          </p:cNvSpPr>
          <p:nvPr/>
        </p:nvSpPr>
        <p:spPr bwMode="auto">
          <a:xfrm>
            <a:off x="1547813" y="4941888"/>
            <a:ext cx="4572000" cy="1768475"/>
          </a:xfrm>
          <a:prstGeom prst="rect">
            <a:avLst/>
          </a:prstGeom>
          <a:noFill/>
          <a:ln w="12700">
            <a:noFill/>
            <a:miter lim="800000"/>
            <a:headEnd/>
            <a:tailEnd/>
          </a:ln>
          <a:effectLst/>
        </p:spPr>
        <p:txBody>
          <a:bodyPr>
            <a:spAutoFit/>
          </a:bodyPr>
          <a:lstStyle/>
          <a:p>
            <a:pPr eaLnBrk="0" hangingPunct="0">
              <a:spcBef>
                <a:spcPct val="50000"/>
              </a:spcBef>
              <a:buClr>
                <a:srgbClr val="FC0128"/>
              </a:buClr>
              <a:buSzPct val="75000"/>
              <a:buFontTx/>
              <a:buChar char="•"/>
            </a:pPr>
            <a:r>
              <a:rPr lang="es-ES_tradnl" sz="2000" b="1">
                <a:latin typeface="Univers 55" pitchFamily="2" charset="0"/>
              </a:rPr>
              <a:t>   Tipos de Coordenadas</a:t>
            </a:r>
          </a:p>
          <a:p>
            <a:pPr eaLnBrk="0" hangingPunct="0">
              <a:spcBef>
                <a:spcPct val="50000"/>
              </a:spcBef>
              <a:buClr>
                <a:srgbClr val="FC0128"/>
              </a:buClr>
              <a:buSzPct val="75000"/>
              <a:buFontTx/>
              <a:buChar char="•"/>
            </a:pPr>
            <a:r>
              <a:rPr lang="es-ES_tradnl" sz="2000" b="1">
                <a:latin typeface="Univers 55" pitchFamily="2" charset="0"/>
              </a:rPr>
              <a:t>   Proyección UTM</a:t>
            </a:r>
          </a:p>
          <a:p>
            <a:pPr eaLnBrk="0" hangingPunct="0">
              <a:spcBef>
                <a:spcPct val="50000"/>
              </a:spcBef>
              <a:buClr>
                <a:srgbClr val="FC0128"/>
              </a:buClr>
              <a:buSzPct val="75000"/>
              <a:buFontTx/>
              <a:buChar char="•"/>
            </a:pPr>
            <a:r>
              <a:rPr lang="es-ES_tradnl" sz="2000" b="1">
                <a:latin typeface="Univers 55" pitchFamily="2" charset="0"/>
              </a:rPr>
              <a:t>   Relación de Distancias</a:t>
            </a:r>
          </a:p>
          <a:p>
            <a:pPr eaLnBrk="0" hangingPunct="0">
              <a:spcBef>
                <a:spcPct val="50000"/>
              </a:spcBef>
              <a:buClr>
                <a:srgbClr val="FC0128"/>
              </a:buClr>
              <a:buSzPct val="75000"/>
              <a:buFontTx/>
              <a:buChar char="•"/>
            </a:pPr>
            <a:r>
              <a:rPr lang="es-ES_tradnl" sz="2000" b="1">
                <a:latin typeface="Univers 55" pitchFamily="2" charset="0"/>
              </a:rPr>
              <a:t>   Parámetros de Transformación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108"/>
                                        </p:tgtEl>
                                        <p:attrNameLst>
                                          <p:attrName>style.visibility</p:attrName>
                                        </p:attrNameLst>
                                      </p:cBhvr>
                                      <p:to>
                                        <p:strVal val="visible"/>
                                      </p:to>
                                    </p:set>
                                    <p:animEffect transition="in" filter="box(out)">
                                      <p:cBhvr>
                                        <p:cTn id="7" dur="500"/>
                                        <p:tgtEl>
                                          <p:spTgt spid="4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569913" y="1657350"/>
            <a:ext cx="4097337" cy="1104900"/>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Superficie equipotencial</a:t>
            </a:r>
          </a:p>
          <a:p>
            <a:pPr marL="315913" indent="-315913" defTabSz="844550" eaLnBrk="0" hangingPunct="0">
              <a:spcBef>
                <a:spcPct val="20000"/>
              </a:spcBef>
            </a:pPr>
            <a:r>
              <a:rPr lang="es-ES_tradnl" sz="2000" b="1"/>
              <a:t>    que se asemeja al nivel medio del mar</a:t>
            </a:r>
          </a:p>
          <a:p>
            <a:pPr marL="315913" indent="-315913" defTabSz="844550" eaLnBrk="0" hangingPunct="0">
              <a:spcBef>
                <a:spcPct val="20000"/>
              </a:spcBef>
              <a:buFontTx/>
              <a:buChar char="•"/>
            </a:pPr>
            <a:r>
              <a:rPr lang="es-ES_tradnl" sz="2000" b="1"/>
              <a:t>Definición Física que es una superficie complicada</a:t>
            </a:r>
          </a:p>
          <a:p>
            <a:pPr marL="315913" indent="-315913" defTabSz="844550" eaLnBrk="0" hangingPunct="0">
              <a:spcBef>
                <a:spcPct val="20000"/>
              </a:spcBef>
              <a:buFontTx/>
              <a:buChar char="•"/>
            </a:pPr>
            <a:r>
              <a:rPr lang="es-ES_tradnl" sz="2000" b="1"/>
              <a:t>Descrita por un número infinito de parámetros</a:t>
            </a:r>
          </a:p>
          <a:p>
            <a:pPr marL="315913" indent="-315913" defTabSz="844550" eaLnBrk="0" hangingPunct="0">
              <a:spcBef>
                <a:spcPct val="20000"/>
              </a:spcBef>
              <a:buFontTx/>
              <a:buChar char="•"/>
            </a:pPr>
            <a:r>
              <a:rPr lang="es-ES_tradnl" sz="2000" b="1"/>
              <a:t>Puede ser detectada por algunos instrumentos</a:t>
            </a:r>
          </a:p>
        </p:txBody>
      </p:sp>
      <p:sp>
        <p:nvSpPr>
          <p:cNvPr id="5123" name="Freeform 3"/>
          <p:cNvSpPr>
            <a:spLocks/>
          </p:cNvSpPr>
          <p:nvPr/>
        </p:nvSpPr>
        <p:spPr bwMode="auto">
          <a:xfrm>
            <a:off x="4191000" y="2098675"/>
            <a:ext cx="3795713" cy="3751263"/>
          </a:xfrm>
          <a:custGeom>
            <a:avLst/>
            <a:gdLst/>
            <a:ahLst/>
            <a:cxnLst>
              <a:cxn ang="0">
                <a:pos x="1379" y="7"/>
              </a:cxn>
              <a:cxn ang="0">
                <a:pos x="1321" y="14"/>
              </a:cxn>
              <a:cxn ang="0">
                <a:pos x="1267" y="21"/>
              </a:cxn>
              <a:cxn ang="0">
                <a:pos x="1231" y="61"/>
              </a:cxn>
              <a:cxn ang="0">
                <a:pos x="1173" y="82"/>
              </a:cxn>
              <a:cxn ang="0">
                <a:pos x="1118" y="104"/>
              </a:cxn>
              <a:cxn ang="0">
                <a:pos x="1029" y="154"/>
              </a:cxn>
              <a:cxn ang="0">
                <a:pos x="957" y="216"/>
              </a:cxn>
              <a:cxn ang="0">
                <a:pos x="913" y="245"/>
              </a:cxn>
              <a:cxn ang="0">
                <a:pos x="819" y="299"/>
              </a:cxn>
              <a:cxn ang="0">
                <a:pos x="746" y="339"/>
              </a:cxn>
              <a:cxn ang="0">
                <a:pos x="718" y="364"/>
              </a:cxn>
              <a:cxn ang="0">
                <a:pos x="592" y="400"/>
              </a:cxn>
              <a:cxn ang="0">
                <a:pos x="440" y="425"/>
              </a:cxn>
              <a:cxn ang="0">
                <a:pos x="346" y="454"/>
              </a:cxn>
              <a:cxn ang="0">
                <a:pos x="245" y="538"/>
              </a:cxn>
              <a:cxn ang="0">
                <a:pos x="183" y="632"/>
              </a:cxn>
              <a:cxn ang="0">
                <a:pos x="89" y="740"/>
              </a:cxn>
              <a:cxn ang="0">
                <a:pos x="32" y="895"/>
              </a:cxn>
              <a:cxn ang="0">
                <a:pos x="3" y="1057"/>
              </a:cxn>
              <a:cxn ang="0">
                <a:pos x="10" y="1260"/>
              </a:cxn>
              <a:cxn ang="0">
                <a:pos x="60" y="1458"/>
              </a:cxn>
              <a:cxn ang="0">
                <a:pos x="151" y="1657"/>
              </a:cxn>
              <a:cxn ang="0">
                <a:pos x="281" y="1859"/>
              </a:cxn>
              <a:cxn ang="0">
                <a:pos x="447" y="2069"/>
              </a:cxn>
              <a:cxn ang="0">
                <a:pos x="566" y="2159"/>
              </a:cxn>
              <a:cxn ang="0">
                <a:pos x="743" y="2267"/>
              </a:cxn>
              <a:cxn ang="0">
                <a:pos x="873" y="2310"/>
              </a:cxn>
              <a:cxn ang="0">
                <a:pos x="1000" y="2340"/>
              </a:cxn>
              <a:cxn ang="0">
                <a:pos x="1158" y="2362"/>
              </a:cxn>
              <a:cxn ang="0">
                <a:pos x="1343" y="2351"/>
              </a:cxn>
              <a:cxn ang="0">
                <a:pos x="1556" y="2296"/>
              </a:cxn>
              <a:cxn ang="0">
                <a:pos x="1797" y="2173"/>
              </a:cxn>
              <a:cxn ang="0">
                <a:pos x="1892" y="2072"/>
              </a:cxn>
              <a:cxn ang="0">
                <a:pos x="2000" y="1946"/>
              </a:cxn>
              <a:cxn ang="0">
                <a:pos x="2090" y="1859"/>
              </a:cxn>
              <a:cxn ang="0">
                <a:pos x="2199" y="1700"/>
              </a:cxn>
              <a:cxn ang="0">
                <a:pos x="2278" y="1556"/>
              </a:cxn>
              <a:cxn ang="0">
                <a:pos x="2336" y="1441"/>
              </a:cxn>
              <a:cxn ang="0">
                <a:pos x="2372" y="1227"/>
              </a:cxn>
              <a:cxn ang="0">
                <a:pos x="2382" y="1108"/>
              </a:cxn>
              <a:cxn ang="0">
                <a:pos x="2390" y="1014"/>
              </a:cxn>
              <a:cxn ang="0">
                <a:pos x="2372" y="834"/>
              </a:cxn>
              <a:cxn ang="0">
                <a:pos x="2300" y="663"/>
              </a:cxn>
              <a:cxn ang="0">
                <a:pos x="2151" y="498"/>
              </a:cxn>
              <a:cxn ang="0">
                <a:pos x="1899" y="296"/>
              </a:cxn>
              <a:cxn ang="0">
                <a:pos x="1758" y="195"/>
              </a:cxn>
              <a:cxn ang="0">
                <a:pos x="1671" y="126"/>
              </a:cxn>
              <a:cxn ang="0">
                <a:pos x="1610" y="79"/>
              </a:cxn>
              <a:cxn ang="0">
                <a:pos x="1595" y="61"/>
              </a:cxn>
              <a:cxn ang="0">
                <a:pos x="1545" y="36"/>
              </a:cxn>
              <a:cxn ang="0">
                <a:pos x="1487" y="25"/>
              </a:cxn>
              <a:cxn ang="0">
                <a:pos x="1454" y="10"/>
              </a:cxn>
            </a:cxnLst>
            <a:rect l="0" t="0" r="r" b="b"/>
            <a:pathLst>
              <a:path w="2391" h="2363">
                <a:moveTo>
                  <a:pt x="1415" y="0"/>
                </a:moveTo>
                <a:lnTo>
                  <a:pt x="1396" y="3"/>
                </a:lnTo>
                <a:lnTo>
                  <a:pt x="1379" y="7"/>
                </a:lnTo>
                <a:lnTo>
                  <a:pt x="1360" y="7"/>
                </a:lnTo>
                <a:lnTo>
                  <a:pt x="1339" y="10"/>
                </a:lnTo>
                <a:lnTo>
                  <a:pt x="1321" y="14"/>
                </a:lnTo>
                <a:lnTo>
                  <a:pt x="1303" y="17"/>
                </a:lnTo>
                <a:lnTo>
                  <a:pt x="1285" y="21"/>
                </a:lnTo>
                <a:lnTo>
                  <a:pt x="1267" y="21"/>
                </a:lnTo>
                <a:lnTo>
                  <a:pt x="1256" y="36"/>
                </a:lnTo>
                <a:lnTo>
                  <a:pt x="1245" y="50"/>
                </a:lnTo>
                <a:lnTo>
                  <a:pt x="1231" y="61"/>
                </a:lnTo>
                <a:lnTo>
                  <a:pt x="1213" y="68"/>
                </a:lnTo>
                <a:lnTo>
                  <a:pt x="1195" y="75"/>
                </a:lnTo>
                <a:lnTo>
                  <a:pt x="1173" y="82"/>
                </a:lnTo>
                <a:lnTo>
                  <a:pt x="1154" y="89"/>
                </a:lnTo>
                <a:lnTo>
                  <a:pt x="1137" y="97"/>
                </a:lnTo>
                <a:lnTo>
                  <a:pt x="1118" y="104"/>
                </a:lnTo>
                <a:lnTo>
                  <a:pt x="1094" y="115"/>
                </a:lnTo>
                <a:lnTo>
                  <a:pt x="1061" y="133"/>
                </a:lnTo>
                <a:lnTo>
                  <a:pt x="1029" y="154"/>
                </a:lnTo>
                <a:lnTo>
                  <a:pt x="1000" y="176"/>
                </a:lnTo>
                <a:lnTo>
                  <a:pt x="974" y="198"/>
                </a:lnTo>
                <a:lnTo>
                  <a:pt x="957" y="216"/>
                </a:lnTo>
                <a:lnTo>
                  <a:pt x="949" y="231"/>
                </a:lnTo>
                <a:lnTo>
                  <a:pt x="938" y="234"/>
                </a:lnTo>
                <a:lnTo>
                  <a:pt x="913" y="245"/>
                </a:lnTo>
                <a:lnTo>
                  <a:pt x="884" y="263"/>
                </a:lnTo>
                <a:lnTo>
                  <a:pt x="852" y="277"/>
                </a:lnTo>
                <a:lnTo>
                  <a:pt x="819" y="299"/>
                </a:lnTo>
                <a:lnTo>
                  <a:pt x="787" y="313"/>
                </a:lnTo>
                <a:lnTo>
                  <a:pt x="761" y="328"/>
                </a:lnTo>
                <a:lnTo>
                  <a:pt x="746" y="339"/>
                </a:lnTo>
                <a:lnTo>
                  <a:pt x="746" y="342"/>
                </a:lnTo>
                <a:lnTo>
                  <a:pt x="746" y="346"/>
                </a:lnTo>
                <a:lnTo>
                  <a:pt x="718" y="364"/>
                </a:lnTo>
                <a:lnTo>
                  <a:pt x="682" y="379"/>
                </a:lnTo>
                <a:lnTo>
                  <a:pt x="638" y="389"/>
                </a:lnTo>
                <a:lnTo>
                  <a:pt x="592" y="400"/>
                </a:lnTo>
                <a:lnTo>
                  <a:pt x="540" y="408"/>
                </a:lnTo>
                <a:lnTo>
                  <a:pt x="487" y="415"/>
                </a:lnTo>
                <a:lnTo>
                  <a:pt x="440" y="425"/>
                </a:lnTo>
                <a:lnTo>
                  <a:pt x="393" y="437"/>
                </a:lnTo>
                <a:lnTo>
                  <a:pt x="375" y="440"/>
                </a:lnTo>
                <a:lnTo>
                  <a:pt x="346" y="454"/>
                </a:lnTo>
                <a:lnTo>
                  <a:pt x="314" y="476"/>
                </a:lnTo>
                <a:lnTo>
                  <a:pt x="277" y="505"/>
                </a:lnTo>
                <a:lnTo>
                  <a:pt x="245" y="538"/>
                </a:lnTo>
                <a:lnTo>
                  <a:pt x="212" y="574"/>
                </a:lnTo>
                <a:lnTo>
                  <a:pt x="190" y="603"/>
                </a:lnTo>
                <a:lnTo>
                  <a:pt x="183" y="632"/>
                </a:lnTo>
                <a:lnTo>
                  <a:pt x="147" y="656"/>
                </a:lnTo>
                <a:lnTo>
                  <a:pt x="115" y="696"/>
                </a:lnTo>
                <a:lnTo>
                  <a:pt x="89" y="740"/>
                </a:lnTo>
                <a:lnTo>
                  <a:pt x="65" y="790"/>
                </a:lnTo>
                <a:lnTo>
                  <a:pt x="46" y="841"/>
                </a:lnTo>
                <a:lnTo>
                  <a:pt x="32" y="895"/>
                </a:lnTo>
                <a:lnTo>
                  <a:pt x="21" y="942"/>
                </a:lnTo>
                <a:lnTo>
                  <a:pt x="14" y="985"/>
                </a:lnTo>
                <a:lnTo>
                  <a:pt x="3" y="1057"/>
                </a:lnTo>
                <a:lnTo>
                  <a:pt x="0" y="1126"/>
                </a:lnTo>
                <a:lnTo>
                  <a:pt x="3" y="1191"/>
                </a:lnTo>
                <a:lnTo>
                  <a:pt x="10" y="1260"/>
                </a:lnTo>
                <a:lnTo>
                  <a:pt x="21" y="1328"/>
                </a:lnTo>
                <a:lnTo>
                  <a:pt x="39" y="1393"/>
                </a:lnTo>
                <a:lnTo>
                  <a:pt x="60" y="1458"/>
                </a:lnTo>
                <a:lnTo>
                  <a:pt x="86" y="1527"/>
                </a:lnTo>
                <a:lnTo>
                  <a:pt x="118" y="1592"/>
                </a:lnTo>
                <a:lnTo>
                  <a:pt x="151" y="1657"/>
                </a:lnTo>
                <a:lnTo>
                  <a:pt x="190" y="1726"/>
                </a:lnTo>
                <a:lnTo>
                  <a:pt x="234" y="1794"/>
                </a:lnTo>
                <a:lnTo>
                  <a:pt x="281" y="1859"/>
                </a:lnTo>
                <a:lnTo>
                  <a:pt x="331" y="1928"/>
                </a:lnTo>
                <a:lnTo>
                  <a:pt x="389" y="2000"/>
                </a:lnTo>
                <a:lnTo>
                  <a:pt x="447" y="2069"/>
                </a:lnTo>
                <a:lnTo>
                  <a:pt x="472" y="2094"/>
                </a:lnTo>
                <a:lnTo>
                  <a:pt x="512" y="2123"/>
                </a:lnTo>
                <a:lnTo>
                  <a:pt x="566" y="2159"/>
                </a:lnTo>
                <a:lnTo>
                  <a:pt x="624" y="2199"/>
                </a:lnTo>
                <a:lnTo>
                  <a:pt x="686" y="2235"/>
                </a:lnTo>
                <a:lnTo>
                  <a:pt x="743" y="2267"/>
                </a:lnTo>
                <a:lnTo>
                  <a:pt x="797" y="2289"/>
                </a:lnTo>
                <a:lnTo>
                  <a:pt x="837" y="2303"/>
                </a:lnTo>
                <a:lnTo>
                  <a:pt x="873" y="2310"/>
                </a:lnTo>
                <a:lnTo>
                  <a:pt x="913" y="2322"/>
                </a:lnTo>
                <a:lnTo>
                  <a:pt x="952" y="2332"/>
                </a:lnTo>
                <a:lnTo>
                  <a:pt x="1000" y="2340"/>
                </a:lnTo>
                <a:lnTo>
                  <a:pt x="1050" y="2351"/>
                </a:lnTo>
                <a:lnTo>
                  <a:pt x="1101" y="2354"/>
                </a:lnTo>
                <a:lnTo>
                  <a:pt x="1158" y="2362"/>
                </a:lnTo>
                <a:lnTo>
                  <a:pt x="1216" y="2362"/>
                </a:lnTo>
                <a:lnTo>
                  <a:pt x="1278" y="2358"/>
                </a:lnTo>
                <a:lnTo>
                  <a:pt x="1343" y="2351"/>
                </a:lnTo>
                <a:lnTo>
                  <a:pt x="1411" y="2340"/>
                </a:lnTo>
                <a:lnTo>
                  <a:pt x="1483" y="2322"/>
                </a:lnTo>
                <a:lnTo>
                  <a:pt x="1556" y="2296"/>
                </a:lnTo>
                <a:lnTo>
                  <a:pt x="1635" y="2264"/>
                </a:lnTo>
                <a:lnTo>
                  <a:pt x="1715" y="2224"/>
                </a:lnTo>
                <a:lnTo>
                  <a:pt x="1797" y="2173"/>
                </a:lnTo>
                <a:lnTo>
                  <a:pt x="1823" y="2149"/>
                </a:lnTo>
                <a:lnTo>
                  <a:pt x="1856" y="2112"/>
                </a:lnTo>
                <a:lnTo>
                  <a:pt x="1892" y="2072"/>
                </a:lnTo>
                <a:lnTo>
                  <a:pt x="1928" y="2029"/>
                </a:lnTo>
                <a:lnTo>
                  <a:pt x="1964" y="1986"/>
                </a:lnTo>
                <a:lnTo>
                  <a:pt x="2000" y="1946"/>
                </a:lnTo>
                <a:lnTo>
                  <a:pt x="2032" y="1914"/>
                </a:lnTo>
                <a:lnTo>
                  <a:pt x="2058" y="1888"/>
                </a:lnTo>
                <a:lnTo>
                  <a:pt x="2090" y="1859"/>
                </a:lnTo>
                <a:lnTo>
                  <a:pt x="2123" y="1816"/>
                </a:lnTo>
                <a:lnTo>
                  <a:pt x="2163" y="1762"/>
                </a:lnTo>
                <a:lnTo>
                  <a:pt x="2199" y="1700"/>
                </a:lnTo>
                <a:lnTo>
                  <a:pt x="2231" y="1643"/>
                </a:lnTo>
                <a:lnTo>
                  <a:pt x="2260" y="1592"/>
                </a:lnTo>
                <a:lnTo>
                  <a:pt x="2278" y="1556"/>
                </a:lnTo>
                <a:lnTo>
                  <a:pt x="2285" y="1538"/>
                </a:lnTo>
                <a:lnTo>
                  <a:pt x="2314" y="1498"/>
                </a:lnTo>
                <a:lnTo>
                  <a:pt x="2336" y="1441"/>
                </a:lnTo>
                <a:lnTo>
                  <a:pt x="2353" y="1368"/>
                </a:lnTo>
                <a:lnTo>
                  <a:pt x="2365" y="1296"/>
                </a:lnTo>
                <a:lnTo>
                  <a:pt x="2372" y="1227"/>
                </a:lnTo>
                <a:lnTo>
                  <a:pt x="2379" y="1166"/>
                </a:lnTo>
                <a:lnTo>
                  <a:pt x="2382" y="1126"/>
                </a:lnTo>
                <a:lnTo>
                  <a:pt x="2382" y="1108"/>
                </a:lnTo>
                <a:lnTo>
                  <a:pt x="2386" y="1090"/>
                </a:lnTo>
                <a:lnTo>
                  <a:pt x="2386" y="1057"/>
                </a:lnTo>
                <a:lnTo>
                  <a:pt x="2390" y="1014"/>
                </a:lnTo>
                <a:lnTo>
                  <a:pt x="2386" y="960"/>
                </a:lnTo>
                <a:lnTo>
                  <a:pt x="2382" y="898"/>
                </a:lnTo>
                <a:lnTo>
                  <a:pt x="2372" y="834"/>
                </a:lnTo>
                <a:lnTo>
                  <a:pt x="2353" y="761"/>
                </a:lnTo>
                <a:lnTo>
                  <a:pt x="2329" y="692"/>
                </a:lnTo>
                <a:lnTo>
                  <a:pt x="2300" y="663"/>
                </a:lnTo>
                <a:lnTo>
                  <a:pt x="2260" y="617"/>
                </a:lnTo>
                <a:lnTo>
                  <a:pt x="2213" y="559"/>
                </a:lnTo>
                <a:lnTo>
                  <a:pt x="2151" y="498"/>
                </a:lnTo>
                <a:lnTo>
                  <a:pt x="2079" y="430"/>
                </a:lnTo>
                <a:lnTo>
                  <a:pt x="1996" y="360"/>
                </a:lnTo>
                <a:lnTo>
                  <a:pt x="1899" y="296"/>
                </a:lnTo>
                <a:lnTo>
                  <a:pt x="1794" y="238"/>
                </a:lnTo>
                <a:lnTo>
                  <a:pt x="1780" y="219"/>
                </a:lnTo>
                <a:lnTo>
                  <a:pt x="1758" y="195"/>
                </a:lnTo>
                <a:lnTo>
                  <a:pt x="1732" y="169"/>
                </a:lnTo>
                <a:lnTo>
                  <a:pt x="1703" y="147"/>
                </a:lnTo>
                <a:lnTo>
                  <a:pt x="1671" y="126"/>
                </a:lnTo>
                <a:lnTo>
                  <a:pt x="1646" y="104"/>
                </a:lnTo>
                <a:lnTo>
                  <a:pt x="1624" y="89"/>
                </a:lnTo>
                <a:lnTo>
                  <a:pt x="1610" y="79"/>
                </a:lnTo>
                <a:lnTo>
                  <a:pt x="1610" y="75"/>
                </a:lnTo>
                <a:lnTo>
                  <a:pt x="1610" y="72"/>
                </a:lnTo>
                <a:lnTo>
                  <a:pt x="1595" y="61"/>
                </a:lnTo>
                <a:lnTo>
                  <a:pt x="1578" y="50"/>
                </a:lnTo>
                <a:lnTo>
                  <a:pt x="1563" y="43"/>
                </a:lnTo>
                <a:lnTo>
                  <a:pt x="1545" y="36"/>
                </a:lnTo>
                <a:lnTo>
                  <a:pt x="1523" y="32"/>
                </a:lnTo>
                <a:lnTo>
                  <a:pt x="1505" y="25"/>
                </a:lnTo>
                <a:lnTo>
                  <a:pt x="1487" y="25"/>
                </a:lnTo>
                <a:lnTo>
                  <a:pt x="1465" y="25"/>
                </a:lnTo>
                <a:lnTo>
                  <a:pt x="1461" y="17"/>
                </a:lnTo>
                <a:lnTo>
                  <a:pt x="1454" y="10"/>
                </a:lnTo>
                <a:lnTo>
                  <a:pt x="1437" y="7"/>
                </a:lnTo>
                <a:lnTo>
                  <a:pt x="1415" y="0"/>
                </a:lnTo>
              </a:path>
            </a:pathLst>
          </a:custGeom>
          <a:solidFill>
            <a:srgbClr val="BEBEBE"/>
          </a:solidFill>
          <a:ln w="25400" cap="rnd" cmpd="sng">
            <a:solidFill>
              <a:srgbClr val="0000FF"/>
            </a:solidFill>
            <a:prstDash val="solid"/>
            <a:round/>
            <a:headEnd type="none" w="med" len="med"/>
            <a:tailEnd type="none" w="med" len="med"/>
          </a:ln>
          <a:effectLst/>
        </p:spPr>
        <p:txBody>
          <a:bodyPr/>
          <a:lstStyle/>
          <a:p>
            <a:endParaRPr lang="es-MX"/>
          </a:p>
        </p:txBody>
      </p:sp>
      <p:sp>
        <p:nvSpPr>
          <p:cNvPr id="5126" name="Rectangle 6"/>
          <p:cNvSpPr>
            <a:spLocks noChangeArrowheads="1"/>
          </p:cNvSpPr>
          <p:nvPr/>
        </p:nvSpPr>
        <p:spPr bwMode="auto">
          <a:xfrm>
            <a:off x="1447800" y="304800"/>
            <a:ext cx="7043738" cy="515938"/>
          </a:xfrm>
          <a:prstGeom prst="rect">
            <a:avLst/>
          </a:prstGeom>
          <a:noFill/>
          <a:ln w="12700">
            <a:noFill/>
            <a:miter lim="800000"/>
            <a:headEnd/>
            <a:tailEnd/>
          </a:ln>
          <a:effectLst/>
        </p:spPr>
        <p:txBody>
          <a:bodyPr wrap="none" lIns="90488" tIns="44450" rIns="90488" bIns="44450">
            <a:spAutoFit/>
          </a:bodyPr>
          <a:lstStyle/>
          <a:p>
            <a:pPr marL="390525" indent="-390525" defTabSz="1042988" eaLnBrk="0" hangingPunct="0">
              <a:spcBef>
                <a:spcPct val="20000"/>
              </a:spcBef>
            </a:pPr>
            <a:r>
              <a:rPr lang="es-ES_tradnl" sz="2800" b="1" i="1">
                <a:solidFill>
                  <a:srgbClr val="FFFF00"/>
                </a:solidFill>
                <a:effectLst>
                  <a:outerShdw blurRad="38100" dist="38100" dir="2700000" algn="tl">
                    <a:srgbClr val="C0C0C0"/>
                  </a:outerShdw>
                </a:effectLst>
              </a:rPr>
              <a:t>Forma verdadera de la Tierra (El Geoide)</a:t>
            </a:r>
          </a:p>
        </p:txBody>
      </p:sp>
      <p:sp>
        <p:nvSpPr>
          <p:cNvPr id="5127" name="Freeform 7"/>
          <p:cNvSpPr>
            <a:spLocks/>
          </p:cNvSpPr>
          <p:nvPr/>
        </p:nvSpPr>
        <p:spPr bwMode="auto">
          <a:xfrm>
            <a:off x="6065838" y="1952625"/>
            <a:ext cx="1306512" cy="581025"/>
          </a:xfrm>
          <a:custGeom>
            <a:avLst/>
            <a:gdLst/>
            <a:ahLst/>
            <a:cxnLst>
              <a:cxn ang="0">
                <a:pos x="25" y="68"/>
              </a:cxn>
              <a:cxn ang="0">
                <a:pos x="68" y="58"/>
              </a:cxn>
              <a:cxn ang="0">
                <a:pos x="93" y="43"/>
              </a:cxn>
              <a:cxn ang="0">
                <a:pos x="104" y="36"/>
              </a:cxn>
              <a:cxn ang="0">
                <a:pos x="119" y="32"/>
              </a:cxn>
              <a:cxn ang="0">
                <a:pos x="122" y="25"/>
              </a:cxn>
              <a:cxn ang="0">
                <a:pos x="133" y="43"/>
              </a:cxn>
              <a:cxn ang="0">
                <a:pos x="155" y="43"/>
              </a:cxn>
              <a:cxn ang="0">
                <a:pos x="169" y="36"/>
              </a:cxn>
              <a:cxn ang="0">
                <a:pos x="201" y="43"/>
              </a:cxn>
              <a:cxn ang="0">
                <a:pos x="237" y="51"/>
              </a:cxn>
              <a:cxn ang="0">
                <a:pos x="245" y="39"/>
              </a:cxn>
              <a:cxn ang="0">
                <a:pos x="259" y="36"/>
              </a:cxn>
              <a:cxn ang="0">
                <a:pos x="270" y="14"/>
              </a:cxn>
              <a:cxn ang="0">
                <a:pos x="288" y="3"/>
              </a:cxn>
              <a:cxn ang="0">
                <a:pos x="299" y="54"/>
              </a:cxn>
              <a:cxn ang="0">
                <a:pos x="317" y="51"/>
              </a:cxn>
              <a:cxn ang="0">
                <a:pos x="335" y="43"/>
              </a:cxn>
              <a:cxn ang="0">
                <a:pos x="338" y="29"/>
              </a:cxn>
              <a:cxn ang="0">
                <a:pos x="346" y="14"/>
              </a:cxn>
              <a:cxn ang="0">
                <a:pos x="360" y="14"/>
              </a:cxn>
              <a:cxn ang="0">
                <a:pos x="371" y="10"/>
              </a:cxn>
              <a:cxn ang="0">
                <a:pos x="389" y="54"/>
              </a:cxn>
              <a:cxn ang="0">
                <a:pos x="432" y="68"/>
              </a:cxn>
              <a:cxn ang="0">
                <a:pos x="447" y="79"/>
              </a:cxn>
              <a:cxn ang="0">
                <a:pos x="447" y="97"/>
              </a:cxn>
              <a:cxn ang="0">
                <a:pos x="461" y="108"/>
              </a:cxn>
              <a:cxn ang="0">
                <a:pos x="490" y="108"/>
              </a:cxn>
              <a:cxn ang="0">
                <a:pos x="504" y="116"/>
              </a:cxn>
              <a:cxn ang="0">
                <a:pos x="504" y="137"/>
              </a:cxn>
              <a:cxn ang="0">
                <a:pos x="519" y="147"/>
              </a:cxn>
              <a:cxn ang="0">
                <a:pos x="551" y="152"/>
              </a:cxn>
              <a:cxn ang="0">
                <a:pos x="569" y="147"/>
              </a:cxn>
              <a:cxn ang="0">
                <a:pos x="580" y="133"/>
              </a:cxn>
              <a:cxn ang="0">
                <a:pos x="587" y="130"/>
              </a:cxn>
              <a:cxn ang="0">
                <a:pos x="602" y="130"/>
              </a:cxn>
              <a:cxn ang="0">
                <a:pos x="609" y="133"/>
              </a:cxn>
              <a:cxn ang="0">
                <a:pos x="616" y="144"/>
              </a:cxn>
              <a:cxn ang="0">
                <a:pos x="612" y="173"/>
              </a:cxn>
              <a:cxn ang="0">
                <a:pos x="620" y="184"/>
              </a:cxn>
              <a:cxn ang="0">
                <a:pos x="638" y="184"/>
              </a:cxn>
              <a:cxn ang="0">
                <a:pos x="645" y="191"/>
              </a:cxn>
              <a:cxn ang="0">
                <a:pos x="645" y="198"/>
              </a:cxn>
              <a:cxn ang="0">
                <a:pos x="648" y="202"/>
              </a:cxn>
              <a:cxn ang="0">
                <a:pos x="656" y="202"/>
              </a:cxn>
              <a:cxn ang="0">
                <a:pos x="659" y="209"/>
              </a:cxn>
              <a:cxn ang="0">
                <a:pos x="667" y="209"/>
              </a:cxn>
              <a:cxn ang="0">
                <a:pos x="670" y="212"/>
              </a:cxn>
              <a:cxn ang="0">
                <a:pos x="713" y="202"/>
              </a:cxn>
              <a:cxn ang="0">
                <a:pos x="764" y="220"/>
              </a:cxn>
              <a:cxn ang="0">
                <a:pos x="771" y="263"/>
              </a:cxn>
              <a:cxn ang="0">
                <a:pos x="764" y="296"/>
              </a:cxn>
              <a:cxn ang="0">
                <a:pos x="785" y="299"/>
              </a:cxn>
              <a:cxn ang="0">
                <a:pos x="807" y="303"/>
              </a:cxn>
              <a:cxn ang="0">
                <a:pos x="800" y="328"/>
              </a:cxn>
              <a:cxn ang="0">
                <a:pos x="796" y="354"/>
              </a:cxn>
              <a:cxn ang="0">
                <a:pos x="804" y="354"/>
              </a:cxn>
              <a:cxn ang="0">
                <a:pos x="811" y="354"/>
              </a:cxn>
              <a:cxn ang="0">
                <a:pos x="811" y="361"/>
              </a:cxn>
              <a:cxn ang="0">
                <a:pos x="814" y="365"/>
              </a:cxn>
              <a:cxn ang="0">
                <a:pos x="822" y="365"/>
              </a:cxn>
            </a:cxnLst>
            <a:rect l="0" t="0" r="r" b="b"/>
            <a:pathLst>
              <a:path w="823" h="366">
                <a:moveTo>
                  <a:pt x="0" y="68"/>
                </a:moveTo>
                <a:lnTo>
                  <a:pt x="25" y="68"/>
                </a:lnTo>
                <a:lnTo>
                  <a:pt x="47" y="65"/>
                </a:lnTo>
                <a:lnTo>
                  <a:pt x="68" y="58"/>
                </a:lnTo>
                <a:lnTo>
                  <a:pt x="86" y="43"/>
                </a:lnTo>
                <a:lnTo>
                  <a:pt x="93" y="43"/>
                </a:lnTo>
                <a:lnTo>
                  <a:pt x="100" y="36"/>
                </a:lnTo>
                <a:lnTo>
                  <a:pt x="104" y="36"/>
                </a:lnTo>
                <a:lnTo>
                  <a:pt x="111" y="36"/>
                </a:lnTo>
                <a:lnTo>
                  <a:pt x="119" y="32"/>
                </a:lnTo>
                <a:lnTo>
                  <a:pt x="122" y="29"/>
                </a:lnTo>
                <a:lnTo>
                  <a:pt x="122" y="25"/>
                </a:lnTo>
                <a:lnTo>
                  <a:pt x="133" y="21"/>
                </a:lnTo>
                <a:lnTo>
                  <a:pt x="133" y="43"/>
                </a:lnTo>
                <a:lnTo>
                  <a:pt x="144" y="43"/>
                </a:lnTo>
                <a:lnTo>
                  <a:pt x="155" y="43"/>
                </a:lnTo>
                <a:lnTo>
                  <a:pt x="165" y="39"/>
                </a:lnTo>
                <a:lnTo>
                  <a:pt x="169" y="36"/>
                </a:lnTo>
                <a:lnTo>
                  <a:pt x="187" y="36"/>
                </a:lnTo>
                <a:lnTo>
                  <a:pt x="201" y="43"/>
                </a:lnTo>
                <a:lnTo>
                  <a:pt x="220" y="46"/>
                </a:lnTo>
                <a:lnTo>
                  <a:pt x="237" y="51"/>
                </a:lnTo>
                <a:lnTo>
                  <a:pt x="237" y="43"/>
                </a:lnTo>
                <a:lnTo>
                  <a:pt x="245" y="39"/>
                </a:lnTo>
                <a:lnTo>
                  <a:pt x="256" y="36"/>
                </a:lnTo>
                <a:lnTo>
                  <a:pt x="259" y="36"/>
                </a:lnTo>
                <a:lnTo>
                  <a:pt x="259" y="21"/>
                </a:lnTo>
                <a:lnTo>
                  <a:pt x="270" y="14"/>
                </a:lnTo>
                <a:lnTo>
                  <a:pt x="277" y="10"/>
                </a:lnTo>
                <a:lnTo>
                  <a:pt x="288" y="3"/>
                </a:lnTo>
                <a:lnTo>
                  <a:pt x="299" y="0"/>
                </a:lnTo>
                <a:lnTo>
                  <a:pt x="299" y="54"/>
                </a:lnTo>
                <a:lnTo>
                  <a:pt x="306" y="54"/>
                </a:lnTo>
                <a:lnTo>
                  <a:pt x="317" y="51"/>
                </a:lnTo>
                <a:lnTo>
                  <a:pt x="324" y="46"/>
                </a:lnTo>
                <a:lnTo>
                  <a:pt x="335" y="43"/>
                </a:lnTo>
                <a:lnTo>
                  <a:pt x="335" y="36"/>
                </a:lnTo>
                <a:lnTo>
                  <a:pt x="338" y="29"/>
                </a:lnTo>
                <a:lnTo>
                  <a:pt x="342" y="21"/>
                </a:lnTo>
                <a:lnTo>
                  <a:pt x="346" y="14"/>
                </a:lnTo>
                <a:lnTo>
                  <a:pt x="353" y="14"/>
                </a:lnTo>
                <a:lnTo>
                  <a:pt x="360" y="14"/>
                </a:lnTo>
                <a:lnTo>
                  <a:pt x="367" y="10"/>
                </a:lnTo>
                <a:lnTo>
                  <a:pt x="371" y="10"/>
                </a:lnTo>
                <a:lnTo>
                  <a:pt x="371" y="51"/>
                </a:lnTo>
                <a:lnTo>
                  <a:pt x="389" y="54"/>
                </a:lnTo>
                <a:lnTo>
                  <a:pt x="411" y="61"/>
                </a:lnTo>
                <a:lnTo>
                  <a:pt x="432" y="68"/>
                </a:lnTo>
                <a:lnTo>
                  <a:pt x="447" y="72"/>
                </a:lnTo>
                <a:lnTo>
                  <a:pt x="447" y="79"/>
                </a:lnTo>
                <a:lnTo>
                  <a:pt x="447" y="90"/>
                </a:lnTo>
                <a:lnTo>
                  <a:pt x="447" y="97"/>
                </a:lnTo>
                <a:lnTo>
                  <a:pt x="447" y="104"/>
                </a:lnTo>
                <a:lnTo>
                  <a:pt x="461" y="108"/>
                </a:lnTo>
                <a:lnTo>
                  <a:pt x="475" y="108"/>
                </a:lnTo>
                <a:lnTo>
                  <a:pt x="490" y="108"/>
                </a:lnTo>
                <a:lnTo>
                  <a:pt x="504" y="104"/>
                </a:lnTo>
                <a:lnTo>
                  <a:pt x="504" y="116"/>
                </a:lnTo>
                <a:lnTo>
                  <a:pt x="504" y="126"/>
                </a:lnTo>
                <a:lnTo>
                  <a:pt x="504" y="137"/>
                </a:lnTo>
                <a:lnTo>
                  <a:pt x="504" y="147"/>
                </a:lnTo>
                <a:lnTo>
                  <a:pt x="519" y="147"/>
                </a:lnTo>
                <a:lnTo>
                  <a:pt x="537" y="152"/>
                </a:lnTo>
                <a:lnTo>
                  <a:pt x="551" y="152"/>
                </a:lnTo>
                <a:lnTo>
                  <a:pt x="566" y="152"/>
                </a:lnTo>
                <a:lnTo>
                  <a:pt x="569" y="147"/>
                </a:lnTo>
                <a:lnTo>
                  <a:pt x="573" y="140"/>
                </a:lnTo>
                <a:lnTo>
                  <a:pt x="580" y="133"/>
                </a:lnTo>
                <a:lnTo>
                  <a:pt x="580" y="130"/>
                </a:lnTo>
                <a:lnTo>
                  <a:pt x="587" y="130"/>
                </a:lnTo>
                <a:lnTo>
                  <a:pt x="595" y="130"/>
                </a:lnTo>
                <a:lnTo>
                  <a:pt x="602" y="130"/>
                </a:lnTo>
                <a:lnTo>
                  <a:pt x="609" y="130"/>
                </a:lnTo>
                <a:lnTo>
                  <a:pt x="609" y="133"/>
                </a:lnTo>
                <a:lnTo>
                  <a:pt x="612" y="133"/>
                </a:lnTo>
                <a:lnTo>
                  <a:pt x="616" y="144"/>
                </a:lnTo>
                <a:lnTo>
                  <a:pt x="616" y="159"/>
                </a:lnTo>
                <a:lnTo>
                  <a:pt x="612" y="173"/>
                </a:lnTo>
                <a:lnTo>
                  <a:pt x="612" y="180"/>
                </a:lnTo>
                <a:lnTo>
                  <a:pt x="620" y="184"/>
                </a:lnTo>
                <a:lnTo>
                  <a:pt x="631" y="184"/>
                </a:lnTo>
                <a:lnTo>
                  <a:pt x="638" y="184"/>
                </a:lnTo>
                <a:lnTo>
                  <a:pt x="645" y="188"/>
                </a:lnTo>
                <a:lnTo>
                  <a:pt x="645" y="191"/>
                </a:lnTo>
                <a:lnTo>
                  <a:pt x="645" y="195"/>
                </a:lnTo>
                <a:lnTo>
                  <a:pt x="645" y="198"/>
                </a:lnTo>
                <a:lnTo>
                  <a:pt x="645" y="202"/>
                </a:lnTo>
                <a:lnTo>
                  <a:pt x="648" y="202"/>
                </a:lnTo>
                <a:lnTo>
                  <a:pt x="652" y="202"/>
                </a:lnTo>
                <a:lnTo>
                  <a:pt x="656" y="202"/>
                </a:lnTo>
                <a:lnTo>
                  <a:pt x="656" y="205"/>
                </a:lnTo>
                <a:lnTo>
                  <a:pt x="659" y="209"/>
                </a:lnTo>
                <a:lnTo>
                  <a:pt x="663" y="209"/>
                </a:lnTo>
                <a:lnTo>
                  <a:pt x="667" y="209"/>
                </a:lnTo>
                <a:lnTo>
                  <a:pt x="670" y="209"/>
                </a:lnTo>
                <a:lnTo>
                  <a:pt x="670" y="212"/>
                </a:lnTo>
                <a:lnTo>
                  <a:pt x="688" y="205"/>
                </a:lnTo>
                <a:lnTo>
                  <a:pt x="713" y="202"/>
                </a:lnTo>
                <a:lnTo>
                  <a:pt x="742" y="205"/>
                </a:lnTo>
                <a:lnTo>
                  <a:pt x="764" y="220"/>
                </a:lnTo>
                <a:lnTo>
                  <a:pt x="771" y="241"/>
                </a:lnTo>
                <a:lnTo>
                  <a:pt x="771" y="263"/>
                </a:lnTo>
                <a:lnTo>
                  <a:pt x="771" y="281"/>
                </a:lnTo>
                <a:lnTo>
                  <a:pt x="764" y="296"/>
                </a:lnTo>
                <a:lnTo>
                  <a:pt x="775" y="296"/>
                </a:lnTo>
                <a:lnTo>
                  <a:pt x="785" y="299"/>
                </a:lnTo>
                <a:lnTo>
                  <a:pt x="796" y="303"/>
                </a:lnTo>
                <a:lnTo>
                  <a:pt x="807" y="303"/>
                </a:lnTo>
                <a:lnTo>
                  <a:pt x="804" y="318"/>
                </a:lnTo>
                <a:lnTo>
                  <a:pt x="800" y="328"/>
                </a:lnTo>
                <a:lnTo>
                  <a:pt x="796" y="339"/>
                </a:lnTo>
                <a:lnTo>
                  <a:pt x="796" y="354"/>
                </a:lnTo>
                <a:lnTo>
                  <a:pt x="800" y="354"/>
                </a:lnTo>
                <a:lnTo>
                  <a:pt x="804" y="354"/>
                </a:lnTo>
                <a:lnTo>
                  <a:pt x="807" y="354"/>
                </a:lnTo>
                <a:lnTo>
                  <a:pt x="811" y="354"/>
                </a:lnTo>
                <a:lnTo>
                  <a:pt x="811" y="357"/>
                </a:lnTo>
                <a:lnTo>
                  <a:pt x="811" y="361"/>
                </a:lnTo>
                <a:lnTo>
                  <a:pt x="814" y="361"/>
                </a:lnTo>
                <a:lnTo>
                  <a:pt x="814" y="365"/>
                </a:lnTo>
                <a:lnTo>
                  <a:pt x="818" y="365"/>
                </a:lnTo>
                <a:lnTo>
                  <a:pt x="822" y="365"/>
                </a:lnTo>
              </a:path>
            </a:pathLst>
          </a:custGeom>
          <a:noFill/>
          <a:ln w="25400" cap="rnd" cmpd="sng">
            <a:solidFill>
              <a:srgbClr val="CC6600"/>
            </a:solidFill>
            <a:prstDash val="solid"/>
            <a:round/>
            <a:headEnd type="none" w="med" len="med"/>
            <a:tailEnd type="none" w="med" len="med"/>
          </a:ln>
          <a:effectLst/>
        </p:spPr>
        <p:txBody>
          <a:bodyPr/>
          <a:lstStyle/>
          <a:p>
            <a:endParaRPr lang="es-MX"/>
          </a:p>
        </p:txBody>
      </p:sp>
      <p:sp>
        <p:nvSpPr>
          <p:cNvPr id="5128" name="Rectangle 8"/>
          <p:cNvSpPr>
            <a:spLocks noChangeArrowheads="1"/>
          </p:cNvSpPr>
          <p:nvPr/>
        </p:nvSpPr>
        <p:spPr bwMode="auto">
          <a:xfrm>
            <a:off x="6948488" y="1924050"/>
            <a:ext cx="1211262" cy="323850"/>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600" b="1" i="1"/>
              <a:t>Topografía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828800" y="384175"/>
            <a:ext cx="2195513" cy="515938"/>
          </a:xfrm>
          <a:prstGeom prst="rect">
            <a:avLst/>
          </a:prstGeom>
          <a:noFill/>
          <a:ln w="12700">
            <a:noFill/>
            <a:miter lim="800000"/>
            <a:headEnd/>
            <a:tailEnd/>
          </a:ln>
          <a:effectLst/>
        </p:spPr>
        <p:txBody>
          <a:bodyPr wrap="none" lIns="90488" tIns="44450" rIns="90488" bIns="44450">
            <a:spAutoFit/>
          </a:bodyPr>
          <a:lstStyle/>
          <a:p>
            <a:pPr marL="390525" indent="-390525" defTabSz="1042988" eaLnBrk="0" hangingPunct="0">
              <a:spcBef>
                <a:spcPct val="20000"/>
              </a:spcBef>
            </a:pPr>
            <a:r>
              <a:rPr lang="es-ES_tradnl" sz="2800" b="1" i="1">
                <a:solidFill>
                  <a:srgbClr val="FFFF00"/>
                </a:solidFill>
                <a:effectLst>
                  <a:outerShdw blurRad="38100" dist="38100" dir="2700000" algn="tl">
                    <a:srgbClr val="C0C0C0"/>
                  </a:outerShdw>
                </a:effectLst>
              </a:rPr>
              <a:t>El Elipsoide</a:t>
            </a:r>
          </a:p>
        </p:txBody>
      </p:sp>
      <p:sp>
        <p:nvSpPr>
          <p:cNvPr id="7171" name="Rectangle 3"/>
          <p:cNvSpPr>
            <a:spLocks noChangeArrowheads="1"/>
          </p:cNvSpPr>
          <p:nvPr/>
        </p:nvSpPr>
        <p:spPr bwMode="auto">
          <a:xfrm>
            <a:off x="569913" y="1879600"/>
            <a:ext cx="4348162" cy="1104900"/>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Una elipse es una figura matemática que se define por:</a:t>
            </a:r>
          </a:p>
          <a:p>
            <a:pPr marL="742950" lvl="1" indent="-285750" defTabSz="844550" eaLnBrk="0" hangingPunct="0">
              <a:spcBef>
                <a:spcPct val="20000"/>
              </a:spcBef>
              <a:buFontTx/>
              <a:buChar char="–"/>
            </a:pPr>
            <a:r>
              <a:rPr lang="es-ES_tradnl" b="1"/>
              <a:t>Semi eje mayor (a) </a:t>
            </a:r>
          </a:p>
          <a:p>
            <a:pPr marL="742950" lvl="1" indent="-285750" defTabSz="844550" eaLnBrk="0" hangingPunct="0">
              <a:spcBef>
                <a:spcPct val="20000"/>
              </a:spcBef>
              <a:buFontTx/>
              <a:buChar char="–"/>
            </a:pPr>
            <a:r>
              <a:rPr lang="es-ES_tradnl" b="1"/>
              <a:t>Semi eje menor (b)</a:t>
            </a:r>
          </a:p>
          <a:p>
            <a:pPr marL="315913" indent="-315913" defTabSz="844550" eaLnBrk="0" hangingPunct="0">
              <a:spcBef>
                <a:spcPct val="20000"/>
              </a:spcBef>
              <a:buFontTx/>
              <a:buChar char="•"/>
            </a:pPr>
            <a:r>
              <a:rPr lang="es-ES_tradnl" sz="2000" b="1"/>
              <a:t>Es una figura geométrica simple </a:t>
            </a:r>
          </a:p>
          <a:p>
            <a:pPr marL="315913" indent="-315913" defTabSz="844550" eaLnBrk="0" hangingPunct="0">
              <a:spcBef>
                <a:spcPct val="20000"/>
              </a:spcBef>
              <a:buFontTx/>
              <a:buChar char="•"/>
            </a:pPr>
            <a:r>
              <a:rPr lang="es-ES_tradnl" sz="2000" b="1"/>
              <a:t>No puede ser detectada </a:t>
            </a:r>
          </a:p>
          <a:p>
            <a:pPr marL="315913" indent="-315913" defTabSz="844550" eaLnBrk="0" hangingPunct="0">
              <a:spcBef>
                <a:spcPct val="20000"/>
              </a:spcBef>
            </a:pPr>
            <a:r>
              <a:rPr lang="es-ES_tradnl" sz="2000" b="1"/>
              <a:t>    por instrumentos</a:t>
            </a:r>
          </a:p>
        </p:txBody>
      </p:sp>
      <p:sp>
        <p:nvSpPr>
          <p:cNvPr id="7172" name="Line 4"/>
          <p:cNvSpPr>
            <a:spLocks noChangeShapeType="1"/>
          </p:cNvSpPr>
          <p:nvPr/>
        </p:nvSpPr>
        <p:spPr bwMode="auto">
          <a:xfrm>
            <a:off x="4359275" y="3883025"/>
            <a:ext cx="4184650" cy="4763"/>
          </a:xfrm>
          <a:prstGeom prst="line">
            <a:avLst/>
          </a:prstGeom>
          <a:noFill/>
          <a:ln w="25400">
            <a:solidFill>
              <a:schemeClr val="hlink"/>
            </a:solidFill>
            <a:round/>
            <a:headEnd/>
            <a:tailEnd/>
          </a:ln>
          <a:effectLst/>
        </p:spPr>
        <p:txBody>
          <a:bodyPr wrap="none" anchor="ctr"/>
          <a:lstStyle/>
          <a:p>
            <a:endParaRPr lang="es-MX"/>
          </a:p>
        </p:txBody>
      </p:sp>
      <p:sp>
        <p:nvSpPr>
          <p:cNvPr id="7173" name="Line 5"/>
          <p:cNvSpPr>
            <a:spLocks noChangeShapeType="1"/>
          </p:cNvSpPr>
          <p:nvPr/>
        </p:nvSpPr>
        <p:spPr bwMode="auto">
          <a:xfrm>
            <a:off x="6443663" y="2708275"/>
            <a:ext cx="0" cy="2359025"/>
          </a:xfrm>
          <a:prstGeom prst="line">
            <a:avLst/>
          </a:prstGeom>
          <a:noFill/>
          <a:ln w="25400">
            <a:solidFill>
              <a:schemeClr val="hlink"/>
            </a:solidFill>
            <a:round/>
            <a:headEnd/>
            <a:tailEnd/>
          </a:ln>
          <a:effectLst/>
        </p:spPr>
        <p:txBody>
          <a:bodyPr wrap="none" anchor="ctr"/>
          <a:lstStyle/>
          <a:p>
            <a:endParaRPr lang="es-MX"/>
          </a:p>
        </p:txBody>
      </p:sp>
      <p:sp>
        <p:nvSpPr>
          <p:cNvPr id="7174" name="Line 6"/>
          <p:cNvSpPr>
            <a:spLocks noChangeShapeType="1"/>
          </p:cNvSpPr>
          <p:nvPr/>
        </p:nvSpPr>
        <p:spPr bwMode="auto">
          <a:xfrm flipV="1">
            <a:off x="6600825" y="2693988"/>
            <a:ext cx="1588" cy="1190625"/>
          </a:xfrm>
          <a:prstGeom prst="line">
            <a:avLst/>
          </a:prstGeom>
          <a:noFill/>
          <a:ln w="12700">
            <a:solidFill>
              <a:schemeClr val="tx1"/>
            </a:solidFill>
            <a:round/>
            <a:headEnd type="triangle" w="med" len="med"/>
            <a:tailEnd type="triangle" w="med" len="med"/>
          </a:ln>
          <a:effectLst/>
        </p:spPr>
        <p:txBody>
          <a:bodyPr wrap="none" anchor="ctr"/>
          <a:lstStyle/>
          <a:p>
            <a:endParaRPr lang="es-MX"/>
          </a:p>
        </p:txBody>
      </p:sp>
      <p:sp>
        <p:nvSpPr>
          <p:cNvPr id="7175" name="Line 7"/>
          <p:cNvSpPr>
            <a:spLocks noChangeShapeType="1"/>
          </p:cNvSpPr>
          <p:nvPr/>
        </p:nvSpPr>
        <p:spPr bwMode="auto">
          <a:xfrm>
            <a:off x="6451600" y="4070350"/>
            <a:ext cx="2074863" cy="0"/>
          </a:xfrm>
          <a:prstGeom prst="line">
            <a:avLst/>
          </a:prstGeom>
          <a:noFill/>
          <a:ln w="12700">
            <a:solidFill>
              <a:schemeClr val="tx1"/>
            </a:solidFill>
            <a:round/>
            <a:headEnd type="triangle" w="med" len="med"/>
            <a:tailEnd type="triangle" w="med" len="med"/>
          </a:ln>
          <a:effectLst/>
        </p:spPr>
        <p:txBody>
          <a:bodyPr wrap="none" anchor="ctr"/>
          <a:lstStyle/>
          <a:p>
            <a:endParaRPr lang="es-MX"/>
          </a:p>
        </p:txBody>
      </p:sp>
      <p:sp>
        <p:nvSpPr>
          <p:cNvPr id="7176" name="Rectangle 8"/>
          <p:cNvSpPr>
            <a:spLocks noChangeArrowheads="1"/>
          </p:cNvSpPr>
          <p:nvPr/>
        </p:nvSpPr>
        <p:spPr bwMode="auto">
          <a:xfrm>
            <a:off x="6621463" y="3082925"/>
            <a:ext cx="336550" cy="393700"/>
          </a:xfrm>
          <a:prstGeom prst="rect">
            <a:avLst/>
          </a:prstGeom>
          <a:noFill/>
          <a:ln w="12700">
            <a:noFill/>
            <a:miter lim="800000"/>
            <a:headEnd/>
            <a:tailEnd/>
          </a:ln>
          <a:effectLst/>
        </p:spPr>
        <p:txBody>
          <a:bodyPr wrap="none" lIns="90488" tIns="44450" rIns="90488" bIns="44450">
            <a:spAutoFit/>
          </a:bodyPr>
          <a:lstStyle/>
          <a:p>
            <a:pPr marL="390525" indent="-390525" defTabSz="1042988" eaLnBrk="0" hangingPunct="0">
              <a:spcBef>
                <a:spcPct val="20000"/>
              </a:spcBef>
            </a:pPr>
            <a:r>
              <a:rPr lang="es-ES_tradnl" sz="2000" b="1" i="1"/>
              <a:t>b</a:t>
            </a:r>
          </a:p>
        </p:txBody>
      </p:sp>
      <p:sp>
        <p:nvSpPr>
          <p:cNvPr id="7177" name="Rectangle 9"/>
          <p:cNvSpPr>
            <a:spLocks noChangeArrowheads="1"/>
          </p:cNvSpPr>
          <p:nvPr/>
        </p:nvSpPr>
        <p:spPr bwMode="auto">
          <a:xfrm>
            <a:off x="7345363" y="4070350"/>
            <a:ext cx="322262" cy="393700"/>
          </a:xfrm>
          <a:prstGeom prst="rect">
            <a:avLst/>
          </a:prstGeom>
          <a:noFill/>
          <a:ln w="12700">
            <a:noFill/>
            <a:miter lim="800000"/>
            <a:headEnd/>
            <a:tailEnd/>
          </a:ln>
          <a:effectLst/>
        </p:spPr>
        <p:txBody>
          <a:bodyPr wrap="none" lIns="90488" tIns="44450" rIns="90488" bIns="44450">
            <a:spAutoFit/>
          </a:bodyPr>
          <a:lstStyle/>
          <a:p>
            <a:pPr marL="390525" indent="-390525" defTabSz="1042988" eaLnBrk="0" hangingPunct="0">
              <a:spcBef>
                <a:spcPct val="20000"/>
              </a:spcBef>
            </a:pPr>
            <a:r>
              <a:rPr lang="es-ES_tradnl" sz="2000" b="1" i="1"/>
              <a:t>a</a:t>
            </a:r>
          </a:p>
        </p:txBody>
      </p:sp>
      <p:sp>
        <p:nvSpPr>
          <p:cNvPr id="7178" name="Freeform 10"/>
          <p:cNvSpPr>
            <a:spLocks/>
          </p:cNvSpPr>
          <p:nvPr/>
        </p:nvSpPr>
        <p:spPr bwMode="auto">
          <a:xfrm>
            <a:off x="4330700" y="2693988"/>
            <a:ext cx="4224338" cy="2405062"/>
          </a:xfrm>
          <a:custGeom>
            <a:avLst/>
            <a:gdLst/>
            <a:ahLst/>
            <a:cxnLst>
              <a:cxn ang="0">
                <a:pos x="1467" y="4"/>
              </a:cxn>
              <a:cxn ang="0">
                <a:pos x="1724" y="36"/>
              </a:cxn>
              <a:cxn ang="0">
                <a:pos x="1962" y="94"/>
              </a:cxn>
              <a:cxn ang="0">
                <a:pos x="2175" y="174"/>
              </a:cxn>
              <a:cxn ang="0">
                <a:pos x="2356" y="278"/>
              </a:cxn>
              <a:cxn ang="0">
                <a:pos x="2497" y="397"/>
              </a:cxn>
              <a:cxn ang="0">
                <a:pos x="2598" y="531"/>
              </a:cxn>
              <a:cxn ang="0">
                <a:pos x="2652" y="680"/>
              </a:cxn>
              <a:cxn ang="0">
                <a:pos x="2652" y="834"/>
              </a:cxn>
              <a:cxn ang="0">
                <a:pos x="2598" y="983"/>
              </a:cxn>
              <a:cxn ang="0">
                <a:pos x="2497" y="1117"/>
              </a:cxn>
              <a:cxn ang="0">
                <a:pos x="2356" y="1236"/>
              </a:cxn>
              <a:cxn ang="0">
                <a:pos x="2175" y="1340"/>
              </a:cxn>
              <a:cxn ang="0">
                <a:pos x="1962" y="1420"/>
              </a:cxn>
              <a:cxn ang="0">
                <a:pos x="1724" y="1477"/>
              </a:cxn>
              <a:cxn ang="0">
                <a:pos x="1467" y="1510"/>
              </a:cxn>
              <a:cxn ang="0">
                <a:pos x="1196" y="1510"/>
              </a:cxn>
              <a:cxn ang="0">
                <a:pos x="936" y="1477"/>
              </a:cxn>
              <a:cxn ang="0">
                <a:pos x="698" y="1420"/>
              </a:cxn>
              <a:cxn ang="0">
                <a:pos x="484" y="1340"/>
              </a:cxn>
              <a:cxn ang="0">
                <a:pos x="307" y="1236"/>
              </a:cxn>
              <a:cxn ang="0">
                <a:pos x="162" y="1117"/>
              </a:cxn>
              <a:cxn ang="0">
                <a:pos x="61" y="983"/>
              </a:cxn>
              <a:cxn ang="0">
                <a:pos x="7" y="834"/>
              </a:cxn>
              <a:cxn ang="0">
                <a:pos x="7" y="680"/>
              </a:cxn>
              <a:cxn ang="0">
                <a:pos x="61" y="531"/>
              </a:cxn>
              <a:cxn ang="0">
                <a:pos x="162" y="397"/>
              </a:cxn>
              <a:cxn ang="0">
                <a:pos x="307" y="278"/>
              </a:cxn>
              <a:cxn ang="0">
                <a:pos x="484" y="174"/>
              </a:cxn>
              <a:cxn ang="0">
                <a:pos x="698" y="94"/>
              </a:cxn>
              <a:cxn ang="0">
                <a:pos x="936" y="36"/>
              </a:cxn>
              <a:cxn ang="0">
                <a:pos x="1196" y="4"/>
              </a:cxn>
            </a:cxnLst>
            <a:rect l="0" t="0" r="r" b="b"/>
            <a:pathLst>
              <a:path w="2661" h="1515">
                <a:moveTo>
                  <a:pt x="1330" y="0"/>
                </a:moveTo>
                <a:lnTo>
                  <a:pt x="1467" y="4"/>
                </a:lnTo>
                <a:lnTo>
                  <a:pt x="1597" y="18"/>
                </a:lnTo>
                <a:lnTo>
                  <a:pt x="1724" y="36"/>
                </a:lnTo>
                <a:lnTo>
                  <a:pt x="1846" y="61"/>
                </a:lnTo>
                <a:lnTo>
                  <a:pt x="1962" y="94"/>
                </a:lnTo>
                <a:lnTo>
                  <a:pt x="2074" y="130"/>
                </a:lnTo>
                <a:lnTo>
                  <a:pt x="2175" y="174"/>
                </a:lnTo>
                <a:lnTo>
                  <a:pt x="2270" y="224"/>
                </a:lnTo>
                <a:lnTo>
                  <a:pt x="2356" y="278"/>
                </a:lnTo>
                <a:lnTo>
                  <a:pt x="2432" y="336"/>
                </a:lnTo>
                <a:lnTo>
                  <a:pt x="2497" y="397"/>
                </a:lnTo>
                <a:lnTo>
                  <a:pt x="2555" y="462"/>
                </a:lnTo>
                <a:lnTo>
                  <a:pt x="2598" y="531"/>
                </a:lnTo>
                <a:lnTo>
                  <a:pt x="2634" y="603"/>
                </a:lnTo>
                <a:lnTo>
                  <a:pt x="2652" y="680"/>
                </a:lnTo>
                <a:lnTo>
                  <a:pt x="2660" y="755"/>
                </a:lnTo>
                <a:lnTo>
                  <a:pt x="2652" y="834"/>
                </a:lnTo>
                <a:lnTo>
                  <a:pt x="2634" y="910"/>
                </a:lnTo>
                <a:lnTo>
                  <a:pt x="2598" y="983"/>
                </a:lnTo>
                <a:lnTo>
                  <a:pt x="2555" y="1052"/>
                </a:lnTo>
                <a:lnTo>
                  <a:pt x="2497" y="1117"/>
                </a:lnTo>
                <a:lnTo>
                  <a:pt x="2432" y="1177"/>
                </a:lnTo>
                <a:lnTo>
                  <a:pt x="2356" y="1236"/>
                </a:lnTo>
                <a:lnTo>
                  <a:pt x="2270" y="1290"/>
                </a:lnTo>
                <a:lnTo>
                  <a:pt x="2175" y="1340"/>
                </a:lnTo>
                <a:lnTo>
                  <a:pt x="2074" y="1383"/>
                </a:lnTo>
                <a:lnTo>
                  <a:pt x="1962" y="1420"/>
                </a:lnTo>
                <a:lnTo>
                  <a:pt x="1846" y="1453"/>
                </a:lnTo>
                <a:lnTo>
                  <a:pt x="1724" y="1477"/>
                </a:lnTo>
                <a:lnTo>
                  <a:pt x="1597" y="1496"/>
                </a:lnTo>
                <a:lnTo>
                  <a:pt x="1467" y="1510"/>
                </a:lnTo>
                <a:lnTo>
                  <a:pt x="1330" y="1514"/>
                </a:lnTo>
                <a:lnTo>
                  <a:pt x="1196" y="1510"/>
                </a:lnTo>
                <a:lnTo>
                  <a:pt x="1062" y="1496"/>
                </a:lnTo>
                <a:lnTo>
                  <a:pt x="936" y="1477"/>
                </a:lnTo>
                <a:lnTo>
                  <a:pt x="813" y="1453"/>
                </a:lnTo>
                <a:lnTo>
                  <a:pt x="698" y="1420"/>
                </a:lnTo>
                <a:lnTo>
                  <a:pt x="588" y="1383"/>
                </a:lnTo>
                <a:lnTo>
                  <a:pt x="484" y="1340"/>
                </a:lnTo>
                <a:lnTo>
                  <a:pt x="390" y="1290"/>
                </a:lnTo>
                <a:lnTo>
                  <a:pt x="307" y="1236"/>
                </a:lnTo>
                <a:lnTo>
                  <a:pt x="227" y="1177"/>
                </a:lnTo>
                <a:lnTo>
                  <a:pt x="162" y="1117"/>
                </a:lnTo>
                <a:lnTo>
                  <a:pt x="104" y="1052"/>
                </a:lnTo>
                <a:lnTo>
                  <a:pt x="61" y="983"/>
                </a:lnTo>
                <a:lnTo>
                  <a:pt x="29" y="910"/>
                </a:lnTo>
                <a:lnTo>
                  <a:pt x="7" y="834"/>
                </a:lnTo>
                <a:lnTo>
                  <a:pt x="0" y="755"/>
                </a:lnTo>
                <a:lnTo>
                  <a:pt x="7" y="680"/>
                </a:lnTo>
                <a:lnTo>
                  <a:pt x="29" y="603"/>
                </a:lnTo>
                <a:lnTo>
                  <a:pt x="61" y="531"/>
                </a:lnTo>
                <a:lnTo>
                  <a:pt x="104" y="462"/>
                </a:lnTo>
                <a:lnTo>
                  <a:pt x="162" y="397"/>
                </a:lnTo>
                <a:lnTo>
                  <a:pt x="227" y="336"/>
                </a:lnTo>
                <a:lnTo>
                  <a:pt x="307" y="278"/>
                </a:lnTo>
                <a:lnTo>
                  <a:pt x="390" y="224"/>
                </a:lnTo>
                <a:lnTo>
                  <a:pt x="484" y="174"/>
                </a:lnTo>
                <a:lnTo>
                  <a:pt x="588" y="130"/>
                </a:lnTo>
                <a:lnTo>
                  <a:pt x="698" y="94"/>
                </a:lnTo>
                <a:lnTo>
                  <a:pt x="813" y="61"/>
                </a:lnTo>
                <a:lnTo>
                  <a:pt x="936" y="36"/>
                </a:lnTo>
                <a:lnTo>
                  <a:pt x="1062" y="18"/>
                </a:lnTo>
                <a:lnTo>
                  <a:pt x="1196" y="4"/>
                </a:lnTo>
                <a:lnTo>
                  <a:pt x="1330" y="0"/>
                </a:lnTo>
              </a:path>
            </a:pathLst>
          </a:custGeom>
          <a:noFill/>
          <a:ln w="25400" cap="rnd" cmpd="sng">
            <a:solidFill>
              <a:srgbClr val="CC0000"/>
            </a:solidFill>
            <a:prstDash val="solid"/>
            <a:round/>
            <a:headEnd type="none" w="med" len="med"/>
            <a:tailEnd type="none" w="med" len="med"/>
          </a:ln>
          <a:effectLst/>
        </p:spPr>
        <p:txBody>
          <a:bodyPr/>
          <a:lstStyle/>
          <a:p>
            <a:endParaRPr lang="es-MX"/>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652463" y="6262688"/>
            <a:ext cx="1914525"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algn="ctr" eaLnBrk="0" fontAlgn="base" hangingPunct="0">
              <a:spcBef>
                <a:spcPct val="0"/>
              </a:spcBef>
              <a:spcAft>
                <a:spcPct val="0"/>
              </a:spcAft>
              <a:defRPr sz="1400" b="1">
                <a:solidFill>
                  <a:schemeClr val="tx1"/>
                </a:solidFill>
                <a:latin typeface="Arial" charset="0"/>
              </a:defRPr>
            </a:lvl6pPr>
            <a:lvl7pPr marL="2971800" indent="-228600" algn="ctr" eaLnBrk="0" fontAlgn="base" hangingPunct="0">
              <a:spcBef>
                <a:spcPct val="0"/>
              </a:spcBef>
              <a:spcAft>
                <a:spcPct val="0"/>
              </a:spcAft>
              <a:defRPr sz="1400" b="1">
                <a:solidFill>
                  <a:schemeClr val="tx1"/>
                </a:solidFill>
                <a:latin typeface="Arial" charset="0"/>
              </a:defRPr>
            </a:lvl7pPr>
            <a:lvl8pPr marL="3429000" indent="-228600" algn="ctr" eaLnBrk="0" fontAlgn="base" hangingPunct="0">
              <a:spcBef>
                <a:spcPct val="0"/>
              </a:spcBef>
              <a:spcAft>
                <a:spcPct val="0"/>
              </a:spcAft>
              <a:defRPr sz="1400" b="1">
                <a:solidFill>
                  <a:schemeClr val="tx1"/>
                </a:solidFill>
                <a:latin typeface="Arial" charset="0"/>
              </a:defRPr>
            </a:lvl8pPr>
            <a:lvl9pPr marL="3886200" indent="-228600" algn="ctr" eaLnBrk="0" fontAlgn="base" hangingPunct="0">
              <a:spcBef>
                <a:spcPct val="0"/>
              </a:spcBef>
              <a:spcAft>
                <a:spcPct val="0"/>
              </a:spcAft>
              <a:defRPr sz="1400" b="1">
                <a:solidFill>
                  <a:schemeClr val="tx1"/>
                </a:solidFill>
                <a:latin typeface="Arial" charset="0"/>
              </a:defRPr>
            </a:lvl9pPr>
          </a:lstStyle>
          <a:p>
            <a:endParaRPr lang="es-MX" altLang="es-MX"/>
          </a:p>
        </p:txBody>
      </p:sp>
      <p:sp>
        <p:nvSpPr>
          <p:cNvPr id="7171" name="Rectangle 3"/>
          <p:cNvSpPr>
            <a:spLocks noChangeArrowheads="1"/>
          </p:cNvSpPr>
          <p:nvPr/>
        </p:nvSpPr>
        <p:spPr bwMode="auto">
          <a:xfrm>
            <a:off x="3176588" y="6262688"/>
            <a:ext cx="2790825"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algn="ctr" eaLnBrk="0" fontAlgn="base" hangingPunct="0">
              <a:spcBef>
                <a:spcPct val="0"/>
              </a:spcBef>
              <a:spcAft>
                <a:spcPct val="0"/>
              </a:spcAft>
              <a:defRPr sz="1400" b="1">
                <a:solidFill>
                  <a:schemeClr val="tx1"/>
                </a:solidFill>
                <a:latin typeface="Arial" charset="0"/>
              </a:defRPr>
            </a:lvl6pPr>
            <a:lvl7pPr marL="2971800" indent="-228600" algn="ctr" eaLnBrk="0" fontAlgn="base" hangingPunct="0">
              <a:spcBef>
                <a:spcPct val="0"/>
              </a:spcBef>
              <a:spcAft>
                <a:spcPct val="0"/>
              </a:spcAft>
              <a:defRPr sz="1400" b="1">
                <a:solidFill>
                  <a:schemeClr val="tx1"/>
                </a:solidFill>
                <a:latin typeface="Arial" charset="0"/>
              </a:defRPr>
            </a:lvl7pPr>
            <a:lvl8pPr marL="3429000" indent="-228600" algn="ctr" eaLnBrk="0" fontAlgn="base" hangingPunct="0">
              <a:spcBef>
                <a:spcPct val="0"/>
              </a:spcBef>
              <a:spcAft>
                <a:spcPct val="0"/>
              </a:spcAft>
              <a:defRPr sz="1400" b="1">
                <a:solidFill>
                  <a:schemeClr val="tx1"/>
                </a:solidFill>
                <a:latin typeface="Arial" charset="0"/>
              </a:defRPr>
            </a:lvl8pPr>
            <a:lvl9pPr marL="3886200" indent="-228600" algn="ctr" eaLnBrk="0" fontAlgn="base" hangingPunct="0">
              <a:spcBef>
                <a:spcPct val="0"/>
              </a:spcBef>
              <a:spcAft>
                <a:spcPct val="0"/>
              </a:spcAft>
              <a:defRPr sz="1400" b="1">
                <a:solidFill>
                  <a:schemeClr val="tx1"/>
                </a:solidFill>
                <a:latin typeface="Arial" charset="0"/>
              </a:defRPr>
            </a:lvl9pPr>
          </a:lstStyle>
          <a:p>
            <a:endParaRPr lang="es-MX" altLang="es-MX"/>
          </a:p>
        </p:txBody>
      </p:sp>
      <p:sp>
        <p:nvSpPr>
          <p:cNvPr id="607236" name="Rectangle 4"/>
          <p:cNvSpPr>
            <a:spLocks noChangeArrowheads="1"/>
          </p:cNvSpPr>
          <p:nvPr/>
        </p:nvSpPr>
        <p:spPr bwMode="auto">
          <a:xfrm>
            <a:off x="1600200" y="381000"/>
            <a:ext cx="4495800" cy="51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marL="390525" indent="-390525" algn="l" defTabSz="1042988">
              <a:spcBef>
                <a:spcPct val="20000"/>
              </a:spcBef>
              <a:defRPr/>
            </a:pPr>
            <a:r>
              <a:rPr lang="es-ES_tradnl" sz="2800" i="1">
                <a:solidFill>
                  <a:srgbClr val="FFFF00"/>
                </a:solidFill>
                <a:effectLst>
                  <a:outerShdw blurRad="38100" dist="38100" dir="2700000" algn="tl">
                    <a:srgbClr val="000000"/>
                  </a:outerShdw>
                </a:effectLst>
                <a:latin typeface="Arial" pitchFamily="34" charset="0"/>
              </a:rPr>
              <a:t>El Elipsoide y el Geoide</a:t>
            </a:r>
          </a:p>
        </p:txBody>
      </p:sp>
      <p:sp>
        <p:nvSpPr>
          <p:cNvPr id="7173" name="Freeform 5"/>
          <p:cNvSpPr>
            <a:spLocks/>
          </p:cNvSpPr>
          <p:nvPr/>
        </p:nvSpPr>
        <p:spPr bwMode="auto">
          <a:xfrm>
            <a:off x="2143125" y="2098675"/>
            <a:ext cx="3795713" cy="3751263"/>
          </a:xfrm>
          <a:custGeom>
            <a:avLst/>
            <a:gdLst>
              <a:gd name="T0" fmla="*/ 2147483647 w 2391"/>
              <a:gd name="T1" fmla="*/ 17641890 h 2363"/>
              <a:gd name="T2" fmla="*/ 2147483647 w 2391"/>
              <a:gd name="T3" fmla="*/ 35282192 h 2363"/>
              <a:gd name="T4" fmla="*/ 2147483647 w 2391"/>
              <a:gd name="T5" fmla="*/ 52924082 h 2363"/>
              <a:gd name="T6" fmla="*/ 2147483647 w 2391"/>
              <a:gd name="T7" fmla="*/ 153730345 h 2363"/>
              <a:gd name="T8" fmla="*/ 2147483647 w 2391"/>
              <a:gd name="T9" fmla="*/ 206652840 h 2363"/>
              <a:gd name="T10" fmla="*/ 2147483647 w 2391"/>
              <a:gd name="T11" fmla="*/ 262096285 h 2363"/>
              <a:gd name="T12" fmla="*/ 2147483647 w 2391"/>
              <a:gd name="T13" fmla="*/ 388104114 h 2363"/>
              <a:gd name="T14" fmla="*/ 2147483647 w 2391"/>
              <a:gd name="T15" fmla="*/ 544353823 h 2363"/>
              <a:gd name="T16" fmla="*/ 2147483647 w 2391"/>
              <a:gd name="T17" fmla="*/ 617439157 h 2363"/>
              <a:gd name="T18" fmla="*/ 2064009034 w 2391"/>
              <a:gd name="T19" fmla="*/ 753527613 h 2363"/>
              <a:gd name="T20" fmla="*/ 1880036810 w 2391"/>
              <a:gd name="T21" fmla="*/ 854333876 h 2363"/>
              <a:gd name="T22" fmla="*/ 1809472426 w 2391"/>
              <a:gd name="T23" fmla="*/ 917336997 h 2363"/>
              <a:gd name="T24" fmla="*/ 1491932697 w 2391"/>
              <a:gd name="T25" fmla="*/ 1008062634 h 2363"/>
              <a:gd name="T26" fmla="*/ 1108868896 w 2391"/>
              <a:gd name="T27" fmla="*/ 1071067343 h 2363"/>
              <a:gd name="T28" fmla="*/ 871974177 w 2391"/>
              <a:gd name="T29" fmla="*/ 1144151090 h 2363"/>
              <a:gd name="T30" fmla="*/ 617439156 w 2391"/>
              <a:gd name="T31" fmla="*/ 1355844243 h 2363"/>
              <a:gd name="T32" fmla="*/ 461189448 w 2391"/>
              <a:gd name="T33" fmla="*/ 1592738962 h 2363"/>
              <a:gd name="T34" fmla="*/ 224294730 w 2391"/>
              <a:gd name="T35" fmla="*/ 1864915874 h 2363"/>
              <a:gd name="T36" fmla="*/ 80645011 w 2391"/>
              <a:gd name="T37" fmla="*/ 2147483647 h 2363"/>
              <a:gd name="T38" fmla="*/ 7561263 w 2391"/>
              <a:gd name="T39" fmla="*/ 2147483647 h 2363"/>
              <a:gd name="T40" fmla="*/ 25201566 w 2391"/>
              <a:gd name="T41" fmla="*/ 2147483647 h 2363"/>
              <a:gd name="T42" fmla="*/ 151209395 w 2391"/>
              <a:gd name="T43" fmla="*/ 2147483647 h 2363"/>
              <a:gd name="T44" fmla="*/ 380544438 w 2391"/>
              <a:gd name="T45" fmla="*/ 2147483647 h 2363"/>
              <a:gd name="T46" fmla="*/ 708164793 w 2391"/>
              <a:gd name="T47" fmla="*/ 2147483647 h 2363"/>
              <a:gd name="T48" fmla="*/ 1126510786 w 2391"/>
              <a:gd name="T49" fmla="*/ 2147483647 h 2363"/>
              <a:gd name="T50" fmla="*/ 1426408625 w 2391"/>
              <a:gd name="T51" fmla="*/ 2147483647 h 2363"/>
              <a:gd name="T52" fmla="*/ 1872477134 w 2391"/>
              <a:gd name="T53" fmla="*/ 2147483647 h 2363"/>
              <a:gd name="T54" fmla="*/ 2147483647 w 2391"/>
              <a:gd name="T55" fmla="*/ 2147483647 h 2363"/>
              <a:gd name="T56" fmla="*/ 2147483647 w 2391"/>
              <a:gd name="T57" fmla="*/ 2147483647 h 2363"/>
              <a:gd name="T58" fmla="*/ 2147483647 w 2391"/>
              <a:gd name="T59" fmla="*/ 2147483647 h 2363"/>
              <a:gd name="T60" fmla="*/ 2147483647 w 2391"/>
              <a:gd name="T61" fmla="*/ 2147483647 h 2363"/>
              <a:gd name="T62" fmla="*/ 2147483647 w 2391"/>
              <a:gd name="T63" fmla="*/ 2147483647 h 2363"/>
              <a:gd name="T64" fmla="*/ 2147483647 w 2391"/>
              <a:gd name="T65" fmla="*/ 2147483647 h 2363"/>
              <a:gd name="T66" fmla="*/ 2147483647 w 2391"/>
              <a:gd name="T67" fmla="*/ 2147483647 h 2363"/>
              <a:gd name="T68" fmla="*/ 2147483647 w 2391"/>
              <a:gd name="T69" fmla="*/ 2147483647 h 2363"/>
              <a:gd name="T70" fmla="*/ 2147483647 w 2391"/>
              <a:gd name="T71" fmla="*/ 2147483647 h 2363"/>
              <a:gd name="T72" fmla="*/ 2147483647 w 2391"/>
              <a:gd name="T73" fmla="*/ 2147483647 h 2363"/>
              <a:gd name="T74" fmla="*/ 2147483647 w 2391"/>
              <a:gd name="T75" fmla="*/ 2147483647 h 2363"/>
              <a:gd name="T76" fmla="*/ 2147483647 w 2391"/>
              <a:gd name="T77" fmla="*/ 2147483647 h 2363"/>
              <a:gd name="T78" fmla="*/ 2147483647 w 2391"/>
              <a:gd name="T79" fmla="*/ 2147483647 h 2363"/>
              <a:gd name="T80" fmla="*/ 2147483647 w 2391"/>
              <a:gd name="T81" fmla="*/ 2147483647 h 2363"/>
              <a:gd name="T82" fmla="*/ 2147483647 w 2391"/>
              <a:gd name="T83" fmla="*/ 2147483647 h 2363"/>
              <a:gd name="T84" fmla="*/ 2147483647 w 2391"/>
              <a:gd name="T85" fmla="*/ 2101810593 h 2363"/>
              <a:gd name="T86" fmla="*/ 2147483647 w 2391"/>
              <a:gd name="T87" fmla="*/ 1670864610 h 2363"/>
              <a:gd name="T88" fmla="*/ 2147483647 w 2391"/>
              <a:gd name="T89" fmla="*/ 1255037980 h 2363"/>
              <a:gd name="T90" fmla="*/ 2147483647 w 2391"/>
              <a:gd name="T91" fmla="*/ 745966349 h 2363"/>
              <a:gd name="T92" fmla="*/ 2147483647 w 2391"/>
              <a:gd name="T93" fmla="*/ 491431328 h 2363"/>
              <a:gd name="T94" fmla="*/ 2147483647 w 2391"/>
              <a:gd name="T95" fmla="*/ 317539730 h 2363"/>
              <a:gd name="T96" fmla="*/ 2147483647 w 2391"/>
              <a:gd name="T97" fmla="*/ 199093164 h 2363"/>
              <a:gd name="T98" fmla="*/ 2147483647 w 2391"/>
              <a:gd name="T99" fmla="*/ 153730345 h 2363"/>
              <a:gd name="T100" fmla="*/ 2147483647 w 2391"/>
              <a:gd name="T101" fmla="*/ 90725637 h 2363"/>
              <a:gd name="T102" fmla="*/ 2147483647 w 2391"/>
              <a:gd name="T103" fmla="*/ 63004708 h 2363"/>
              <a:gd name="T104" fmla="*/ 2147483647 w 2391"/>
              <a:gd name="T105" fmla="*/ 25201566 h 23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391" h="2363">
                <a:moveTo>
                  <a:pt x="1415" y="0"/>
                </a:moveTo>
                <a:lnTo>
                  <a:pt x="1396" y="3"/>
                </a:lnTo>
                <a:lnTo>
                  <a:pt x="1379" y="7"/>
                </a:lnTo>
                <a:lnTo>
                  <a:pt x="1360" y="7"/>
                </a:lnTo>
                <a:lnTo>
                  <a:pt x="1339" y="10"/>
                </a:lnTo>
                <a:lnTo>
                  <a:pt x="1321" y="14"/>
                </a:lnTo>
                <a:lnTo>
                  <a:pt x="1303" y="17"/>
                </a:lnTo>
                <a:lnTo>
                  <a:pt x="1285" y="21"/>
                </a:lnTo>
                <a:lnTo>
                  <a:pt x="1267" y="21"/>
                </a:lnTo>
                <a:lnTo>
                  <a:pt x="1256" y="36"/>
                </a:lnTo>
                <a:lnTo>
                  <a:pt x="1245" y="50"/>
                </a:lnTo>
                <a:lnTo>
                  <a:pt x="1231" y="61"/>
                </a:lnTo>
                <a:lnTo>
                  <a:pt x="1213" y="68"/>
                </a:lnTo>
                <a:lnTo>
                  <a:pt x="1195" y="75"/>
                </a:lnTo>
                <a:lnTo>
                  <a:pt x="1173" y="82"/>
                </a:lnTo>
                <a:lnTo>
                  <a:pt x="1154" y="89"/>
                </a:lnTo>
                <a:lnTo>
                  <a:pt x="1137" y="97"/>
                </a:lnTo>
                <a:lnTo>
                  <a:pt x="1118" y="104"/>
                </a:lnTo>
                <a:lnTo>
                  <a:pt x="1094" y="115"/>
                </a:lnTo>
                <a:lnTo>
                  <a:pt x="1061" y="133"/>
                </a:lnTo>
                <a:lnTo>
                  <a:pt x="1029" y="154"/>
                </a:lnTo>
                <a:lnTo>
                  <a:pt x="1000" y="176"/>
                </a:lnTo>
                <a:lnTo>
                  <a:pt x="974" y="198"/>
                </a:lnTo>
                <a:lnTo>
                  <a:pt x="957" y="216"/>
                </a:lnTo>
                <a:lnTo>
                  <a:pt x="949" y="231"/>
                </a:lnTo>
                <a:lnTo>
                  <a:pt x="938" y="234"/>
                </a:lnTo>
                <a:lnTo>
                  <a:pt x="913" y="245"/>
                </a:lnTo>
                <a:lnTo>
                  <a:pt x="884" y="263"/>
                </a:lnTo>
                <a:lnTo>
                  <a:pt x="852" y="277"/>
                </a:lnTo>
                <a:lnTo>
                  <a:pt x="819" y="299"/>
                </a:lnTo>
                <a:lnTo>
                  <a:pt x="787" y="313"/>
                </a:lnTo>
                <a:lnTo>
                  <a:pt x="761" y="328"/>
                </a:lnTo>
                <a:lnTo>
                  <a:pt x="746" y="339"/>
                </a:lnTo>
                <a:lnTo>
                  <a:pt x="746" y="342"/>
                </a:lnTo>
                <a:lnTo>
                  <a:pt x="746" y="346"/>
                </a:lnTo>
                <a:lnTo>
                  <a:pt x="718" y="364"/>
                </a:lnTo>
                <a:lnTo>
                  <a:pt x="682" y="379"/>
                </a:lnTo>
                <a:lnTo>
                  <a:pt x="638" y="389"/>
                </a:lnTo>
                <a:lnTo>
                  <a:pt x="592" y="400"/>
                </a:lnTo>
                <a:lnTo>
                  <a:pt x="540" y="408"/>
                </a:lnTo>
                <a:lnTo>
                  <a:pt x="487" y="415"/>
                </a:lnTo>
                <a:lnTo>
                  <a:pt x="440" y="425"/>
                </a:lnTo>
                <a:lnTo>
                  <a:pt x="393" y="437"/>
                </a:lnTo>
                <a:lnTo>
                  <a:pt x="375" y="440"/>
                </a:lnTo>
                <a:lnTo>
                  <a:pt x="346" y="454"/>
                </a:lnTo>
                <a:lnTo>
                  <a:pt x="314" y="476"/>
                </a:lnTo>
                <a:lnTo>
                  <a:pt x="277" y="505"/>
                </a:lnTo>
                <a:lnTo>
                  <a:pt x="245" y="538"/>
                </a:lnTo>
                <a:lnTo>
                  <a:pt x="212" y="574"/>
                </a:lnTo>
                <a:lnTo>
                  <a:pt x="190" y="603"/>
                </a:lnTo>
                <a:lnTo>
                  <a:pt x="183" y="632"/>
                </a:lnTo>
                <a:lnTo>
                  <a:pt x="147" y="656"/>
                </a:lnTo>
                <a:lnTo>
                  <a:pt x="115" y="696"/>
                </a:lnTo>
                <a:lnTo>
                  <a:pt x="89" y="740"/>
                </a:lnTo>
                <a:lnTo>
                  <a:pt x="65" y="790"/>
                </a:lnTo>
                <a:lnTo>
                  <a:pt x="46" y="841"/>
                </a:lnTo>
                <a:lnTo>
                  <a:pt x="32" y="895"/>
                </a:lnTo>
                <a:lnTo>
                  <a:pt x="21" y="942"/>
                </a:lnTo>
                <a:lnTo>
                  <a:pt x="14" y="985"/>
                </a:lnTo>
                <a:lnTo>
                  <a:pt x="3" y="1057"/>
                </a:lnTo>
                <a:lnTo>
                  <a:pt x="0" y="1126"/>
                </a:lnTo>
                <a:lnTo>
                  <a:pt x="3" y="1191"/>
                </a:lnTo>
                <a:lnTo>
                  <a:pt x="10" y="1260"/>
                </a:lnTo>
                <a:lnTo>
                  <a:pt x="21" y="1328"/>
                </a:lnTo>
                <a:lnTo>
                  <a:pt x="39" y="1393"/>
                </a:lnTo>
                <a:lnTo>
                  <a:pt x="60" y="1458"/>
                </a:lnTo>
                <a:lnTo>
                  <a:pt x="86" y="1527"/>
                </a:lnTo>
                <a:lnTo>
                  <a:pt x="118" y="1592"/>
                </a:lnTo>
                <a:lnTo>
                  <a:pt x="151" y="1657"/>
                </a:lnTo>
                <a:lnTo>
                  <a:pt x="190" y="1726"/>
                </a:lnTo>
                <a:lnTo>
                  <a:pt x="234" y="1794"/>
                </a:lnTo>
                <a:lnTo>
                  <a:pt x="281" y="1859"/>
                </a:lnTo>
                <a:lnTo>
                  <a:pt x="331" y="1928"/>
                </a:lnTo>
                <a:lnTo>
                  <a:pt x="389" y="2000"/>
                </a:lnTo>
                <a:lnTo>
                  <a:pt x="447" y="2069"/>
                </a:lnTo>
                <a:lnTo>
                  <a:pt x="472" y="2094"/>
                </a:lnTo>
                <a:lnTo>
                  <a:pt x="512" y="2123"/>
                </a:lnTo>
                <a:lnTo>
                  <a:pt x="566" y="2159"/>
                </a:lnTo>
                <a:lnTo>
                  <a:pt x="624" y="2199"/>
                </a:lnTo>
                <a:lnTo>
                  <a:pt x="686" y="2235"/>
                </a:lnTo>
                <a:lnTo>
                  <a:pt x="743" y="2267"/>
                </a:lnTo>
                <a:lnTo>
                  <a:pt x="797" y="2289"/>
                </a:lnTo>
                <a:lnTo>
                  <a:pt x="837" y="2303"/>
                </a:lnTo>
                <a:lnTo>
                  <a:pt x="873" y="2310"/>
                </a:lnTo>
                <a:lnTo>
                  <a:pt x="913" y="2322"/>
                </a:lnTo>
                <a:lnTo>
                  <a:pt x="952" y="2332"/>
                </a:lnTo>
                <a:lnTo>
                  <a:pt x="1000" y="2340"/>
                </a:lnTo>
                <a:lnTo>
                  <a:pt x="1050" y="2351"/>
                </a:lnTo>
                <a:lnTo>
                  <a:pt x="1101" y="2354"/>
                </a:lnTo>
                <a:lnTo>
                  <a:pt x="1158" y="2362"/>
                </a:lnTo>
                <a:lnTo>
                  <a:pt x="1216" y="2362"/>
                </a:lnTo>
                <a:lnTo>
                  <a:pt x="1278" y="2358"/>
                </a:lnTo>
                <a:lnTo>
                  <a:pt x="1343" y="2351"/>
                </a:lnTo>
                <a:lnTo>
                  <a:pt x="1411" y="2340"/>
                </a:lnTo>
                <a:lnTo>
                  <a:pt x="1483" y="2322"/>
                </a:lnTo>
                <a:lnTo>
                  <a:pt x="1556" y="2296"/>
                </a:lnTo>
                <a:lnTo>
                  <a:pt x="1635" y="2264"/>
                </a:lnTo>
                <a:lnTo>
                  <a:pt x="1715" y="2224"/>
                </a:lnTo>
                <a:lnTo>
                  <a:pt x="1797" y="2173"/>
                </a:lnTo>
                <a:lnTo>
                  <a:pt x="1823" y="2149"/>
                </a:lnTo>
                <a:lnTo>
                  <a:pt x="1856" y="2112"/>
                </a:lnTo>
                <a:lnTo>
                  <a:pt x="1892" y="2072"/>
                </a:lnTo>
                <a:lnTo>
                  <a:pt x="1928" y="2029"/>
                </a:lnTo>
                <a:lnTo>
                  <a:pt x="1964" y="1986"/>
                </a:lnTo>
                <a:lnTo>
                  <a:pt x="2000" y="1946"/>
                </a:lnTo>
                <a:lnTo>
                  <a:pt x="2032" y="1914"/>
                </a:lnTo>
                <a:lnTo>
                  <a:pt x="2058" y="1888"/>
                </a:lnTo>
                <a:lnTo>
                  <a:pt x="2090" y="1859"/>
                </a:lnTo>
                <a:lnTo>
                  <a:pt x="2123" y="1816"/>
                </a:lnTo>
                <a:lnTo>
                  <a:pt x="2163" y="1762"/>
                </a:lnTo>
                <a:lnTo>
                  <a:pt x="2199" y="1700"/>
                </a:lnTo>
                <a:lnTo>
                  <a:pt x="2231" y="1643"/>
                </a:lnTo>
                <a:lnTo>
                  <a:pt x="2260" y="1592"/>
                </a:lnTo>
                <a:lnTo>
                  <a:pt x="2278" y="1556"/>
                </a:lnTo>
                <a:lnTo>
                  <a:pt x="2285" y="1538"/>
                </a:lnTo>
                <a:lnTo>
                  <a:pt x="2314" y="1498"/>
                </a:lnTo>
                <a:lnTo>
                  <a:pt x="2336" y="1441"/>
                </a:lnTo>
                <a:lnTo>
                  <a:pt x="2353" y="1368"/>
                </a:lnTo>
                <a:lnTo>
                  <a:pt x="2365" y="1296"/>
                </a:lnTo>
                <a:lnTo>
                  <a:pt x="2372" y="1227"/>
                </a:lnTo>
                <a:lnTo>
                  <a:pt x="2379" y="1166"/>
                </a:lnTo>
                <a:lnTo>
                  <a:pt x="2382" y="1126"/>
                </a:lnTo>
                <a:lnTo>
                  <a:pt x="2382" y="1108"/>
                </a:lnTo>
                <a:lnTo>
                  <a:pt x="2386" y="1090"/>
                </a:lnTo>
                <a:lnTo>
                  <a:pt x="2386" y="1057"/>
                </a:lnTo>
                <a:lnTo>
                  <a:pt x="2390" y="1014"/>
                </a:lnTo>
                <a:lnTo>
                  <a:pt x="2386" y="960"/>
                </a:lnTo>
                <a:lnTo>
                  <a:pt x="2382" y="898"/>
                </a:lnTo>
                <a:lnTo>
                  <a:pt x="2372" y="834"/>
                </a:lnTo>
                <a:lnTo>
                  <a:pt x="2353" y="761"/>
                </a:lnTo>
                <a:lnTo>
                  <a:pt x="2329" y="692"/>
                </a:lnTo>
                <a:lnTo>
                  <a:pt x="2300" y="663"/>
                </a:lnTo>
                <a:lnTo>
                  <a:pt x="2260" y="617"/>
                </a:lnTo>
                <a:lnTo>
                  <a:pt x="2213" y="559"/>
                </a:lnTo>
                <a:lnTo>
                  <a:pt x="2151" y="498"/>
                </a:lnTo>
                <a:lnTo>
                  <a:pt x="2079" y="430"/>
                </a:lnTo>
                <a:lnTo>
                  <a:pt x="1996" y="360"/>
                </a:lnTo>
                <a:lnTo>
                  <a:pt x="1899" y="296"/>
                </a:lnTo>
                <a:lnTo>
                  <a:pt x="1794" y="238"/>
                </a:lnTo>
                <a:lnTo>
                  <a:pt x="1780" y="219"/>
                </a:lnTo>
                <a:lnTo>
                  <a:pt x="1758" y="195"/>
                </a:lnTo>
                <a:lnTo>
                  <a:pt x="1732" y="169"/>
                </a:lnTo>
                <a:lnTo>
                  <a:pt x="1703" y="147"/>
                </a:lnTo>
                <a:lnTo>
                  <a:pt x="1671" y="126"/>
                </a:lnTo>
                <a:lnTo>
                  <a:pt x="1646" y="104"/>
                </a:lnTo>
                <a:lnTo>
                  <a:pt x="1624" y="89"/>
                </a:lnTo>
                <a:lnTo>
                  <a:pt x="1610" y="79"/>
                </a:lnTo>
                <a:lnTo>
                  <a:pt x="1610" y="75"/>
                </a:lnTo>
                <a:lnTo>
                  <a:pt x="1610" y="72"/>
                </a:lnTo>
                <a:lnTo>
                  <a:pt x="1595" y="61"/>
                </a:lnTo>
                <a:lnTo>
                  <a:pt x="1578" y="50"/>
                </a:lnTo>
                <a:lnTo>
                  <a:pt x="1563" y="43"/>
                </a:lnTo>
                <a:lnTo>
                  <a:pt x="1545" y="36"/>
                </a:lnTo>
                <a:lnTo>
                  <a:pt x="1523" y="32"/>
                </a:lnTo>
                <a:lnTo>
                  <a:pt x="1505" y="25"/>
                </a:lnTo>
                <a:lnTo>
                  <a:pt x="1487" y="25"/>
                </a:lnTo>
                <a:lnTo>
                  <a:pt x="1465" y="25"/>
                </a:lnTo>
                <a:lnTo>
                  <a:pt x="1461" y="17"/>
                </a:lnTo>
                <a:lnTo>
                  <a:pt x="1454" y="10"/>
                </a:lnTo>
                <a:lnTo>
                  <a:pt x="1437" y="7"/>
                </a:lnTo>
                <a:lnTo>
                  <a:pt x="1415" y="0"/>
                </a:lnTo>
              </a:path>
            </a:pathLst>
          </a:custGeom>
          <a:solidFill>
            <a:srgbClr val="BEBEBE"/>
          </a:solidFill>
          <a:ln w="25400" cap="rnd" cmpd="sng">
            <a:solidFill>
              <a:srgbClr val="0000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7174" name="Freeform 6"/>
          <p:cNvSpPr>
            <a:spLocks/>
          </p:cNvSpPr>
          <p:nvPr/>
        </p:nvSpPr>
        <p:spPr bwMode="auto">
          <a:xfrm>
            <a:off x="4286250" y="3543300"/>
            <a:ext cx="225425" cy="223838"/>
          </a:xfrm>
          <a:custGeom>
            <a:avLst/>
            <a:gdLst>
              <a:gd name="T0" fmla="*/ 171370625 w 142"/>
              <a:gd name="T1" fmla="*/ 0 h 141"/>
              <a:gd name="T2" fmla="*/ 244455950 w 142"/>
              <a:gd name="T3" fmla="*/ 7561279 h 141"/>
              <a:gd name="T4" fmla="*/ 299899388 w 142"/>
              <a:gd name="T5" fmla="*/ 52924193 h 141"/>
              <a:gd name="T6" fmla="*/ 335181575 w 142"/>
              <a:gd name="T7" fmla="*/ 105846799 h 141"/>
              <a:gd name="T8" fmla="*/ 355342825 w 142"/>
              <a:gd name="T9" fmla="*/ 171371008 h 141"/>
              <a:gd name="T10" fmla="*/ 335181575 w 142"/>
              <a:gd name="T11" fmla="*/ 244456496 h 141"/>
              <a:gd name="T12" fmla="*/ 299899388 w 142"/>
              <a:gd name="T13" fmla="*/ 297379102 h 141"/>
              <a:gd name="T14" fmla="*/ 244455950 w 142"/>
              <a:gd name="T15" fmla="*/ 342742016 h 141"/>
              <a:gd name="T16" fmla="*/ 171370625 w 142"/>
              <a:gd name="T17" fmla="*/ 352822663 h 141"/>
              <a:gd name="T18" fmla="*/ 108367513 w 142"/>
              <a:gd name="T19" fmla="*/ 342742016 h 141"/>
              <a:gd name="T20" fmla="*/ 45362813 w 142"/>
              <a:gd name="T21" fmla="*/ 297379102 h 141"/>
              <a:gd name="T22" fmla="*/ 7561263 w 142"/>
              <a:gd name="T23" fmla="*/ 244456496 h 141"/>
              <a:gd name="T24" fmla="*/ 0 w 142"/>
              <a:gd name="T25" fmla="*/ 171371008 h 141"/>
              <a:gd name="T26" fmla="*/ 7561263 w 142"/>
              <a:gd name="T27" fmla="*/ 105846799 h 141"/>
              <a:gd name="T28" fmla="*/ 45362813 w 142"/>
              <a:gd name="T29" fmla="*/ 52924193 h 141"/>
              <a:gd name="T30" fmla="*/ 108367513 w 142"/>
              <a:gd name="T31" fmla="*/ 7561279 h 141"/>
              <a:gd name="T32" fmla="*/ 171370625 w 142"/>
              <a:gd name="T33" fmla="*/ 0 h 1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2" h="141">
                <a:moveTo>
                  <a:pt x="68" y="0"/>
                </a:moveTo>
                <a:lnTo>
                  <a:pt x="97" y="3"/>
                </a:lnTo>
                <a:lnTo>
                  <a:pt x="119" y="21"/>
                </a:lnTo>
                <a:lnTo>
                  <a:pt x="133" y="42"/>
                </a:lnTo>
                <a:lnTo>
                  <a:pt x="141" y="68"/>
                </a:lnTo>
                <a:lnTo>
                  <a:pt x="133" y="97"/>
                </a:lnTo>
                <a:lnTo>
                  <a:pt x="119" y="118"/>
                </a:lnTo>
                <a:lnTo>
                  <a:pt x="97" y="136"/>
                </a:lnTo>
                <a:lnTo>
                  <a:pt x="68" y="140"/>
                </a:lnTo>
                <a:lnTo>
                  <a:pt x="43" y="136"/>
                </a:lnTo>
                <a:lnTo>
                  <a:pt x="18" y="118"/>
                </a:lnTo>
                <a:lnTo>
                  <a:pt x="3" y="97"/>
                </a:lnTo>
                <a:lnTo>
                  <a:pt x="0" y="68"/>
                </a:lnTo>
                <a:lnTo>
                  <a:pt x="3" y="42"/>
                </a:lnTo>
                <a:lnTo>
                  <a:pt x="18" y="21"/>
                </a:lnTo>
                <a:lnTo>
                  <a:pt x="43" y="3"/>
                </a:lnTo>
                <a:lnTo>
                  <a:pt x="68"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7175" name="Freeform 7"/>
          <p:cNvSpPr>
            <a:spLocks/>
          </p:cNvSpPr>
          <p:nvPr/>
        </p:nvSpPr>
        <p:spPr bwMode="auto">
          <a:xfrm>
            <a:off x="2282825" y="2452688"/>
            <a:ext cx="4224338" cy="2405062"/>
          </a:xfrm>
          <a:custGeom>
            <a:avLst/>
            <a:gdLst>
              <a:gd name="T0" fmla="*/ 2147483647 w 2661"/>
              <a:gd name="T1" fmla="*/ 10080623 h 1515"/>
              <a:gd name="T2" fmla="*/ 2147483647 w 2661"/>
              <a:gd name="T3" fmla="*/ 90725606 h 1515"/>
              <a:gd name="T4" fmla="*/ 2147483647 w 2661"/>
              <a:gd name="T5" fmla="*/ 236894638 h 1515"/>
              <a:gd name="T6" fmla="*/ 2147483647 w 2661"/>
              <a:gd name="T7" fmla="*/ 438507096 h 1515"/>
              <a:gd name="T8" fmla="*/ 2147483647 w 2661"/>
              <a:gd name="T9" fmla="*/ 700603292 h 1515"/>
              <a:gd name="T10" fmla="*/ 2147483647 w 2661"/>
              <a:gd name="T11" fmla="*/ 1000501030 h 1515"/>
              <a:gd name="T12" fmla="*/ 2147483647 w 2661"/>
              <a:gd name="T13" fmla="*/ 1338201897 h 1515"/>
              <a:gd name="T14" fmla="*/ 2147483647 w 2661"/>
              <a:gd name="T15" fmla="*/ 1713705894 h 1515"/>
              <a:gd name="T16" fmla="*/ 2147483647 w 2661"/>
              <a:gd name="T17" fmla="*/ 2101809876 h 1515"/>
              <a:gd name="T18" fmla="*/ 2147483647 w 2661"/>
              <a:gd name="T19" fmla="*/ 2147483647 h 1515"/>
              <a:gd name="T20" fmla="*/ 2147483647 w 2661"/>
              <a:gd name="T21" fmla="*/ 2147483647 h 1515"/>
              <a:gd name="T22" fmla="*/ 2147483647 w 2661"/>
              <a:gd name="T23" fmla="*/ 2147483647 h 1515"/>
              <a:gd name="T24" fmla="*/ 2147483647 w 2661"/>
              <a:gd name="T25" fmla="*/ 2147483647 h 1515"/>
              <a:gd name="T26" fmla="*/ 2147483647 w 2661"/>
              <a:gd name="T27" fmla="*/ 2147483647 h 1515"/>
              <a:gd name="T28" fmla="*/ 2147483647 w 2661"/>
              <a:gd name="T29" fmla="*/ 2147483647 h 1515"/>
              <a:gd name="T30" fmla="*/ 2147483647 w 2661"/>
              <a:gd name="T31" fmla="*/ 2147483647 h 1515"/>
              <a:gd name="T32" fmla="*/ 2147483647 w 2661"/>
              <a:gd name="T33" fmla="*/ 2147483647 h 1515"/>
              <a:gd name="T34" fmla="*/ 2147483647 w 2661"/>
              <a:gd name="T35" fmla="*/ 2147483647 h 1515"/>
              <a:gd name="T36" fmla="*/ 1759069271 w 2661"/>
              <a:gd name="T37" fmla="*/ 2147483647 h 1515"/>
              <a:gd name="T38" fmla="*/ 1219755769 w 2661"/>
              <a:gd name="T39" fmla="*/ 2147483647 h 1515"/>
              <a:gd name="T40" fmla="*/ 773688854 w 2661"/>
              <a:gd name="T41" fmla="*/ 2147483647 h 1515"/>
              <a:gd name="T42" fmla="*/ 408265361 w 2661"/>
              <a:gd name="T43" fmla="*/ 2147483647 h 1515"/>
              <a:gd name="T44" fmla="*/ 153730343 w 2661"/>
              <a:gd name="T45" fmla="*/ 2147483647 h 1515"/>
              <a:gd name="T46" fmla="*/ 17641890 w 2661"/>
              <a:gd name="T47" fmla="*/ 2101809876 h 1515"/>
              <a:gd name="T48" fmla="*/ 17641890 w 2661"/>
              <a:gd name="T49" fmla="*/ 1713705894 h 1515"/>
              <a:gd name="T50" fmla="*/ 153730343 w 2661"/>
              <a:gd name="T51" fmla="*/ 1338201897 h 1515"/>
              <a:gd name="T52" fmla="*/ 408265361 w 2661"/>
              <a:gd name="T53" fmla="*/ 1000501030 h 1515"/>
              <a:gd name="T54" fmla="*/ 773688854 w 2661"/>
              <a:gd name="T55" fmla="*/ 700603292 h 1515"/>
              <a:gd name="T56" fmla="*/ 1219755769 w 2661"/>
              <a:gd name="T57" fmla="*/ 438507096 h 1515"/>
              <a:gd name="T58" fmla="*/ 1759069271 w 2661"/>
              <a:gd name="T59" fmla="*/ 236894638 h 1515"/>
              <a:gd name="T60" fmla="*/ 2147483647 w 2661"/>
              <a:gd name="T61" fmla="*/ 90725606 h 1515"/>
              <a:gd name="T62" fmla="*/ 2147483647 w 2661"/>
              <a:gd name="T63" fmla="*/ 10080623 h 15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661" h="1515">
                <a:moveTo>
                  <a:pt x="1330" y="0"/>
                </a:moveTo>
                <a:lnTo>
                  <a:pt x="1467" y="4"/>
                </a:lnTo>
                <a:lnTo>
                  <a:pt x="1597" y="18"/>
                </a:lnTo>
                <a:lnTo>
                  <a:pt x="1724" y="36"/>
                </a:lnTo>
                <a:lnTo>
                  <a:pt x="1846" y="61"/>
                </a:lnTo>
                <a:lnTo>
                  <a:pt x="1962" y="94"/>
                </a:lnTo>
                <a:lnTo>
                  <a:pt x="2074" y="130"/>
                </a:lnTo>
                <a:lnTo>
                  <a:pt x="2175" y="174"/>
                </a:lnTo>
                <a:lnTo>
                  <a:pt x="2270" y="224"/>
                </a:lnTo>
                <a:lnTo>
                  <a:pt x="2356" y="278"/>
                </a:lnTo>
                <a:lnTo>
                  <a:pt x="2432" y="336"/>
                </a:lnTo>
                <a:lnTo>
                  <a:pt x="2497" y="397"/>
                </a:lnTo>
                <a:lnTo>
                  <a:pt x="2555" y="462"/>
                </a:lnTo>
                <a:lnTo>
                  <a:pt x="2598" y="531"/>
                </a:lnTo>
                <a:lnTo>
                  <a:pt x="2634" y="603"/>
                </a:lnTo>
                <a:lnTo>
                  <a:pt x="2652" y="680"/>
                </a:lnTo>
                <a:lnTo>
                  <a:pt x="2660" y="755"/>
                </a:lnTo>
                <a:lnTo>
                  <a:pt x="2652" y="834"/>
                </a:lnTo>
                <a:lnTo>
                  <a:pt x="2634" y="910"/>
                </a:lnTo>
                <a:lnTo>
                  <a:pt x="2598" y="983"/>
                </a:lnTo>
                <a:lnTo>
                  <a:pt x="2555" y="1052"/>
                </a:lnTo>
                <a:lnTo>
                  <a:pt x="2497" y="1117"/>
                </a:lnTo>
                <a:lnTo>
                  <a:pt x="2432" y="1177"/>
                </a:lnTo>
                <a:lnTo>
                  <a:pt x="2356" y="1236"/>
                </a:lnTo>
                <a:lnTo>
                  <a:pt x="2270" y="1290"/>
                </a:lnTo>
                <a:lnTo>
                  <a:pt x="2175" y="1340"/>
                </a:lnTo>
                <a:lnTo>
                  <a:pt x="2074" y="1383"/>
                </a:lnTo>
                <a:lnTo>
                  <a:pt x="1962" y="1420"/>
                </a:lnTo>
                <a:lnTo>
                  <a:pt x="1846" y="1453"/>
                </a:lnTo>
                <a:lnTo>
                  <a:pt x="1724" y="1477"/>
                </a:lnTo>
                <a:lnTo>
                  <a:pt x="1597" y="1496"/>
                </a:lnTo>
                <a:lnTo>
                  <a:pt x="1467" y="1510"/>
                </a:lnTo>
                <a:lnTo>
                  <a:pt x="1330" y="1514"/>
                </a:lnTo>
                <a:lnTo>
                  <a:pt x="1196" y="1510"/>
                </a:lnTo>
                <a:lnTo>
                  <a:pt x="1062" y="1496"/>
                </a:lnTo>
                <a:lnTo>
                  <a:pt x="936" y="1477"/>
                </a:lnTo>
                <a:lnTo>
                  <a:pt x="813" y="1453"/>
                </a:lnTo>
                <a:lnTo>
                  <a:pt x="698" y="1420"/>
                </a:lnTo>
                <a:lnTo>
                  <a:pt x="588" y="1383"/>
                </a:lnTo>
                <a:lnTo>
                  <a:pt x="484" y="1340"/>
                </a:lnTo>
                <a:lnTo>
                  <a:pt x="390" y="1290"/>
                </a:lnTo>
                <a:lnTo>
                  <a:pt x="307" y="1236"/>
                </a:lnTo>
                <a:lnTo>
                  <a:pt x="227" y="1177"/>
                </a:lnTo>
                <a:lnTo>
                  <a:pt x="162" y="1117"/>
                </a:lnTo>
                <a:lnTo>
                  <a:pt x="104" y="1052"/>
                </a:lnTo>
                <a:lnTo>
                  <a:pt x="61" y="983"/>
                </a:lnTo>
                <a:lnTo>
                  <a:pt x="29" y="910"/>
                </a:lnTo>
                <a:lnTo>
                  <a:pt x="7" y="834"/>
                </a:lnTo>
                <a:lnTo>
                  <a:pt x="0" y="755"/>
                </a:lnTo>
                <a:lnTo>
                  <a:pt x="7" y="680"/>
                </a:lnTo>
                <a:lnTo>
                  <a:pt x="29" y="603"/>
                </a:lnTo>
                <a:lnTo>
                  <a:pt x="61" y="531"/>
                </a:lnTo>
                <a:lnTo>
                  <a:pt x="104" y="462"/>
                </a:lnTo>
                <a:lnTo>
                  <a:pt x="162" y="397"/>
                </a:lnTo>
                <a:lnTo>
                  <a:pt x="227" y="336"/>
                </a:lnTo>
                <a:lnTo>
                  <a:pt x="307" y="278"/>
                </a:lnTo>
                <a:lnTo>
                  <a:pt x="390" y="224"/>
                </a:lnTo>
                <a:lnTo>
                  <a:pt x="484" y="174"/>
                </a:lnTo>
                <a:lnTo>
                  <a:pt x="588" y="130"/>
                </a:lnTo>
                <a:lnTo>
                  <a:pt x="698" y="94"/>
                </a:lnTo>
                <a:lnTo>
                  <a:pt x="813" y="61"/>
                </a:lnTo>
                <a:lnTo>
                  <a:pt x="936" y="36"/>
                </a:lnTo>
                <a:lnTo>
                  <a:pt x="1062" y="18"/>
                </a:lnTo>
                <a:lnTo>
                  <a:pt x="1196" y="4"/>
                </a:lnTo>
                <a:lnTo>
                  <a:pt x="1330" y="0"/>
                </a:lnTo>
              </a:path>
            </a:pathLst>
          </a:custGeom>
          <a:noFill/>
          <a:ln w="25400" cap="rnd" cmpd="sng">
            <a:solidFill>
              <a:srgbClr val="CC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7176" name="Line 8"/>
          <p:cNvSpPr>
            <a:spLocks noChangeShapeType="1"/>
          </p:cNvSpPr>
          <p:nvPr/>
        </p:nvSpPr>
        <p:spPr bwMode="auto">
          <a:xfrm>
            <a:off x="4408488" y="3652838"/>
            <a:ext cx="2079625"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177" name="Line 9"/>
          <p:cNvSpPr>
            <a:spLocks noChangeShapeType="1"/>
          </p:cNvSpPr>
          <p:nvPr/>
        </p:nvSpPr>
        <p:spPr bwMode="auto">
          <a:xfrm>
            <a:off x="2311400" y="3652838"/>
            <a:ext cx="2070100" cy="0"/>
          </a:xfrm>
          <a:prstGeom prst="line">
            <a:avLst/>
          </a:prstGeom>
          <a:noFill/>
          <a:ln w="254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178" name="Line 10"/>
          <p:cNvSpPr>
            <a:spLocks noChangeShapeType="1"/>
          </p:cNvSpPr>
          <p:nvPr/>
        </p:nvSpPr>
        <p:spPr bwMode="auto">
          <a:xfrm>
            <a:off x="4394200" y="3668713"/>
            <a:ext cx="0" cy="116840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179" name="Freeform 11"/>
          <p:cNvSpPr>
            <a:spLocks/>
          </p:cNvSpPr>
          <p:nvPr/>
        </p:nvSpPr>
        <p:spPr bwMode="auto">
          <a:xfrm>
            <a:off x="4017963" y="1952625"/>
            <a:ext cx="1306512" cy="581025"/>
          </a:xfrm>
          <a:custGeom>
            <a:avLst/>
            <a:gdLst>
              <a:gd name="T0" fmla="*/ 63003088 w 823"/>
              <a:gd name="T1" fmla="*/ 171370625 h 366"/>
              <a:gd name="T2" fmla="*/ 171370559 w 823"/>
              <a:gd name="T3" fmla="*/ 146169063 h 366"/>
              <a:gd name="T4" fmla="*/ 234373648 w 823"/>
              <a:gd name="T5" fmla="*/ 108367513 h 366"/>
              <a:gd name="T6" fmla="*/ 262096150 w 823"/>
              <a:gd name="T7" fmla="*/ 90725625 h 366"/>
              <a:gd name="T8" fmla="*/ 299897685 w 823"/>
              <a:gd name="T9" fmla="*/ 80645000 h 366"/>
              <a:gd name="T10" fmla="*/ 307458945 w 823"/>
              <a:gd name="T11" fmla="*/ 63004700 h 366"/>
              <a:gd name="T12" fmla="*/ 335179859 w 823"/>
              <a:gd name="T13" fmla="*/ 108367513 h 366"/>
              <a:gd name="T14" fmla="*/ 390623276 w 823"/>
              <a:gd name="T15" fmla="*/ 108367513 h 366"/>
              <a:gd name="T16" fmla="*/ 425905450 w 823"/>
              <a:gd name="T17" fmla="*/ 90725625 h 366"/>
              <a:gd name="T18" fmla="*/ 506550419 w 823"/>
              <a:gd name="T19" fmla="*/ 108367513 h 366"/>
              <a:gd name="T20" fmla="*/ 597276009 w 823"/>
              <a:gd name="T21" fmla="*/ 128528763 h 366"/>
              <a:gd name="T22" fmla="*/ 617437251 w 823"/>
              <a:gd name="T23" fmla="*/ 98286888 h 366"/>
              <a:gd name="T24" fmla="*/ 652719425 w 823"/>
              <a:gd name="T25" fmla="*/ 90725625 h 366"/>
              <a:gd name="T26" fmla="*/ 680441927 w 823"/>
              <a:gd name="T27" fmla="*/ 35282188 h 366"/>
              <a:gd name="T28" fmla="*/ 725804722 w 823"/>
              <a:gd name="T29" fmla="*/ 7561263 h 366"/>
              <a:gd name="T30" fmla="*/ 753525637 w 823"/>
              <a:gd name="T31" fmla="*/ 136088438 h 366"/>
              <a:gd name="T32" fmla="*/ 798888432 w 823"/>
              <a:gd name="T33" fmla="*/ 128528763 h 366"/>
              <a:gd name="T34" fmla="*/ 844251227 w 823"/>
              <a:gd name="T35" fmla="*/ 108367513 h 366"/>
              <a:gd name="T36" fmla="*/ 851812487 w 823"/>
              <a:gd name="T37" fmla="*/ 73085325 h 366"/>
              <a:gd name="T38" fmla="*/ 871973729 w 823"/>
              <a:gd name="T39" fmla="*/ 35282188 h 366"/>
              <a:gd name="T40" fmla="*/ 907255903 w 823"/>
              <a:gd name="T41" fmla="*/ 35282188 h 366"/>
              <a:gd name="T42" fmla="*/ 934976817 w 823"/>
              <a:gd name="T43" fmla="*/ 25201563 h 366"/>
              <a:gd name="T44" fmla="*/ 980339612 w 823"/>
              <a:gd name="T45" fmla="*/ 136088438 h 366"/>
              <a:gd name="T46" fmla="*/ 1088707083 w 823"/>
              <a:gd name="T47" fmla="*/ 171370625 h 366"/>
              <a:gd name="T48" fmla="*/ 1126508619 w 823"/>
              <a:gd name="T49" fmla="*/ 199093138 h 366"/>
              <a:gd name="T50" fmla="*/ 1126508619 w 823"/>
              <a:gd name="T51" fmla="*/ 244455950 h 366"/>
              <a:gd name="T52" fmla="*/ 1161790793 w 823"/>
              <a:gd name="T53" fmla="*/ 272176875 h 366"/>
              <a:gd name="T54" fmla="*/ 1234876090 w 823"/>
              <a:gd name="T55" fmla="*/ 272176875 h 366"/>
              <a:gd name="T56" fmla="*/ 1270158264 w 823"/>
              <a:gd name="T57" fmla="*/ 292338125 h 366"/>
              <a:gd name="T58" fmla="*/ 1270158264 w 823"/>
              <a:gd name="T59" fmla="*/ 345262200 h 366"/>
              <a:gd name="T60" fmla="*/ 1307959799 w 823"/>
              <a:gd name="T61" fmla="*/ 370463763 h 366"/>
              <a:gd name="T62" fmla="*/ 1388604769 w 823"/>
              <a:gd name="T63" fmla="*/ 383063750 h 366"/>
              <a:gd name="T64" fmla="*/ 1433967564 w 823"/>
              <a:gd name="T65" fmla="*/ 370463763 h 366"/>
              <a:gd name="T66" fmla="*/ 1461690066 w 823"/>
              <a:gd name="T67" fmla="*/ 335181575 h 366"/>
              <a:gd name="T68" fmla="*/ 1479330359 w 823"/>
              <a:gd name="T69" fmla="*/ 327620313 h 366"/>
              <a:gd name="T70" fmla="*/ 1517133482 w 823"/>
              <a:gd name="T71" fmla="*/ 327620313 h 366"/>
              <a:gd name="T72" fmla="*/ 1534773775 w 823"/>
              <a:gd name="T73" fmla="*/ 335181575 h 366"/>
              <a:gd name="T74" fmla="*/ 1552415656 w 823"/>
              <a:gd name="T75" fmla="*/ 362902500 h 366"/>
              <a:gd name="T76" fmla="*/ 1542335035 w 823"/>
              <a:gd name="T77" fmla="*/ 435987825 h 366"/>
              <a:gd name="T78" fmla="*/ 1562496277 w 823"/>
              <a:gd name="T79" fmla="*/ 463708750 h 366"/>
              <a:gd name="T80" fmla="*/ 1607859072 w 823"/>
              <a:gd name="T81" fmla="*/ 463708750 h 366"/>
              <a:gd name="T82" fmla="*/ 1625499365 w 823"/>
              <a:gd name="T83" fmla="*/ 481350638 h 366"/>
              <a:gd name="T84" fmla="*/ 1625499365 w 823"/>
              <a:gd name="T85" fmla="*/ 498990938 h 366"/>
              <a:gd name="T86" fmla="*/ 1633060625 w 823"/>
              <a:gd name="T87" fmla="*/ 509071563 h 366"/>
              <a:gd name="T88" fmla="*/ 1653221867 w 823"/>
              <a:gd name="T89" fmla="*/ 509071563 h 366"/>
              <a:gd name="T90" fmla="*/ 1660781539 w 823"/>
              <a:gd name="T91" fmla="*/ 526713450 h 366"/>
              <a:gd name="T92" fmla="*/ 1680942782 w 823"/>
              <a:gd name="T93" fmla="*/ 526713450 h 366"/>
              <a:gd name="T94" fmla="*/ 1688504041 w 823"/>
              <a:gd name="T95" fmla="*/ 534273125 h 366"/>
              <a:gd name="T96" fmla="*/ 1796869925 w 823"/>
              <a:gd name="T97" fmla="*/ 509071563 h 366"/>
              <a:gd name="T98" fmla="*/ 1925398638 w 823"/>
              <a:gd name="T99" fmla="*/ 554434375 h 366"/>
              <a:gd name="T100" fmla="*/ 1943038931 w 823"/>
              <a:gd name="T101" fmla="*/ 662801888 h 366"/>
              <a:gd name="T102" fmla="*/ 1925398638 w 823"/>
              <a:gd name="T103" fmla="*/ 745966250 h 366"/>
              <a:gd name="T104" fmla="*/ 1978321105 w 823"/>
              <a:gd name="T105" fmla="*/ 753527513 h 366"/>
              <a:gd name="T106" fmla="*/ 2033764522 w 823"/>
              <a:gd name="T107" fmla="*/ 763608138 h 366"/>
              <a:gd name="T108" fmla="*/ 2016124228 w 823"/>
              <a:gd name="T109" fmla="*/ 826611250 h 366"/>
              <a:gd name="T110" fmla="*/ 2006043607 w 823"/>
              <a:gd name="T111" fmla="*/ 892135313 h 366"/>
              <a:gd name="T112" fmla="*/ 2026204850 w 823"/>
              <a:gd name="T113" fmla="*/ 892135313 h 366"/>
              <a:gd name="T114" fmla="*/ 2043845143 w 823"/>
              <a:gd name="T115" fmla="*/ 892135313 h 366"/>
              <a:gd name="T116" fmla="*/ 2043845143 w 823"/>
              <a:gd name="T117" fmla="*/ 909777200 h 366"/>
              <a:gd name="T118" fmla="*/ 2051406402 w 823"/>
              <a:gd name="T119" fmla="*/ 919857825 h 366"/>
              <a:gd name="T120" fmla="*/ 2071567645 w 823"/>
              <a:gd name="T121" fmla="*/ 919857825 h 3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23" h="366">
                <a:moveTo>
                  <a:pt x="0" y="68"/>
                </a:moveTo>
                <a:lnTo>
                  <a:pt x="25" y="68"/>
                </a:lnTo>
                <a:lnTo>
                  <a:pt x="47" y="65"/>
                </a:lnTo>
                <a:lnTo>
                  <a:pt x="68" y="58"/>
                </a:lnTo>
                <a:lnTo>
                  <a:pt x="86" y="43"/>
                </a:lnTo>
                <a:lnTo>
                  <a:pt x="93" y="43"/>
                </a:lnTo>
                <a:lnTo>
                  <a:pt x="100" y="36"/>
                </a:lnTo>
                <a:lnTo>
                  <a:pt x="104" y="36"/>
                </a:lnTo>
                <a:lnTo>
                  <a:pt x="111" y="36"/>
                </a:lnTo>
                <a:lnTo>
                  <a:pt x="119" y="32"/>
                </a:lnTo>
                <a:lnTo>
                  <a:pt x="122" y="29"/>
                </a:lnTo>
                <a:lnTo>
                  <a:pt x="122" y="25"/>
                </a:lnTo>
                <a:lnTo>
                  <a:pt x="133" y="21"/>
                </a:lnTo>
                <a:lnTo>
                  <a:pt x="133" y="43"/>
                </a:lnTo>
                <a:lnTo>
                  <a:pt x="144" y="43"/>
                </a:lnTo>
                <a:lnTo>
                  <a:pt x="155" y="43"/>
                </a:lnTo>
                <a:lnTo>
                  <a:pt x="165" y="39"/>
                </a:lnTo>
                <a:lnTo>
                  <a:pt x="169" y="36"/>
                </a:lnTo>
                <a:lnTo>
                  <a:pt x="187" y="36"/>
                </a:lnTo>
                <a:lnTo>
                  <a:pt x="201" y="43"/>
                </a:lnTo>
                <a:lnTo>
                  <a:pt x="220" y="46"/>
                </a:lnTo>
                <a:lnTo>
                  <a:pt x="237" y="51"/>
                </a:lnTo>
                <a:lnTo>
                  <a:pt x="237" y="43"/>
                </a:lnTo>
                <a:lnTo>
                  <a:pt x="245" y="39"/>
                </a:lnTo>
                <a:lnTo>
                  <a:pt x="256" y="36"/>
                </a:lnTo>
                <a:lnTo>
                  <a:pt x="259" y="36"/>
                </a:lnTo>
                <a:lnTo>
                  <a:pt x="259" y="21"/>
                </a:lnTo>
                <a:lnTo>
                  <a:pt x="270" y="14"/>
                </a:lnTo>
                <a:lnTo>
                  <a:pt x="277" y="10"/>
                </a:lnTo>
                <a:lnTo>
                  <a:pt x="288" y="3"/>
                </a:lnTo>
                <a:lnTo>
                  <a:pt x="299" y="0"/>
                </a:lnTo>
                <a:lnTo>
                  <a:pt x="299" y="54"/>
                </a:lnTo>
                <a:lnTo>
                  <a:pt x="306" y="54"/>
                </a:lnTo>
                <a:lnTo>
                  <a:pt x="317" y="51"/>
                </a:lnTo>
                <a:lnTo>
                  <a:pt x="324" y="46"/>
                </a:lnTo>
                <a:lnTo>
                  <a:pt x="335" y="43"/>
                </a:lnTo>
                <a:lnTo>
                  <a:pt x="335" y="36"/>
                </a:lnTo>
                <a:lnTo>
                  <a:pt x="338" y="29"/>
                </a:lnTo>
                <a:lnTo>
                  <a:pt x="342" y="21"/>
                </a:lnTo>
                <a:lnTo>
                  <a:pt x="346" y="14"/>
                </a:lnTo>
                <a:lnTo>
                  <a:pt x="353" y="14"/>
                </a:lnTo>
                <a:lnTo>
                  <a:pt x="360" y="14"/>
                </a:lnTo>
                <a:lnTo>
                  <a:pt x="367" y="10"/>
                </a:lnTo>
                <a:lnTo>
                  <a:pt x="371" y="10"/>
                </a:lnTo>
                <a:lnTo>
                  <a:pt x="371" y="51"/>
                </a:lnTo>
                <a:lnTo>
                  <a:pt x="389" y="54"/>
                </a:lnTo>
                <a:lnTo>
                  <a:pt x="411" y="61"/>
                </a:lnTo>
                <a:lnTo>
                  <a:pt x="432" y="68"/>
                </a:lnTo>
                <a:lnTo>
                  <a:pt x="447" y="72"/>
                </a:lnTo>
                <a:lnTo>
                  <a:pt x="447" y="79"/>
                </a:lnTo>
                <a:lnTo>
                  <a:pt x="447" y="90"/>
                </a:lnTo>
                <a:lnTo>
                  <a:pt x="447" y="97"/>
                </a:lnTo>
                <a:lnTo>
                  <a:pt x="447" y="104"/>
                </a:lnTo>
                <a:lnTo>
                  <a:pt x="461" y="108"/>
                </a:lnTo>
                <a:lnTo>
                  <a:pt x="475" y="108"/>
                </a:lnTo>
                <a:lnTo>
                  <a:pt x="490" y="108"/>
                </a:lnTo>
                <a:lnTo>
                  <a:pt x="504" y="104"/>
                </a:lnTo>
                <a:lnTo>
                  <a:pt x="504" y="116"/>
                </a:lnTo>
                <a:lnTo>
                  <a:pt x="504" y="126"/>
                </a:lnTo>
                <a:lnTo>
                  <a:pt x="504" y="137"/>
                </a:lnTo>
                <a:lnTo>
                  <a:pt x="504" y="147"/>
                </a:lnTo>
                <a:lnTo>
                  <a:pt x="519" y="147"/>
                </a:lnTo>
                <a:lnTo>
                  <a:pt x="537" y="152"/>
                </a:lnTo>
                <a:lnTo>
                  <a:pt x="551" y="152"/>
                </a:lnTo>
                <a:lnTo>
                  <a:pt x="566" y="152"/>
                </a:lnTo>
                <a:lnTo>
                  <a:pt x="569" y="147"/>
                </a:lnTo>
                <a:lnTo>
                  <a:pt x="573" y="140"/>
                </a:lnTo>
                <a:lnTo>
                  <a:pt x="580" y="133"/>
                </a:lnTo>
                <a:lnTo>
                  <a:pt x="580" y="130"/>
                </a:lnTo>
                <a:lnTo>
                  <a:pt x="587" y="130"/>
                </a:lnTo>
                <a:lnTo>
                  <a:pt x="595" y="130"/>
                </a:lnTo>
                <a:lnTo>
                  <a:pt x="602" y="130"/>
                </a:lnTo>
                <a:lnTo>
                  <a:pt x="609" y="130"/>
                </a:lnTo>
                <a:lnTo>
                  <a:pt x="609" y="133"/>
                </a:lnTo>
                <a:lnTo>
                  <a:pt x="612" y="133"/>
                </a:lnTo>
                <a:lnTo>
                  <a:pt x="616" y="144"/>
                </a:lnTo>
                <a:lnTo>
                  <a:pt x="616" y="159"/>
                </a:lnTo>
                <a:lnTo>
                  <a:pt x="612" y="173"/>
                </a:lnTo>
                <a:lnTo>
                  <a:pt x="612" y="180"/>
                </a:lnTo>
                <a:lnTo>
                  <a:pt x="620" y="184"/>
                </a:lnTo>
                <a:lnTo>
                  <a:pt x="631" y="184"/>
                </a:lnTo>
                <a:lnTo>
                  <a:pt x="638" y="184"/>
                </a:lnTo>
                <a:lnTo>
                  <a:pt x="645" y="188"/>
                </a:lnTo>
                <a:lnTo>
                  <a:pt x="645" y="191"/>
                </a:lnTo>
                <a:lnTo>
                  <a:pt x="645" y="195"/>
                </a:lnTo>
                <a:lnTo>
                  <a:pt x="645" y="198"/>
                </a:lnTo>
                <a:lnTo>
                  <a:pt x="645" y="202"/>
                </a:lnTo>
                <a:lnTo>
                  <a:pt x="648" y="202"/>
                </a:lnTo>
                <a:lnTo>
                  <a:pt x="652" y="202"/>
                </a:lnTo>
                <a:lnTo>
                  <a:pt x="656" y="202"/>
                </a:lnTo>
                <a:lnTo>
                  <a:pt x="656" y="205"/>
                </a:lnTo>
                <a:lnTo>
                  <a:pt x="659" y="209"/>
                </a:lnTo>
                <a:lnTo>
                  <a:pt x="663" y="209"/>
                </a:lnTo>
                <a:lnTo>
                  <a:pt x="667" y="209"/>
                </a:lnTo>
                <a:lnTo>
                  <a:pt x="670" y="209"/>
                </a:lnTo>
                <a:lnTo>
                  <a:pt x="670" y="212"/>
                </a:lnTo>
                <a:lnTo>
                  <a:pt x="688" y="205"/>
                </a:lnTo>
                <a:lnTo>
                  <a:pt x="713" y="202"/>
                </a:lnTo>
                <a:lnTo>
                  <a:pt x="742" y="205"/>
                </a:lnTo>
                <a:lnTo>
                  <a:pt x="764" y="220"/>
                </a:lnTo>
                <a:lnTo>
                  <a:pt x="771" y="241"/>
                </a:lnTo>
                <a:lnTo>
                  <a:pt x="771" y="263"/>
                </a:lnTo>
                <a:lnTo>
                  <a:pt x="771" y="281"/>
                </a:lnTo>
                <a:lnTo>
                  <a:pt x="764" y="296"/>
                </a:lnTo>
                <a:lnTo>
                  <a:pt x="775" y="296"/>
                </a:lnTo>
                <a:lnTo>
                  <a:pt x="785" y="299"/>
                </a:lnTo>
                <a:lnTo>
                  <a:pt x="796" y="303"/>
                </a:lnTo>
                <a:lnTo>
                  <a:pt x="807" y="303"/>
                </a:lnTo>
                <a:lnTo>
                  <a:pt x="804" y="318"/>
                </a:lnTo>
                <a:lnTo>
                  <a:pt x="800" y="328"/>
                </a:lnTo>
                <a:lnTo>
                  <a:pt x="796" y="339"/>
                </a:lnTo>
                <a:lnTo>
                  <a:pt x="796" y="354"/>
                </a:lnTo>
                <a:lnTo>
                  <a:pt x="800" y="354"/>
                </a:lnTo>
                <a:lnTo>
                  <a:pt x="804" y="354"/>
                </a:lnTo>
                <a:lnTo>
                  <a:pt x="807" y="354"/>
                </a:lnTo>
                <a:lnTo>
                  <a:pt x="811" y="354"/>
                </a:lnTo>
                <a:lnTo>
                  <a:pt x="811" y="357"/>
                </a:lnTo>
                <a:lnTo>
                  <a:pt x="811" y="361"/>
                </a:lnTo>
                <a:lnTo>
                  <a:pt x="814" y="361"/>
                </a:lnTo>
                <a:lnTo>
                  <a:pt x="814" y="365"/>
                </a:lnTo>
                <a:lnTo>
                  <a:pt x="818" y="365"/>
                </a:lnTo>
                <a:lnTo>
                  <a:pt x="822" y="365"/>
                </a:lnTo>
              </a:path>
            </a:pathLst>
          </a:custGeom>
          <a:noFill/>
          <a:ln w="25400" cap="rnd" cmpd="sng">
            <a:solidFill>
              <a:srgbClr val="CC66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7180" name="Line 12"/>
          <p:cNvSpPr>
            <a:spLocks noChangeShapeType="1"/>
          </p:cNvSpPr>
          <p:nvPr/>
        </p:nvSpPr>
        <p:spPr bwMode="auto">
          <a:xfrm>
            <a:off x="2133600" y="3259138"/>
            <a:ext cx="327025" cy="168275"/>
          </a:xfrm>
          <a:prstGeom prst="line">
            <a:avLst/>
          </a:prstGeom>
          <a:noFill/>
          <a:ln w="254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181" name="Line 13"/>
          <p:cNvSpPr>
            <a:spLocks noChangeShapeType="1"/>
          </p:cNvSpPr>
          <p:nvPr/>
        </p:nvSpPr>
        <p:spPr bwMode="auto">
          <a:xfrm>
            <a:off x="2863850" y="2630488"/>
            <a:ext cx="158750" cy="333375"/>
          </a:xfrm>
          <a:prstGeom prst="line">
            <a:avLst/>
          </a:prstGeom>
          <a:noFill/>
          <a:ln w="254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182" name="Rectangle 14"/>
          <p:cNvSpPr>
            <a:spLocks noChangeArrowheads="1"/>
          </p:cNvSpPr>
          <p:nvPr/>
        </p:nvSpPr>
        <p:spPr bwMode="auto">
          <a:xfrm>
            <a:off x="4430713" y="3668713"/>
            <a:ext cx="423862" cy="35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800"/>
              <a:t>O</a:t>
            </a:r>
            <a:r>
              <a:rPr lang="es-ES_tradnl" altLang="es-MX" sz="1800" baseline="-25000"/>
              <a:t>1</a:t>
            </a:r>
          </a:p>
        </p:txBody>
      </p:sp>
      <p:sp>
        <p:nvSpPr>
          <p:cNvPr id="7183" name="Rectangle 15"/>
          <p:cNvSpPr>
            <a:spLocks noChangeArrowheads="1"/>
          </p:cNvSpPr>
          <p:nvPr/>
        </p:nvSpPr>
        <p:spPr bwMode="auto">
          <a:xfrm>
            <a:off x="4765675" y="2949575"/>
            <a:ext cx="817563"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500"/>
              <a:t>Europa</a:t>
            </a:r>
          </a:p>
        </p:txBody>
      </p:sp>
      <p:sp>
        <p:nvSpPr>
          <p:cNvPr id="7184" name="Rectangle 16"/>
          <p:cNvSpPr>
            <a:spLocks noChangeArrowheads="1"/>
          </p:cNvSpPr>
          <p:nvPr/>
        </p:nvSpPr>
        <p:spPr bwMode="auto">
          <a:xfrm>
            <a:off x="2487613" y="2949575"/>
            <a:ext cx="115887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500"/>
              <a:t>N. América</a:t>
            </a:r>
          </a:p>
        </p:txBody>
      </p:sp>
      <p:sp>
        <p:nvSpPr>
          <p:cNvPr id="7185" name="Rectangle 17"/>
          <p:cNvSpPr>
            <a:spLocks noChangeArrowheads="1"/>
          </p:cNvSpPr>
          <p:nvPr/>
        </p:nvSpPr>
        <p:spPr bwMode="auto">
          <a:xfrm>
            <a:off x="2643188" y="4960938"/>
            <a:ext cx="114776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500"/>
              <a:t>S. América</a:t>
            </a:r>
          </a:p>
        </p:txBody>
      </p:sp>
      <p:sp>
        <p:nvSpPr>
          <p:cNvPr id="7186" name="Rectangle 18"/>
          <p:cNvSpPr>
            <a:spLocks noChangeArrowheads="1"/>
          </p:cNvSpPr>
          <p:nvPr/>
        </p:nvSpPr>
        <p:spPr bwMode="auto">
          <a:xfrm>
            <a:off x="4565650" y="5005388"/>
            <a:ext cx="703263"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500"/>
              <a:t>África</a:t>
            </a:r>
          </a:p>
        </p:txBody>
      </p:sp>
      <p:sp>
        <p:nvSpPr>
          <p:cNvPr id="7187" name="Rectangle 19"/>
          <p:cNvSpPr>
            <a:spLocks noChangeArrowheads="1"/>
          </p:cNvSpPr>
          <p:nvPr/>
        </p:nvSpPr>
        <p:spPr bwMode="auto">
          <a:xfrm>
            <a:off x="4900613" y="1924050"/>
            <a:ext cx="1211262"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600" i="1"/>
              <a:t>Topografía</a:t>
            </a:r>
          </a:p>
        </p:txBody>
      </p:sp>
      <p:sp>
        <p:nvSpPr>
          <p:cNvPr id="7188" name="Line 20"/>
          <p:cNvSpPr>
            <a:spLocks noChangeShapeType="1"/>
          </p:cNvSpPr>
          <p:nvPr/>
        </p:nvSpPr>
        <p:spPr bwMode="auto">
          <a:xfrm>
            <a:off x="4394200" y="1711325"/>
            <a:ext cx="0" cy="1163638"/>
          </a:xfrm>
          <a:prstGeom prst="line">
            <a:avLst/>
          </a:prstGeom>
          <a:noFill/>
          <a:ln w="254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7189" name="Rectangle 21"/>
          <p:cNvSpPr>
            <a:spLocks noChangeArrowheads="1"/>
          </p:cNvSpPr>
          <p:nvPr/>
        </p:nvSpPr>
        <p:spPr bwMode="auto">
          <a:xfrm>
            <a:off x="4029075" y="1724025"/>
            <a:ext cx="327025"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800"/>
              <a:t>N</a:t>
            </a:r>
          </a:p>
        </p:txBody>
      </p:sp>
      <p:sp>
        <p:nvSpPr>
          <p:cNvPr id="7190" name="Line 22"/>
          <p:cNvSpPr>
            <a:spLocks noChangeShapeType="1"/>
          </p:cNvSpPr>
          <p:nvPr/>
        </p:nvSpPr>
        <p:spPr bwMode="auto">
          <a:xfrm>
            <a:off x="4394200" y="2474913"/>
            <a:ext cx="0" cy="1163637"/>
          </a:xfrm>
          <a:prstGeom prst="line">
            <a:avLst/>
          </a:prstGeom>
          <a:noFill/>
          <a:ln w="254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Tree>
    <p:extLst>
      <p:ext uri="{BB962C8B-B14F-4D97-AF65-F5344CB8AC3E}">
        <p14:creationId xmlns:p14="http://schemas.microsoft.com/office/powerpoint/2010/main" val="1357715188"/>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652463" y="6262688"/>
            <a:ext cx="1914525"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algn="ctr" eaLnBrk="0" fontAlgn="base" hangingPunct="0">
              <a:spcBef>
                <a:spcPct val="0"/>
              </a:spcBef>
              <a:spcAft>
                <a:spcPct val="0"/>
              </a:spcAft>
              <a:defRPr sz="1400" b="1">
                <a:solidFill>
                  <a:schemeClr val="tx1"/>
                </a:solidFill>
                <a:latin typeface="Arial" charset="0"/>
              </a:defRPr>
            </a:lvl6pPr>
            <a:lvl7pPr marL="2971800" indent="-228600" algn="ctr" eaLnBrk="0" fontAlgn="base" hangingPunct="0">
              <a:spcBef>
                <a:spcPct val="0"/>
              </a:spcBef>
              <a:spcAft>
                <a:spcPct val="0"/>
              </a:spcAft>
              <a:defRPr sz="1400" b="1">
                <a:solidFill>
                  <a:schemeClr val="tx1"/>
                </a:solidFill>
                <a:latin typeface="Arial" charset="0"/>
              </a:defRPr>
            </a:lvl7pPr>
            <a:lvl8pPr marL="3429000" indent="-228600" algn="ctr" eaLnBrk="0" fontAlgn="base" hangingPunct="0">
              <a:spcBef>
                <a:spcPct val="0"/>
              </a:spcBef>
              <a:spcAft>
                <a:spcPct val="0"/>
              </a:spcAft>
              <a:defRPr sz="1400" b="1">
                <a:solidFill>
                  <a:schemeClr val="tx1"/>
                </a:solidFill>
                <a:latin typeface="Arial" charset="0"/>
              </a:defRPr>
            </a:lvl8pPr>
            <a:lvl9pPr marL="3886200" indent="-228600" algn="ctr" eaLnBrk="0" fontAlgn="base" hangingPunct="0">
              <a:spcBef>
                <a:spcPct val="0"/>
              </a:spcBef>
              <a:spcAft>
                <a:spcPct val="0"/>
              </a:spcAft>
              <a:defRPr sz="1400" b="1">
                <a:solidFill>
                  <a:schemeClr val="tx1"/>
                </a:solidFill>
                <a:latin typeface="Arial" charset="0"/>
              </a:defRPr>
            </a:lvl9pPr>
          </a:lstStyle>
          <a:p>
            <a:endParaRPr lang="es-MX" altLang="es-MX"/>
          </a:p>
        </p:txBody>
      </p:sp>
      <p:sp>
        <p:nvSpPr>
          <p:cNvPr id="8195" name="Rectangle 3"/>
          <p:cNvSpPr>
            <a:spLocks noChangeArrowheads="1"/>
          </p:cNvSpPr>
          <p:nvPr/>
        </p:nvSpPr>
        <p:spPr bwMode="auto">
          <a:xfrm>
            <a:off x="3176588" y="6262688"/>
            <a:ext cx="2790825"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algn="ctr" eaLnBrk="0" fontAlgn="base" hangingPunct="0">
              <a:spcBef>
                <a:spcPct val="0"/>
              </a:spcBef>
              <a:spcAft>
                <a:spcPct val="0"/>
              </a:spcAft>
              <a:defRPr sz="1400" b="1">
                <a:solidFill>
                  <a:schemeClr val="tx1"/>
                </a:solidFill>
                <a:latin typeface="Arial" charset="0"/>
              </a:defRPr>
            </a:lvl6pPr>
            <a:lvl7pPr marL="2971800" indent="-228600" algn="ctr" eaLnBrk="0" fontAlgn="base" hangingPunct="0">
              <a:spcBef>
                <a:spcPct val="0"/>
              </a:spcBef>
              <a:spcAft>
                <a:spcPct val="0"/>
              </a:spcAft>
              <a:defRPr sz="1400" b="1">
                <a:solidFill>
                  <a:schemeClr val="tx1"/>
                </a:solidFill>
                <a:latin typeface="Arial" charset="0"/>
              </a:defRPr>
            </a:lvl7pPr>
            <a:lvl8pPr marL="3429000" indent="-228600" algn="ctr" eaLnBrk="0" fontAlgn="base" hangingPunct="0">
              <a:spcBef>
                <a:spcPct val="0"/>
              </a:spcBef>
              <a:spcAft>
                <a:spcPct val="0"/>
              </a:spcAft>
              <a:defRPr sz="1400" b="1">
                <a:solidFill>
                  <a:schemeClr val="tx1"/>
                </a:solidFill>
                <a:latin typeface="Arial" charset="0"/>
              </a:defRPr>
            </a:lvl8pPr>
            <a:lvl9pPr marL="3886200" indent="-228600" algn="ctr" eaLnBrk="0" fontAlgn="base" hangingPunct="0">
              <a:spcBef>
                <a:spcPct val="0"/>
              </a:spcBef>
              <a:spcAft>
                <a:spcPct val="0"/>
              </a:spcAft>
              <a:defRPr sz="1400" b="1">
                <a:solidFill>
                  <a:schemeClr val="tx1"/>
                </a:solidFill>
                <a:latin typeface="Arial" charset="0"/>
              </a:defRPr>
            </a:lvl9pPr>
          </a:lstStyle>
          <a:p>
            <a:endParaRPr lang="es-MX" altLang="es-MX"/>
          </a:p>
        </p:txBody>
      </p:sp>
      <p:sp>
        <p:nvSpPr>
          <p:cNvPr id="8196" name="Rectangle 5"/>
          <p:cNvSpPr>
            <a:spLocks noChangeArrowheads="1"/>
          </p:cNvSpPr>
          <p:nvPr/>
        </p:nvSpPr>
        <p:spPr bwMode="auto">
          <a:xfrm>
            <a:off x="569913" y="1657350"/>
            <a:ext cx="4348162"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2862" rIns="92075" bIns="42862"/>
          <a:lstStyle>
            <a:lvl1pPr marL="315913" indent="-315913" defTabSz="844550">
              <a:defRPr sz="1400" b="1">
                <a:solidFill>
                  <a:schemeClr val="tx1"/>
                </a:solidFill>
                <a:latin typeface="Arial" charset="0"/>
              </a:defRPr>
            </a:lvl1pPr>
            <a:lvl2pPr marL="742950" indent="-285750" defTabSz="844550">
              <a:defRPr sz="1400" b="1">
                <a:solidFill>
                  <a:schemeClr val="tx1"/>
                </a:solidFill>
                <a:latin typeface="Arial" charset="0"/>
              </a:defRPr>
            </a:lvl2pPr>
            <a:lvl3pPr marL="1143000" indent="-228600" defTabSz="844550">
              <a:defRPr sz="1400" b="1">
                <a:solidFill>
                  <a:schemeClr val="tx1"/>
                </a:solidFill>
                <a:latin typeface="Arial" charset="0"/>
              </a:defRPr>
            </a:lvl3pPr>
            <a:lvl4pPr marL="1600200" indent="-228600" defTabSz="844550">
              <a:defRPr sz="1400" b="1">
                <a:solidFill>
                  <a:schemeClr val="tx1"/>
                </a:solidFill>
                <a:latin typeface="Arial" charset="0"/>
              </a:defRPr>
            </a:lvl4pPr>
            <a:lvl5pPr marL="2057400" indent="-228600" defTabSz="844550">
              <a:defRPr sz="1400" b="1">
                <a:solidFill>
                  <a:schemeClr val="tx1"/>
                </a:solidFill>
                <a:latin typeface="Arial" charset="0"/>
              </a:defRPr>
            </a:lvl5pPr>
            <a:lvl6pPr marL="2514600" indent="-228600" algn="ctr" defTabSz="844550" eaLnBrk="0" fontAlgn="base" hangingPunct="0">
              <a:spcBef>
                <a:spcPct val="0"/>
              </a:spcBef>
              <a:spcAft>
                <a:spcPct val="0"/>
              </a:spcAft>
              <a:defRPr sz="1400" b="1">
                <a:solidFill>
                  <a:schemeClr val="tx1"/>
                </a:solidFill>
                <a:latin typeface="Arial" charset="0"/>
              </a:defRPr>
            </a:lvl6pPr>
            <a:lvl7pPr marL="2971800" indent="-228600" algn="ctr" defTabSz="844550" eaLnBrk="0" fontAlgn="base" hangingPunct="0">
              <a:spcBef>
                <a:spcPct val="0"/>
              </a:spcBef>
              <a:spcAft>
                <a:spcPct val="0"/>
              </a:spcAft>
              <a:defRPr sz="1400" b="1">
                <a:solidFill>
                  <a:schemeClr val="tx1"/>
                </a:solidFill>
                <a:latin typeface="Arial" charset="0"/>
              </a:defRPr>
            </a:lvl7pPr>
            <a:lvl8pPr marL="3429000" indent="-228600" algn="ctr" defTabSz="844550" eaLnBrk="0" fontAlgn="base" hangingPunct="0">
              <a:spcBef>
                <a:spcPct val="0"/>
              </a:spcBef>
              <a:spcAft>
                <a:spcPct val="0"/>
              </a:spcAft>
              <a:defRPr sz="1400" b="1">
                <a:solidFill>
                  <a:schemeClr val="tx1"/>
                </a:solidFill>
                <a:latin typeface="Arial" charset="0"/>
              </a:defRPr>
            </a:lvl8pPr>
            <a:lvl9pPr marL="3886200" indent="-228600" algn="ctr" defTabSz="844550" eaLnBrk="0" fontAlgn="base" hangingPunct="0">
              <a:spcBef>
                <a:spcPct val="0"/>
              </a:spcBef>
              <a:spcAft>
                <a:spcPct val="0"/>
              </a:spcAft>
              <a:defRPr sz="1400" b="1">
                <a:solidFill>
                  <a:schemeClr val="tx1"/>
                </a:solidFill>
                <a:latin typeface="Arial" charset="0"/>
              </a:defRPr>
            </a:lvl9pPr>
          </a:lstStyle>
          <a:p>
            <a:pPr algn="l">
              <a:spcBef>
                <a:spcPct val="20000"/>
              </a:spcBef>
              <a:buFontTx/>
              <a:buChar char="•"/>
            </a:pPr>
            <a:r>
              <a:rPr lang="es-ES_tradnl" altLang="es-MX" sz="2000"/>
              <a:t>¿Cuál elipsoide seleccionar ?</a:t>
            </a:r>
          </a:p>
        </p:txBody>
      </p:sp>
      <p:grpSp>
        <p:nvGrpSpPr>
          <p:cNvPr id="8197" name="Group 6"/>
          <p:cNvGrpSpPr>
            <a:grpSpLocks/>
          </p:cNvGrpSpPr>
          <p:nvPr/>
        </p:nvGrpSpPr>
        <p:grpSpPr bwMode="auto">
          <a:xfrm>
            <a:off x="3609975" y="1711325"/>
            <a:ext cx="4945063" cy="4465638"/>
            <a:chOff x="2274" y="1078"/>
            <a:chExt cx="3115" cy="2813"/>
          </a:xfrm>
        </p:grpSpPr>
        <p:sp>
          <p:nvSpPr>
            <p:cNvPr id="8198" name="Freeform 7"/>
            <p:cNvSpPr>
              <a:spLocks/>
            </p:cNvSpPr>
            <p:nvPr/>
          </p:nvSpPr>
          <p:spPr bwMode="auto">
            <a:xfrm>
              <a:off x="2640" y="1322"/>
              <a:ext cx="2391" cy="2363"/>
            </a:xfrm>
            <a:custGeom>
              <a:avLst/>
              <a:gdLst>
                <a:gd name="T0" fmla="*/ 1379 w 2391"/>
                <a:gd name="T1" fmla="*/ 7 h 2363"/>
                <a:gd name="T2" fmla="*/ 1321 w 2391"/>
                <a:gd name="T3" fmla="*/ 14 h 2363"/>
                <a:gd name="T4" fmla="*/ 1267 w 2391"/>
                <a:gd name="T5" fmla="*/ 21 h 2363"/>
                <a:gd name="T6" fmla="*/ 1231 w 2391"/>
                <a:gd name="T7" fmla="*/ 61 h 2363"/>
                <a:gd name="T8" fmla="*/ 1173 w 2391"/>
                <a:gd name="T9" fmla="*/ 82 h 2363"/>
                <a:gd name="T10" fmla="*/ 1118 w 2391"/>
                <a:gd name="T11" fmla="*/ 104 h 2363"/>
                <a:gd name="T12" fmla="*/ 1029 w 2391"/>
                <a:gd name="T13" fmla="*/ 154 h 2363"/>
                <a:gd name="T14" fmla="*/ 957 w 2391"/>
                <a:gd name="T15" fmla="*/ 216 h 2363"/>
                <a:gd name="T16" fmla="*/ 913 w 2391"/>
                <a:gd name="T17" fmla="*/ 245 h 2363"/>
                <a:gd name="T18" fmla="*/ 819 w 2391"/>
                <a:gd name="T19" fmla="*/ 299 h 2363"/>
                <a:gd name="T20" fmla="*/ 746 w 2391"/>
                <a:gd name="T21" fmla="*/ 339 h 2363"/>
                <a:gd name="T22" fmla="*/ 718 w 2391"/>
                <a:gd name="T23" fmla="*/ 364 h 2363"/>
                <a:gd name="T24" fmla="*/ 592 w 2391"/>
                <a:gd name="T25" fmla="*/ 400 h 2363"/>
                <a:gd name="T26" fmla="*/ 440 w 2391"/>
                <a:gd name="T27" fmla="*/ 425 h 2363"/>
                <a:gd name="T28" fmla="*/ 346 w 2391"/>
                <a:gd name="T29" fmla="*/ 454 h 2363"/>
                <a:gd name="T30" fmla="*/ 245 w 2391"/>
                <a:gd name="T31" fmla="*/ 538 h 2363"/>
                <a:gd name="T32" fmla="*/ 183 w 2391"/>
                <a:gd name="T33" fmla="*/ 632 h 2363"/>
                <a:gd name="T34" fmla="*/ 89 w 2391"/>
                <a:gd name="T35" fmla="*/ 740 h 2363"/>
                <a:gd name="T36" fmla="*/ 32 w 2391"/>
                <a:gd name="T37" fmla="*/ 895 h 2363"/>
                <a:gd name="T38" fmla="*/ 3 w 2391"/>
                <a:gd name="T39" fmla="*/ 1057 h 2363"/>
                <a:gd name="T40" fmla="*/ 10 w 2391"/>
                <a:gd name="T41" fmla="*/ 1260 h 2363"/>
                <a:gd name="T42" fmla="*/ 60 w 2391"/>
                <a:gd name="T43" fmla="*/ 1458 h 2363"/>
                <a:gd name="T44" fmla="*/ 151 w 2391"/>
                <a:gd name="T45" fmla="*/ 1657 h 2363"/>
                <a:gd name="T46" fmla="*/ 281 w 2391"/>
                <a:gd name="T47" fmla="*/ 1859 h 2363"/>
                <a:gd name="T48" fmla="*/ 447 w 2391"/>
                <a:gd name="T49" fmla="*/ 2069 h 2363"/>
                <a:gd name="T50" fmla="*/ 566 w 2391"/>
                <a:gd name="T51" fmla="*/ 2159 h 2363"/>
                <a:gd name="T52" fmla="*/ 743 w 2391"/>
                <a:gd name="T53" fmla="*/ 2267 h 2363"/>
                <a:gd name="T54" fmla="*/ 873 w 2391"/>
                <a:gd name="T55" fmla="*/ 2310 h 2363"/>
                <a:gd name="T56" fmla="*/ 1000 w 2391"/>
                <a:gd name="T57" fmla="*/ 2340 h 2363"/>
                <a:gd name="T58" fmla="*/ 1158 w 2391"/>
                <a:gd name="T59" fmla="*/ 2362 h 2363"/>
                <a:gd name="T60" fmla="*/ 1343 w 2391"/>
                <a:gd name="T61" fmla="*/ 2351 h 2363"/>
                <a:gd name="T62" fmla="*/ 1556 w 2391"/>
                <a:gd name="T63" fmla="*/ 2296 h 2363"/>
                <a:gd name="T64" fmla="*/ 1797 w 2391"/>
                <a:gd name="T65" fmla="*/ 2173 h 2363"/>
                <a:gd name="T66" fmla="*/ 1892 w 2391"/>
                <a:gd name="T67" fmla="*/ 2072 h 2363"/>
                <a:gd name="T68" fmla="*/ 2000 w 2391"/>
                <a:gd name="T69" fmla="*/ 1946 h 2363"/>
                <a:gd name="T70" fmla="*/ 2090 w 2391"/>
                <a:gd name="T71" fmla="*/ 1859 h 2363"/>
                <a:gd name="T72" fmla="*/ 2199 w 2391"/>
                <a:gd name="T73" fmla="*/ 1700 h 2363"/>
                <a:gd name="T74" fmla="*/ 2278 w 2391"/>
                <a:gd name="T75" fmla="*/ 1556 h 2363"/>
                <a:gd name="T76" fmla="*/ 2336 w 2391"/>
                <a:gd name="T77" fmla="*/ 1441 h 2363"/>
                <a:gd name="T78" fmla="*/ 2372 w 2391"/>
                <a:gd name="T79" fmla="*/ 1227 h 2363"/>
                <a:gd name="T80" fmla="*/ 2382 w 2391"/>
                <a:gd name="T81" fmla="*/ 1108 h 2363"/>
                <a:gd name="T82" fmla="*/ 2390 w 2391"/>
                <a:gd name="T83" fmla="*/ 1014 h 2363"/>
                <a:gd name="T84" fmla="*/ 2372 w 2391"/>
                <a:gd name="T85" fmla="*/ 834 h 2363"/>
                <a:gd name="T86" fmla="*/ 2300 w 2391"/>
                <a:gd name="T87" fmla="*/ 663 h 2363"/>
                <a:gd name="T88" fmla="*/ 2151 w 2391"/>
                <a:gd name="T89" fmla="*/ 498 h 2363"/>
                <a:gd name="T90" fmla="*/ 1899 w 2391"/>
                <a:gd name="T91" fmla="*/ 296 h 2363"/>
                <a:gd name="T92" fmla="*/ 1758 w 2391"/>
                <a:gd name="T93" fmla="*/ 195 h 2363"/>
                <a:gd name="T94" fmla="*/ 1671 w 2391"/>
                <a:gd name="T95" fmla="*/ 126 h 2363"/>
                <a:gd name="T96" fmla="*/ 1610 w 2391"/>
                <a:gd name="T97" fmla="*/ 79 h 2363"/>
                <a:gd name="T98" fmla="*/ 1595 w 2391"/>
                <a:gd name="T99" fmla="*/ 61 h 2363"/>
                <a:gd name="T100" fmla="*/ 1545 w 2391"/>
                <a:gd name="T101" fmla="*/ 36 h 2363"/>
                <a:gd name="T102" fmla="*/ 1487 w 2391"/>
                <a:gd name="T103" fmla="*/ 25 h 2363"/>
                <a:gd name="T104" fmla="*/ 1454 w 2391"/>
                <a:gd name="T105" fmla="*/ 10 h 23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391" h="2363">
                  <a:moveTo>
                    <a:pt x="1415" y="0"/>
                  </a:moveTo>
                  <a:lnTo>
                    <a:pt x="1396" y="3"/>
                  </a:lnTo>
                  <a:lnTo>
                    <a:pt x="1379" y="7"/>
                  </a:lnTo>
                  <a:lnTo>
                    <a:pt x="1360" y="7"/>
                  </a:lnTo>
                  <a:lnTo>
                    <a:pt x="1339" y="10"/>
                  </a:lnTo>
                  <a:lnTo>
                    <a:pt x="1321" y="14"/>
                  </a:lnTo>
                  <a:lnTo>
                    <a:pt x="1303" y="17"/>
                  </a:lnTo>
                  <a:lnTo>
                    <a:pt x="1285" y="21"/>
                  </a:lnTo>
                  <a:lnTo>
                    <a:pt x="1267" y="21"/>
                  </a:lnTo>
                  <a:lnTo>
                    <a:pt x="1256" y="36"/>
                  </a:lnTo>
                  <a:lnTo>
                    <a:pt x="1245" y="50"/>
                  </a:lnTo>
                  <a:lnTo>
                    <a:pt x="1231" y="61"/>
                  </a:lnTo>
                  <a:lnTo>
                    <a:pt x="1213" y="68"/>
                  </a:lnTo>
                  <a:lnTo>
                    <a:pt x="1195" y="75"/>
                  </a:lnTo>
                  <a:lnTo>
                    <a:pt x="1173" y="82"/>
                  </a:lnTo>
                  <a:lnTo>
                    <a:pt x="1154" y="89"/>
                  </a:lnTo>
                  <a:lnTo>
                    <a:pt x="1137" y="97"/>
                  </a:lnTo>
                  <a:lnTo>
                    <a:pt x="1118" y="104"/>
                  </a:lnTo>
                  <a:lnTo>
                    <a:pt x="1094" y="115"/>
                  </a:lnTo>
                  <a:lnTo>
                    <a:pt x="1061" y="133"/>
                  </a:lnTo>
                  <a:lnTo>
                    <a:pt x="1029" y="154"/>
                  </a:lnTo>
                  <a:lnTo>
                    <a:pt x="1000" y="176"/>
                  </a:lnTo>
                  <a:lnTo>
                    <a:pt x="974" y="198"/>
                  </a:lnTo>
                  <a:lnTo>
                    <a:pt x="957" y="216"/>
                  </a:lnTo>
                  <a:lnTo>
                    <a:pt x="949" y="231"/>
                  </a:lnTo>
                  <a:lnTo>
                    <a:pt x="938" y="234"/>
                  </a:lnTo>
                  <a:lnTo>
                    <a:pt x="913" y="245"/>
                  </a:lnTo>
                  <a:lnTo>
                    <a:pt x="884" y="263"/>
                  </a:lnTo>
                  <a:lnTo>
                    <a:pt x="852" y="277"/>
                  </a:lnTo>
                  <a:lnTo>
                    <a:pt x="819" y="299"/>
                  </a:lnTo>
                  <a:lnTo>
                    <a:pt x="787" y="313"/>
                  </a:lnTo>
                  <a:lnTo>
                    <a:pt x="761" y="328"/>
                  </a:lnTo>
                  <a:lnTo>
                    <a:pt x="746" y="339"/>
                  </a:lnTo>
                  <a:lnTo>
                    <a:pt x="746" y="342"/>
                  </a:lnTo>
                  <a:lnTo>
                    <a:pt x="746" y="346"/>
                  </a:lnTo>
                  <a:lnTo>
                    <a:pt x="718" y="364"/>
                  </a:lnTo>
                  <a:lnTo>
                    <a:pt x="682" y="379"/>
                  </a:lnTo>
                  <a:lnTo>
                    <a:pt x="638" y="389"/>
                  </a:lnTo>
                  <a:lnTo>
                    <a:pt x="592" y="400"/>
                  </a:lnTo>
                  <a:lnTo>
                    <a:pt x="540" y="408"/>
                  </a:lnTo>
                  <a:lnTo>
                    <a:pt x="487" y="415"/>
                  </a:lnTo>
                  <a:lnTo>
                    <a:pt x="440" y="425"/>
                  </a:lnTo>
                  <a:lnTo>
                    <a:pt x="393" y="437"/>
                  </a:lnTo>
                  <a:lnTo>
                    <a:pt x="375" y="440"/>
                  </a:lnTo>
                  <a:lnTo>
                    <a:pt x="346" y="454"/>
                  </a:lnTo>
                  <a:lnTo>
                    <a:pt x="314" y="476"/>
                  </a:lnTo>
                  <a:lnTo>
                    <a:pt x="277" y="505"/>
                  </a:lnTo>
                  <a:lnTo>
                    <a:pt x="245" y="538"/>
                  </a:lnTo>
                  <a:lnTo>
                    <a:pt x="212" y="574"/>
                  </a:lnTo>
                  <a:lnTo>
                    <a:pt x="190" y="603"/>
                  </a:lnTo>
                  <a:lnTo>
                    <a:pt x="183" y="632"/>
                  </a:lnTo>
                  <a:lnTo>
                    <a:pt x="147" y="656"/>
                  </a:lnTo>
                  <a:lnTo>
                    <a:pt x="115" y="696"/>
                  </a:lnTo>
                  <a:lnTo>
                    <a:pt x="89" y="740"/>
                  </a:lnTo>
                  <a:lnTo>
                    <a:pt x="65" y="790"/>
                  </a:lnTo>
                  <a:lnTo>
                    <a:pt x="46" y="841"/>
                  </a:lnTo>
                  <a:lnTo>
                    <a:pt x="32" y="895"/>
                  </a:lnTo>
                  <a:lnTo>
                    <a:pt x="21" y="942"/>
                  </a:lnTo>
                  <a:lnTo>
                    <a:pt x="14" y="985"/>
                  </a:lnTo>
                  <a:lnTo>
                    <a:pt x="3" y="1057"/>
                  </a:lnTo>
                  <a:lnTo>
                    <a:pt x="0" y="1126"/>
                  </a:lnTo>
                  <a:lnTo>
                    <a:pt x="3" y="1191"/>
                  </a:lnTo>
                  <a:lnTo>
                    <a:pt x="10" y="1260"/>
                  </a:lnTo>
                  <a:lnTo>
                    <a:pt x="21" y="1328"/>
                  </a:lnTo>
                  <a:lnTo>
                    <a:pt x="39" y="1393"/>
                  </a:lnTo>
                  <a:lnTo>
                    <a:pt x="60" y="1458"/>
                  </a:lnTo>
                  <a:lnTo>
                    <a:pt x="86" y="1527"/>
                  </a:lnTo>
                  <a:lnTo>
                    <a:pt x="118" y="1592"/>
                  </a:lnTo>
                  <a:lnTo>
                    <a:pt x="151" y="1657"/>
                  </a:lnTo>
                  <a:lnTo>
                    <a:pt x="190" y="1726"/>
                  </a:lnTo>
                  <a:lnTo>
                    <a:pt x="234" y="1794"/>
                  </a:lnTo>
                  <a:lnTo>
                    <a:pt x="281" y="1859"/>
                  </a:lnTo>
                  <a:lnTo>
                    <a:pt x="331" y="1928"/>
                  </a:lnTo>
                  <a:lnTo>
                    <a:pt x="389" y="2000"/>
                  </a:lnTo>
                  <a:lnTo>
                    <a:pt x="447" y="2069"/>
                  </a:lnTo>
                  <a:lnTo>
                    <a:pt x="472" y="2094"/>
                  </a:lnTo>
                  <a:lnTo>
                    <a:pt x="512" y="2123"/>
                  </a:lnTo>
                  <a:lnTo>
                    <a:pt x="566" y="2159"/>
                  </a:lnTo>
                  <a:lnTo>
                    <a:pt x="624" y="2199"/>
                  </a:lnTo>
                  <a:lnTo>
                    <a:pt x="686" y="2235"/>
                  </a:lnTo>
                  <a:lnTo>
                    <a:pt x="743" y="2267"/>
                  </a:lnTo>
                  <a:lnTo>
                    <a:pt x="797" y="2289"/>
                  </a:lnTo>
                  <a:lnTo>
                    <a:pt x="837" y="2303"/>
                  </a:lnTo>
                  <a:lnTo>
                    <a:pt x="873" y="2310"/>
                  </a:lnTo>
                  <a:lnTo>
                    <a:pt x="913" y="2322"/>
                  </a:lnTo>
                  <a:lnTo>
                    <a:pt x="952" y="2332"/>
                  </a:lnTo>
                  <a:lnTo>
                    <a:pt x="1000" y="2340"/>
                  </a:lnTo>
                  <a:lnTo>
                    <a:pt x="1050" y="2351"/>
                  </a:lnTo>
                  <a:lnTo>
                    <a:pt x="1101" y="2354"/>
                  </a:lnTo>
                  <a:lnTo>
                    <a:pt x="1158" y="2362"/>
                  </a:lnTo>
                  <a:lnTo>
                    <a:pt x="1216" y="2362"/>
                  </a:lnTo>
                  <a:lnTo>
                    <a:pt x="1278" y="2358"/>
                  </a:lnTo>
                  <a:lnTo>
                    <a:pt x="1343" y="2351"/>
                  </a:lnTo>
                  <a:lnTo>
                    <a:pt x="1411" y="2340"/>
                  </a:lnTo>
                  <a:lnTo>
                    <a:pt x="1483" y="2322"/>
                  </a:lnTo>
                  <a:lnTo>
                    <a:pt x="1556" y="2296"/>
                  </a:lnTo>
                  <a:lnTo>
                    <a:pt x="1635" y="2264"/>
                  </a:lnTo>
                  <a:lnTo>
                    <a:pt x="1715" y="2224"/>
                  </a:lnTo>
                  <a:lnTo>
                    <a:pt x="1797" y="2173"/>
                  </a:lnTo>
                  <a:lnTo>
                    <a:pt x="1823" y="2149"/>
                  </a:lnTo>
                  <a:lnTo>
                    <a:pt x="1856" y="2112"/>
                  </a:lnTo>
                  <a:lnTo>
                    <a:pt x="1892" y="2072"/>
                  </a:lnTo>
                  <a:lnTo>
                    <a:pt x="1928" y="2029"/>
                  </a:lnTo>
                  <a:lnTo>
                    <a:pt x="1964" y="1986"/>
                  </a:lnTo>
                  <a:lnTo>
                    <a:pt x="2000" y="1946"/>
                  </a:lnTo>
                  <a:lnTo>
                    <a:pt x="2032" y="1914"/>
                  </a:lnTo>
                  <a:lnTo>
                    <a:pt x="2058" y="1888"/>
                  </a:lnTo>
                  <a:lnTo>
                    <a:pt x="2090" y="1859"/>
                  </a:lnTo>
                  <a:lnTo>
                    <a:pt x="2123" y="1816"/>
                  </a:lnTo>
                  <a:lnTo>
                    <a:pt x="2163" y="1762"/>
                  </a:lnTo>
                  <a:lnTo>
                    <a:pt x="2199" y="1700"/>
                  </a:lnTo>
                  <a:lnTo>
                    <a:pt x="2231" y="1643"/>
                  </a:lnTo>
                  <a:lnTo>
                    <a:pt x="2260" y="1592"/>
                  </a:lnTo>
                  <a:lnTo>
                    <a:pt x="2278" y="1556"/>
                  </a:lnTo>
                  <a:lnTo>
                    <a:pt x="2285" y="1538"/>
                  </a:lnTo>
                  <a:lnTo>
                    <a:pt x="2314" y="1498"/>
                  </a:lnTo>
                  <a:lnTo>
                    <a:pt x="2336" y="1441"/>
                  </a:lnTo>
                  <a:lnTo>
                    <a:pt x="2353" y="1368"/>
                  </a:lnTo>
                  <a:lnTo>
                    <a:pt x="2365" y="1296"/>
                  </a:lnTo>
                  <a:lnTo>
                    <a:pt x="2372" y="1227"/>
                  </a:lnTo>
                  <a:lnTo>
                    <a:pt x="2379" y="1166"/>
                  </a:lnTo>
                  <a:lnTo>
                    <a:pt x="2382" y="1126"/>
                  </a:lnTo>
                  <a:lnTo>
                    <a:pt x="2382" y="1108"/>
                  </a:lnTo>
                  <a:lnTo>
                    <a:pt x="2386" y="1090"/>
                  </a:lnTo>
                  <a:lnTo>
                    <a:pt x="2386" y="1057"/>
                  </a:lnTo>
                  <a:lnTo>
                    <a:pt x="2390" y="1014"/>
                  </a:lnTo>
                  <a:lnTo>
                    <a:pt x="2386" y="960"/>
                  </a:lnTo>
                  <a:lnTo>
                    <a:pt x="2382" y="898"/>
                  </a:lnTo>
                  <a:lnTo>
                    <a:pt x="2372" y="834"/>
                  </a:lnTo>
                  <a:lnTo>
                    <a:pt x="2353" y="761"/>
                  </a:lnTo>
                  <a:lnTo>
                    <a:pt x="2329" y="692"/>
                  </a:lnTo>
                  <a:lnTo>
                    <a:pt x="2300" y="663"/>
                  </a:lnTo>
                  <a:lnTo>
                    <a:pt x="2260" y="617"/>
                  </a:lnTo>
                  <a:lnTo>
                    <a:pt x="2213" y="559"/>
                  </a:lnTo>
                  <a:lnTo>
                    <a:pt x="2151" y="498"/>
                  </a:lnTo>
                  <a:lnTo>
                    <a:pt x="2079" y="430"/>
                  </a:lnTo>
                  <a:lnTo>
                    <a:pt x="1996" y="360"/>
                  </a:lnTo>
                  <a:lnTo>
                    <a:pt x="1899" y="296"/>
                  </a:lnTo>
                  <a:lnTo>
                    <a:pt x="1794" y="238"/>
                  </a:lnTo>
                  <a:lnTo>
                    <a:pt x="1780" y="219"/>
                  </a:lnTo>
                  <a:lnTo>
                    <a:pt x="1758" y="195"/>
                  </a:lnTo>
                  <a:lnTo>
                    <a:pt x="1732" y="169"/>
                  </a:lnTo>
                  <a:lnTo>
                    <a:pt x="1703" y="147"/>
                  </a:lnTo>
                  <a:lnTo>
                    <a:pt x="1671" y="126"/>
                  </a:lnTo>
                  <a:lnTo>
                    <a:pt x="1646" y="104"/>
                  </a:lnTo>
                  <a:lnTo>
                    <a:pt x="1624" y="89"/>
                  </a:lnTo>
                  <a:lnTo>
                    <a:pt x="1610" y="79"/>
                  </a:lnTo>
                  <a:lnTo>
                    <a:pt x="1610" y="75"/>
                  </a:lnTo>
                  <a:lnTo>
                    <a:pt x="1610" y="72"/>
                  </a:lnTo>
                  <a:lnTo>
                    <a:pt x="1595" y="61"/>
                  </a:lnTo>
                  <a:lnTo>
                    <a:pt x="1578" y="50"/>
                  </a:lnTo>
                  <a:lnTo>
                    <a:pt x="1563" y="43"/>
                  </a:lnTo>
                  <a:lnTo>
                    <a:pt x="1545" y="36"/>
                  </a:lnTo>
                  <a:lnTo>
                    <a:pt x="1523" y="32"/>
                  </a:lnTo>
                  <a:lnTo>
                    <a:pt x="1505" y="25"/>
                  </a:lnTo>
                  <a:lnTo>
                    <a:pt x="1487" y="25"/>
                  </a:lnTo>
                  <a:lnTo>
                    <a:pt x="1465" y="25"/>
                  </a:lnTo>
                  <a:lnTo>
                    <a:pt x="1461" y="17"/>
                  </a:lnTo>
                  <a:lnTo>
                    <a:pt x="1454" y="10"/>
                  </a:lnTo>
                  <a:lnTo>
                    <a:pt x="1437" y="7"/>
                  </a:lnTo>
                  <a:lnTo>
                    <a:pt x="1415" y="0"/>
                  </a:lnTo>
                </a:path>
              </a:pathLst>
            </a:custGeom>
            <a:solidFill>
              <a:srgbClr val="BEBEBE"/>
            </a:solidFill>
            <a:ln w="25400" cap="rnd" cmpd="sng">
              <a:solidFill>
                <a:srgbClr val="0000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8199" name="Freeform 8"/>
            <p:cNvSpPr>
              <a:spLocks/>
            </p:cNvSpPr>
            <p:nvPr/>
          </p:nvSpPr>
          <p:spPr bwMode="auto">
            <a:xfrm>
              <a:off x="3626" y="2586"/>
              <a:ext cx="143" cy="141"/>
            </a:xfrm>
            <a:custGeom>
              <a:avLst/>
              <a:gdLst>
                <a:gd name="T0" fmla="*/ 73 w 143"/>
                <a:gd name="T1" fmla="*/ 0 h 141"/>
                <a:gd name="T2" fmla="*/ 97 w 143"/>
                <a:gd name="T3" fmla="*/ 3 h 141"/>
                <a:gd name="T4" fmla="*/ 123 w 143"/>
                <a:gd name="T5" fmla="*/ 18 h 141"/>
                <a:gd name="T6" fmla="*/ 137 w 143"/>
                <a:gd name="T7" fmla="*/ 43 h 141"/>
                <a:gd name="T8" fmla="*/ 142 w 143"/>
                <a:gd name="T9" fmla="*/ 68 h 141"/>
                <a:gd name="T10" fmla="*/ 137 w 143"/>
                <a:gd name="T11" fmla="*/ 97 h 141"/>
                <a:gd name="T12" fmla="*/ 123 w 143"/>
                <a:gd name="T13" fmla="*/ 119 h 141"/>
                <a:gd name="T14" fmla="*/ 97 w 143"/>
                <a:gd name="T15" fmla="*/ 133 h 141"/>
                <a:gd name="T16" fmla="*/ 73 w 143"/>
                <a:gd name="T17" fmla="*/ 140 h 141"/>
                <a:gd name="T18" fmla="*/ 44 w 143"/>
                <a:gd name="T19" fmla="*/ 133 h 141"/>
                <a:gd name="T20" fmla="*/ 22 w 143"/>
                <a:gd name="T21" fmla="*/ 119 h 141"/>
                <a:gd name="T22" fmla="*/ 7 w 143"/>
                <a:gd name="T23" fmla="*/ 97 h 141"/>
                <a:gd name="T24" fmla="*/ 0 w 143"/>
                <a:gd name="T25" fmla="*/ 68 h 141"/>
                <a:gd name="T26" fmla="*/ 7 w 143"/>
                <a:gd name="T27" fmla="*/ 43 h 141"/>
                <a:gd name="T28" fmla="*/ 22 w 143"/>
                <a:gd name="T29" fmla="*/ 18 h 141"/>
                <a:gd name="T30" fmla="*/ 44 w 143"/>
                <a:gd name="T31" fmla="*/ 3 h 141"/>
                <a:gd name="T32" fmla="*/ 73 w 143"/>
                <a:gd name="T33" fmla="*/ 0 h 1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3" h="141">
                  <a:moveTo>
                    <a:pt x="73" y="0"/>
                  </a:moveTo>
                  <a:lnTo>
                    <a:pt x="97" y="3"/>
                  </a:lnTo>
                  <a:lnTo>
                    <a:pt x="123" y="18"/>
                  </a:lnTo>
                  <a:lnTo>
                    <a:pt x="137" y="43"/>
                  </a:lnTo>
                  <a:lnTo>
                    <a:pt x="142" y="68"/>
                  </a:lnTo>
                  <a:lnTo>
                    <a:pt x="137" y="97"/>
                  </a:lnTo>
                  <a:lnTo>
                    <a:pt x="123" y="119"/>
                  </a:lnTo>
                  <a:lnTo>
                    <a:pt x="97" y="133"/>
                  </a:lnTo>
                  <a:lnTo>
                    <a:pt x="73" y="140"/>
                  </a:lnTo>
                  <a:lnTo>
                    <a:pt x="44" y="133"/>
                  </a:lnTo>
                  <a:lnTo>
                    <a:pt x="22" y="119"/>
                  </a:lnTo>
                  <a:lnTo>
                    <a:pt x="7" y="97"/>
                  </a:lnTo>
                  <a:lnTo>
                    <a:pt x="0" y="68"/>
                  </a:lnTo>
                  <a:lnTo>
                    <a:pt x="7" y="43"/>
                  </a:lnTo>
                  <a:lnTo>
                    <a:pt x="22" y="18"/>
                  </a:lnTo>
                  <a:lnTo>
                    <a:pt x="44" y="3"/>
                  </a:lnTo>
                  <a:lnTo>
                    <a:pt x="73"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8200" name="Freeform 9"/>
            <p:cNvSpPr>
              <a:spLocks/>
            </p:cNvSpPr>
            <p:nvPr/>
          </p:nvSpPr>
          <p:spPr bwMode="auto">
            <a:xfrm>
              <a:off x="3990" y="2232"/>
              <a:ext cx="142" cy="141"/>
            </a:xfrm>
            <a:custGeom>
              <a:avLst/>
              <a:gdLst>
                <a:gd name="T0" fmla="*/ 68 w 142"/>
                <a:gd name="T1" fmla="*/ 0 h 141"/>
                <a:gd name="T2" fmla="*/ 97 w 142"/>
                <a:gd name="T3" fmla="*/ 3 h 141"/>
                <a:gd name="T4" fmla="*/ 119 w 142"/>
                <a:gd name="T5" fmla="*/ 21 h 141"/>
                <a:gd name="T6" fmla="*/ 133 w 142"/>
                <a:gd name="T7" fmla="*/ 42 h 141"/>
                <a:gd name="T8" fmla="*/ 141 w 142"/>
                <a:gd name="T9" fmla="*/ 68 h 141"/>
                <a:gd name="T10" fmla="*/ 133 w 142"/>
                <a:gd name="T11" fmla="*/ 97 h 141"/>
                <a:gd name="T12" fmla="*/ 119 w 142"/>
                <a:gd name="T13" fmla="*/ 118 h 141"/>
                <a:gd name="T14" fmla="*/ 97 w 142"/>
                <a:gd name="T15" fmla="*/ 136 h 141"/>
                <a:gd name="T16" fmla="*/ 68 w 142"/>
                <a:gd name="T17" fmla="*/ 140 h 141"/>
                <a:gd name="T18" fmla="*/ 43 w 142"/>
                <a:gd name="T19" fmla="*/ 136 h 141"/>
                <a:gd name="T20" fmla="*/ 18 w 142"/>
                <a:gd name="T21" fmla="*/ 118 h 141"/>
                <a:gd name="T22" fmla="*/ 3 w 142"/>
                <a:gd name="T23" fmla="*/ 97 h 141"/>
                <a:gd name="T24" fmla="*/ 0 w 142"/>
                <a:gd name="T25" fmla="*/ 68 h 141"/>
                <a:gd name="T26" fmla="*/ 3 w 142"/>
                <a:gd name="T27" fmla="*/ 42 h 141"/>
                <a:gd name="T28" fmla="*/ 18 w 142"/>
                <a:gd name="T29" fmla="*/ 21 h 141"/>
                <a:gd name="T30" fmla="*/ 43 w 142"/>
                <a:gd name="T31" fmla="*/ 3 h 141"/>
                <a:gd name="T32" fmla="*/ 68 w 142"/>
                <a:gd name="T33" fmla="*/ 0 h 1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2" h="141">
                  <a:moveTo>
                    <a:pt x="68" y="0"/>
                  </a:moveTo>
                  <a:lnTo>
                    <a:pt x="97" y="3"/>
                  </a:lnTo>
                  <a:lnTo>
                    <a:pt x="119" y="21"/>
                  </a:lnTo>
                  <a:lnTo>
                    <a:pt x="133" y="42"/>
                  </a:lnTo>
                  <a:lnTo>
                    <a:pt x="141" y="68"/>
                  </a:lnTo>
                  <a:lnTo>
                    <a:pt x="133" y="97"/>
                  </a:lnTo>
                  <a:lnTo>
                    <a:pt x="119" y="118"/>
                  </a:lnTo>
                  <a:lnTo>
                    <a:pt x="97" y="136"/>
                  </a:lnTo>
                  <a:lnTo>
                    <a:pt x="68" y="140"/>
                  </a:lnTo>
                  <a:lnTo>
                    <a:pt x="43" y="136"/>
                  </a:lnTo>
                  <a:lnTo>
                    <a:pt x="18" y="118"/>
                  </a:lnTo>
                  <a:lnTo>
                    <a:pt x="3" y="97"/>
                  </a:lnTo>
                  <a:lnTo>
                    <a:pt x="0" y="68"/>
                  </a:lnTo>
                  <a:lnTo>
                    <a:pt x="3" y="42"/>
                  </a:lnTo>
                  <a:lnTo>
                    <a:pt x="18" y="21"/>
                  </a:lnTo>
                  <a:lnTo>
                    <a:pt x="43" y="3"/>
                  </a:lnTo>
                  <a:lnTo>
                    <a:pt x="68"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8201" name="Freeform 10"/>
            <p:cNvSpPr>
              <a:spLocks/>
            </p:cNvSpPr>
            <p:nvPr/>
          </p:nvSpPr>
          <p:spPr bwMode="auto">
            <a:xfrm>
              <a:off x="2728" y="1545"/>
              <a:ext cx="2661" cy="1515"/>
            </a:xfrm>
            <a:custGeom>
              <a:avLst/>
              <a:gdLst>
                <a:gd name="T0" fmla="*/ 1467 w 2661"/>
                <a:gd name="T1" fmla="*/ 4 h 1515"/>
                <a:gd name="T2" fmla="*/ 1724 w 2661"/>
                <a:gd name="T3" fmla="*/ 36 h 1515"/>
                <a:gd name="T4" fmla="*/ 1962 w 2661"/>
                <a:gd name="T5" fmla="*/ 94 h 1515"/>
                <a:gd name="T6" fmla="*/ 2175 w 2661"/>
                <a:gd name="T7" fmla="*/ 174 h 1515"/>
                <a:gd name="T8" fmla="*/ 2356 w 2661"/>
                <a:gd name="T9" fmla="*/ 278 h 1515"/>
                <a:gd name="T10" fmla="*/ 2497 w 2661"/>
                <a:gd name="T11" fmla="*/ 397 h 1515"/>
                <a:gd name="T12" fmla="*/ 2598 w 2661"/>
                <a:gd name="T13" fmla="*/ 531 h 1515"/>
                <a:gd name="T14" fmla="*/ 2652 w 2661"/>
                <a:gd name="T15" fmla="*/ 680 h 1515"/>
                <a:gd name="T16" fmla="*/ 2652 w 2661"/>
                <a:gd name="T17" fmla="*/ 834 h 1515"/>
                <a:gd name="T18" fmla="*/ 2598 w 2661"/>
                <a:gd name="T19" fmla="*/ 983 h 1515"/>
                <a:gd name="T20" fmla="*/ 2497 w 2661"/>
                <a:gd name="T21" fmla="*/ 1117 h 1515"/>
                <a:gd name="T22" fmla="*/ 2356 w 2661"/>
                <a:gd name="T23" fmla="*/ 1236 h 1515"/>
                <a:gd name="T24" fmla="*/ 2175 w 2661"/>
                <a:gd name="T25" fmla="*/ 1340 h 1515"/>
                <a:gd name="T26" fmla="*/ 1962 w 2661"/>
                <a:gd name="T27" fmla="*/ 1420 h 1515"/>
                <a:gd name="T28" fmla="*/ 1724 w 2661"/>
                <a:gd name="T29" fmla="*/ 1477 h 1515"/>
                <a:gd name="T30" fmla="*/ 1467 w 2661"/>
                <a:gd name="T31" fmla="*/ 1510 h 1515"/>
                <a:gd name="T32" fmla="*/ 1196 w 2661"/>
                <a:gd name="T33" fmla="*/ 1510 h 1515"/>
                <a:gd name="T34" fmla="*/ 936 w 2661"/>
                <a:gd name="T35" fmla="*/ 1477 h 1515"/>
                <a:gd name="T36" fmla="*/ 698 w 2661"/>
                <a:gd name="T37" fmla="*/ 1420 h 1515"/>
                <a:gd name="T38" fmla="*/ 484 w 2661"/>
                <a:gd name="T39" fmla="*/ 1340 h 1515"/>
                <a:gd name="T40" fmla="*/ 307 w 2661"/>
                <a:gd name="T41" fmla="*/ 1236 h 1515"/>
                <a:gd name="T42" fmla="*/ 162 w 2661"/>
                <a:gd name="T43" fmla="*/ 1117 h 1515"/>
                <a:gd name="T44" fmla="*/ 61 w 2661"/>
                <a:gd name="T45" fmla="*/ 983 h 1515"/>
                <a:gd name="T46" fmla="*/ 7 w 2661"/>
                <a:gd name="T47" fmla="*/ 834 h 1515"/>
                <a:gd name="T48" fmla="*/ 7 w 2661"/>
                <a:gd name="T49" fmla="*/ 680 h 1515"/>
                <a:gd name="T50" fmla="*/ 61 w 2661"/>
                <a:gd name="T51" fmla="*/ 531 h 1515"/>
                <a:gd name="T52" fmla="*/ 162 w 2661"/>
                <a:gd name="T53" fmla="*/ 397 h 1515"/>
                <a:gd name="T54" fmla="*/ 307 w 2661"/>
                <a:gd name="T55" fmla="*/ 278 h 1515"/>
                <a:gd name="T56" fmla="*/ 484 w 2661"/>
                <a:gd name="T57" fmla="*/ 174 h 1515"/>
                <a:gd name="T58" fmla="*/ 698 w 2661"/>
                <a:gd name="T59" fmla="*/ 94 h 1515"/>
                <a:gd name="T60" fmla="*/ 936 w 2661"/>
                <a:gd name="T61" fmla="*/ 36 h 1515"/>
                <a:gd name="T62" fmla="*/ 1196 w 2661"/>
                <a:gd name="T63" fmla="*/ 4 h 15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661" h="1515">
                  <a:moveTo>
                    <a:pt x="1330" y="0"/>
                  </a:moveTo>
                  <a:lnTo>
                    <a:pt x="1467" y="4"/>
                  </a:lnTo>
                  <a:lnTo>
                    <a:pt x="1597" y="18"/>
                  </a:lnTo>
                  <a:lnTo>
                    <a:pt x="1724" y="36"/>
                  </a:lnTo>
                  <a:lnTo>
                    <a:pt x="1846" y="61"/>
                  </a:lnTo>
                  <a:lnTo>
                    <a:pt x="1962" y="94"/>
                  </a:lnTo>
                  <a:lnTo>
                    <a:pt x="2074" y="130"/>
                  </a:lnTo>
                  <a:lnTo>
                    <a:pt x="2175" y="174"/>
                  </a:lnTo>
                  <a:lnTo>
                    <a:pt x="2270" y="224"/>
                  </a:lnTo>
                  <a:lnTo>
                    <a:pt x="2356" y="278"/>
                  </a:lnTo>
                  <a:lnTo>
                    <a:pt x="2432" y="336"/>
                  </a:lnTo>
                  <a:lnTo>
                    <a:pt x="2497" y="397"/>
                  </a:lnTo>
                  <a:lnTo>
                    <a:pt x="2555" y="462"/>
                  </a:lnTo>
                  <a:lnTo>
                    <a:pt x="2598" y="531"/>
                  </a:lnTo>
                  <a:lnTo>
                    <a:pt x="2634" y="603"/>
                  </a:lnTo>
                  <a:lnTo>
                    <a:pt x="2652" y="680"/>
                  </a:lnTo>
                  <a:lnTo>
                    <a:pt x="2660" y="755"/>
                  </a:lnTo>
                  <a:lnTo>
                    <a:pt x="2652" y="834"/>
                  </a:lnTo>
                  <a:lnTo>
                    <a:pt x="2634" y="910"/>
                  </a:lnTo>
                  <a:lnTo>
                    <a:pt x="2598" y="983"/>
                  </a:lnTo>
                  <a:lnTo>
                    <a:pt x="2555" y="1052"/>
                  </a:lnTo>
                  <a:lnTo>
                    <a:pt x="2497" y="1117"/>
                  </a:lnTo>
                  <a:lnTo>
                    <a:pt x="2432" y="1177"/>
                  </a:lnTo>
                  <a:lnTo>
                    <a:pt x="2356" y="1236"/>
                  </a:lnTo>
                  <a:lnTo>
                    <a:pt x="2270" y="1290"/>
                  </a:lnTo>
                  <a:lnTo>
                    <a:pt x="2175" y="1340"/>
                  </a:lnTo>
                  <a:lnTo>
                    <a:pt x="2074" y="1383"/>
                  </a:lnTo>
                  <a:lnTo>
                    <a:pt x="1962" y="1420"/>
                  </a:lnTo>
                  <a:lnTo>
                    <a:pt x="1846" y="1453"/>
                  </a:lnTo>
                  <a:lnTo>
                    <a:pt x="1724" y="1477"/>
                  </a:lnTo>
                  <a:lnTo>
                    <a:pt x="1597" y="1496"/>
                  </a:lnTo>
                  <a:lnTo>
                    <a:pt x="1467" y="1510"/>
                  </a:lnTo>
                  <a:lnTo>
                    <a:pt x="1330" y="1514"/>
                  </a:lnTo>
                  <a:lnTo>
                    <a:pt x="1196" y="1510"/>
                  </a:lnTo>
                  <a:lnTo>
                    <a:pt x="1062" y="1496"/>
                  </a:lnTo>
                  <a:lnTo>
                    <a:pt x="936" y="1477"/>
                  </a:lnTo>
                  <a:lnTo>
                    <a:pt x="813" y="1453"/>
                  </a:lnTo>
                  <a:lnTo>
                    <a:pt x="698" y="1420"/>
                  </a:lnTo>
                  <a:lnTo>
                    <a:pt x="588" y="1383"/>
                  </a:lnTo>
                  <a:lnTo>
                    <a:pt x="484" y="1340"/>
                  </a:lnTo>
                  <a:lnTo>
                    <a:pt x="390" y="1290"/>
                  </a:lnTo>
                  <a:lnTo>
                    <a:pt x="307" y="1236"/>
                  </a:lnTo>
                  <a:lnTo>
                    <a:pt x="227" y="1177"/>
                  </a:lnTo>
                  <a:lnTo>
                    <a:pt x="162" y="1117"/>
                  </a:lnTo>
                  <a:lnTo>
                    <a:pt x="104" y="1052"/>
                  </a:lnTo>
                  <a:lnTo>
                    <a:pt x="61" y="983"/>
                  </a:lnTo>
                  <a:lnTo>
                    <a:pt x="29" y="910"/>
                  </a:lnTo>
                  <a:lnTo>
                    <a:pt x="7" y="834"/>
                  </a:lnTo>
                  <a:lnTo>
                    <a:pt x="0" y="755"/>
                  </a:lnTo>
                  <a:lnTo>
                    <a:pt x="7" y="680"/>
                  </a:lnTo>
                  <a:lnTo>
                    <a:pt x="29" y="603"/>
                  </a:lnTo>
                  <a:lnTo>
                    <a:pt x="61" y="531"/>
                  </a:lnTo>
                  <a:lnTo>
                    <a:pt x="104" y="462"/>
                  </a:lnTo>
                  <a:lnTo>
                    <a:pt x="162" y="397"/>
                  </a:lnTo>
                  <a:lnTo>
                    <a:pt x="227" y="336"/>
                  </a:lnTo>
                  <a:lnTo>
                    <a:pt x="307" y="278"/>
                  </a:lnTo>
                  <a:lnTo>
                    <a:pt x="390" y="224"/>
                  </a:lnTo>
                  <a:lnTo>
                    <a:pt x="484" y="174"/>
                  </a:lnTo>
                  <a:lnTo>
                    <a:pt x="588" y="130"/>
                  </a:lnTo>
                  <a:lnTo>
                    <a:pt x="698" y="94"/>
                  </a:lnTo>
                  <a:lnTo>
                    <a:pt x="813" y="61"/>
                  </a:lnTo>
                  <a:lnTo>
                    <a:pt x="936" y="36"/>
                  </a:lnTo>
                  <a:lnTo>
                    <a:pt x="1062" y="18"/>
                  </a:lnTo>
                  <a:lnTo>
                    <a:pt x="1196" y="4"/>
                  </a:lnTo>
                  <a:lnTo>
                    <a:pt x="1330" y="0"/>
                  </a:lnTo>
                </a:path>
              </a:pathLst>
            </a:custGeom>
            <a:noFill/>
            <a:ln w="25400" cap="rnd" cmpd="sng">
              <a:solidFill>
                <a:srgbClr val="CC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8202" name="Freeform 11"/>
            <p:cNvSpPr>
              <a:spLocks/>
            </p:cNvSpPr>
            <p:nvPr/>
          </p:nvSpPr>
          <p:spPr bwMode="auto">
            <a:xfrm>
              <a:off x="2274" y="1419"/>
              <a:ext cx="2848" cy="2472"/>
            </a:xfrm>
            <a:custGeom>
              <a:avLst/>
              <a:gdLst>
                <a:gd name="T0" fmla="*/ 1568 w 2848"/>
                <a:gd name="T1" fmla="*/ 7 h 2472"/>
                <a:gd name="T2" fmla="*/ 1846 w 2848"/>
                <a:gd name="T3" fmla="*/ 57 h 2472"/>
                <a:gd name="T4" fmla="*/ 2098 w 2848"/>
                <a:gd name="T5" fmla="*/ 151 h 2472"/>
                <a:gd name="T6" fmla="*/ 2326 w 2848"/>
                <a:gd name="T7" fmla="*/ 285 h 2472"/>
                <a:gd name="T8" fmla="*/ 2522 w 2848"/>
                <a:gd name="T9" fmla="*/ 451 h 2472"/>
                <a:gd name="T10" fmla="*/ 2673 w 2848"/>
                <a:gd name="T11" fmla="*/ 650 h 2472"/>
                <a:gd name="T12" fmla="*/ 2781 w 2848"/>
                <a:gd name="T13" fmla="*/ 869 h 2472"/>
                <a:gd name="T14" fmla="*/ 2839 w 2848"/>
                <a:gd name="T15" fmla="*/ 1109 h 2472"/>
                <a:gd name="T16" fmla="*/ 2839 w 2848"/>
                <a:gd name="T17" fmla="*/ 1361 h 2472"/>
                <a:gd name="T18" fmla="*/ 2781 w 2848"/>
                <a:gd name="T19" fmla="*/ 1603 h 2472"/>
                <a:gd name="T20" fmla="*/ 2673 w 2848"/>
                <a:gd name="T21" fmla="*/ 1824 h 2472"/>
                <a:gd name="T22" fmla="*/ 2522 w 2848"/>
                <a:gd name="T23" fmla="*/ 2019 h 2472"/>
                <a:gd name="T24" fmla="*/ 2326 w 2848"/>
                <a:gd name="T25" fmla="*/ 2189 h 2472"/>
                <a:gd name="T26" fmla="*/ 2098 w 2848"/>
                <a:gd name="T27" fmla="*/ 2323 h 2472"/>
                <a:gd name="T28" fmla="*/ 1846 w 2848"/>
                <a:gd name="T29" fmla="*/ 2416 h 2472"/>
                <a:gd name="T30" fmla="*/ 1568 w 2848"/>
                <a:gd name="T31" fmla="*/ 2463 h 2472"/>
                <a:gd name="T32" fmla="*/ 1278 w 2848"/>
                <a:gd name="T33" fmla="*/ 2463 h 2472"/>
                <a:gd name="T34" fmla="*/ 1000 w 2848"/>
                <a:gd name="T35" fmla="*/ 2416 h 2472"/>
                <a:gd name="T36" fmla="*/ 744 w 2848"/>
                <a:gd name="T37" fmla="*/ 2323 h 2472"/>
                <a:gd name="T38" fmla="*/ 520 w 2848"/>
                <a:gd name="T39" fmla="*/ 2189 h 2472"/>
                <a:gd name="T40" fmla="*/ 324 w 2848"/>
                <a:gd name="T41" fmla="*/ 2019 h 2472"/>
                <a:gd name="T42" fmla="*/ 173 w 2848"/>
                <a:gd name="T43" fmla="*/ 1824 h 2472"/>
                <a:gd name="T44" fmla="*/ 65 w 2848"/>
                <a:gd name="T45" fmla="*/ 1603 h 2472"/>
                <a:gd name="T46" fmla="*/ 7 w 2848"/>
                <a:gd name="T47" fmla="*/ 1361 h 2472"/>
                <a:gd name="T48" fmla="*/ 7 w 2848"/>
                <a:gd name="T49" fmla="*/ 1109 h 2472"/>
                <a:gd name="T50" fmla="*/ 65 w 2848"/>
                <a:gd name="T51" fmla="*/ 869 h 2472"/>
                <a:gd name="T52" fmla="*/ 173 w 2848"/>
                <a:gd name="T53" fmla="*/ 650 h 2472"/>
                <a:gd name="T54" fmla="*/ 324 w 2848"/>
                <a:gd name="T55" fmla="*/ 451 h 2472"/>
                <a:gd name="T56" fmla="*/ 520 w 2848"/>
                <a:gd name="T57" fmla="*/ 285 h 2472"/>
                <a:gd name="T58" fmla="*/ 744 w 2848"/>
                <a:gd name="T59" fmla="*/ 151 h 2472"/>
                <a:gd name="T60" fmla="*/ 1000 w 2848"/>
                <a:gd name="T61" fmla="*/ 57 h 2472"/>
                <a:gd name="T62" fmla="*/ 1278 w 2848"/>
                <a:gd name="T63" fmla="*/ 7 h 24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848" h="2472">
                  <a:moveTo>
                    <a:pt x="1423" y="0"/>
                  </a:moveTo>
                  <a:lnTo>
                    <a:pt x="1568" y="7"/>
                  </a:lnTo>
                  <a:lnTo>
                    <a:pt x="1709" y="24"/>
                  </a:lnTo>
                  <a:lnTo>
                    <a:pt x="1846" y="57"/>
                  </a:lnTo>
                  <a:lnTo>
                    <a:pt x="1976" y="97"/>
                  </a:lnTo>
                  <a:lnTo>
                    <a:pt x="2098" y="151"/>
                  </a:lnTo>
                  <a:lnTo>
                    <a:pt x="2218" y="212"/>
                  </a:lnTo>
                  <a:lnTo>
                    <a:pt x="2326" y="285"/>
                  </a:lnTo>
                  <a:lnTo>
                    <a:pt x="2428" y="364"/>
                  </a:lnTo>
                  <a:lnTo>
                    <a:pt x="2522" y="451"/>
                  </a:lnTo>
                  <a:lnTo>
                    <a:pt x="2601" y="545"/>
                  </a:lnTo>
                  <a:lnTo>
                    <a:pt x="2673" y="650"/>
                  </a:lnTo>
                  <a:lnTo>
                    <a:pt x="2735" y="754"/>
                  </a:lnTo>
                  <a:lnTo>
                    <a:pt x="2781" y="869"/>
                  </a:lnTo>
                  <a:lnTo>
                    <a:pt x="2817" y="986"/>
                  </a:lnTo>
                  <a:lnTo>
                    <a:pt x="2839" y="1109"/>
                  </a:lnTo>
                  <a:lnTo>
                    <a:pt x="2847" y="1235"/>
                  </a:lnTo>
                  <a:lnTo>
                    <a:pt x="2839" y="1361"/>
                  </a:lnTo>
                  <a:lnTo>
                    <a:pt x="2817" y="1484"/>
                  </a:lnTo>
                  <a:lnTo>
                    <a:pt x="2781" y="1603"/>
                  </a:lnTo>
                  <a:lnTo>
                    <a:pt x="2735" y="1716"/>
                  </a:lnTo>
                  <a:lnTo>
                    <a:pt x="2673" y="1824"/>
                  </a:lnTo>
                  <a:lnTo>
                    <a:pt x="2601" y="1925"/>
                  </a:lnTo>
                  <a:lnTo>
                    <a:pt x="2522" y="2019"/>
                  </a:lnTo>
                  <a:lnTo>
                    <a:pt x="2428" y="2109"/>
                  </a:lnTo>
                  <a:lnTo>
                    <a:pt x="2326" y="2189"/>
                  </a:lnTo>
                  <a:lnTo>
                    <a:pt x="2218" y="2258"/>
                  </a:lnTo>
                  <a:lnTo>
                    <a:pt x="2098" y="2323"/>
                  </a:lnTo>
                  <a:lnTo>
                    <a:pt x="1976" y="2373"/>
                  </a:lnTo>
                  <a:lnTo>
                    <a:pt x="1846" y="2416"/>
                  </a:lnTo>
                  <a:lnTo>
                    <a:pt x="1709" y="2445"/>
                  </a:lnTo>
                  <a:lnTo>
                    <a:pt x="1568" y="2463"/>
                  </a:lnTo>
                  <a:lnTo>
                    <a:pt x="1423" y="2471"/>
                  </a:lnTo>
                  <a:lnTo>
                    <a:pt x="1278" y="2463"/>
                  </a:lnTo>
                  <a:lnTo>
                    <a:pt x="1137" y="2445"/>
                  </a:lnTo>
                  <a:lnTo>
                    <a:pt x="1000" y="2416"/>
                  </a:lnTo>
                  <a:lnTo>
                    <a:pt x="870" y="2373"/>
                  </a:lnTo>
                  <a:lnTo>
                    <a:pt x="744" y="2323"/>
                  </a:lnTo>
                  <a:lnTo>
                    <a:pt x="628" y="2258"/>
                  </a:lnTo>
                  <a:lnTo>
                    <a:pt x="520" y="2189"/>
                  </a:lnTo>
                  <a:lnTo>
                    <a:pt x="418" y="2109"/>
                  </a:lnTo>
                  <a:lnTo>
                    <a:pt x="324" y="2019"/>
                  </a:lnTo>
                  <a:lnTo>
                    <a:pt x="242" y="1925"/>
                  </a:lnTo>
                  <a:lnTo>
                    <a:pt x="173" y="1824"/>
                  </a:lnTo>
                  <a:lnTo>
                    <a:pt x="111" y="1716"/>
                  </a:lnTo>
                  <a:lnTo>
                    <a:pt x="65" y="1603"/>
                  </a:lnTo>
                  <a:lnTo>
                    <a:pt x="29" y="1484"/>
                  </a:lnTo>
                  <a:lnTo>
                    <a:pt x="7" y="1361"/>
                  </a:lnTo>
                  <a:lnTo>
                    <a:pt x="0" y="1235"/>
                  </a:lnTo>
                  <a:lnTo>
                    <a:pt x="7" y="1109"/>
                  </a:lnTo>
                  <a:lnTo>
                    <a:pt x="29" y="986"/>
                  </a:lnTo>
                  <a:lnTo>
                    <a:pt x="65" y="869"/>
                  </a:lnTo>
                  <a:lnTo>
                    <a:pt x="111" y="754"/>
                  </a:lnTo>
                  <a:lnTo>
                    <a:pt x="173" y="650"/>
                  </a:lnTo>
                  <a:lnTo>
                    <a:pt x="242" y="545"/>
                  </a:lnTo>
                  <a:lnTo>
                    <a:pt x="324" y="451"/>
                  </a:lnTo>
                  <a:lnTo>
                    <a:pt x="418" y="364"/>
                  </a:lnTo>
                  <a:lnTo>
                    <a:pt x="520" y="285"/>
                  </a:lnTo>
                  <a:lnTo>
                    <a:pt x="628" y="212"/>
                  </a:lnTo>
                  <a:lnTo>
                    <a:pt x="744" y="151"/>
                  </a:lnTo>
                  <a:lnTo>
                    <a:pt x="870" y="97"/>
                  </a:lnTo>
                  <a:lnTo>
                    <a:pt x="1000" y="57"/>
                  </a:lnTo>
                  <a:lnTo>
                    <a:pt x="1137" y="24"/>
                  </a:lnTo>
                  <a:lnTo>
                    <a:pt x="1278" y="7"/>
                  </a:lnTo>
                  <a:lnTo>
                    <a:pt x="1423" y="0"/>
                  </a:lnTo>
                </a:path>
              </a:pathLst>
            </a:custGeom>
            <a:noFill/>
            <a:ln w="25400" cap="rnd" cmpd="sng">
              <a:solidFill>
                <a:srgbClr val="0099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8203" name="Line 12"/>
            <p:cNvSpPr>
              <a:spLocks noChangeShapeType="1"/>
            </p:cNvSpPr>
            <p:nvPr/>
          </p:nvSpPr>
          <p:spPr bwMode="auto">
            <a:xfrm>
              <a:off x="3697" y="2553"/>
              <a:ext cx="0" cy="1329"/>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04" name="Line 13"/>
            <p:cNvSpPr>
              <a:spLocks noChangeShapeType="1"/>
            </p:cNvSpPr>
            <p:nvPr/>
          </p:nvSpPr>
          <p:spPr bwMode="auto">
            <a:xfrm>
              <a:off x="3697" y="1079"/>
              <a:ext cx="0" cy="1371"/>
            </a:xfrm>
            <a:prstGeom prst="line">
              <a:avLst/>
            </a:prstGeom>
            <a:noFill/>
            <a:ln w="2540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05" name="Line 14"/>
            <p:cNvSpPr>
              <a:spLocks noChangeShapeType="1"/>
            </p:cNvSpPr>
            <p:nvPr/>
          </p:nvSpPr>
          <p:spPr bwMode="auto">
            <a:xfrm>
              <a:off x="3707" y="2654"/>
              <a:ext cx="1406" cy="0"/>
            </a:xfrm>
            <a:prstGeom prst="line">
              <a:avLst/>
            </a:prstGeom>
            <a:noFill/>
            <a:ln w="254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06" name="Line 15"/>
            <p:cNvSpPr>
              <a:spLocks noChangeShapeType="1"/>
            </p:cNvSpPr>
            <p:nvPr/>
          </p:nvSpPr>
          <p:spPr bwMode="auto">
            <a:xfrm>
              <a:off x="2283" y="2654"/>
              <a:ext cx="1406"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07" name="Line 16"/>
            <p:cNvSpPr>
              <a:spLocks noChangeShapeType="1"/>
            </p:cNvSpPr>
            <p:nvPr/>
          </p:nvSpPr>
          <p:spPr bwMode="auto">
            <a:xfrm>
              <a:off x="4067" y="2301"/>
              <a:ext cx="131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08" name="Line 17"/>
            <p:cNvSpPr>
              <a:spLocks noChangeShapeType="1"/>
            </p:cNvSpPr>
            <p:nvPr/>
          </p:nvSpPr>
          <p:spPr bwMode="auto">
            <a:xfrm>
              <a:off x="2746" y="2301"/>
              <a:ext cx="1304" cy="0"/>
            </a:xfrm>
            <a:prstGeom prst="line">
              <a:avLst/>
            </a:prstGeom>
            <a:noFill/>
            <a:ln w="254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09" name="Line 18"/>
            <p:cNvSpPr>
              <a:spLocks noChangeShapeType="1"/>
            </p:cNvSpPr>
            <p:nvPr/>
          </p:nvSpPr>
          <p:spPr bwMode="auto">
            <a:xfrm>
              <a:off x="4058" y="2311"/>
              <a:ext cx="0" cy="736"/>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10" name="Freeform 19"/>
            <p:cNvSpPr>
              <a:spLocks/>
            </p:cNvSpPr>
            <p:nvPr/>
          </p:nvSpPr>
          <p:spPr bwMode="auto">
            <a:xfrm>
              <a:off x="3821" y="1230"/>
              <a:ext cx="823" cy="366"/>
            </a:xfrm>
            <a:custGeom>
              <a:avLst/>
              <a:gdLst>
                <a:gd name="T0" fmla="*/ 25 w 823"/>
                <a:gd name="T1" fmla="*/ 68 h 366"/>
                <a:gd name="T2" fmla="*/ 68 w 823"/>
                <a:gd name="T3" fmla="*/ 58 h 366"/>
                <a:gd name="T4" fmla="*/ 93 w 823"/>
                <a:gd name="T5" fmla="*/ 43 h 366"/>
                <a:gd name="T6" fmla="*/ 104 w 823"/>
                <a:gd name="T7" fmla="*/ 36 h 366"/>
                <a:gd name="T8" fmla="*/ 119 w 823"/>
                <a:gd name="T9" fmla="*/ 32 h 366"/>
                <a:gd name="T10" fmla="*/ 122 w 823"/>
                <a:gd name="T11" fmla="*/ 25 h 366"/>
                <a:gd name="T12" fmla="*/ 133 w 823"/>
                <a:gd name="T13" fmla="*/ 43 h 366"/>
                <a:gd name="T14" fmla="*/ 155 w 823"/>
                <a:gd name="T15" fmla="*/ 43 h 366"/>
                <a:gd name="T16" fmla="*/ 169 w 823"/>
                <a:gd name="T17" fmla="*/ 36 h 366"/>
                <a:gd name="T18" fmla="*/ 201 w 823"/>
                <a:gd name="T19" fmla="*/ 43 h 366"/>
                <a:gd name="T20" fmla="*/ 237 w 823"/>
                <a:gd name="T21" fmla="*/ 51 h 366"/>
                <a:gd name="T22" fmla="*/ 245 w 823"/>
                <a:gd name="T23" fmla="*/ 39 h 366"/>
                <a:gd name="T24" fmla="*/ 259 w 823"/>
                <a:gd name="T25" fmla="*/ 36 h 366"/>
                <a:gd name="T26" fmla="*/ 270 w 823"/>
                <a:gd name="T27" fmla="*/ 14 h 366"/>
                <a:gd name="T28" fmla="*/ 288 w 823"/>
                <a:gd name="T29" fmla="*/ 3 h 366"/>
                <a:gd name="T30" fmla="*/ 299 w 823"/>
                <a:gd name="T31" fmla="*/ 54 h 366"/>
                <a:gd name="T32" fmla="*/ 317 w 823"/>
                <a:gd name="T33" fmla="*/ 51 h 366"/>
                <a:gd name="T34" fmla="*/ 335 w 823"/>
                <a:gd name="T35" fmla="*/ 43 h 366"/>
                <a:gd name="T36" fmla="*/ 338 w 823"/>
                <a:gd name="T37" fmla="*/ 29 h 366"/>
                <a:gd name="T38" fmla="*/ 346 w 823"/>
                <a:gd name="T39" fmla="*/ 14 h 366"/>
                <a:gd name="T40" fmla="*/ 360 w 823"/>
                <a:gd name="T41" fmla="*/ 14 h 366"/>
                <a:gd name="T42" fmla="*/ 371 w 823"/>
                <a:gd name="T43" fmla="*/ 10 h 366"/>
                <a:gd name="T44" fmla="*/ 389 w 823"/>
                <a:gd name="T45" fmla="*/ 54 h 366"/>
                <a:gd name="T46" fmla="*/ 432 w 823"/>
                <a:gd name="T47" fmla="*/ 68 h 366"/>
                <a:gd name="T48" fmla="*/ 447 w 823"/>
                <a:gd name="T49" fmla="*/ 79 h 366"/>
                <a:gd name="T50" fmla="*/ 447 w 823"/>
                <a:gd name="T51" fmla="*/ 97 h 366"/>
                <a:gd name="T52" fmla="*/ 461 w 823"/>
                <a:gd name="T53" fmla="*/ 108 h 366"/>
                <a:gd name="T54" fmla="*/ 490 w 823"/>
                <a:gd name="T55" fmla="*/ 108 h 366"/>
                <a:gd name="T56" fmla="*/ 504 w 823"/>
                <a:gd name="T57" fmla="*/ 116 h 366"/>
                <a:gd name="T58" fmla="*/ 504 w 823"/>
                <a:gd name="T59" fmla="*/ 137 h 366"/>
                <a:gd name="T60" fmla="*/ 519 w 823"/>
                <a:gd name="T61" fmla="*/ 147 h 366"/>
                <a:gd name="T62" fmla="*/ 551 w 823"/>
                <a:gd name="T63" fmla="*/ 152 h 366"/>
                <a:gd name="T64" fmla="*/ 569 w 823"/>
                <a:gd name="T65" fmla="*/ 147 h 366"/>
                <a:gd name="T66" fmla="*/ 580 w 823"/>
                <a:gd name="T67" fmla="*/ 133 h 366"/>
                <a:gd name="T68" fmla="*/ 587 w 823"/>
                <a:gd name="T69" fmla="*/ 130 h 366"/>
                <a:gd name="T70" fmla="*/ 602 w 823"/>
                <a:gd name="T71" fmla="*/ 130 h 366"/>
                <a:gd name="T72" fmla="*/ 609 w 823"/>
                <a:gd name="T73" fmla="*/ 133 h 366"/>
                <a:gd name="T74" fmla="*/ 616 w 823"/>
                <a:gd name="T75" fmla="*/ 144 h 366"/>
                <a:gd name="T76" fmla="*/ 612 w 823"/>
                <a:gd name="T77" fmla="*/ 173 h 366"/>
                <a:gd name="T78" fmla="*/ 620 w 823"/>
                <a:gd name="T79" fmla="*/ 184 h 366"/>
                <a:gd name="T80" fmla="*/ 638 w 823"/>
                <a:gd name="T81" fmla="*/ 184 h 366"/>
                <a:gd name="T82" fmla="*/ 645 w 823"/>
                <a:gd name="T83" fmla="*/ 191 h 366"/>
                <a:gd name="T84" fmla="*/ 645 w 823"/>
                <a:gd name="T85" fmla="*/ 198 h 366"/>
                <a:gd name="T86" fmla="*/ 648 w 823"/>
                <a:gd name="T87" fmla="*/ 202 h 366"/>
                <a:gd name="T88" fmla="*/ 656 w 823"/>
                <a:gd name="T89" fmla="*/ 202 h 366"/>
                <a:gd name="T90" fmla="*/ 659 w 823"/>
                <a:gd name="T91" fmla="*/ 209 h 366"/>
                <a:gd name="T92" fmla="*/ 667 w 823"/>
                <a:gd name="T93" fmla="*/ 209 h 366"/>
                <a:gd name="T94" fmla="*/ 670 w 823"/>
                <a:gd name="T95" fmla="*/ 212 h 366"/>
                <a:gd name="T96" fmla="*/ 713 w 823"/>
                <a:gd name="T97" fmla="*/ 202 h 366"/>
                <a:gd name="T98" fmla="*/ 764 w 823"/>
                <a:gd name="T99" fmla="*/ 220 h 366"/>
                <a:gd name="T100" fmla="*/ 771 w 823"/>
                <a:gd name="T101" fmla="*/ 263 h 366"/>
                <a:gd name="T102" fmla="*/ 764 w 823"/>
                <a:gd name="T103" fmla="*/ 296 h 366"/>
                <a:gd name="T104" fmla="*/ 785 w 823"/>
                <a:gd name="T105" fmla="*/ 299 h 366"/>
                <a:gd name="T106" fmla="*/ 807 w 823"/>
                <a:gd name="T107" fmla="*/ 303 h 366"/>
                <a:gd name="T108" fmla="*/ 800 w 823"/>
                <a:gd name="T109" fmla="*/ 328 h 366"/>
                <a:gd name="T110" fmla="*/ 796 w 823"/>
                <a:gd name="T111" fmla="*/ 354 h 366"/>
                <a:gd name="T112" fmla="*/ 804 w 823"/>
                <a:gd name="T113" fmla="*/ 354 h 366"/>
                <a:gd name="T114" fmla="*/ 811 w 823"/>
                <a:gd name="T115" fmla="*/ 354 h 366"/>
                <a:gd name="T116" fmla="*/ 811 w 823"/>
                <a:gd name="T117" fmla="*/ 361 h 366"/>
                <a:gd name="T118" fmla="*/ 814 w 823"/>
                <a:gd name="T119" fmla="*/ 365 h 366"/>
                <a:gd name="T120" fmla="*/ 822 w 823"/>
                <a:gd name="T121" fmla="*/ 365 h 3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23" h="366">
                  <a:moveTo>
                    <a:pt x="0" y="68"/>
                  </a:moveTo>
                  <a:lnTo>
                    <a:pt x="25" y="68"/>
                  </a:lnTo>
                  <a:lnTo>
                    <a:pt x="47" y="65"/>
                  </a:lnTo>
                  <a:lnTo>
                    <a:pt x="68" y="58"/>
                  </a:lnTo>
                  <a:lnTo>
                    <a:pt x="86" y="43"/>
                  </a:lnTo>
                  <a:lnTo>
                    <a:pt x="93" y="43"/>
                  </a:lnTo>
                  <a:lnTo>
                    <a:pt x="100" y="36"/>
                  </a:lnTo>
                  <a:lnTo>
                    <a:pt x="104" y="36"/>
                  </a:lnTo>
                  <a:lnTo>
                    <a:pt x="111" y="36"/>
                  </a:lnTo>
                  <a:lnTo>
                    <a:pt x="119" y="32"/>
                  </a:lnTo>
                  <a:lnTo>
                    <a:pt x="122" y="29"/>
                  </a:lnTo>
                  <a:lnTo>
                    <a:pt x="122" y="25"/>
                  </a:lnTo>
                  <a:lnTo>
                    <a:pt x="133" y="21"/>
                  </a:lnTo>
                  <a:lnTo>
                    <a:pt x="133" y="43"/>
                  </a:lnTo>
                  <a:lnTo>
                    <a:pt x="144" y="43"/>
                  </a:lnTo>
                  <a:lnTo>
                    <a:pt x="155" y="43"/>
                  </a:lnTo>
                  <a:lnTo>
                    <a:pt x="165" y="39"/>
                  </a:lnTo>
                  <a:lnTo>
                    <a:pt x="169" y="36"/>
                  </a:lnTo>
                  <a:lnTo>
                    <a:pt x="187" y="36"/>
                  </a:lnTo>
                  <a:lnTo>
                    <a:pt x="201" y="43"/>
                  </a:lnTo>
                  <a:lnTo>
                    <a:pt x="220" y="46"/>
                  </a:lnTo>
                  <a:lnTo>
                    <a:pt x="237" y="51"/>
                  </a:lnTo>
                  <a:lnTo>
                    <a:pt x="237" y="43"/>
                  </a:lnTo>
                  <a:lnTo>
                    <a:pt x="245" y="39"/>
                  </a:lnTo>
                  <a:lnTo>
                    <a:pt x="256" y="36"/>
                  </a:lnTo>
                  <a:lnTo>
                    <a:pt x="259" y="36"/>
                  </a:lnTo>
                  <a:lnTo>
                    <a:pt x="259" y="21"/>
                  </a:lnTo>
                  <a:lnTo>
                    <a:pt x="270" y="14"/>
                  </a:lnTo>
                  <a:lnTo>
                    <a:pt x="277" y="10"/>
                  </a:lnTo>
                  <a:lnTo>
                    <a:pt x="288" y="3"/>
                  </a:lnTo>
                  <a:lnTo>
                    <a:pt x="299" y="0"/>
                  </a:lnTo>
                  <a:lnTo>
                    <a:pt x="299" y="54"/>
                  </a:lnTo>
                  <a:lnTo>
                    <a:pt x="306" y="54"/>
                  </a:lnTo>
                  <a:lnTo>
                    <a:pt x="317" y="51"/>
                  </a:lnTo>
                  <a:lnTo>
                    <a:pt x="324" y="46"/>
                  </a:lnTo>
                  <a:lnTo>
                    <a:pt x="335" y="43"/>
                  </a:lnTo>
                  <a:lnTo>
                    <a:pt x="335" y="36"/>
                  </a:lnTo>
                  <a:lnTo>
                    <a:pt x="338" y="29"/>
                  </a:lnTo>
                  <a:lnTo>
                    <a:pt x="342" y="21"/>
                  </a:lnTo>
                  <a:lnTo>
                    <a:pt x="346" y="14"/>
                  </a:lnTo>
                  <a:lnTo>
                    <a:pt x="353" y="14"/>
                  </a:lnTo>
                  <a:lnTo>
                    <a:pt x="360" y="14"/>
                  </a:lnTo>
                  <a:lnTo>
                    <a:pt x="367" y="10"/>
                  </a:lnTo>
                  <a:lnTo>
                    <a:pt x="371" y="10"/>
                  </a:lnTo>
                  <a:lnTo>
                    <a:pt x="371" y="51"/>
                  </a:lnTo>
                  <a:lnTo>
                    <a:pt x="389" y="54"/>
                  </a:lnTo>
                  <a:lnTo>
                    <a:pt x="411" y="61"/>
                  </a:lnTo>
                  <a:lnTo>
                    <a:pt x="432" y="68"/>
                  </a:lnTo>
                  <a:lnTo>
                    <a:pt x="447" y="72"/>
                  </a:lnTo>
                  <a:lnTo>
                    <a:pt x="447" y="79"/>
                  </a:lnTo>
                  <a:lnTo>
                    <a:pt x="447" y="90"/>
                  </a:lnTo>
                  <a:lnTo>
                    <a:pt x="447" y="97"/>
                  </a:lnTo>
                  <a:lnTo>
                    <a:pt x="447" y="104"/>
                  </a:lnTo>
                  <a:lnTo>
                    <a:pt x="461" y="108"/>
                  </a:lnTo>
                  <a:lnTo>
                    <a:pt x="475" y="108"/>
                  </a:lnTo>
                  <a:lnTo>
                    <a:pt x="490" y="108"/>
                  </a:lnTo>
                  <a:lnTo>
                    <a:pt x="504" y="104"/>
                  </a:lnTo>
                  <a:lnTo>
                    <a:pt x="504" y="116"/>
                  </a:lnTo>
                  <a:lnTo>
                    <a:pt x="504" y="126"/>
                  </a:lnTo>
                  <a:lnTo>
                    <a:pt x="504" y="137"/>
                  </a:lnTo>
                  <a:lnTo>
                    <a:pt x="504" y="147"/>
                  </a:lnTo>
                  <a:lnTo>
                    <a:pt x="519" y="147"/>
                  </a:lnTo>
                  <a:lnTo>
                    <a:pt x="537" y="152"/>
                  </a:lnTo>
                  <a:lnTo>
                    <a:pt x="551" y="152"/>
                  </a:lnTo>
                  <a:lnTo>
                    <a:pt x="566" y="152"/>
                  </a:lnTo>
                  <a:lnTo>
                    <a:pt x="569" y="147"/>
                  </a:lnTo>
                  <a:lnTo>
                    <a:pt x="573" y="140"/>
                  </a:lnTo>
                  <a:lnTo>
                    <a:pt x="580" y="133"/>
                  </a:lnTo>
                  <a:lnTo>
                    <a:pt x="580" y="130"/>
                  </a:lnTo>
                  <a:lnTo>
                    <a:pt x="587" y="130"/>
                  </a:lnTo>
                  <a:lnTo>
                    <a:pt x="595" y="130"/>
                  </a:lnTo>
                  <a:lnTo>
                    <a:pt x="602" y="130"/>
                  </a:lnTo>
                  <a:lnTo>
                    <a:pt x="609" y="130"/>
                  </a:lnTo>
                  <a:lnTo>
                    <a:pt x="609" y="133"/>
                  </a:lnTo>
                  <a:lnTo>
                    <a:pt x="612" y="133"/>
                  </a:lnTo>
                  <a:lnTo>
                    <a:pt x="616" y="144"/>
                  </a:lnTo>
                  <a:lnTo>
                    <a:pt x="616" y="159"/>
                  </a:lnTo>
                  <a:lnTo>
                    <a:pt x="612" y="173"/>
                  </a:lnTo>
                  <a:lnTo>
                    <a:pt x="612" y="180"/>
                  </a:lnTo>
                  <a:lnTo>
                    <a:pt x="620" y="184"/>
                  </a:lnTo>
                  <a:lnTo>
                    <a:pt x="631" y="184"/>
                  </a:lnTo>
                  <a:lnTo>
                    <a:pt x="638" y="184"/>
                  </a:lnTo>
                  <a:lnTo>
                    <a:pt x="645" y="188"/>
                  </a:lnTo>
                  <a:lnTo>
                    <a:pt x="645" y="191"/>
                  </a:lnTo>
                  <a:lnTo>
                    <a:pt x="645" y="195"/>
                  </a:lnTo>
                  <a:lnTo>
                    <a:pt x="645" y="198"/>
                  </a:lnTo>
                  <a:lnTo>
                    <a:pt x="645" y="202"/>
                  </a:lnTo>
                  <a:lnTo>
                    <a:pt x="648" y="202"/>
                  </a:lnTo>
                  <a:lnTo>
                    <a:pt x="652" y="202"/>
                  </a:lnTo>
                  <a:lnTo>
                    <a:pt x="656" y="202"/>
                  </a:lnTo>
                  <a:lnTo>
                    <a:pt x="656" y="205"/>
                  </a:lnTo>
                  <a:lnTo>
                    <a:pt x="659" y="209"/>
                  </a:lnTo>
                  <a:lnTo>
                    <a:pt x="663" y="209"/>
                  </a:lnTo>
                  <a:lnTo>
                    <a:pt x="667" y="209"/>
                  </a:lnTo>
                  <a:lnTo>
                    <a:pt x="670" y="209"/>
                  </a:lnTo>
                  <a:lnTo>
                    <a:pt x="670" y="212"/>
                  </a:lnTo>
                  <a:lnTo>
                    <a:pt x="688" y="205"/>
                  </a:lnTo>
                  <a:lnTo>
                    <a:pt x="713" y="202"/>
                  </a:lnTo>
                  <a:lnTo>
                    <a:pt x="742" y="205"/>
                  </a:lnTo>
                  <a:lnTo>
                    <a:pt x="764" y="220"/>
                  </a:lnTo>
                  <a:lnTo>
                    <a:pt x="771" y="241"/>
                  </a:lnTo>
                  <a:lnTo>
                    <a:pt x="771" y="263"/>
                  </a:lnTo>
                  <a:lnTo>
                    <a:pt x="771" y="281"/>
                  </a:lnTo>
                  <a:lnTo>
                    <a:pt x="764" y="296"/>
                  </a:lnTo>
                  <a:lnTo>
                    <a:pt x="775" y="296"/>
                  </a:lnTo>
                  <a:lnTo>
                    <a:pt x="785" y="299"/>
                  </a:lnTo>
                  <a:lnTo>
                    <a:pt x="796" y="303"/>
                  </a:lnTo>
                  <a:lnTo>
                    <a:pt x="807" y="303"/>
                  </a:lnTo>
                  <a:lnTo>
                    <a:pt x="804" y="318"/>
                  </a:lnTo>
                  <a:lnTo>
                    <a:pt x="800" y="328"/>
                  </a:lnTo>
                  <a:lnTo>
                    <a:pt x="796" y="339"/>
                  </a:lnTo>
                  <a:lnTo>
                    <a:pt x="796" y="354"/>
                  </a:lnTo>
                  <a:lnTo>
                    <a:pt x="800" y="354"/>
                  </a:lnTo>
                  <a:lnTo>
                    <a:pt x="804" y="354"/>
                  </a:lnTo>
                  <a:lnTo>
                    <a:pt x="807" y="354"/>
                  </a:lnTo>
                  <a:lnTo>
                    <a:pt x="811" y="354"/>
                  </a:lnTo>
                  <a:lnTo>
                    <a:pt x="811" y="357"/>
                  </a:lnTo>
                  <a:lnTo>
                    <a:pt x="811" y="361"/>
                  </a:lnTo>
                  <a:lnTo>
                    <a:pt x="814" y="361"/>
                  </a:lnTo>
                  <a:lnTo>
                    <a:pt x="814" y="365"/>
                  </a:lnTo>
                  <a:lnTo>
                    <a:pt x="818" y="365"/>
                  </a:lnTo>
                  <a:lnTo>
                    <a:pt x="822" y="365"/>
                  </a:lnTo>
                </a:path>
              </a:pathLst>
            </a:custGeom>
            <a:noFill/>
            <a:ln w="25400" cap="rnd" cmpd="sng">
              <a:solidFill>
                <a:srgbClr val="CC66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8211" name="Line 20"/>
            <p:cNvSpPr>
              <a:spLocks noChangeShapeType="1"/>
            </p:cNvSpPr>
            <p:nvPr/>
          </p:nvSpPr>
          <p:spPr bwMode="auto">
            <a:xfrm>
              <a:off x="2634" y="2053"/>
              <a:ext cx="206" cy="106"/>
            </a:xfrm>
            <a:prstGeom prst="line">
              <a:avLst/>
            </a:prstGeom>
            <a:noFill/>
            <a:ln w="254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12" name="Line 21"/>
            <p:cNvSpPr>
              <a:spLocks noChangeShapeType="1"/>
            </p:cNvSpPr>
            <p:nvPr/>
          </p:nvSpPr>
          <p:spPr bwMode="auto">
            <a:xfrm>
              <a:off x="3094" y="1657"/>
              <a:ext cx="100" cy="210"/>
            </a:xfrm>
            <a:prstGeom prst="line">
              <a:avLst/>
            </a:prstGeom>
            <a:noFill/>
            <a:ln w="254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13" name="Line 22"/>
            <p:cNvSpPr>
              <a:spLocks noChangeShapeType="1"/>
            </p:cNvSpPr>
            <p:nvPr/>
          </p:nvSpPr>
          <p:spPr bwMode="auto">
            <a:xfrm flipH="1">
              <a:off x="4330" y="1482"/>
              <a:ext cx="184" cy="177"/>
            </a:xfrm>
            <a:prstGeom prst="line">
              <a:avLst/>
            </a:prstGeom>
            <a:noFill/>
            <a:ln w="254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14" name="Line 23"/>
            <p:cNvSpPr>
              <a:spLocks noChangeShapeType="1"/>
            </p:cNvSpPr>
            <p:nvPr/>
          </p:nvSpPr>
          <p:spPr bwMode="auto">
            <a:xfrm flipH="1">
              <a:off x="4865" y="2127"/>
              <a:ext cx="260" cy="58"/>
            </a:xfrm>
            <a:prstGeom prst="line">
              <a:avLst/>
            </a:prstGeom>
            <a:noFill/>
            <a:ln w="254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15" name="Line 24"/>
            <p:cNvSpPr>
              <a:spLocks noChangeShapeType="1"/>
            </p:cNvSpPr>
            <p:nvPr/>
          </p:nvSpPr>
          <p:spPr bwMode="auto">
            <a:xfrm>
              <a:off x="3697" y="2664"/>
              <a:ext cx="0" cy="1218"/>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16" name="Line 25"/>
            <p:cNvSpPr>
              <a:spLocks noChangeShapeType="1"/>
            </p:cNvSpPr>
            <p:nvPr/>
          </p:nvSpPr>
          <p:spPr bwMode="auto">
            <a:xfrm>
              <a:off x="3697" y="1428"/>
              <a:ext cx="0" cy="1218"/>
            </a:xfrm>
            <a:prstGeom prst="line">
              <a:avLst/>
            </a:prstGeom>
            <a:noFill/>
            <a:ln w="254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17" name="Rectangle 26"/>
            <p:cNvSpPr>
              <a:spLocks noChangeArrowheads="1"/>
            </p:cNvSpPr>
            <p:nvPr/>
          </p:nvSpPr>
          <p:spPr bwMode="auto">
            <a:xfrm>
              <a:off x="3744" y="2690"/>
              <a:ext cx="267"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800"/>
                <a:t>O</a:t>
              </a:r>
              <a:r>
                <a:rPr lang="es-ES_tradnl" altLang="es-MX" sz="1800" baseline="-25000"/>
                <a:t>2</a:t>
              </a:r>
            </a:p>
          </p:txBody>
        </p:sp>
        <p:sp>
          <p:nvSpPr>
            <p:cNvPr id="8218" name="Rectangle 27"/>
            <p:cNvSpPr>
              <a:spLocks noChangeArrowheads="1"/>
            </p:cNvSpPr>
            <p:nvPr/>
          </p:nvSpPr>
          <p:spPr bwMode="auto">
            <a:xfrm>
              <a:off x="4081" y="2311"/>
              <a:ext cx="267"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800"/>
                <a:t>O</a:t>
              </a:r>
              <a:r>
                <a:rPr lang="es-ES_tradnl" altLang="es-MX" sz="1800" baseline="-25000"/>
                <a:t>1</a:t>
              </a:r>
            </a:p>
          </p:txBody>
        </p:sp>
        <p:sp>
          <p:nvSpPr>
            <p:cNvPr id="8219" name="Rectangle 28"/>
            <p:cNvSpPr>
              <a:spLocks noChangeArrowheads="1"/>
            </p:cNvSpPr>
            <p:nvPr/>
          </p:nvSpPr>
          <p:spPr bwMode="auto">
            <a:xfrm>
              <a:off x="4292" y="1858"/>
              <a:ext cx="515"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500"/>
                <a:t>Europa</a:t>
              </a:r>
            </a:p>
          </p:txBody>
        </p:sp>
        <p:sp>
          <p:nvSpPr>
            <p:cNvPr id="8220" name="Rectangle 29"/>
            <p:cNvSpPr>
              <a:spLocks noChangeArrowheads="1"/>
            </p:cNvSpPr>
            <p:nvPr/>
          </p:nvSpPr>
          <p:spPr bwMode="auto">
            <a:xfrm>
              <a:off x="2857" y="1858"/>
              <a:ext cx="730"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500"/>
                <a:t>N. América</a:t>
              </a:r>
            </a:p>
          </p:txBody>
        </p:sp>
        <p:sp>
          <p:nvSpPr>
            <p:cNvPr id="8221" name="Rectangle 30"/>
            <p:cNvSpPr>
              <a:spLocks noChangeArrowheads="1"/>
            </p:cNvSpPr>
            <p:nvPr/>
          </p:nvSpPr>
          <p:spPr bwMode="auto">
            <a:xfrm>
              <a:off x="2955" y="3125"/>
              <a:ext cx="723"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500"/>
                <a:t>S. América</a:t>
              </a:r>
            </a:p>
          </p:txBody>
        </p:sp>
        <p:sp>
          <p:nvSpPr>
            <p:cNvPr id="8222" name="Rectangle 31"/>
            <p:cNvSpPr>
              <a:spLocks noChangeArrowheads="1"/>
            </p:cNvSpPr>
            <p:nvPr/>
          </p:nvSpPr>
          <p:spPr bwMode="auto">
            <a:xfrm>
              <a:off x="4166" y="3153"/>
              <a:ext cx="443"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500"/>
                <a:t>África</a:t>
              </a:r>
            </a:p>
          </p:txBody>
        </p:sp>
        <p:sp>
          <p:nvSpPr>
            <p:cNvPr id="8223" name="Rectangle 32"/>
            <p:cNvSpPr>
              <a:spLocks noChangeArrowheads="1"/>
            </p:cNvSpPr>
            <p:nvPr/>
          </p:nvSpPr>
          <p:spPr bwMode="auto">
            <a:xfrm>
              <a:off x="3448" y="1086"/>
              <a:ext cx="206"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800"/>
                <a:t>N</a:t>
              </a:r>
            </a:p>
          </p:txBody>
        </p:sp>
        <p:sp>
          <p:nvSpPr>
            <p:cNvPr id="8224" name="Rectangle 33"/>
            <p:cNvSpPr>
              <a:spLocks noChangeArrowheads="1"/>
            </p:cNvSpPr>
            <p:nvPr/>
          </p:nvSpPr>
          <p:spPr bwMode="auto">
            <a:xfrm>
              <a:off x="4377" y="1212"/>
              <a:ext cx="763"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600" i="1"/>
                <a:t>Topografía</a:t>
              </a:r>
            </a:p>
          </p:txBody>
        </p:sp>
        <p:sp>
          <p:nvSpPr>
            <p:cNvPr id="8225" name="Line 34"/>
            <p:cNvSpPr>
              <a:spLocks noChangeShapeType="1"/>
            </p:cNvSpPr>
            <p:nvPr/>
          </p:nvSpPr>
          <p:spPr bwMode="auto">
            <a:xfrm>
              <a:off x="4058" y="1078"/>
              <a:ext cx="0" cy="733"/>
            </a:xfrm>
            <a:prstGeom prst="line">
              <a:avLst/>
            </a:prstGeom>
            <a:noFill/>
            <a:ln w="254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8226" name="Rectangle 35"/>
            <p:cNvSpPr>
              <a:spLocks noChangeArrowheads="1"/>
            </p:cNvSpPr>
            <p:nvPr/>
          </p:nvSpPr>
          <p:spPr bwMode="auto">
            <a:xfrm>
              <a:off x="3828" y="1086"/>
              <a:ext cx="206"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962" tIns="39688" rIns="80962" bIns="39688">
              <a:spAutoFit/>
            </a:bodyPr>
            <a:lstStyle>
              <a:lvl1pPr defTabSz="590550">
                <a:defRPr sz="1400" b="1">
                  <a:solidFill>
                    <a:schemeClr val="tx1"/>
                  </a:solidFill>
                  <a:latin typeface="Arial" charset="0"/>
                </a:defRPr>
              </a:lvl1pPr>
              <a:lvl2pPr marL="742950" indent="-285750" defTabSz="590550">
                <a:defRPr sz="1400" b="1">
                  <a:solidFill>
                    <a:schemeClr val="tx1"/>
                  </a:solidFill>
                  <a:latin typeface="Arial" charset="0"/>
                </a:defRPr>
              </a:lvl2pPr>
              <a:lvl3pPr marL="1143000" indent="-228600" defTabSz="590550">
                <a:defRPr sz="1400" b="1">
                  <a:solidFill>
                    <a:schemeClr val="tx1"/>
                  </a:solidFill>
                  <a:latin typeface="Arial" charset="0"/>
                </a:defRPr>
              </a:lvl3pPr>
              <a:lvl4pPr marL="1600200" indent="-228600" defTabSz="590550">
                <a:defRPr sz="1400" b="1">
                  <a:solidFill>
                    <a:schemeClr val="tx1"/>
                  </a:solidFill>
                  <a:latin typeface="Arial" charset="0"/>
                </a:defRPr>
              </a:lvl4pPr>
              <a:lvl5pPr marL="2057400" indent="-228600" defTabSz="590550">
                <a:defRPr sz="1400" b="1">
                  <a:solidFill>
                    <a:schemeClr val="tx1"/>
                  </a:solidFill>
                  <a:latin typeface="Arial" charset="0"/>
                </a:defRPr>
              </a:lvl5pPr>
              <a:lvl6pPr marL="2514600" indent="-228600" algn="ctr" defTabSz="590550" eaLnBrk="0" fontAlgn="base" hangingPunct="0">
                <a:spcBef>
                  <a:spcPct val="0"/>
                </a:spcBef>
                <a:spcAft>
                  <a:spcPct val="0"/>
                </a:spcAft>
                <a:defRPr sz="1400" b="1">
                  <a:solidFill>
                    <a:schemeClr val="tx1"/>
                  </a:solidFill>
                  <a:latin typeface="Arial" charset="0"/>
                </a:defRPr>
              </a:lvl6pPr>
              <a:lvl7pPr marL="2971800" indent="-228600" algn="ctr" defTabSz="590550" eaLnBrk="0" fontAlgn="base" hangingPunct="0">
                <a:spcBef>
                  <a:spcPct val="0"/>
                </a:spcBef>
                <a:spcAft>
                  <a:spcPct val="0"/>
                </a:spcAft>
                <a:defRPr sz="1400" b="1">
                  <a:solidFill>
                    <a:schemeClr val="tx1"/>
                  </a:solidFill>
                  <a:latin typeface="Arial" charset="0"/>
                </a:defRPr>
              </a:lvl7pPr>
              <a:lvl8pPr marL="3429000" indent="-228600" algn="ctr" defTabSz="590550" eaLnBrk="0" fontAlgn="base" hangingPunct="0">
                <a:spcBef>
                  <a:spcPct val="0"/>
                </a:spcBef>
                <a:spcAft>
                  <a:spcPct val="0"/>
                </a:spcAft>
                <a:defRPr sz="1400" b="1">
                  <a:solidFill>
                    <a:schemeClr val="tx1"/>
                  </a:solidFill>
                  <a:latin typeface="Arial" charset="0"/>
                </a:defRPr>
              </a:lvl8pPr>
              <a:lvl9pPr marL="3886200" indent="-228600" algn="ctr" defTabSz="590550" eaLnBrk="0" fontAlgn="base" hangingPunct="0">
                <a:spcBef>
                  <a:spcPct val="0"/>
                </a:spcBef>
                <a:spcAft>
                  <a:spcPct val="0"/>
                </a:spcAft>
                <a:defRPr sz="1400" b="1">
                  <a:solidFill>
                    <a:schemeClr val="tx1"/>
                  </a:solidFill>
                  <a:latin typeface="Arial" charset="0"/>
                </a:defRPr>
              </a:lvl9pPr>
            </a:lstStyle>
            <a:p>
              <a:pPr algn="l"/>
              <a:r>
                <a:rPr lang="es-ES_tradnl" altLang="es-MX" sz="1800"/>
                <a:t>N</a:t>
              </a:r>
            </a:p>
          </p:txBody>
        </p:sp>
        <p:sp>
          <p:nvSpPr>
            <p:cNvPr id="8227" name="Line 36"/>
            <p:cNvSpPr>
              <a:spLocks noChangeShapeType="1"/>
            </p:cNvSpPr>
            <p:nvPr/>
          </p:nvSpPr>
          <p:spPr bwMode="auto">
            <a:xfrm>
              <a:off x="4058" y="1559"/>
              <a:ext cx="0" cy="733"/>
            </a:xfrm>
            <a:prstGeom prst="line">
              <a:avLst/>
            </a:prstGeom>
            <a:noFill/>
            <a:ln w="254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Tree>
    <p:extLst>
      <p:ext uri="{BB962C8B-B14F-4D97-AF65-F5344CB8AC3E}">
        <p14:creationId xmlns:p14="http://schemas.microsoft.com/office/powerpoint/2010/main" val="131050871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569913" y="1657350"/>
            <a:ext cx="4348162" cy="1104900"/>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El Sistema Geodésico Mundial</a:t>
            </a:r>
          </a:p>
          <a:p>
            <a:pPr marL="742950" lvl="1" indent="-285750" defTabSz="844550" eaLnBrk="0" hangingPunct="0">
              <a:spcBef>
                <a:spcPct val="20000"/>
              </a:spcBef>
              <a:buFontTx/>
              <a:buChar char="–"/>
            </a:pPr>
            <a:r>
              <a:rPr lang="es-ES_tradnl" b="1"/>
              <a:t>WGS 1984</a:t>
            </a:r>
          </a:p>
          <a:p>
            <a:pPr marL="315913" indent="-315913" defTabSz="844550" eaLnBrk="0" hangingPunct="0">
              <a:spcBef>
                <a:spcPct val="20000"/>
              </a:spcBef>
              <a:buFontTx/>
              <a:buChar char="•"/>
            </a:pPr>
            <a:r>
              <a:rPr lang="es-ES_tradnl" sz="2000" b="1"/>
              <a:t>Es el que mejor se asemeja</a:t>
            </a:r>
          </a:p>
          <a:p>
            <a:pPr marL="315913" indent="-315913" defTabSz="844550" eaLnBrk="0" hangingPunct="0">
              <a:spcBef>
                <a:spcPct val="20000"/>
              </a:spcBef>
            </a:pPr>
            <a:r>
              <a:rPr lang="es-ES_tradnl" sz="2000" b="1"/>
              <a:t>     a la  forma de la Tierra</a:t>
            </a:r>
          </a:p>
        </p:txBody>
      </p:sp>
      <p:grpSp>
        <p:nvGrpSpPr>
          <p:cNvPr id="21507" name="Group 3"/>
          <p:cNvGrpSpPr>
            <a:grpSpLocks/>
          </p:cNvGrpSpPr>
          <p:nvPr/>
        </p:nvGrpSpPr>
        <p:grpSpPr bwMode="auto">
          <a:xfrm>
            <a:off x="3835400" y="1625600"/>
            <a:ext cx="4491038" cy="4306888"/>
            <a:chOff x="2416" y="1024"/>
            <a:chExt cx="2829" cy="2713"/>
          </a:xfrm>
        </p:grpSpPr>
        <p:sp>
          <p:nvSpPr>
            <p:cNvPr id="21508" name="Freeform 4"/>
            <p:cNvSpPr>
              <a:spLocks/>
            </p:cNvSpPr>
            <p:nvPr/>
          </p:nvSpPr>
          <p:spPr bwMode="auto">
            <a:xfrm>
              <a:off x="2638" y="1300"/>
              <a:ext cx="2391" cy="2367"/>
            </a:xfrm>
            <a:custGeom>
              <a:avLst/>
              <a:gdLst/>
              <a:ahLst/>
              <a:cxnLst>
                <a:cxn ang="0">
                  <a:pos x="1379" y="7"/>
                </a:cxn>
                <a:cxn ang="0">
                  <a:pos x="1321" y="14"/>
                </a:cxn>
                <a:cxn ang="0">
                  <a:pos x="1267" y="21"/>
                </a:cxn>
                <a:cxn ang="0">
                  <a:pos x="1231" y="61"/>
                </a:cxn>
                <a:cxn ang="0">
                  <a:pos x="1173" y="82"/>
                </a:cxn>
                <a:cxn ang="0">
                  <a:pos x="1118" y="104"/>
                </a:cxn>
                <a:cxn ang="0">
                  <a:pos x="1029" y="155"/>
                </a:cxn>
                <a:cxn ang="0">
                  <a:pos x="957" y="216"/>
                </a:cxn>
                <a:cxn ang="0">
                  <a:pos x="913" y="245"/>
                </a:cxn>
                <a:cxn ang="0">
                  <a:pos x="819" y="300"/>
                </a:cxn>
                <a:cxn ang="0">
                  <a:pos x="746" y="340"/>
                </a:cxn>
                <a:cxn ang="0">
                  <a:pos x="718" y="365"/>
                </a:cxn>
                <a:cxn ang="0">
                  <a:pos x="592" y="401"/>
                </a:cxn>
                <a:cxn ang="0">
                  <a:pos x="440" y="426"/>
                </a:cxn>
                <a:cxn ang="0">
                  <a:pos x="346" y="455"/>
                </a:cxn>
                <a:cxn ang="0">
                  <a:pos x="245" y="539"/>
                </a:cxn>
                <a:cxn ang="0">
                  <a:pos x="183" y="633"/>
                </a:cxn>
                <a:cxn ang="0">
                  <a:pos x="89" y="741"/>
                </a:cxn>
                <a:cxn ang="0">
                  <a:pos x="32" y="896"/>
                </a:cxn>
                <a:cxn ang="0">
                  <a:pos x="3" y="1059"/>
                </a:cxn>
                <a:cxn ang="0">
                  <a:pos x="10" y="1262"/>
                </a:cxn>
                <a:cxn ang="0">
                  <a:pos x="60" y="1461"/>
                </a:cxn>
                <a:cxn ang="0">
                  <a:pos x="151" y="1660"/>
                </a:cxn>
                <a:cxn ang="0">
                  <a:pos x="281" y="1863"/>
                </a:cxn>
                <a:cxn ang="0">
                  <a:pos x="447" y="2072"/>
                </a:cxn>
                <a:cxn ang="0">
                  <a:pos x="566" y="2163"/>
                </a:cxn>
                <a:cxn ang="0">
                  <a:pos x="743" y="2271"/>
                </a:cxn>
                <a:cxn ang="0">
                  <a:pos x="873" y="2314"/>
                </a:cxn>
                <a:cxn ang="0">
                  <a:pos x="1000" y="2343"/>
                </a:cxn>
                <a:cxn ang="0">
                  <a:pos x="1158" y="2366"/>
                </a:cxn>
                <a:cxn ang="0">
                  <a:pos x="1343" y="2355"/>
                </a:cxn>
                <a:cxn ang="0">
                  <a:pos x="1556" y="2300"/>
                </a:cxn>
                <a:cxn ang="0">
                  <a:pos x="1797" y="2177"/>
                </a:cxn>
                <a:cxn ang="0">
                  <a:pos x="1892" y="2076"/>
                </a:cxn>
                <a:cxn ang="0">
                  <a:pos x="2000" y="1950"/>
                </a:cxn>
                <a:cxn ang="0">
                  <a:pos x="2090" y="1863"/>
                </a:cxn>
                <a:cxn ang="0">
                  <a:pos x="2199" y="1703"/>
                </a:cxn>
                <a:cxn ang="0">
                  <a:pos x="2278" y="1559"/>
                </a:cxn>
                <a:cxn ang="0">
                  <a:pos x="2336" y="1443"/>
                </a:cxn>
                <a:cxn ang="0">
                  <a:pos x="2372" y="1229"/>
                </a:cxn>
                <a:cxn ang="0">
                  <a:pos x="2382" y="1110"/>
                </a:cxn>
                <a:cxn ang="0">
                  <a:pos x="2390" y="1016"/>
                </a:cxn>
                <a:cxn ang="0">
                  <a:pos x="2372" y="835"/>
                </a:cxn>
                <a:cxn ang="0">
                  <a:pos x="2300" y="665"/>
                </a:cxn>
                <a:cxn ang="0">
                  <a:pos x="2151" y="499"/>
                </a:cxn>
                <a:cxn ang="0">
                  <a:pos x="1899" y="296"/>
                </a:cxn>
                <a:cxn ang="0">
                  <a:pos x="1758" y="195"/>
                </a:cxn>
                <a:cxn ang="0">
                  <a:pos x="1671" y="126"/>
                </a:cxn>
                <a:cxn ang="0">
                  <a:pos x="1610" y="79"/>
                </a:cxn>
                <a:cxn ang="0">
                  <a:pos x="1595" y="61"/>
                </a:cxn>
                <a:cxn ang="0">
                  <a:pos x="1545" y="36"/>
                </a:cxn>
                <a:cxn ang="0">
                  <a:pos x="1487" y="25"/>
                </a:cxn>
                <a:cxn ang="0">
                  <a:pos x="1454" y="10"/>
                </a:cxn>
              </a:cxnLst>
              <a:rect l="0" t="0" r="r" b="b"/>
              <a:pathLst>
                <a:path w="2391" h="2367">
                  <a:moveTo>
                    <a:pt x="1415" y="0"/>
                  </a:moveTo>
                  <a:lnTo>
                    <a:pt x="1396" y="3"/>
                  </a:lnTo>
                  <a:lnTo>
                    <a:pt x="1379" y="7"/>
                  </a:lnTo>
                  <a:lnTo>
                    <a:pt x="1360" y="7"/>
                  </a:lnTo>
                  <a:lnTo>
                    <a:pt x="1339" y="10"/>
                  </a:lnTo>
                  <a:lnTo>
                    <a:pt x="1321" y="14"/>
                  </a:lnTo>
                  <a:lnTo>
                    <a:pt x="1303" y="17"/>
                  </a:lnTo>
                  <a:lnTo>
                    <a:pt x="1285" y="21"/>
                  </a:lnTo>
                  <a:lnTo>
                    <a:pt x="1267" y="21"/>
                  </a:lnTo>
                  <a:lnTo>
                    <a:pt x="1256" y="36"/>
                  </a:lnTo>
                  <a:lnTo>
                    <a:pt x="1245" y="50"/>
                  </a:lnTo>
                  <a:lnTo>
                    <a:pt x="1231" y="61"/>
                  </a:lnTo>
                  <a:lnTo>
                    <a:pt x="1213" y="68"/>
                  </a:lnTo>
                  <a:lnTo>
                    <a:pt x="1195" y="75"/>
                  </a:lnTo>
                  <a:lnTo>
                    <a:pt x="1173" y="82"/>
                  </a:lnTo>
                  <a:lnTo>
                    <a:pt x="1154" y="89"/>
                  </a:lnTo>
                  <a:lnTo>
                    <a:pt x="1137" y="97"/>
                  </a:lnTo>
                  <a:lnTo>
                    <a:pt x="1118" y="104"/>
                  </a:lnTo>
                  <a:lnTo>
                    <a:pt x="1094" y="115"/>
                  </a:lnTo>
                  <a:lnTo>
                    <a:pt x="1061" y="133"/>
                  </a:lnTo>
                  <a:lnTo>
                    <a:pt x="1029" y="155"/>
                  </a:lnTo>
                  <a:lnTo>
                    <a:pt x="1000" y="177"/>
                  </a:lnTo>
                  <a:lnTo>
                    <a:pt x="974" y="199"/>
                  </a:lnTo>
                  <a:lnTo>
                    <a:pt x="957" y="216"/>
                  </a:lnTo>
                  <a:lnTo>
                    <a:pt x="949" y="231"/>
                  </a:lnTo>
                  <a:lnTo>
                    <a:pt x="938" y="235"/>
                  </a:lnTo>
                  <a:lnTo>
                    <a:pt x="913" y="245"/>
                  </a:lnTo>
                  <a:lnTo>
                    <a:pt x="884" y="264"/>
                  </a:lnTo>
                  <a:lnTo>
                    <a:pt x="852" y="278"/>
                  </a:lnTo>
                  <a:lnTo>
                    <a:pt x="819" y="300"/>
                  </a:lnTo>
                  <a:lnTo>
                    <a:pt x="787" y="314"/>
                  </a:lnTo>
                  <a:lnTo>
                    <a:pt x="761" y="329"/>
                  </a:lnTo>
                  <a:lnTo>
                    <a:pt x="746" y="340"/>
                  </a:lnTo>
                  <a:lnTo>
                    <a:pt x="746" y="343"/>
                  </a:lnTo>
                  <a:lnTo>
                    <a:pt x="746" y="347"/>
                  </a:lnTo>
                  <a:lnTo>
                    <a:pt x="718" y="365"/>
                  </a:lnTo>
                  <a:lnTo>
                    <a:pt x="682" y="379"/>
                  </a:lnTo>
                  <a:lnTo>
                    <a:pt x="638" y="390"/>
                  </a:lnTo>
                  <a:lnTo>
                    <a:pt x="592" y="401"/>
                  </a:lnTo>
                  <a:lnTo>
                    <a:pt x="540" y="408"/>
                  </a:lnTo>
                  <a:lnTo>
                    <a:pt x="487" y="415"/>
                  </a:lnTo>
                  <a:lnTo>
                    <a:pt x="440" y="426"/>
                  </a:lnTo>
                  <a:lnTo>
                    <a:pt x="393" y="437"/>
                  </a:lnTo>
                  <a:lnTo>
                    <a:pt x="375" y="441"/>
                  </a:lnTo>
                  <a:lnTo>
                    <a:pt x="346" y="455"/>
                  </a:lnTo>
                  <a:lnTo>
                    <a:pt x="314" y="477"/>
                  </a:lnTo>
                  <a:lnTo>
                    <a:pt x="277" y="506"/>
                  </a:lnTo>
                  <a:lnTo>
                    <a:pt x="245" y="539"/>
                  </a:lnTo>
                  <a:lnTo>
                    <a:pt x="212" y="575"/>
                  </a:lnTo>
                  <a:lnTo>
                    <a:pt x="190" y="604"/>
                  </a:lnTo>
                  <a:lnTo>
                    <a:pt x="183" y="633"/>
                  </a:lnTo>
                  <a:lnTo>
                    <a:pt x="147" y="658"/>
                  </a:lnTo>
                  <a:lnTo>
                    <a:pt x="115" y="697"/>
                  </a:lnTo>
                  <a:lnTo>
                    <a:pt x="89" y="741"/>
                  </a:lnTo>
                  <a:lnTo>
                    <a:pt x="65" y="791"/>
                  </a:lnTo>
                  <a:lnTo>
                    <a:pt x="46" y="842"/>
                  </a:lnTo>
                  <a:lnTo>
                    <a:pt x="32" y="896"/>
                  </a:lnTo>
                  <a:lnTo>
                    <a:pt x="21" y="944"/>
                  </a:lnTo>
                  <a:lnTo>
                    <a:pt x="14" y="987"/>
                  </a:lnTo>
                  <a:lnTo>
                    <a:pt x="3" y="1059"/>
                  </a:lnTo>
                  <a:lnTo>
                    <a:pt x="0" y="1128"/>
                  </a:lnTo>
                  <a:lnTo>
                    <a:pt x="3" y="1193"/>
                  </a:lnTo>
                  <a:lnTo>
                    <a:pt x="10" y="1262"/>
                  </a:lnTo>
                  <a:lnTo>
                    <a:pt x="21" y="1330"/>
                  </a:lnTo>
                  <a:lnTo>
                    <a:pt x="39" y="1396"/>
                  </a:lnTo>
                  <a:lnTo>
                    <a:pt x="60" y="1461"/>
                  </a:lnTo>
                  <a:lnTo>
                    <a:pt x="86" y="1530"/>
                  </a:lnTo>
                  <a:lnTo>
                    <a:pt x="118" y="1595"/>
                  </a:lnTo>
                  <a:lnTo>
                    <a:pt x="151" y="1660"/>
                  </a:lnTo>
                  <a:lnTo>
                    <a:pt x="190" y="1729"/>
                  </a:lnTo>
                  <a:lnTo>
                    <a:pt x="234" y="1797"/>
                  </a:lnTo>
                  <a:lnTo>
                    <a:pt x="281" y="1863"/>
                  </a:lnTo>
                  <a:lnTo>
                    <a:pt x="331" y="1931"/>
                  </a:lnTo>
                  <a:lnTo>
                    <a:pt x="389" y="2003"/>
                  </a:lnTo>
                  <a:lnTo>
                    <a:pt x="447" y="2072"/>
                  </a:lnTo>
                  <a:lnTo>
                    <a:pt x="472" y="2098"/>
                  </a:lnTo>
                  <a:lnTo>
                    <a:pt x="512" y="2127"/>
                  </a:lnTo>
                  <a:lnTo>
                    <a:pt x="566" y="2163"/>
                  </a:lnTo>
                  <a:lnTo>
                    <a:pt x="624" y="2203"/>
                  </a:lnTo>
                  <a:lnTo>
                    <a:pt x="686" y="2239"/>
                  </a:lnTo>
                  <a:lnTo>
                    <a:pt x="743" y="2271"/>
                  </a:lnTo>
                  <a:lnTo>
                    <a:pt x="797" y="2293"/>
                  </a:lnTo>
                  <a:lnTo>
                    <a:pt x="837" y="2307"/>
                  </a:lnTo>
                  <a:lnTo>
                    <a:pt x="873" y="2314"/>
                  </a:lnTo>
                  <a:lnTo>
                    <a:pt x="913" y="2326"/>
                  </a:lnTo>
                  <a:lnTo>
                    <a:pt x="952" y="2336"/>
                  </a:lnTo>
                  <a:lnTo>
                    <a:pt x="1000" y="2343"/>
                  </a:lnTo>
                  <a:lnTo>
                    <a:pt x="1050" y="2355"/>
                  </a:lnTo>
                  <a:lnTo>
                    <a:pt x="1101" y="2358"/>
                  </a:lnTo>
                  <a:lnTo>
                    <a:pt x="1158" y="2366"/>
                  </a:lnTo>
                  <a:lnTo>
                    <a:pt x="1216" y="2366"/>
                  </a:lnTo>
                  <a:lnTo>
                    <a:pt x="1278" y="2362"/>
                  </a:lnTo>
                  <a:lnTo>
                    <a:pt x="1343" y="2355"/>
                  </a:lnTo>
                  <a:lnTo>
                    <a:pt x="1411" y="2343"/>
                  </a:lnTo>
                  <a:lnTo>
                    <a:pt x="1483" y="2326"/>
                  </a:lnTo>
                  <a:lnTo>
                    <a:pt x="1556" y="2300"/>
                  </a:lnTo>
                  <a:lnTo>
                    <a:pt x="1635" y="2268"/>
                  </a:lnTo>
                  <a:lnTo>
                    <a:pt x="1715" y="2228"/>
                  </a:lnTo>
                  <a:lnTo>
                    <a:pt x="1797" y="2177"/>
                  </a:lnTo>
                  <a:lnTo>
                    <a:pt x="1823" y="2152"/>
                  </a:lnTo>
                  <a:lnTo>
                    <a:pt x="1856" y="2115"/>
                  </a:lnTo>
                  <a:lnTo>
                    <a:pt x="1892" y="2076"/>
                  </a:lnTo>
                  <a:lnTo>
                    <a:pt x="1928" y="2033"/>
                  </a:lnTo>
                  <a:lnTo>
                    <a:pt x="1964" y="1989"/>
                  </a:lnTo>
                  <a:lnTo>
                    <a:pt x="2000" y="1950"/>
                  </a:lnTo>
                  <a:lnTo>
                    <a:pt x="2032" y="1917"/>
                  </a:lnTo>
                  <a:lnTo>
                    <a:pt x="2058" y="1892"/>
                  </a:lnTo>
                  <a:lnTo>
                    <a:pt x="2090" y="1863"/>
                  </a:lnTo>
                  <a:lnTo>
                    <a:pt x="2123" y="1819"/>
                  </a:lnTo>
                  <a:lnTo>
                    <a:pt x="2163" y="1765"/>
                  </a:lnTo>
                  <a:lnTo>
                    <a:pt x="2199" y="1703"/>
                  </a:lnTo>
                  <a:lnTo>
                    <a:pt x="2231" y="1646"/>
                  </a:lnTo>
                  <a:lnTo>
                    <a:pt x="2260" y="1595"/>
                  </a:lnTo>
                  <a:lnTo>
                    <a:pt x="2278" y="1559"/>
                  </a:lnTo>
                  <a:lnTo>
                    <a:pt x="2285" y="1540"/>
                  </a:lnTo>
                  <a:lnTo>
                    <a:pt x="2314" y="1500"/>
                  </a:lnTo>
                  <a:lnTo>
                    <a:pt x="2336" y="1443"/>
                  </a:lnTo>
                  <a:lnTo>
                    <a:pt x="2353" y="1370"/>
                  </a:lnTo>
                  <a:lnTo>
                    <a:pt x="2365" y="1298"/>
                  </a:lnTo>
                  <a:lnTo>
                    <a:pt x="2372" y="1229"/>
                  </a:lnTo>
                  <a:lnTo>
                    <a:pt x="2379" y="1168"/>
                  </a:lnTo>
                  <a:lnTo>
                    <a:pt x="2382" y="1128"/>
                  </a:lnTo>
                  <a:lnTo>
                    <a:pt x="2382" y="1110"/>
                  </a:lnTo>
                  <a:lnTo>
                    <a:pt x="2386" y="1092"/>
                  </a:lnTo>
                  <a:lnTo>
                    <a:pt x="2386" y="1059"/>
                  </a:lnTo>
                  <a:lnTo>
                    <a:pt x="2390" y="1016"/>
                  </a:lnTo>
                  <a:lnTo>
                    <a:pt x="2386" y="961"/>
                  </a:lnTo>
                  <a:lnTo>
                    <a:pt x="2382" y="900"/>
                  </a:lnTo>
                  <a:lnTo>
                    <a:pt x="2372" y="835"/>
                  </a:lnTo>
                  <a:lnTo>
                    <a:pt x="2353" y="762"/>
                  </a:lnTo>
                  <a:lnTo>
                    <a:pt x="2329" y="694"/>
                  </a:lnTo>
                  <a:lnTo>
                    <a:pt x="2300" y="665"/>
                  </a:lnTo>
                  <a:lnTo>
                    <a:pt x="2260" y="618"/>
                  </a:lnTo>
                  <a:lnTo>
                    <a:pt x="2213" y="560"/>
                  </a:lnTo>
                  <a:lnTo>
                    <a:pt x="2151" y="499"/>
                  </a:lnTo>
                  <a:lnTo>
                    <a:pt x="2079" y="430"/>
                  </a:lnTo>
                  <a:lnTo>
                    <a:pt x="1996" y="361"/>
                  </a:lnTo>
                  <a:lnTo>
                    <a:pt x="1899" y="296"/>
                  </a:lnTo>
                  <a:lnTo>
                    <a:pt x="1794" y="238"/>
                  </a:lnTo>
                  <a:lnTo>
                    <a:pt x="1780" y="220"/>
                  </a:lnTo>
                  <a:lnTo>
                    <a:pt x="1758" y="195"/>
                  </a:lnTo>
                  <a:lnTo>
                    <a:pt x="1732" y="170"/>
                  </a:lnTo>
                  <a:lnTo>
                    <a:pt x="1703" y="147"/>
                  </a:lnTo>
                  <a:lnTo>
                    <a:pt x="1671" y="126"/>
                  </a:lnTo>
                  <a:lnTo>
                    <a:pt x="1646" y="104"/>
                  </a:lnTo>
                  <a:lnTo>
                    <a:pt x="1624" y="89"/>
                  </a:lnTo>
                  <a:lnTo>
                    <a:pt x="1610" y="79"/>
                  </a:lnTo>
                  <a:lnTo>
                    <a:pt x="1610" y="75"/>
                  </a:lnTo>
                  <a:lnTo>
                    <a:pt x="1610" y="72"/>
                  </a:lnTo>
                  <a:lnTo>
                    <a:pt x="1595" y="61"/>
                  </a:lnTo>
                  <a:lnTo>
                    <a:pt x="1578" y="50"/>
                  </a:lnTo>
                  <a:lnTo>
                    <a:pt x="1563" y="43"/>
                  </a:lnTo>
                  <a:lnTo>
                    <a:pt x="1545" y="36"/>
                  </a:lnTo>
                  <a:lnTo>
                    <a:pt x="1523" y="32"/>
                  </a:lnTo>
                  <a:lnTo>
                    <a:pt x="1505" y="25"/>
                  </a:lnTo>
                  <a:lnTo>
                    <a:pt x="1487" y="25"/>
                  </a:lnTo>
                  <a:lnTo>
                    <a:pt x="1465" y="25"/>
                  </a:lnTo>
                  <a:lnTo>
                    <a:pt x="1461" y="17"/>
                  </a:lnTo>
                  <a:lnTo>
                    <a:pt x="1454" y="10"/>
                  </a:lnTo>
                  <a:lnTo>
                    <a:pt x="1437" y="7"/>
                  </a:lnTo>
                  <a:lnTo>
                    <a:pt x="1415" y="0"/>
                  </a:lnTo>
                </a:path>
              </a:pathLst>
            </a:custGeom>
            <a:solidFill>
              <a:srgbClr val="BEBEBE"/>
            </a:solidFill>
            <a:ln w="25400" cap="rnd" cmpd="sng">
              <a:solidFill>
                <a:srgbClr val="0000FF"/>
              </a:solidFill>
              <a:prstDash val="solid"/>
              <a:round/>
              <a:headEnd type="none" w="med" len="med"/>
              <a:tailEnd type="none" w="med" len="med"/>
            </a:ln>
            <a:effectLst/>
          </p:spPr>
          <p:txBody>
            <a:bodyPr/>
            <a:lstStyle/>
            <a:p>
              <a:endParaRPr lang="es-MX"/>
            </a:p>
          </p:txBody>
        </p:sp>
        <p:sp>
          <p:nvSpPr>
            <p:cNvPr id="21509" name="Freeform 5"/>
            <p:cNvSpPr>
              <a:spLocks/>
            </p:cNvSpPr>
            <p:nvPr/>
          </p:nvSpPr>
          <p:spPr bwMode="auto">
            <a:xfrm>
              <a:off x="2620" y="1356"/>
              <a:ext cx="2449" cy="2271"/>
            </a:xfrm>
            <a:custGeom>
              <a:avLst/>
              <a:gdLst/>
              <a:ahLst/>
              <a:cxnLst>
                <a:cxn ang="0">
                  <a:pos x="1347" y="6"/>
                </a:cxn>
                <a:cxn ang="0">
                  <a:pos x="1587" y="51"/>
                </a:cxn>
                <a:cxn ang="0">
                  <a:pos x="1804" y="138"/>
                </a:cxn>
                <a:cxn ang="0">
                  <a:pos x="1999" y="261"/>
                </a:cxn>
                <a:cxn ang="0">
                  <a:pos x="2168" y="413"/>
                </a:cxn>
                <a:cxn ang="0">
                  <a:pos x="2298" y="596"/>
                </a:cxn>
                <a:cxn ang="0">
                  <a:pos x="2391" y="798"/>
                </a:cxn>
                <a:cxn ang="0">
                  <a:pos x="2441" y="1018"/>
                </a:cxn>
                <a:cxn ang="0">
                  <a:pos x="2441" y="1250"/>
                </a:cxn>
                <a:cxn ang="0">
                  <a:pos x="2391" y="1473"/>
                </a:cxn>
                <a:cxn ang="0">
                  <a:pos x="2298" y="1675"/>
                </a:cxn>
                <a:cxn ang="0">
                  <a:pos x="2168" y="1855"/>
                </a:cxn>
                <a:cxn ang="0">
                  <a:pos x="1999" y="2011"/>
                </a:cxn>
                <a:cxn ang="0">
                  <a:pos x="1804" y="2133"/>
                </a:cxn>
                <a:cxn ang="0">
                  <a:pos x="1587" y="2219"/>
                </a:cxn>
                <a:cxn ang="0">
                  <a:pos x="1347" y="2262"/>
                </a:cxn>
                <a:cxn ang="0">
                  <a:pos x="1099" y="2262"/>
                </a:cxn>
                <a:cxn ang="0">
                  <a:pos x="860" y="2219"/>
                </a:cxn>
                <a:cxn ang="0">
                  <a:pos x="639" y="2133"/>
                </a:cxn>
                <a:cxn ang="0">
                  <a:pos x="447" y="2011"/>
                </a:cxn>
                <a:cxn ang="0">
                  <a:pos x="279" y="1855"/>
                </a:cxn>
                <a:cxn ang="0">
                  <a:pos x="148" y="1675"/>
                </a:cxn>
                <a:cxn ang="0">
                  <a:pos x="55" y="1473"/>
                </a:cxn>
                <a:cxn ang="0">
                  <a:pos x="5" y="1250"/>
                </a:cxn>
                <a:cxn ang="0">
                  <a:pos x="5" y="1018"/>
                </a:cxn>
                <a:cxn ang="0">
                  <a:pos x="55" y="798"/>
                </a:cxn>
                <a:cxn ang="0">
                  <a:pos x="148" y="596"/>
                </a:cxn>
                <a:cxn ang="0">
                  <a:pos x="279" y="413"/>
                </a:cxn>
                <a:cxn ang="0">
                  <a:pos x="447" y="261"/>
                </a:cxn>
                <a:cxn ang="0">
                  <a:pos x="639" y="138"/>
                </a:cxn>
                <a:cxn ang="0">
                  <a:pos x="860" y="51"/>
                </a:cxn>
                <a:cxn ang="0">
                  <a:pos x="1099" y="6"/>
                </a:cxn>
              </a:cxnLst>
              <a:rect l="0" t="0" r="r" b="b"/>
              <a:pathLst>
                <a:path w="2449" h="2271">
                  <a:moveTo>
                    <a:pt x="1223" y="0"/>
                  </a:moveTo>
                  <a:lnTo>
                    <a:pt x="1347" y="6"/>
                  </a:lnTo>
                  <a:lnTo>
                    <a:pt x="1469" y="22"/>
                  </a:lnTo>
                  <a:lnTo>
                    <a:pt x="1587" y="51"/>
                  </a:lnTo>
                  <a:lnTo>
                    <a:pt x="1698" y="88"/>
                  </a:lnTo>
                  <a:lnTo>
                    <a:pt x="1804" y="138"/>
                  </a:lnTo>
                  <a:lnTo>
                    <a:pt x="1907" y="195"/>
                  </a:lnTo>
                  <a:lnTo>
                    <a:pt x="1999" y="261"/>
                  </a:lnTo>
                  <a:lnTo>
                    <a:pt x="2087" y="333"/>
                  </a:lnTo>
                  <a:lnTo>
                    <a:pt x="2168" y="413"/>
                  </a:lnTo>
                  <a:lnTo>
                    <a:pt x="2236" y="501"/>
                  </a:lnTo>
                  <a:lnTo>
                    <a:pt x="2298" y="596"/>
                  </a:lnTo>
                  <a:lnTo>
                    <a:pt x="2351" y="692"/>
                  </a:lnTo>
                  <a:lnTo>
                    <a:pt x="2391" y="798"/>
                  </a:lnTo>
                  <a:lnTo>
                    <a:pt x="2422" y="905"/>
                  </a:lnTo>
                  <a:lnTo>
                    <a:pt x="2441" y="1018"/>
                  </a:lnTo>
                  <a:lnTo>
                    <a:pt x="2448" y="1134"/>
                  </a:lnTo>
                  <a:lnTo>
                    <a:pt x="2441" y="1250"/>
                  </a:lnTo>
                  <a:lnTo>
                    <a:pt x="2422" y="1363"/>
                  </a:lnTo>
                  <a:lnTo>
                    <a:pt x="2391" y="1473"/>
                  </a:lnTo>
                  <a:lnTo>
                    <a:pt x="2351" y="1576"/>
                  </a:lnTo>
                  <a:lnTo>
                    <a:pt x="2298" y="1675"/>
                  </a:lnTo>
                  <a:lnTo>
                    <a:pt x="2236" y="1768"/>
                  </a:lnTo>
                  <a:lnTo>
                    <a:pt x="2168" y="1855"/>
                  </a:lnTo>
                  <a:lnTo>
                    <a:pt x="2087" y="1937"/>
                  </a:lnTo>
                  <a:lnTo>
                    <a:pt x="1999" y="2011"/>
                  </a:lnTo>
                  <a:lnTo>
                    <a:pt x="1907" y="2073"/>
                  </a:lnTo>
                  <a:lnTo>
                    <a:pt x="1804" y="2133"/>
                  </a:lnTo>
                  <a:lnTo>
                    <a:pt x="1698" y="2180"/>
                  </a:lnTo>
                  <a:lnTo>
                    <a:pt x="1587" y="2219"/>
                  </a:lnTo>
                  <a:lnTo>
                    <a:pt x="1469" y="2246"/>
                  </a:lnTo>
                  <a:lnTo>
                    <a:pt x="1347" y="2262"/>
                  </a:lnTo>
                  <a:lnTo>
                    <a:pt x="1223" y="2270"/>
                  </a:lnTo>
                  <a:lnTo>
                    <a:pt x="1099" y="2262"/>
                  </a:lnTo>
                  <a:lnTo>
                    <a:pt x="977" y="2246"/>
                  </a:lnTo>
                  <a:lnTo>
                    <a:pt x="860" y="2219"/>
                  </a:lnTo>
                  <a:lnTo>
                    <a:pt x="748" y="2180"/>
                  </a:lnTo>
                  <a:lnTo>
                    <a:pt x="639" y="2133"/>
                  </a:lnTo>
                  <a:lnTo>
                    <a:pt x="539" y="2073"/>
                  </a:lnTo>
                  <a:lnTo>
                    <a:pt x="447" y="2011"/>
                  </a:lnTo>
                  <a:lnTo>
                    <a:pt x="360" y="1937"/>
                  </a:lnTo>
                  <a:lnTo>
                    <a:pt x="279" y="1855"/>
                  </a:lnTo>
                  <a:lnTo>
                    <a:pt x="207" y="1768"/>
                  </a:lnTo>
                  <a:lnTo>
                    <a:pt x="148" y="1675"/>
                  </a:lnTo>
                  <a:lnTo>
                    <a:pt x="95" y="1576"/>
                  </a:lnTo>
                  <a:lnTo>
                    <a:pt x="55" y="1473"/>
                  </a:lnTo>
                  <a:lnTo>
                    <a:pt x="24" y="1363"/>
                  </a:lnTo>
                  <a:lnTo>
                    <a:pt x="5" y="1250"/>
                  </a:lnTo>
                  <a:lnTo>
                    <a:pt x="0" y="1134"/>
                  </a:lnTo>
                  <a:lnTo>
                    <a:pt x="5" y="1018"/>
                  </a:lnTo>
                  <a:lnTo>
                    <a:pt x="24" y="905"/>
                  </a:lnTo>
                  <a:lnTo>
                    <a:pt x="55" y="798"/>
                  </a:lnTo>
                  <a:lnTo>
                    <a:pt x="95" y="692"/>
                  </a:lnTo>
                  <a:lnTo>
                    <a:pt x="148" y="596"/>
                  </a:lnTo>
                  <a:lnTo>
                    <a:pt x="207" y="501"/>
                  </a:lnTo>
                  <a:lnTo>
                    <a:pt x="279" y="413"/>
                  </a:lnTo>
                  <a:lnTo>
                    <a:pt x="360" y="333"/>
                  </a:lnTo>
                  <a:lnTo>
                    <a:pt x="447" y="261"/>
                  </a:lnTo>
                  <a:lnTo>
                    <a:pt x="539" y="195"/>
                  </a:lnTo>
                  <a:lnTo>
                    <a:pt x="639" y="138"/>
                  </a:lnTo>
                  <a:lnTo>
                    <a:pt x="748" y="88"/>
                  </a:lnTo>
                  <a:lnTo>
                    <a:pt x="860" y="51"/>
                  </a:lnTo>
                  <a:lnTo>
                    <a:pt x="977" y="22"/>
                  </a:lnTo>
                  <a:lnTo>
                    <a:pt x="1099" y="6"/>
                  </a:lnTo>
                  <a:lnTo>
                    <a:pt x="1223" y="0"/>
                  </a:lnTo>
                </a:path>
              </a:pathLst>
            </a:custGeom>
            <a:noFill/>
            <a:ln w="25400" cap="rnd" cmpd="sng">
              <a:solidFill>
                <a:srgbClr val="FFFF00"/>
              </a:solidFill>
              <a:prstDash val="solid"/>
              <a:round/>
              <a:headEnd type="none" w="med" len="med"/>
              <a:tailEnd type="none" w="med" len="med"/>
            </a:ln>
            <a:effectLst/>
          </p:spPr>
          <p:txBody>
            <a:bodyPr/>
            <a:lstStyle/>
            <a:p>
              <a:endParaRPr lang="es-MX"/>
            </a:p>
          </p:txBody>
        </p:sp>
        <p:sp>
          <p:nvSpPr>
            <p:cNvPr id="21510" name="Freeform 6"/>
            <p:cNvSpPr>
              <a:spLocks/>
            </p:cNvSpPr>
            <p:nvPr/>
          </p:nvSpPr>
          <p:spPr bwMode="auto">
            <a:xfrm>
              <a:off x="3824" y="1210"/>
              <a:ext cx="826" cy="366"/>
            </a:xfrm>
            <a:custGeom>
              <a:avLst/>
              <a:gdLst/>
              <a:ahLst/>
              <a:cxnLst>
                <a:cxn ang="0">
                  <a:pos x="25" y="68"/>
                </a:cxn>
                <a:cxn ang="0">
                  <a:pos x="68" y="58"/>
                </a:cxn>
                <a:cxn ang="0">
                  <a:pos x="94" y="43"/>
                </a:cxn>
                <a:cxn ang="0">
                  <a:pos x="104" y="36"/>
                </a:cxn>
                <a:cxn ang="0">
                  <a:pos x="119" y="32"/>
                </a:cxn>
                <a:cxn ang="0">
                  <a:pos x="123" y="25"/>
                </a:cxn>
                <a:cxn ang="0">
                  <a:pos x="133" y="43"/>
                </a:cxn>
                <a:cxn ang="0">
                  <a:pos x="156" y="43"/>
                </a:cxn>
                <a:cxn ang="0">
                  <a:pos x="170" y="36"/>
                </a:cxn>
                <a:cxn ang="0">
                  <a:pos x="202" y="43"/>
                </a:cxn>
                <a:cxn ang="0">
                  <a:pos x="238" y="51"/>
                </a:cxn>
                <a:cxn ang="0">
                  <a:pos x="245" y="39"/>
                </a:cxn>
                <a:cxn ang="0">
                  <a:pos x="260" y="36"/>
                </a:cxn>
                <a:cxn ang="0">
                  <a:pos x="271" y="14"/>
                </a:cxn>
                <a:cxn ang="0">
                  <a:pos x="289" y="3"/>
                </a:cxn>
                <a:cxn ang="0">
                  <a:pos x="300" y="54"/>
                </a:cxn>
                <a:cxn ang="0">
                  <a:pos x="318" y="51"/>
                </a:cxn>
                <a:cxn ang="0">
                  <a:pos x="336" y="43"/>
                </a:cxn>
                <a:cxn ang="0">
                  <a:pos x="340" y="29"/>
                </a:cxn>
                <a:cxn ang="0">
                  <a:pos x="347" y="14"/>
                </a:cxn>
                <a:cxn ang="0">
                  <a:pos x="362" y="14"/>
                </a:cxn>
                <a:cxn ang="0">
                  <a:pos x="372" y="10"/>
                </a:cxn>
                <a:cxn ang="0">
                  <a:pos x="391" y="54"/>
                </a:cxn>
                <a:cxn ang="0">
                  <a:pos x="434" y="68"/>
                </a:cxn>
                <a:cxn ang="0">
                  <a:pos x="448" y="79"/>
                </a:cxn>
                <a:cxn ang="0">
                  <a:pos x="448" y="97"/>
                </a:cxn>
                <a:cxn ang="0">
                  <a:pos x="463" y="108"/>
                </a:cxn>
                <a:cxn ang="0">
                  <a:pos x="491" y="108"/>
                </a:cxn>
                <a:cxn ang="0">
                  <a:pos x="506" y="116"/>
                </a:cxn>
                <a:cxn ang="0">
                  <a:pos x="506" y="137"/>
                </a:cxn>
                <a:cxn ang="0">
                  <a:pos x="520" y="147"/>
                </a:cxn>
                <a:cxn ang="0">
                  <a:pos x="553" y="152"/>
                </a:cxn>
                <a:cxn ang="0">
                  <a:pos x="572" y="147"/>
                </a:cxn>
                <a:cxn ang="0">
                  <a:pos x="582" y="133"/>
                </a:cxn>
                <a:cxn ang="0">
                  <a:pos x="589" y="130"/>
                </a:cxn>
                <a:cxn ang="0">
                  <a:pos x="604" y="130"/>
                </a:cxn>
                <a:cxn ang="0">
                  <a:pos x="611" y="133"/>
                </a:cxn>
                <a:cxn ang="0">
                  <a:pos x="618" y="144"/>
                </a:cxn>
                <a:cxn ang="0">
                  <a:pos x="615" y="173"/>
                </a:cxn>
                <a:cxn ang="0">
                  <a:pos x="622" y="184"/>
                </a:cxn>
                <a:cxn ang="0">
                  <a:pos x="640" y="184"/>
                </a:cxn>
                <a:cxn ang="0">
                  <a:pos x="647" y="191"/>
                </a:cxn>
                <a:cxn ang="0">
                  <a:pos x="647" y="198"/>
                </a:cxn>
                <a:cxn ang="0">
                  <a:pos x="651" y="202"/>
                </a:cxn>
                <a:cxn ang="0">
                  <a:pos x="658" y="202"/>
                </a:cxn>
                <a:cxn ang="0">
                  <a:pos x="661" y="209"/>
                </a:cxn>
                <a:cxn ang="0">
                  <a:pos x="669" y="209"/>
                </a:cxn>
                <a:cxn ang="0">
                  <a:pos x="673" y="212"/>
                </a:cxn>
                <a:cxn ang="0">
                  <a:pos x="716" y="202"/>
                </a:cxn>
                <a:cxn ang="0">
                  <a:pos x="766" y="220"/>
                </a:cxn>
                <a:cxn ang="0">
                  <a:pos x="774" y="263"/>
                </a:cxn>
                <a:cxn ang="0">
                  <a:pos x="766" y="296"/>
                </a:cxn>
                <a:cxn ang="0">
                  <a:pos x="788" y="299"/>
                </a:cxn>
                <a:cxn ang="0">
                  <a:pos x="810" y="303"/>
                </a:cxn>
                <a:cxn ang="0">
                  <a:pos x="803" y="328"/>
                </a:cxn>
                <a:cxn ang="0">
                  <a:pos x="799" y="354"/>
                </a:cxn>
                <a:cxn ang="0">
                  <a:pos x="807" y="354"/>
                </a:cxn>
                <a:cxn ang="0">
                  <a:pos x="814" y="354"/>
                </a:cxn>
                <a:cxn ang="0">
                  <a:pos x="814" y="361"/>
                </a:cxn>
                <a:cxn ang="0">
                  <a:pos x="817" y="365"/>
                </a:cxn>
                <a:cxn ang="0">
                  <a:pos x="825" y="365"/>
                </a:cxn>
              </a:cxnLst>
              <a:rect l="0" t="0" r="r" b="b"/>
              <a:pathLst>
                <a:path w="826" h="366">
                  <a:moveTo>
                    <a:pt x="0" y="68"/>
                  </a:moveTo>
                  <a:lnTo>
                    <a:pt x="25" y="68"/>
                  </a:lnTo>
                  <a:lnTo>
                    <a:pt x="47" y="65"/>
                  </a:lnTo>
                  <a:lnTo>
                    <a:pt x="68" y="58"/>
                  </a:lnTo>
                  <a:lnTo>
                    <a:pt x="87" y="43"/>
                  </a:lnTo>
                  <a:lnTo>
                    <a:pt x="94" y="43"/>
                  </a:lnTo>
                  <a:lnTo>
                    <a:pt x="101" y="36"/>
                  </a:lnTo>
                  <a:lnTo>
                    <a:pt x="104" y="36"/>
                  </a:lnTo>
                  <a:lnTo>
                    <a:pt x="111" y="36"/>
                  </a:lnTo>
                  <a:lnTo>
                    <a:pt x="119" y="32"/>
                  </a:lnTo>
                  <a:lnTo>
                    <a:pt x="123" y="29"/>
                  </a:lnTo>
                  <a:lnTo>
                    <a:pt x="123" y="25"/>
                  </a:lnTo>
                  <a:lnTo>
                    <a:pt x="133" y="21"/>
                  </a:lnTo>
                  <a:lnTo>
                    <a:pt x="133" y="43"/>
                  </a:lnTo>
                  <a:lnTo>
                    <a:pt x="144" y="43"/>
                  </a:lnTo>
                  <a:lnTo>
                    <a:pt x="156" y="43"/>
                  </a:lnTo>
                  <a:lnTo>
                    <a:pt x="166" y="39"/>
                  </a:lnTo>
                  <a:lnTo>
                    <a:pt x="170" y="36"/>
                  </a:lnTo>
                  <a:lnTo>
                    <a:pt x="188" y="36"/>
                  </a:lnTo>
                  <a:lnTo>
                    <a:pt x="202" y="43"/>
                  </a:lnTo>
                  <a:lnTo>
                    <a:pt x="221" y="46"/>
                  </a:lnTo>
                  <a:lnTo>
                    <a:pt x="238" y="51"/>
                  </a:lnTo>
                  <a:lnTo>
                    <a:pt x="238" y="43"/>
                  </a:lnTo>
                  <a:lnTo>
                    <a:pt x="245" y="39"/>
                  </a:lnTo>
                  <a:lnTo>
                    <a:pt x="257" y="36"/>
                  </a:lnTo>
                  <a:lnTo>
                    <a:pt x="260" y="36"/>
                  </a:lnTo>
                  <a:lnTo>
                    <a:pt x="260" y="21"/>
                  </a:lnTo>
                  <a:lnTo>
                    <a:pt x="271" y="14"/>
                  </a:lnTo>
                  <a:lnTo>
                    <a:pt x="278" y="10"/>
                  </a:lnTo>
                  <a:lnTo>
                    <a:pt x="289" y="3"/>
                  </a:lnTo>
                  <a:lnTo>
                    <a:pt x="300" y="0"/>
                  </a:lnTo>
                  <a:lnTo>
                    <a:pt x="300" y="54"/>
                  </a:lnTo>
                  <a:lnTo>
                    <a:pt x="307" y="54"/>
                  </a:lnTo>
                  <a:lnTo>
                    <a:pt x="318" y="51"/>
                  </a:lnTo>
                  <a:lnTo>
                    <a:pt x="326" y="46"/>
                  </a:lnTo>
                  <a:lnTo>
                    <a:pt x="336" y="43"/>
                  </a:lnTo>
                  <a:lnTo>
                    <a:pt x="336" y="36"/>
                  </a:lnTo>
                  <a:lnTo>
                    <a:pt x="340" y="29"/>
                  </a:lnTo>
                  <a:lnTo>
                    <a:pt x="343" y="21"/>
                  </a:lnTo>
                  <a:lnTo>
                    <a:pt x="347" y="14"/>
                  </a:lnTo>
                  <a:lnTo>
                    <a:pt x="354" y="14"/>
                  </a:lnTo>
                  <a:lnTo>
                    <a:pt x="362" y="14"/>
                  </a:lnTo>
                  <a:lnTo>
                    <a:pt x="369" y="10"/>
                  </a:lnTo>
                  <a:lnTo>
                    <a:pt x="372" y="10"/>
                  </a:lnTo>
                  <a:lnTo>
                    <a:pt x="372" y="51"/>
                  </a:lnTo>
                  <a:lnTo>
                    <a:pt x="391" y="54"/>
                  </a:lnTo>
                  <a:lnTo>
                    <a:pt x="412" y="61"/>
                  </a:lnTo>
                  <a:lnTo>
                    <a:pt x="434" y="68"/>
                  </a:lnTo>
                  <a:lnTo>
                    <a:pt x="448" y="72"/>
                  </a:lnTo>
                  <a:lnTo>
                    <a:pt x="448" y="79"/>
                  </a:lnTo>
                  <a:lnTo>
                    <a:pt x="448" y="90"/>
                  </a:lnTo>
                  <a:lnTo>
                    <a:pt x="448" y="97"/>
                  </a:lnTo>
                  <a:lnTo>
                    <a:pt x="448" y="104"/>
                  </a:lnTo>
                  <a:lnTo>
                    <a:pt x="463" y="108"/>
                  </a:lnTo>
                  <a:lnTo>
                    <a:pt x="477" y="108"/>
                  </a:lnTo>
                  <a:lnTo>
                    <a:pt x="491" y="108"/>
                  </a:lnTo>
                  <a:lnTo>
                    <a:pt x="506" y="104"/>
                  </a:lnTo>
                  <a:lnTo>
                    <a:pt x="506" y="116"/>
                  </a:lnTo>
                  <a:lnTo>
                    <a:pt x="506" y="126"/>
                  </a:lnTo>
                  <a:lnTo>
                    <a:pt x="506" y="137"/>
                  </a:lnTo>
                  <a:lnTo>
                    <a:pt x="506" y="147"/>
                  </a:lnTo>
                  <a:lnTo>
                    <a:pt x="520" y="147"/>
                  </a:lnTo>
                  <a:lnTo>
                    <a:pt x="539" y="152"/>
                  </a:lnTo>
                  <a:lnTo>
                    <a:pt x="553" y="152"/>
                  </a:lnTo>
                  <a:lnTo>
                    <a:pt x="568" y="152"/>
                  </a:lnTo>
                  <a:lnTo>
                    <a:pt x="572" y="147"/>
                  </a:lnTo>
                  <a:lnTo>
                    <a:pt x="575" y="140"/>
                  </a:lnTo>
                  <a:lnTo>
                    <a:pt x="582" y="133"/>
                  </a:lnTo>
                  <a:lnTo>
                    <a:pt x="582" y="130"/>
                  </a:lnTo>
                  <a:lnTo>
                    <a:pt x="589" y="130"/>
                  </a:lnTo>
                  <a:lnTo>
                    <a:pt x="597" y="130"/>
                  </a:lnTo>
                  <a:lnTo>
                    <a:pt x="604" y="130"/>
                  </a:lnTo>
                  <a:lnTo>
                    <a:pt x="611" y="130"/>
                  </a:lnTo>
                  <a:lnTo>
                    <a:pt x="611" y="133"/>
                  </a:lnTo>
                  <a:lnTo>
                    <a:pt x="615" y="133"/>
                  </a:lnTo>
                  <a:lnTo>
                    <a:pt x="618" y="144"/>
                  </a:lnTo>
                  <a:lnTo>
                    <a:pt x="618" y="159"/>
                  </a:lnTo>
                  <a:lnTo>
                    <a:pt x="615" y="173"/>
                  </a:lnTo>
                  <a:lnTo>
                    <a:pt x="615" y="180"/>
                  </a:lnTo>
                  <a:lnTo>
                    <a:pt x="622" y="184"/>
                  </a:lnTo>
                  <a:lnTo>
                    <a:pt x="633" y="184"/>
                  </a:lnTo>
                  <a:lnTo>
                    <a:pt x="640" y="184"/>
                  </a:lnTo>
                  <a:lnTo>
                    <a:pt x="647" y="188"/>
                  </a:lnTo>
                  <a:lnTo>
                    <a:pt x="647" y="191"/>
                  </a:lnTo>
                  <a:lnTo>
                    <a:pt x="647" y="195"/>
                  </a:lnTo>
                  <a:lnTo>
                    <a:pt x="647" y="198"/>
                  </a:lnTo>
                  <a:lnTo>
                    <a:pt x="647" y="202"/>
                  </a:lnTo>
                  <a:lnTo>
                    <a:pt x="651" y="202"/>
                  </a:lnTo>
                  <a:lnTo>
                    <a:pt x="654" y="202"/>
                  </a:lnTo>
                  <a:lnTo>
                    <a:pt x="658" y="202"/>
                  </a:lnTo>
                  <a:lnTo>
                    <a:pt x="658" y="205"/>
                  </a:lnTo>
                  <a:lnTo>
                    <a:pt x="661" y="209"/>
                  </a:lnTo>
                  <a:lnTo>
                    <a:pt x="666" y="209"/>
                  </a:lnTo>
                  <a:lnTo>
                    <a:pt x="669" y="209"/>
                  </a:lnTo>
                  <a:lnTo>
                    <a:pt x="673" y="209"/>
                  </a:lnTo>
                  <a:lnTo>
                    <a:pt x="673" y="212"/>
                  </a:lnTo>
                  <a:lnTo>
                    <a:pt x="691" y="205"/>
                  </a:lnTo>
                  <a:lnTo>
                    <a:pt x="716" y="202"/>
                  </a:lnTo>
                  <a:lnTo>
                    <a:pt x="745" y="205"/>
                  </a:lnTo>
                  <a:lnTo>
                    <a:pt x="766" y="220"/>
                  </a:lnTo>
                  <a:lnTo>
                    <a:pt x="774" y="241"/>
                  </a:lnTo>
                  <a:lnTo>
                    <a:pt x="774" y="263"/>
                  </a:lnTo>
                  <a:lnTo>
                    <a:pt x="774" y="281"/>
                  </a:lnTo>
                  <a:lnTo>
                    <a:pt x="766" y="296"/>
                  </a:lnTo>
                  <a:lnTo>
                    <a:pt x="778" y="296"/>
                  </a:lnTo>
                  <a:lnTo>
                    <a:pt x="788" y="299"/>
                  </a:lnTo>
                  <a:lnTo>
                    <a:pt x="799" y="303"/>
                  </a:lnTo>
                  <a:lnTo>
                    <a:pt x="810" y="303"/>
                  </a:lnTo>
                  <a:lnTo>
                    <a:pt x="807" y="318"/>
                  </a:lnTo>
                  <a:lnTo>
                    <a:pt x="803" y="328"/>
                  </a:lnTo>
                  <a:lnTo>
                    <a:pt x="799" y="339"/>
                  </a:lnTo>
                  <a:lnTo>
                    <a:pt x="799" y="354"/>
                  </a:lnTo>
                  <a:lnTo>
                    <a:pt x="803" y="354"/>
                  </a:lnTo>
                  <a:lnTo>
                    <a:pt x="807" y="354"/>
                  </a:lnTo>
                  <a:lnTo>
                    <a:pt x="810" y="354"/>
                  </a:lnTo>
                  <a:lnTo>
                    <a:pt x="814" y="354"/>
                  </a:lnTo>
                  <a:lnTo>
                    <a:pt x="814" y="357"/>
                  </a:lnTo>
                  <a:lnTo>
                    <a:pt x="814" y="361"/>
                  </a:lnTo>
                  <a:lnTo>
                    <a:pt x="817" y="361"/>
                  </a:lnTo>
                  <a:lnTo>
                    <a:pt x="817" y="365"/>
                  </a:lnTo>
                  <a:lnTo>
                    <a:pt x="821" y="365"/>
                  </a:lnTo>
                  <a:lnTo>
                    <a:pt x="825" y="365"/>
                  </a:lnTo>
                </a:path>
              </a:pathLst>
            </a:custGeom>
            <a:noFill/>
            <a:ln w="25400" cap="rnd" cmpd="sng">
              <a:solidFill>
                <a:srgbClr val="CC6600"/>
              </a:solidFill>
              <a:prstDash val="solid"/>
              <a:round/>
              <a:headEnd type="none" w="med" len="med"/>
              <a:tailEnd type="none" w="med" len="med"/>
            </a:ln>
            <a:effectLst/>
          </p:spPr>
          <p:txBody>
            <a:bodyPr/>
            <a:lstStyle/>
            <a:p>
              <a:endParaRPr lang="es-MX"/>
            </a:p>
          </p:txBody>
        </p:sp>
        <p:sp>
          <p:nvSpPr>
            <p:cNvPr id="21511" name="Rectangle 7"/>
            <p:cNvSpPr>
              <a:spLocks noChangeArrowheads="1"/>
            </p:cNvSpPr>
            <p:nvPr/>
          </p:nvSpPr>
          <p:spPr bwMode="auto">
            <a:xfrm>
              <a:off x="4298" y="1839"/>
              <a:ext cx="515" cy="19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500" b="1"/>
                <a:t>Europa</a:t>
              </a:r>
            </a:p>
          </p:txBody>
        </p:sp>
        <p:sp>
          <p:nvSpPr>
            <p:cNvPr id="21512" name="Rectangle 8"/>
            <p:cNvSpPr>
              <a:spLocks noChangeArrowheads="1"/>
            </p:cNvSpPr>
            <p:nvPr/>
          </p:nvSpPr>
          <p:spPr bwMode="auto">
            <a:xfrm>
              <a:off x="2861" y="1839"/>
              <a:ext cx="730" cy="19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500" b="1"/>
                <a:t>N. América</a:t>
              </a:r>
            </a:p>
          </p:txBody>
        </p:sp>
        <p:sp>
          <p:nvSpPr>
            <p:cNvPr id="21513" name="Rectangle 9"/>
            <p:cNvSpPr>
              <a:spLocks noChangeArrowheads="1"/>
            </p:cNvSpPr>
            <p:nvPr/>
          </p:nvSpPr>
          <p:spPr bwMode="auto">
            <a:xfrm>
              <a:off x="2960" y="3106"/>
              <a:ext cx="723" cy="19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500" b="1"/>
                <a:t>S. América</a:t>
              </a:r>
            </a:p>
          </p:txBody>
        </p:sp>
        <p:sp>
          <p:nvSpPr>
            <p:cNvPr id="21514" name="Rectangle 10"/>
            <p:cNvSpPr>
              <a:spLocks noChangeArrowheads="1"/>
            </p:cNvSpPr>
            <p:nvPr/>
          </p:nvSpPr>
          <p:spPr bwMode="auto">
            <a:xfrm>
              <a:off x="4172" y="3135"/>
              <a:ext cx="443" cy="19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500" b="1"/>
                <a:t>África</a:t>
              </a:r>
            </a:p>
          </p:txBody>
        </p:sp>
        <p:sp>
          <p:nvSpPr>
            <p:cNvPr id="21515" name="Freeform 11"/>
            <p:cNvSpPr>
              <a:spLocks/>
            </p:cNvSpPr>
            <p:nvPr/>
          </p:nvSpPr>
          <p:spPr bwMode="auto">
            <a:xfrm>
              <a:off x="3758" y="2439"/>
              <a:ext cx="143" cy="142"/>
            </a:xfrm>
            <a:custGeom>
              <a:avLst/>
              <a:gdLst/>
              <a:ahLst/>
              <a:cxnLst>
                <a:cxn ang="0">
                  <a:pos x="73" y="0"/>
                </a:cxn>
                <a:cxn ang="0">
                  <a:pos x="97" y="3"/>
                </a:cxn>
                <a:cxn ang="0">
                  <a:pos x="123" y="18"/>
                </a:cxn>
                <a:cxn ang="0">
                  <a:pos x="137" y="44"/>
                </a:cxn>
                <a:cxn ang="0">
                  <a:pos x="142" y="68"/>
                </a:cxn>
                <a:cxn ang="0">
                  <a:pos x="137" y="97"/>
                </a:cxn>
                <a:cxn ang="0">
                  <a:pos x="123" y="119"/>
                </a:cxn>
                <a:cxn ang="0">
                  <a:pos x="97" y="133"/>
                </a:cxn>
                <a:cxn ang="0">
                  <a:pos x="73" y="141"/>
                </a:cxn>
                <a:cxn ang="0">
                  <a:pos x="44" y="133"/>
                </a:cxn>
                <a:cxn ang="0">
                  <a:pos x="22" y="119"/>
                </a:cxn>
                <a:cxn ang="0">
                  <a:pos x="7" y="97"/>
                </a:cxn>
                <a:cxn ang="0">
                  <a:pos x="0" y="68"/>
                </a:cxn>
                <a:cxn ang="0">
                  <a:pos x="7" y="44"/>
                </a:cxn>
                <a:cxn ang="0">
                  <a:pos x="22" y="18"/>
                </a:cxn>
                <a:cxn ang="0">
                  <a:pos x="44" y="3"/>
                </a:cxn>
                <a:cxn ang="0">
                  <a:pos x="73" y="0"/>
                </a:cxn>
              </a:cxnLst>
              <a:rect l="0" t="0" r="r" b="b"/>
              <a:pathLst>
                <a:path w="143" h="142">
                  <a:moveTo>
                    <a:pt x="73" y="0"/>
                  </a:moveTo>
                  <a:lnTo>
                    <a:pt x="97" y="3"/>
                  </a:lnTo>
                  <a:lnTo>
                    <a:pt x="123" y="18"/>
                  </a:lnTo>
                  <a:lnTo>
                    <a:pt x="137" y="44"/>
                  </a:lnTo>
                  <a:lnTo>
                    <a:pt x="142" y="68"/>
                  </a:lnTo>
                  <a:lnTo>
                    <a:pt x="137" y="97"/>
                  </a:lnTo>
                  <a:lnTo>
                    <a:pt x="123" y="119"/>
                  </a:lnTo>
                  <a:lnTo>
                    <a:pt x="97" y="133"/>
                  </a:lnTo>
                  <a:lnTo>
                    <a:pt x="73" y="141"/>
                  </a:lnTo>
                  <a:lnTo>
                    <a:pt x="44" y="133"/>
                  </a:lnTo>
                  <a:lnTo>
                    <a:pt x="22" y="119"/>
                  </a:lnTo>
                  <a:lnTo>
                    <a:pt x="7" y="97"/>
                  </a:lnTo>
                  <a:lnTo>
                    <a:pt x="0" y="68"/>
                  </a:lnTo>
                  <a:lnTo>
                    <a:pt x="7" y="44"/>
                  </a:lnTo>
                  <a:lnTo>
                    <a:pt x="22" y="18"/>
                  </a:lnTo>
                  <a:lnTo>
                    <a:pt x="44" y="3"/>
                  </a:lnTo>
                  <a:lnTo>
                    <a:pt x="73" y="0"/>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21516" name="Line 12"/>
            <p:cNvSpPr>
              <a:spLocks noChangeShapeType="1"/>
            </p:cNvSpPr>
            <p:nvPr/>
          </p:nvSpPr>
          <p:spPr bwMode="auto">
            <a:xfrm>
              <a:off x="3830" y="1059"/>
              <a:ext cx="0" cy="1372"/>
            </a:xfrm>
            <a:prstGeom prst="line">
              <a:avLst/>
            </a:prstGeom>
            <a:noFill/>
            <a:ln w="25400">
              <a:solidFill>
                <a:srgbClr val="000000"/>
              </a:solidFill>
              <a:round/>
              <a:headEnd type="triangle" w="med" len="med"/>
              <a:tailEnd/>
            </a:ln>
            <a:effectLst/>
          </p:spPr>
          <p:txBody>
            <a:bodyPr wrap="none" anchor="ctr"/>
            <a:lstStyle/>
            <a:p>
              <a:endParaRPr lang="es-MX"/>
            </a:p>
          </p:txBody>
        </p:sp>
        <p:sp>
          <p:nvSpPr>
            <p:cNvPr id="21517" name="Line 13"/>
            <p:cNvSpPr>
              <a:spLocks noChangeShapeType="1"/>
            </p:cNvSpPr>
            <p:nvPr/>
          </p:nvSpPr>
          <p:spPr bwMode="auto">
            <a:xfrm>
              <a:off x="3840" y="2509"/>
              <a:ext cx="1405" cy="0"/>
            </a:xfrm>
            <a:prstGeom prst="line">
              <a:avLst/>
            </a:prstGeom>
            <a:noFill/>
            <a:ln w="25400">
              <a:solidFill>
                <a:schemeClr val="tx1"/>
              </a:solidFill>
              <a:round/>
              <a:headEnd/>
              <a:tailEnd/>
            </a:ln>
            <a:effectLst/>
          </p:spPr>
          <p:txBody>
            <a:bodyPr wrap="none" anchor="ctr"/>
            <a:lstStyle/>
            <a:p>
              <a:endParaRPr lang="es-MX"/>
            </a:p>
          </p:txBody>
        </p:sp>
        <p:sp>
          <p:nvSpPr>
            <p:cNvPr id="21518" name="Line 14"/>
            <p:cNvSpPr>
              <a:spLocks noChangeShapeType="1"/>
            </p:cNvSpPr>
            <p:nvPr/>
          </p:nvSpPr>
          <p:spPr bwMode="auto">
            <a:xfrm>
              <a:off x="2416" y="2509"/>
              <a:ext cx="1406" cy="0"/>
            </a:xfrm>
            <a:prstGeom prst="line">
              <a:avLst/>
            </a:prstGeom>
            <a:noFill/>
            <a:ln w="25400">
              <a:solidFill>
                <a:srgbClr val="000000"/>
              </a:solidFill>
              <a:round/>
              <a:headEnd/>
              <a:tailEnd/>
            </a:ln>
            <a:effectLst/>
          </p:spPr>
          <p:txBody>
            <a:bodyPr wrap="none" anchor="ctr"/>
            <a:lstStyle/>
            <a:p>
              <a:endParaRPr lang="es-MX"/>
            </a:p>
          </p:txBody>
        </p:sp>
        <p:sp>
          <p:nvSpPr>
            <p:cNvPr id="21519" name="Line 15"/>
            <p:cNvSpPr>
              <a:spLocks noChangeShapeType="1"/>
            </p:cNvSpPr>
            <p:nvPr/>
          </p:nvSpPr>
          <p:spPr bwMode="auto">
            <a:xfrm>
              <a:off x="3830" y="2519"/>
              <a:ext cx="0" cy="1218"/>
            </a:xfrm>
            <a:prstGeom prst="line">
              <a:avLst/>
            </a:prstGeom>
            <a:noFill/>
            <a:ln w="25400">
              <a:solidFill>
                <a:srgbClr val="000000"/>
              </a:solidFill>
              <a:round/>
              <a:headEnd/>
              <a:tailEnd/>
            </a:ln>
            <a:effectLst/>
          </p:spPr>
          <p:txBody>
            <a:bodyPr wrap="none" anchor="ctr"/>
            <a:lstStyle/>
            <a:p>
              <a:endParaRPr lang="es-MX"/>
            </a:p>
          </p:txBody>
        </p:sp>
        <p:sp>
          <p:nvSpPr>
            <p:cNvPr id="21520" name="Line 16"/>
            <p:cNvSpPr>
              <a:spLocks noChangeShapeType="1"/>
            </p:cNvSpPr>
            <p:nvPr/>
          </p:nvSpPr>
          <p:spPr bwMode="auto">
            <a:xfrm>
              <a:off x="3830" y="1283"/>
              <a:ext cx="0" cy="1218"/>
            </a:xfrm>
            <a:prstGeom prst="line">
              <a:avLst/>
            </a:prstGeom>
            <a:noFill/>
            <a:ln w="25400">
              <a:solidFill>
                <a:schemeClr val="tx1"/>
              </a:solidFill>
              <a:round/>
              <a:headEnd/>
              <a:tailEnd/>
            </a:ln>
            <a:effectLst/>
          </p:spPr>
          <p:txBody>
            <a:bodyPr wrap="none" anchor="ctr"/>
            <a:lstStyle/>
            <a:p>
              <a:endParaRPr lang="es-MX"/>
            </a:p>
          </p:txBody>
        </p:sp>
        <p:sp>
          <p:nvSpPr>
            <p:cNvPr id="21521" name="Rectangle 17"/>
            <p:cNvSpPr>
              <a:spLocks noChangeArrowheads="1"/>
            </p:cNvSpPr>
            <p:nvPr/>
          </p:nvSpPr>
          <p:spPr bwMode="auto">
            <a:xfrm>
              <a:off x="3538" y="1024"/>
              <a:ext cx="206" cy="223"/>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b="1"/>
                <a:t>N</a:t>
              </a:r>
            </a:p>
          </p:txBody>
        </p:sp>
        <p:sp>
          <p:nvSpPr>
            <p:cNvPr id="21522" name="Rectangle 18"/>
            <p:cNvSpPr>
              <a:spLocks noChangeArrowheads="1"/>
            </p:cNvSpPr>
            <p:nvPr/>
          </p:nvSpPr>
          <p:spPr bwMode="auto">
            <a:xfrm>
              <a:off x="4383" y="1193"/>
              <a:ext cx="763" cy="20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600" b="1" i="1"/>
                <a:t>Topografía</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4" name="Group 24"/>
          <p:cNvGrpSpPr>
            <a:grpSpLocks/>
          </p:cNvGrpSpPr>
          <p:nvPr/>
        </p:nvGrpSpPr>
        <p:grpSpPr bwMode="auto">
          <a:xfrm>
            <a:off x="412750" y="381000"/>
            <a:ext cx="8502650" cy="6927850"/>
            <a:chOff x="260" y="240"/>
            <a:chExt cx="5356" cy="4364"/>
          </a:xfrm>
        </p:grpSpPr>
        <p:sp>
          <p:nvSpPr>
            <p:cNvPr id="20482" name="Arc 2"/>
            <p:cNvSpPr>
              <a:spLocks/>
            </p:cNvSpPr>
            <p:nvPr/>
          </p:nvSpPr>
          <p:spPr bwMode="auto">
            <a:xfrm rot="14340000">
              <a:off x="1420" y="952"/>
              <a:ext cx="3076" cy="4228"/>
            </a:xfrm>
            <a:custGeom>
              <a:avLst/>
              <a:gdLst>
                <a:gd name="G0" fmla="+- 0 0 0"/>
                <a:gd name="G1" fmla="+- 856 0 0"/>
                <a:gd name="G2" fmla="+- 21600 0 0"/>
                <a:gd name="T0" fmla="*/ 21583 w 21600"/>
                <a:gd name="T1" fmla="*/ 0 h 22456"/>
                <a:gd name="T2" fmla="*/ 0 w 21600"/>
                <a:gd name="T3" fmla="*/ 22456 h 22456"/>
                <a:gd name="T4" fmla="*/ 0 w 21600"/>
                <a:gd name="T5" fmla="*/ 856 h 22456"/>
              </a:gdLst>
              <a:ahLst/>
              <a:cxnLst>
                <a:cxn ang="0">
                  <a:pos x="T0" y="T1"/>
                </a:cxn>
                <a:cxn ang="0">
                  <a:pos x="T2" y="T3"/>
                </a:cxn>
                <a:cxn ang="0">
                  <a:pos x="T4" y="T5"/>
                </a:cxn>
              </a:cxnLst>
              <a:rect l="0" t="0" r="r" b="b"/>
              <a:pathLst>
                <a:path w="21600" h="22456" fill="none" extrusionOk="0">
                  <a:moveTo>
                    <a:pt x="21583" y="-1"/>
                  </a:moveTo>
                  <a:cubicBezTo>
                    <a:pt x="21594" y="285"/>
                    <a:pt x="21600" y="570"/>
                    <a:pt x="21600" y="856"/>
                  </a:cubicBezTo>
                  <a:cubicBezTo>
                    <a:pt x="21600" y="12785"/>
                    <a:pt x="11929" y="22455"/>
                    <a:pt x="0" y="22456"/>
                  </a:cubicBezTo>
                </a:path>
                <a:path w="21600" h="22456" stroke="0" extrusionOk="0">
                  <a:moveTo>
                    <a:pt x="21583" y="-1"/>
                  </a:moveTo>
                  <a:cubicBezTo>
                    <a:pt x="21594" y="285"/>
                    <a:pt x="21600" y="570"/>
                    <a:pt x="21600" y="856"/>
                  </a:cubicBezTo>
                  <a:cubicBezTo>
                    <a:pt x="21600" y="12785"/>
                    <a:pt x="11929" y="22455"/>
                    <a:pt x="0" y="22456"/>
                  </a:cubicBezTo>
                  <a:lnTo>
                    <a:pt x="0" y="856"/>
                  </a:lnTo>
                  <a:close/>
                </a:path>
              </a:pathLst>
            </a:custGeom>
            <a:noFill/>
            <a:ln w="50800" cap="rnd">
              <a:solidFill>
                <a:srgbClr val="FF3300"/>
              </a:solidFill>
              <a:round/>
              <a:headEnd type="none" w="sm" len="sm"/>
              <a:tailEnd type="none" w="sm" len="sm"/>
            </a:ln>
            <a:effectLst/>
          </p:spPr>
          <p:txBody>
            <a:bodyPr wrap="none" anchor="ctr"/>
            <a:lstStyle/>
            <a:p>
              <a:endParaRPr lang="es-MX"/>
            </a:p>
          </p:txBody>
        </p:sp>
        <p:sp>
          <p:nvSpPr>
            <p:cNvPr id="20483" name="Rectangle 3"/>
            <p:cNvSpPr>
              <a:spLocks noChangeArrowheads="1"/>
            </p:cNvSpPr>
            <p:nvPr/>
          </p:nvSpPr>
          <p:spPr bwMode="auto">
            <a:xfrm>
              <a:off x="3264" y="3072"/>
              <a:ext cx="2112" cy="480"/>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s-ES_tradnl" sz="2200" b="1">
                  <a:solidFill>
                    <a:srgbClr val="FF3300"/>
                  </a:solidFill>
                </a:rPr>
                <a:t>Datum = Donde las tres superficies son =0</a:t>
              </a:r>
            </a:p>
          </p:txBody>
        </p:sp>
        <p:sp>
          <p:nvSpPr>
            <p:cNvPr id="20484" name="Freeform 4"/>
            <p:cNvSpPr>
              <a:spLocks/>
            </p:cNvSpPr>
            <p:nvPr/>
          </p:nvSpPr>
          <p:spPr bwMode="auto">
            <a:xfrm>
              <a:off x="432" y="1824"/>
              <a:ext cx="5136" cy="1488"/>
            </a:xfrm>
            <a:custGeom>
              <a:avLst/>
              <a:gdLst/>
              <a:ahLst/>
              <a:cxnLst>
                <a:cxn ang="0">
                  <a:pos x="0" y="912"/>
                </a:cxn>
                <a:cxn ang="0">
                  <a:pos x="96" y="816"/>
                </a:cxn>
                <a:cxn ang="0">
                  <a:pos x="240" y="768"/>
                </a:cxn>
                <a:cxn ang="0">
                  <a:pos x="432" y="720"/>
                </a:cxn>
                <a:cxn ang="0">
                  <a:pos x="528" y="672"/>
                </a:cxn>
                <a:cxn ang="0">
                  <a:pos x="561" y="688"/>
                </a:cxn>
                <a:cxn ang="0">
                  <a:pos x="720" y="576"/>
                </a:cxn>
                <a:cxn ang="0">
                  <a:pos x="912" y="480"/>
                </a:cxn>
                <a:cxn ang="0">
                  <a:pos x="1008" y="384"/>
                </a:cxn>
                <a:cxn ang="0">
                  <a:pos x="1104" y="288"/>
                </a:cxn>
                <a:cxn ang="0">
                  <a:pos x="1248" y="288"/>
                </a:cxn>
                <a:cxn ang="0">
                  <a:pos x="1440" y="336"/>
                </a:cxn>
                <a:cxn ang="0">
                  <a:pos x="1584" y="384"/>
                </a:cxn>
                <a:cxn ang="0">
                  <a:pos x="1579" y="361"/>
                </a:cxn>
                <a:cxn ang="0">
                  <a:pos x="1680" y="384"/>
                </a:cxn>
                <a:cxn ang="0">
                  <a:pos x="1824" y="384"/>
                </a:cxn>
                <a:cxn ang="0">
                  <a:pos x="1920" y="336"/>
                </a:cxn>
                <a:cxn ang="0">
                  <a:pos x="2016" y="288"/>
                </a:cxn>
                <a:cxn ang="0">
                  <a:pos x="1997" y="261"/>
                </a:cxn>
                <a:cxn ang="0">
                  <a:pos x="2024" y="252"/>
                </a:cxn>
                <a:cxn ang="0">
                  <a:pos x="2160" y="144"/>
                </a:cxn>
                <a:cxn ang="0">
                  <a:pos x="2256" y="48"/>
                </a:cxn>
                <a:cxn ang="0">
                  <a:pos x="2400" y="0"/>
                </a:cxn>
                <a:cxn ang="0">
                  <a:pos x="2544" y="0"/>
                </a:cxn>
                <a:cxn ang="0">
                  <a:pos x="2544" y="15"/>
                </a:cxn>
                <a:cxn ang="0">
                  <a:pos x="2784" y="144"/>
                </a:cxn>
                <a:cxn ang="0">
                  <a:pos x="2806" y="144"/>
                </a:cxn>
                <a:cxn ang="0">
                  <a:pos x="3024" y="144"/>
                </a:cxn>
                <a:cxn ang="0">
                  <a:pos x="3312" y="288"/>
                </a:cxn>
                <a:cxn ang="0">
                  <a:pos x="3333" y="270"/>
                </a:cxn>
                <a:cxn ang="0">
                  <a:pos x="3552" y="288"/>
                </a:cxn>
                <a:cxn ang="0">
                  <a:pos x="3696" y="288"/>
                </a:cxn>
                <a:cxn ang="0">
                  <a:pos x="3888" y="240"/>
                </a:cxn>
                <a:cxn ang="0">
                  <a:pos x="4032" y="144"/>
                </a:cxn>
                <a:cxn ang="0">
                  <a:pos x="4024" y="144"/>
                </a:cxn>
                <a:cxn ang="0">
                  <a:pos x="4272" y="240"/>
                </a:cxn>
                <a:cxn ang="0">
                  <a:pos x="4416" y="384"/>
                </a:cxn>
                <a:cxn ang="0">
                  <a:pos x="4608" y="576"/>
                </a:cxn>
                <a:cxn ang="0">
                  <a:pos x="4704" y="720"/>
                </a:cxn>
                <a:cxn ang="0">
                  <a:pos x="4896" y="768"/>
                </a:cxn>
                <a:cxn ang="0">
                  <a:pos x="5088" y="768"/>
                </a:cxn>
                <a:cxn ang="0">
                  <a:pos x="5184" y="864"/>
                </a:cxn>
                <a:cxn ang="0">
                  <a:pos x="5280" y="1008"/>
                </a:cxn>
                <a:cxn ang="0">
                  <a:pos x="5472" y="1344"/>
                </a:cxn>
                <a:cxn ang="0">
                  <a:pos x="5472" y="1392"/>
                </a:cxn>
              </a:cxnLst>
              <a:rect l="0" t="0" r="r" b="b"/>
              <a:pathLst>
                <a:path w="5473" h="1393">
                  <a:moveTo>
                    <a:pt x="0" y="912"/>
                  </a:moveTo>
                  <a:lnTo>
                    <a:pt x="96" y="816"/>
                  </a:lnTo>
                  <a:lnTo>
                    <a:pt x="240" y="768"/>
                  </a:lnTo>
                  <a:lnTo>
                    <a:pt x="432" y="720"/>
                  </a:lnTo>
                  <a:lnTo>
                    <a:pt x="528" y="672"/>
                  </a:lnTo>
                  <a:lnTo>
                    <a:pt x="561" y="688"/>
                  </a:lnTo>
                  <a:lnTo>
                    <a:pt x="720" y="576"/>
                  </a:lnTo>
                  <a:lnTo>
                    <a:pt x="912" y="480"/>
                  </a:lnTo>
                  <a:lnTo>
                    <a:pt x="1008" y="384"/>
                  </a:lnTo>
                  <a:lnTo>
                    <a:pt x="1104" y="288"/>
                  </a:lnTo>
                  <a:lnTo>
                    <a:pt x="1248" y="288"/>
                  </a:lnTo>
                  <a:lnTo>
                    <a:pt x="1440" y="336"/>
                  </a:lnTo>
                  <a:lnTo>
                    <a:pt x="1584" y="384"/>
                  </a:lnTo>
                  <a:lnTo>
                    <a:pt x="1579" y="361"/>
                  </a:lnTo>
                  <a:lnTo>
                    <a:pt x="1680" y="384"/>
                  </a:lnTo>
                  <a:lnTo>
                    <a:pt x="1824" y="384"/>
                  </a:lnTo>
                  <a:lnTo>
                    <a:pt x="1920" y="336"/>
                  </a:lnTo>
                  <a:lnTo>
                    <a:pt x="2016" y="288"/>
                  </a:lnTo>
                  <a:lnTo>
                    <a:pt x="1997" y="261"/>
                  </a:lnTo>
                  <a:lnTo>
                    <a:pt x="2024" y="252"/>
                  </a:lnTo>
                  <a:lnTo>
                    <a:pt x="2160" y="144"/>
                  </a:lnTo>
                  <a:lnTo>
                    <a:pt x="2256" y="48"/>
                  </a:lnTo>
                  <a:lnTo>
                    <a:pt x="2400" y="0"/>
                  </a:lnTo>
                  <a:lnTo>
                    <a:pt x="2544" y="0"/>
                  </a:lnTo>
                  <a:lnTo>
                    <a:pt x="2544" y="15"/>
                  </a:lnTo>
                  <a:lnTo>
                    <a:pt x="2784" y="144"/>
                  </a:lnTo>
                  <a:lnTo>
                    <a:pt x="2806" y="144"/>
                  </a:lnTo>
                  <a:lnTo>
                    <a:pt x="3024" y="144"/>
                  </a:lnTo>
                  <a:lnTo>
                    <a:pt x="3312" y="288"/>
                  </a:lnTo>
                  <a:lnTo>
                    <a:pt x="3333" y="270"/>
                  </a:lnTo>
                  <a:lnTo>
                    <a:pt x="3552" y="288"/>
                  </a:lnTo>
                  <a:lnTo>
                    <a:pt x="3696" y="288"/>
                  </a:lnTo>
                  <a:lnTo>
                    <a:pt x="3888" y="240"/>
                  </a:lnTo>
                  <a:lnTo>
                    <a:pt x="4032" y="144"/>
                  </a:lnTo>
                  <a:lnTo>
                    <a:pt x="4024" y="144"/>
                  </a:lnTo>
                  <a:lnTo>
                    <a:pt x="4272" y="240"/>
                  </a:lnTo>
                  <a:lnTo>
                    <a:pt x="4416" y="384"/>
                  </a:lnTo>
                  <a:lnTo>
                    <a:pt x="4608" y="576"/>
                  </a:lnTo>
                  <a:lnTo>
                    <a:pt x="4704" y="720"/>
                  </a:lnTo>
                  <a:lnTo>
                    <a:pt x="4896" y="768"/>
                  </a:lnTo>
                  <a:lnTo>
                    <a:pt x="5088" y="768"/>
                  </a:lnTo>
                  <a:lnTo>
                    <a:pt x="5184" y="864"/>
                  </a:lnTo>
                  <a:lnTo>
                    <a:pt x="5280" y="1008"/>
                  </a:lnTo>
                  <a:lnTo>
                    <a:pt x="5472" y="1344"/>
                  </a:lnTo>
                  <a:lnTo>
                    <a:pt x="5472" y="1392"/>
                  </a:lnTo>
                </a:path>
              </a:pathLst>
            </a:custGeom>
            <a:noFill/>
            <a:ln w="50800" cap="rnd" cmpd="sng">
              <a:solidFill>
                <a:schemeClr val="accent2"/>
              </a:solidFill>
              <a:prstDash val="solid"/>
              <a:round/>
              <a:headEnd type="none" w="sm" len="sm"/>
              <a:tailEnd type="none" w="sm" len="sm"/>
            </a:ln>
            <a:effectLst/>
          </p:spPr>
          <p:txBody>
            <a:bodyPr/>
            <a:lstStyle/>
            <a:p>
              <a:endParaRPr lang="es-MX"/>
            </a:p>
          </p:txBody>
        </p:sp>
        <p:sp>
          <p:nvSpPr>
            <p:cNvPr id="20485" name="Line 5"/>
            <p:cNvSpPr>
              <a:spLocks noChangeShapeType="1"/>
            </p:cNvSpPr>
            <p:nvPr/>
          </p:nvSpPr>
          <p:spPr bwMode="auto">
            <a:xfrm>
              <a:off x="2544" y="1692"/>
              <a:ext cx="96" cy="384"/>
            </a:xfrm>
            <a:prstGeom prst="line">
              <a:avLst/>
            </a:prstGeom>
            <a:noFill/>
            <a:ln w="12700">
              <a:solidFill>
                <a:schemeClr val="tx1"/>
              </a:solidFill>
              <a:round/>
              <a:headEnd type="stealth" w="med" len="lg"/>
              <a:tailEnd type="stealth" w="med" len="lg"/>
            </a:ln>
            <a:effectLst/>
          </p:spPr>
          <p:txBody>
            <a:bodyPr wrap="none" anchor="ctr"/>
            <a:lstStyle/>
            <a:p>
              <a:endParaRPr lang="es-MX"/>
            </a:p>
          </p:txBody>
        </p:sp>
        <p:sp>
          <p:nvSpPr>
            <p:cNvPr id="20486" name="Rectangle 6"/>
            <p:cNvSpPr>
              <a:spLocks noChangeArrowheads="1"/>
            </p:cNvSpPr>
            <p:nvPr/>
          </p:nvSpPr>
          <p:spPr bwMode="auto">
            <a:xfrm>
              <a:off x="2472" y="1692"/>
              <a:ext cx="528" cy="288"/>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s-ES_tradnl" sz="2400"/>
                <a:t>N</a:t>
              </a:r>
            </a:p>
          </p:txBody>
        </p:sp>
        <p:sp>
          <p:nvSpPr>
            <p:cNvPr id="20487" name="Arc 7"/>
            <p:cNvSpPr>
              <a:spLocks/>
            </p:cNvSpPr>
            <p:nvPr/>
          </p:nvSpPr>
          <p:spPr bwMode="auto">
            <a:xfrm>
              <a:off x="1776" y="2076"/>
              <a:ext cx="768" cy="864"/>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chemeClr val="hlink"/>
              </a:solidFill>
              <a:round/>
              <a:headEnd type="stealth" w="med" len="lg"/>
              <a:tailEnd type="none" w="sm" len="sm"/>
            </a:ln>
            <a:effectLst/>
          </p:spPr>
          <p:txBody>
            <a:bodyPr wrap="none" anchor="ctr"/>
            <a:lstStyle/>
            <a:p>
              <a:endParaRPr lang="es-MX"/>
            </a:p>
          </p:txBody>
        </p:sp>
        <p:sp>
          <p:nvSpPr>
            <p:cNvPr id="20488" name="Arc 8"/>
            <p:cNvSpPr>
              <a:spLocks/>
            </p:cNvSpPr>
            <p:nvPr/>
          </p:nvSpPr>
          <p:spPr bwMode="auto">
            <a:xfrm rot="11340000">
              <a:off x="260" y="1481"/>
              <a:ext cx="319" cy="886"/>
            </a:xfrm>
            <a:custGeom>
              <a:avLst/>
              <a:gdLst>
                <a:gd name="G0" fmla="+- 112 0 0"/>
                <a:gd name="G1" fmla="+- 21600 0 0"/>
                <a:gd name="G2" fmla="+- 21600 0 0"/>
                <a:gd name="T0" fmla="*/ 0 w 21712"/>
                <a:gd name="T1" fmla="*/ 0 h 30048"/>
                <a:gd name="T2" fmla="*/ 19991 w 21712"/>
                <a:gd name="T3" fmla="*/ 30048 h 30048"/>
                <a:gd name="T4" fmla="*/ 112 w 21712"/>
                <a:gd name="T5" fmla="*/ 21600 h 30048"/>
              </a:gdLst>
              <a:ahLst/>
              <a:cxnLst>
                <a:cxn ang="0">
                  <a:pos x="T0" y="T1"/>
                </a:cxn>
                <a:cxn ang="0">
                  <a:pos x="T2" y="T3"/>
                </a:cxn>
                <a:cxn ang="0">
                  <a:pos x="T4" y="T5"/>
                </a:cxn>
              </a:cxnLst>
              <a:rect l="0" t="0" r="r" b="b"/>
              <a:pathLst>
                <a:path w="21712" h="30048" fill="none" extrusionOk="0">
                  <a:moveTo>
                    <a:pt x="0" y="0"/>
                  </a:moveTo>
                  <a:cubicBezTo>
                    <a:pt x="37" y="0"/>
                    <a:pt x="74" y="-1"/>
                    <a:pt x="112" y="0"/>
                  </a:cubicBezTo>
                  <a:cubicBezTo>
                    <a:pt x="12041" y="0"/>
                    <a:pt x="21712" y="9670"/>
                    <a:pt x="21712" y="21600"/>
                  </a:cubicBezTo>
                  <a:cubicBezTo>
                    <a:pt x="21712" y="24503"/>
                    <a:pt x="21126" y="27376"/>
                    <a:pt x="19991" y="30048"/>
                  </a:cubicBezTo>
                </a:path>
                <a:path w="21712" h="30048" stroke="0" extrusionOk="0">
                  <a:moveTo>
                    <a:pt x="0" y="0"/>
                  </a:moveTo>
                  <a:cubicBezTo>
                    <a:pt x="37" y="0"/>
                    <a:pt x="74" y="-1"/>
                    <a:pt x="112" y="0"/>
                  </a:cubicBezTo>
                  <a:cubicBezTo>
                    <a:pt x="12041" y="0"/>
                    <a:pt x="21712" y="9670"/>
                    <a:pt x="21712" y="21600"/>
                  </a:cubicBezTo>
                  <a:cubicBezTo>
                    <a:pt x="21712" y="24503"/>
                    <a:pt x="21126" y="27376"/>
                    <a:pt x="19991" y="30048"/>
                  </a:cubicBezTo>
                  <a:lnTo>
                    <a:pt x="112" y="21600"/>
                  </a:lnTo>
                  <a:close/>
                </a:path>
              </a:pathLst>
            </a:custGeom>
            <a:noFill/>
            <a:ln w="12700" cap="rnd">
              <a:solidFill>
                <a:schemeClr val="accent2"/>
              </a:solidFill>
              <a:round/>
              <a:headEnd type="stealth" w="med" len="lg"/>
              <a:tailEnd type="none" w="sm" len="sm"/>
            </a:ln>
            <a:effectLst/>
          </p:spPr>
          <p:txBody>
            <a:bodyPr wrap="none" anchor="ctr"/>
            <a:lstStyle/>
            <a:p>
              <a:endParaRPr lang="es-MX"/>
            </a:p>
          </p:txBody>
        </p:sp>
        <p:sp>
          <p:nvSpPr>
            <p:cNvPr id="20489" name="Rectangle 9"/>
            <p:cNvSpPr>
              <a:spLocks noChangeArrowheads="1"/>
            </p:cNvSpPr>
            <p:nvPr/>
          </p:nvSpPr>
          <p:spPr bwMode="auto">
            <a:xfrm>
              <a:off x="2928" y="1116"/>
              <a:ext cx="1488" cy="272"/>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s-ES_tradnl" sz="2200" b="1" dirty="0">
                  <a:solidFill>
                    <a:srgbClr val="EE5112"/>
                  </a:solidFill>
                </a:rPr>
                <a:t>Terreno Natural</a:t>
              </a:r>
            </a:p>
          </p:txBody>
        </p:sp>
        <p:sp>
          <p:nvSpPr>
            <p:cNvPr id="20490" name="Arc 10"/>
            <p:cNvSpPr>
              <a:spLocks/>
            </p:cNvSpPr>
            <p:nvPr/>
          </p:nvSpPr>
          <p:spPr bwMode="auto">
            <a:xfrm>
              <a:off x="3505" y="1308"/>
              <a:ext cx="48" cy="332"/>
            </a:xfrm>
            <a:custGeom>
              <a:avLst/>
              <a:gdLst>
                <a:gd name="G0" fmla="+- 21600 0 0"/>
                <a:gd name="G1" fmla="+- 21595 0 0"/>
                <a:gd name="G2" fmla="+- 21600 0 0"/>
                <a:gd name="T0" fmla="*/ 1638 w 21600"/>
                <a:gd name="T1" fmla="*/ 29846 h 29846"/>
                <a:gd name="T2" fmla="*/ 21150 w 21600"/>
                <a:gd name="T3" fmla="*/ 0 h 29846"/>
                <a:gd name="T4" fmla="*/ 21600 w 21600"/>
                <a:gd name="T5" fmla="*/ 21595 h 29846"/>
              </a:gdLst>
              <a:ahLst/>
              <a:cxnLst>
                <a:cxn ang="0">
                  <a:pos x="T0" y="T1"/>
                </a:cxn>
                <a:cxn ang="0">
                  <a:pos x="T2" y="T3"/>
                </a:cxn>
                <a:cxn ang="0">
                  <a:pos x="T4" y="T5"/>
                </a:cxn>
              </a:cxnLst>
              <a:rect l="0" t="0" r="r" b="b"/>
              <a:pathLst>
                <a:path w="21600" h="29846" fill="none" extrusionOk="0">
                  <a:moveTo>
                    <a:pt x="1638" y="29845"/>
                  </a:moveTo>
                  <a:cubicBezTo>
                    <a:pt x="556" y="27229"/>
                    <a:pt x="0" y="24426"/>
                    <a:pt x="0" y="21595"/>
                  </a:cubicBezTo>
                  <a:cubicBezTo>
                    <a:pt x="-1" y="9841"/>
                    <a:pt x="9398" y="244"/>
                    <a:pt x="21149" y="-1"/>
                  </a:cubicBezTo>
                </a:path>
                <a:path w="21600" h="29846" stroke="0" extrusionOk="0">
                  <a:moveTo>
                    <a:pt x="1638" y="29845"/>
                  </a:moveTo>
                  <a:cubicBezTo>
                    <a:pt x="556" y="27229"/>
                    <a:pt x="0" y="24426"/>
                    <a:pt x="0" y="21595"/>
                  </a:cubicBezTo>
                  <a:cubicBezTo>
                    <a:pt x="-1" y="9841"/>
                    <a:pt x="9398" y="244"/>
                    <a:pt x="21149" y="-1"/>
                  </a:cubicBezTo>
                  <a:lnTo>
                    <a:pt x="21600" y="21595"/>
                  </a:lnTo>
                  <a:close/>
                </a:path>
              </a:pathLst>
            </a:custGeom>
            <a:noFill/>
            <a:ln w="12700" cap="rnd">
              <a:solidFill>
                <a:schemeClr val="accent1"/>
              </a:solidFill>
              <a:round/>
              <a:headEnd type="stealth" w="med" len="lg"/>
              <a:tailEnd type="none" w="sm" len="sm"/>
            </a:ln>
            <a:effectLst/>
          </p:spPr>
          <p:txBody>
            <a:bodyPr wrap="none" anchor="ctr"/>
            <a:lstStyle/>
            <a:p>
              <a:endParaRPr lang="es-MX"/>
            </a:p>
          </p:txBody>
        </p:sp>
        <p:sp>
          <p:nvSpPr>
            <p:cNvPr id="20491" name="Line 11"/>
            <p:cNvSpPr>
              <a:spLocks noChangeShapeType="1"/>
            </p:cNvSpPr>
            <p:nvPr/>
          </p:nvSpPr>
          <p:spPr bwMode="auto">
            <a:xfrm flipH="1" flipV="1">
              <a:off x="2352" y="1164"/>
              <a:ext cx="192" cy="576"/>
            </a:xfrm>
            <a:prstGeom prst="line">
              <a:avLst/>
            </a:prstGeom>
            <a:noFill/>
            <a:ln w="12700">
              <a:solidFill>
                <a:schemeClr val="tx1"/>
              </a:solidFill>
              <a:round/>
              <a:headEnd type="stealth" w="med" len="med"/>
              <a:tailEnd type="stealth" w="med" len="med"/>
            </a:ln>
            <a:effectLst/>
          </p:spPr>
          <p:txBody>
            <a:bodyPr wrap="none" anchor="ctr"/>
            <a:lstStyle/>
            <a:p>
              <a:endParaRPr lang="es-MX"/>
            </a:p>
          </p:txBody>
        </p:sp>
        <p:sp>
          <p:nvSpPr>
            <p:cNvPr id="20492" name="Rectangle 12"/>
            <p:cNvSpPr>
              <a:spLocks noChangeArrowheads="1"/>
            </p:cNvSpPr>
            <p:nvPr/>
          </p:nvSpPr>
          <p:spPr bwMode="auto">
            <a:xfrm>
              <a:off x="2448" y="1260"/>
              <a:ext cx="288" cy="288"/>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s-ES_tradnl" sz="2400"/>
                <a:t>H</a:t>
              </a:r>
            </a:p>
          </p:txBody>
        </p:sp>
        <p:sp>
          <p:nvSpPr>
            <p:cNvPr id="20493" name="Line 13"/>
            <p:cNvSpPr>
              <a:spLocks noChangeShapeType="1"/>
            </p:cNvSpPr>
            <p:nvPr/>
          </p:nvSpPr>
          <p:spPr bwMode="auto">
            <a:xfrm flipH="1" flipV="1">
              <a:off x="2208" y="1284"/>
              <a:ext cx="240" cy="792"/>
            </a:xfrm>
            <a:prstGeom prst="line">
              <a:avLst/>
            </a:prstGeom>
            <a:noFill/>
            <a:ln w="12700">
              <a:solidFill>
                <a:schemeClr val="tx1"/>
              </a:solidFill>
              <a:round/>
              <a:headEnd type="stealth" w="med" len="med"/>
              <a:tailEnd type="stealth" w="med" len="med"/>
            </a:ln>
            <a:effectLst/>
          </p:spPr>
          <p:txBody>
            <a:bodyPr wrap="none" anchor="ctr"/>
            <a:lstStyle/>
            <a:p>
              <a:endParaRPr lang="es-MX"/>
            </a:p>
          </p:txBody>
        </p:sp>
        <p:sp>
          <p:nvSpPr>
            <p:cNvPr id="20494" name="Rectangle 14"/>
            <p:cNvSpPr>
              <a:spLocks noChangeArrowheads="1"/>
            </p:cNvSpPr>
            <p:nvPr/>
          </p:nvSpPr>
          <p:spPr bwMode="auto">
            <a:xfrm>
              <a:off x="1968" y="1536"/>
              <a:ext cx="480" cy="288"/>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s-ES_tradnl" sz="2400"/>
                <a:t>h’</a:t>
              </a:r>
            </a:p>
          </p:txBody>
        </p:sp>
        <p:sp>
          <p:nvSpPr>
            <p:cNvPr id="20495" name="Arc 15"/>
            <p:cNvSpPr>
              <a:spLocks/>
            </p:cNvSpPr>
            <p:nvPr/>
          </p:nvSpPr>
          <p:spPr bwMode="auto">
            <a:xfrm>
              <a:off x="384" y="1296"/>
              <a:ext cx="1752" cy="636"/>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0800" cap="rnd">
              <a:solidFill>
                <a:schemeClr val="accent1"/>
              </a:solidFill>
              <a:round/>
              <a:headEnd type="none" w="sm" len="sm"/>
              <a:tailEnd type="none" w="sm" len="sm"/>
            </a:ln>
            <a:effectLst/>
          </p:spPr>
          <p:txBody>
            <a:bodyPr wrap="none" anchor="ctr"/>
            <a:lstStyle/>
            <a:p>
              <a:endParaRPr lang="es-MX"/>
            </a:p>
          </p:txBody>
        </p:sp>
        <p:sp>
          <p:nvSpPr>
            <p:cNvPr id="20496" name="Freeform 16"/>
            <p:cNvSpPr>
              <a:spLocks/>
            </p:cNvSpPr>
            <p:nvPr/>
          </p:nvSpPr>
          <p:spPr bwMode="auto">
            <a:xfrm>
              <a:off x="2136" y="1056"/>
              <a:ext cx="397" cy="241"/>
            </a:xfrm>
            <a:custGeom>
              <a:avLst/>
              <a:gdLst/>
              <a:ahLst/>
              <a:cxnLst>
                <a:cxn ang="0">
                  <a:pos x="0" y="240"/>
                </a:cxn>
                <a:cxn ang="0">
                  <a:pos x="72" y="144"/>
                </a:cxn>
                <a:cxn ang="0">
                  <a:pos x="228" y="48"/>
                </a:cxn>
                <a:cxn ang="0">
                  <a:pos x="396" y="0"/>
                </a:cxn>
              </a:cxnLst>
              <a:rect l="0" t="0" r="r" b="b"/>
              <a:pathLst>
                <a:path w="397" h="241">
                  <a:moveTo>
                    <a:pt x="0" y="240"/>
                  </a:moveTo>
                  <a:lnTo>
                    <a:pt x="72" y="144"/>
                  </a:lnTo>
                  <a:lnTo>
                    <a:pt x="228" y="48"/>
                  </a:lnTo>
                  <a:lnTo>
                    <a:pt x="396" y="0"/>
                  </a:lnTo>
                </a:path>
              </a:pathLst>
            </a:custGeom>
            <a:noFill/>
            <a:ln w="50800" cap="rnd" cmpd="sng">
              <a:solidFill>
                <a:schemeClr val="accent1"/>
              </a:solidFill>
              <a:prstDash val="solid"/>
              <a:round/>
              <a:headEnd type="none" w="sm" len="sm"/>
              <a:tailEnd type="none" w="sm" len="sm"/>
            </a:ln>
            <a:effectLst/>
          </p:spPr>
          <p:txBody>
            <a:bodyPr/>
            <a:lstStyle/>
            <a:p>
              <a:endParaRPr lang="es-MX"/>
            </a:p>
          </p:txBody>
        </p:sp>
        <p:sp>
          <p:nvSpPr>
            <p:cNvPr id="20497" name="Arc 17"/>
            <p:cNvSpPr>
              <a:spLocks/>
            </p:cNvSpPr>
            <p:nvPr/>
          </p:nvSpPr>
          <p:spPr bwMode="auto">
            <a:xfrm>
              <a:off x="2495" y="1057"/>
              <a:ext cx="517" cy="444"/>
            </a:xfrm>
            <a:custGeom>
              <a:avLst/>
              <a:gdLst>
                <a:gd name="G0" fmla="+- 42 0 0"/>
                <a:gd name="G1" fmla="+- 21600 0 0"/>
                <a:gd name="G2" fmla="+- 21600 0 0"/>
                <a:gd name="T0" fmla="*/ 0 w 21642"/>
                <a:gd name="T1" fmla="*/ 0 h 21600"/>
                <a:gd name="T2" fmla="*/ 21642 w 21642"/>
                <a:gd name="T3" fmla="*/ 21600 h 21600"/>
                <a:gd name="T4" fmla="*/ 42 w 21642"/>
                <a:gd name="T5" fmla="*/ 21600 h 21600"/>
              </a:gdLst>
              <a:ahLst/>
              <a:cxnLst>
                <a:cxn ang="0">
                  <a:pos x="T0" y="T1"/>
                </a:cxn>
                <a:cxn ang="0">
                  <a:pos x="T2" y="T3"/>
                </a:cxn>
                <a:cxn ang="0">
                  <a:pos x="T4" y="T5"/>
                </a:cxn>
              </a:cxnLst>
              <a:rect l="0" t="0" r="r" b="b"/>
              <a:pathLst>
                <a:path w="21642" h="21600" fill="none" extrusionOk="0">
                  <a:moveTo>
                    <a:pt x="0" y="0"/>
                  </a:moveTo>
                  <a:cubicBezTo>
                    <a:pt x="14" y="0"/>
                    <a:pt x="28" y="-1"/>
                    <a:pt x="42" y="0"/>
                  </a:cubicBezTo>
                  <a:cubicBezTo>
                    <a:pt x="11971" y="0"/>
                    <a:pt x="21642" y="9670"/>
                    <a:pt x="21642" y="21600"/>
                  </a:cubicBezTo>
                </a:path>
                <a:path w="21642" h="21600" stroke="0" extrusionOk="0">
                  <a:moveTo>
                    <a:pt x="0" y="0"/>
                  </a:moveTo>
                  <a:cubicBezTo>
                    <a:pt x="14" y="0"/>
                    <a:pt x="28" y="-1"/>
                    <a:pt x="42" y="0"/>
                  </a:cubicBezTo>
                  <a:cubicBezTo>
                    <a:pt x="11971" y="0"/>
                    <a:pt x="21642" y="9670"/>
                    <a:pt x="21642" y="21600"/>
                  </a:cubicBezTo>
                  <a:lnTo>
                    <a:pt x="42" y="21600"/>
                  </a:lnTo>
                  <a:close/>
                </a:path>
              </a:pathLst>
            </a:custGeom>
            <a:noFill/>
            <a:ln w="50800" cap="rnd">
              <a:solidFill>
                <a:schemeClr val="accent1"/>
              </a:solidFill>
              <a:round/>
              <a:headEnd type="none" w="sm" len="sm"/>
              <a:tailEnd type="none" w="sm" len="sm"/>
            </a:ln>
            <a:effectLst/>
          </p:spPr>
          <p:txBody>
            <a:bodyPr wrap="none" anchor="ctr"/>
            <a:lstStyle/>
            <a:p>
              <a:endParaRPr lang="es-MX"/>
            </a:p>
          </p:txBody>
        </p:sp>
        <p:sp>
          <p:nvSpPr>
            <p:cNvPr id="20498" name="Freeform 18"/>
            <p:cNvSpPr>
              <a:spLocks/>
            </p:cNvSpPr>
            <p:nvPr/>
          </p:nvSpPr>
          <p:spPr bwMode="auto">
            <a:xfrm>
              <a:off x="3012" y="1476"/>
              <a:ext cx="325" cy="157"/>
            </a:xfrm>
            <a:custGeom>
              <a:avLst/>
              <a:gdLst/>
              <a:ahLst/>
              <a:cxnLst>
                <a:cxn ang="0">
                  <a:pos x="0" y="0"/>
                </a:cxn>
                <a:cxn ang="0">
                  <a:pos x="167" y="156"/>
                </a:cxn>
                <a:cxn ang="0">
                  <a:pos x="324" y="156"/>
                </a:cxn>
              </a:cxnLst>
              <a:rect l="0" t="0" r="r" b="b"/>
              <a:pathLst>
                <a:path w="325" h="157">
                  <a:moveTo>
                    <a:pt x="0" y="0"/>
                  </a:moveTo>
                  <a:lnTo>
                    <a:pt x="167" y="156"/>
                  </a:lnTo>
                  <a:lnTo>
                    <a:pt x="324" y="156"/>
                  </a:lnTo>
                </a:path>
              </a:pathLst>
            </a:custGeom>
            <a:noFill/>
            <a:ln w="50800" cap="rnd" cmpd="sng">
              <a:solidFill>
                <a:schemeClr val="accent1"/>
              </a:solidFill>
              <a:prstDash val="solid"/>
              <a:round/>
              <a:headEnd type="none" w="sm" len="sm"/>
              <a:tailEnd type="none" w="sm" len="sm"/>
            </a:ln>
            <a:effectLst/>
          </p:spPr>
          <p:txBody>
            <a:bodyPr/>
            <a:lstStyle/>
            <a:p>
              <a:endParaRPr lang="es-MX"/>
            </a:p>
          </p:txBody>
        </p:sp>
        <p:sp>
          <p:nvSpPr>
            <p:cNvPr id="20499" name="Arc 19"/>
            <p:cNvSpPr>
              <a:spLocks/>
            </p:cNvSpPr>
            <p:nvPr/>
          </p:nvSpPr>
          <p:spPr bwMode="auto">
            <a:xfrm>
              <a:off x="3348" y="1633"/>
              <a:ext cx="1645" cy="372"/>
            </a:xfrm>
            <a:custGeom>
              <a:avLst/>
              <a:gdLst>
                <a:gd name="G0" fmla="+- 13 0 0"/>
                <a:gd name="G1" fmla="+- 21600 0 0"/>
                <a:gd name="G2" fmla="+- 21600 0 0"/>
                <a:gd name="T0" fmla="*/ 0 w 21613"/>
                <a:gd name="T1" fmla="*/ 0 h 21600"/>
                <a:gd name="T2" fmla="*/ 21613 w 21613"/>
                <a:gd name="T3" fmla="*/ 21600 h 21600"/>
                <a:gd name="T4" fmla="*/ 13 w 21613"/>
                <a:gd name="T5" fmla="*/ 21600 h 21600"/>
              </a:gdLst>
              <a:ahLst/>
              <a:cxnLst>
                <a:cxn ang="0">
                  <a:pos x="T0" y="T1"/>
                </a:cxn>
                <a:cxn ang="0">
                  <a:pos x="T2" y="T3"/>
                </a:cxn>
                <a:cxn ang="0">
                  <a:pos x="T4" y="T5"/>
                </a:cxn>
              </a:cxnLst>
              <a:rect l="0" t="0" r="r" b="b"/>
              <a:pathLst>
                <a:path w="21613" h="21600" fill="none" extrusionOk="0">
                  <a:moveTo>
                    <a:pt x="0" y="0"/>
                  </a:moveTo>
                  <a:cubicBezTo>
                    <a:pt x="4" y="0"/>
                    <a:pt x="8" y="-1"/>
                    <a:pt x="13" y="0"/>
                  </a:cubicBezTo>
                  <a:cubicBezTo>
                    <a:pt x="11942" y="0"/>
                    <a:pt x="21613" y="9670"/>
                    <a:pt x="21613" y="21600"/>
                  </a:cubicBezTo>
                </a:path>
                <a:path w="21613" h="21600" stroke="0" extrusionOk="0">
                  <a:moveTo>
                    <a:pt x="0" y="0"/>
                  </a:moveTo>
                  <a:cubicBezTo>
                    <a:pt x="4" y="0"/>
                    <a:pt x="8" y="-1"/>
                    <a:pt x="13" y="0"/>
                  </a:cubicBezTo>
                  <a:cubicBezTo>
                    <a:pt x="11942" y="0"/>
                    <a:pt x="21613" y="9670"/>
                    <a:pt x="21613" y="21600"/>
                  </a:cubicBezTo>
                  <a:lnTo>
                    <a:pt x="13" y="21600"/>
                  </a:lnTo>
                  <a:close/>
                </a:path>
              </a:pathLst>
            </a:custGeom>
            <a:noFill/>
            <a:ln w="50800" cap="rnd">
              <a:solidFill>
                <a:schemeClr val="accent1"/>
              </a:solidFill>
              <a:round/>
              <a:headEnd type="none" w="sm" len="sm"/>
              <a:tailEnd type="none" w="sm" len="sm"/>
            </a:ln>
            <a:effectLst/>
          </p:spPr>
          <p:txBody>
            <a:bodyPr wrap="none" anchor="ctr"/>
            <a:lstStyle/>
            <a:p>
              <a:endParaRPr lang="es-MX"/>
            </a:p>
          </p:txBody>
        </p:sp>
        <p:sp>
          <p:nvSpPr>
            <p:cNvPr id="20500" name="Freeform 20"/>
            <p:cNvSpPr>
              <a:spLocks/>
            </p:cNvSpPr>
            <p:nvPr/>
          </p:nvSpPr>
          <p:spPr bwMode="auto">
            <a:xfrm>
              <a:off x="4992" y="2016"/>
              <a:ext cx="576" cy="1296"/>
            </a:xfrm>
            <a:custGeom>
              <a:avLst/>
              <a:gdLst/>
              <a:ahLst/>
              <a:cxnLst>
                <a:cxn ang="0">
                  <a:pos x="0" y="0"/>
                </a:cxn>
                <a:cxn ang="0">
                  <a:pos x="300" y="192"/>
                </a:cxn>
                <a:cxn ang="0">
                  <a:pos x="468" y="288"/>
                </a:cxn>
                <a:cxn ang="0">
                  <a:pos x="600" y="384"/>
                </a:cxn>
              </a:cxnLst>
              <a:rect l="0" t="0" r="r" b="b"/>
              <a:pathLst>
                <a:path w="601" h="385">
                  <a:moveTo>
                    <a:pt x="0" y="0"/>
                  </a:moveTo>
                  <a:lnTo>
                    <a:pt x="300" y="192"/>
                  </a:lnTo>
                  <a:lnTo>
                    <a:pt x="468" y="288"/>
                  </a:lnTo>
                  <a:lnTo>
                    <a:pt x="600" y="384"/>
                  </a:lnTo>
                </a:path>
              </a:pathLst>
            </a:custGeom>
            <a:noFill/>
            <a:ln w="50800" cap="rnd" cmpd="sng">
              <a:solidFill>
                <a:schemeClr val="accent1"/>
              </a:solidFill>
              <a:prstDash val="solid"/>
              <a:round/>
              <a:headEnd type="none" w="sm" len="sm"/>
              <a:tailEnd type="none" w="sm" len="sm"/>
            </a:ln>
            <a:effectLst/>
          </p:spPr>
          <p:txBody>
            <a:bodyPr/>
            <a:lstStyle/>
            <a:p>
              <a:endParaRPr lang="es-MX"/>
            </a:p>
          </p:txBody>
        </p:sp>
        <p:sp>
          <p:nvSpPr>
            <p:cNvPr id="20501" name="Text Box 21"/>
            <p:cNvSpPr txBox="1">
              <a:spLocks noChangeArrowheads="1"/>
            </p:cNvSpPr>
            <p:nvPr/>
          </p:nvSpPr>
          <p:spPr bwMode="auto">
            <a:xfrm>
              <a:off x="960" y="240"/>
              <a:ext cx="4080" cy="330"/>
            </a:xfrm>
            <a:prstGeom prst="rect">
              <a:avLst/>
            </a:prstGeom>
            <a:noFill/>
            <a:ln w="12700">
              <a:noFill/>
              <a:miter lim="800000"/>
              <a:headEnd/>
              <a:tailEnd/>
            </a:ln>
            <a:effectLst/>
          </p:spPr>
          <p:txBody>
            <a:bodyPr>
              <a:spAutoFit/>
            </a:bodyPr>
            <a:lstStyle/>
            <a:p>
              <a:pPr eaLnBrk="0" hangingPunct="0">
                <a:spcBef>
                  <a:spcPct val="50000"/>
                </a:spcBef>
              </a:pPr>
              <a:r>
                <a:rPr lang="es-ES_tradnl" sz="2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Univers 57 Condensed" pitchFamily="2" charset="0"/>
                </a:rPr>
                <a:t>Las 3 Superficies de representación de la tierra</a:t>
              </a:r>
            </a:p>
          </p:txBody>
        </p:sp>
        <p:sp>
          <p:nvSpPr>
            <p:cNvPr id="20502" name="Oval 22"/>
            <p:cNvSpPr>
              <a:spLocks noChangeArrowheads="1"/>
            </p:cNvSpPr>
            <p:nvPr/>
          </p:nvSpPr>
          <p:spPr bwMode="auto">
            <a:xfrm>
              <a:off x="5520" y="3264"/>
              <a:ext cx="96" cy="96"/>
            </a:xfrm>
            <a:prstGeom prst="ellipse">
              <a:avLst/>
            </a:prstGeom>
            <a:solidFill>
              <a:schemeClr val="tx1"/>
            </a:solidFill>
            <a:ln w="12700">
              <a:solidFill>
                <a:schemeClr val="tx1"/>
              </a:solidFill>
              <a:round/>
              <a:headEnd/>
              <a:tailEnd/>
            </a:ln>
            <a:effectLst/>
          </p:spPr>
          <p:txBody>
            <a:bodyPr wrap="none" anchor="ctr"/>
            <a:lstStyle/>
            <a:p>
              <a:endParaRPr lang="es-MX"/>
            </a:p>
          </p:txBody>
        </p:sp>
        <p:sp>
          <p:nvSpPr>
            <p:cNvPr id="20503" name="Rectangle 23"/>
            <p:cNvSpPr>
              <a:spLocks noChangeArrowheads="1"/>
            </p:cNvSpPr>
            <p:nvPr/>
          </p:nvSpPr>
          <p:spPr bwMode="auto">
            <a:xfrm>
              <a:off x="912" y="2784"/>
              <a:ext cx="1008" cy="269"/>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s-ES_tradnl" sz="2200" b="1" dirty="0">
                  <a:solidFill>
                    <a:srgbClr val="FF3300"/>
                  </a:solidFill>
                </a:rPr>
                <a:t>Elipsoide</a:t>
              </a:r>
            </a:p>
          </p:txBody>
        </p:sp>
      </p:grpSp>
      <p:sp>
        <p:nvSpPr>
          <p:cNvPr id="25" name="24 Rectángulo"/>
          <p:cNvSpPr/>
          <p:nvPr/>
        </p:nvSpPr>
        <p:spPr>
          <a:xfrm>
            <a:off x="571472" y="1785926"/>
            <a:ext cx="966932" cy="369332"/>
          </a:xfrm>
          <a:prstGeom prst="rect">
            <a:avLst/>
          </a:prstGeom>
        </p:spPr>
        <p:txBody>
          <a:bodyPr wrap="none">
            <a:spAutoFit/>
          </a:bodyPr>
          <a:lstStyle/>
          <a:p>
            <a:pPr algn="ctr" eaLnBrk="0" hangingPunct="0">
              <a:spcBef>
                <a:spcPct val="50000"/>
              </a:spcBef>
            </a:pPr>
            <a:r>
              <a:rPr lang="es-ES_tradnl" b="1" dirty="0" smtClean="0">
                <a:solidFill>
                  <a:srgbClr val="EE5112"/>
                </a:solidFill>
              </a:rPr>
              <a:t>Geoide</a:t>
            </a:r>
            <a:endParaRPr lang="es-ES_tradnl" b="1" dirty="0">
              <a:solidFill>
                <a:srgbClr val="EE511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41" name="Group 9"/>
          <p:cNvGrpSpPr>
            <a:grpSpLocks/>
          </p:cNvGrpSpPr>
          <p:nvPr/>
        </p:nvGrpSpPr>
        <p:grpSpPr bwMode="auto">
          <a:xfrm>
            <a:off x="76200" y="304800"/>
            <a:ext cx="9220200" cy="6019800"/>
            <a:chOff x="48" y="192"/>
            <a:chExt cx="5808" cy="3792"/>
          </a:xfrm>
        </p:grpSpPr>
        <p:sp>
          <p:nvSpPr>
            <p:cNvPr id="18434" name="Rectangle 2"/>
            <p:cNvSpPr>
              <a:spLocks noChangeArrowheads="1"/>
            </p:cNvSpPr>
            <p:nvPr/>
          </p:nvSpPr>
          <p:spPr bwMode="auto">
            <a:xfrm>
              <a:off x="96" y="1056"/>
              <a:ext cx="5424" cy="384"/>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s-ES_tradnl" sz="3400" b="1">
                  <a:solidFill>
                    <a:srgbClr val="FFFF00"/>
                  </a:solidFill>
                </a:rPr>
                <a:t>Elipsoide        Datum        Epoca</a:t>
              </a:r>
              <a:endParaRPr lang="es-ES_tradnl" sz="3600" b="1">
                <a:solidFill>
                  <a:srgbClr val="FFFF00"/>
                </a:solidFill>
              </a:endParaRPr>
            </a:p>
          </p:txBody>
        </p:sp>
        <p:sp>
          <p:nvSpPr>
            <p:cNvPr id="18435" name="Rectangle 3"/>
            <p:cNvSpPr>
              <a:spLocks noChangeArrowheads="1"/>
            </p:cNvSpPr>
            <p:nvPr/>
          </p:nvSpPr>
          <p:spPr bwMode="auto">
            <a:xfrm>
              <a:off x="384" y="3541"/>
              <a:ext cx="4992" cy="443"/>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s-ES_tradnl" sz="1600" b="1" dirty="0">
                  <a:solidFill>
                    <a:schemeClr val="tx2"/>
                  </a:solidFill>
                </a:rPr>
                <a:t>Clarke </a:t>
              </a:r>
              <a:r>
                <a:rPr lang="es-ES_tradnl" sz="1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 Clarke       </a:t>
              </a:r>
              <a:endParaRPr lang="es-ES_tradnl" sz="1600" b="1" dirty="0">
                <a:solidFill>
                  <a:srgbClr val="FF0000"/>
                </a:solidFill>
              </a:endParaRPr>
            </a:p>
            <a:p>
              <a:pPr algn="ctr" eaLnBrk="0" hangingPunct="0">
                <a:spcBef>
                  <a:spcPct val="50000"/>
                </a:spcBef>
              </a:pPr>
              <a:r>
                <a:rPr lang="es-ES_tradnl" sz="1600" b="1" dirty="0">
                  <a:solidFill>
                    <a:schemeClr val="tx2"/>
                  </a:solidFill>
                </a:rPr>
                <a:t>NAD=</a:t>
              </a:r>
              <a:r>
                <a:rPr lang="es-ES_tradnl" sz="1600" b="1" dirty="0">
                  <a:solidFill>
                    <a:schemeClr val="accent1"/>
                  </a:solidFill>
                </a:rPr>
                <a:t> </a:t>
              </a:r>
              <a:r>
                <a:rPr lang="es-ES_tradnl" sz="1600" b="1"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North American </a:t>
              </a:r>
              <a:r>
                <a:rPr lang="es-ES_tradnl" sz="1600" b="1" dirty="0" err="1">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Datum</a:t>
              </a:r>
              <a:r>
                <a:rPr lang="es-ES_tradnl" sz="1600" b="1"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 = </a:t>
              </a:r>
              <a:r>
                <a:rPr lang="es-ES_tradnl" sz="1600" b="1" dirty="0" err="1">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Datum</a:t>
              </a:r>
              <a:r>
                <a:rPr lang="es-ES_tradnl" sz="1600" b="1"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 de Norte </a:t>
              </a:r>
              <a:r>
                <a:rPr lang="es-ES_tradnl" sz="1600" b="1" dirty="0" err="1">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America</a:t>
              </a:r>
              <a:endParaRPr lang="es-ES_tradnl" sz="1600" b="1"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endParaRPr>
            </a:p>
          </p:txBody>
        </p:sp>
        <p:sp>
          <p:nvSpPr>
            <p:cNvPr id="18436" name="Text Box 4"/>
            <p:cNvSpPr txBox="1">
              <a:spLocks noChangeArrowheads="1"/>
            </p:cNvSpPr>
            <p:nvPr/>
          </p:nvSpPr>
          <p:spPr bwMode="auto">
            <a:xfrm>
              <a:off x="768" y="192"/>
              <a:ext cx="5088" cy="327"/>
            </a:xfrm>
            <a:prstGeom prst="rect">
              <a:avLst/>
            </a:prstGeom>
            <a:noFill/>
            <a:ln w="12700">
              <a:noFill/>
              <a:miter lim="800000"/>
              <a:headEnd/>
              <a:tailEnd/>
            </a:ln>
            <a:effectLst/>
          </p:spPr>
          <p:txBody>
            <a:bodyPr>
              <a:spAutoFit/>
            </a:bodyPr>
            <a:lstStyle/>
            <a:p>
              <a:pPr eaLnBrk="0" hangingPunct="0">
                <a:spcBef>
                  <a:spcPct val="50000"/>
                </a:spcBef>
              </a:pPr>
              <a:r>
                <a:rPr lang="es-ES_tradnl" sz="2800"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latin typeface="Univers 57 Condensed" pitchFamily="2" charset="0"/>
                </a:rPr>
                <a:t>Los 3 Diferentes Sistemas Usados en México</a:t>
              </a:r>
              <a:endParaRPr lang="es-ES_tradnl" sz="2000"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latin typeface="Univers 57 Condensed" pitchFamily="2" charset="0"/>
              </a:endParaRPr>
            </a:p>
          </p:txBody>
        </p:sp>
        <p:sp>
          <p:nvSpPr>
            <p:cNvPr id="18437" name="Rectangle 5"/>
            <p:cNvSpPr>
              <a:spLocks noChangeArrowheads="1"/>
            </p:cNvSpPr>
            <p:nvPr/>
          </p:nvSpPr>
          <p:spPr bwMode="auto">
            <a:xfrm>
              <a:off x="96" y="2817"/>
              <a:ext cx="5568" cy="399"/>
            </a:xfrm>
            <a:prstGeom prst="rect">
              <a:avLst/>
            </a:prstGeom>
            <a:noFill/>
            <a:ln w="9525">
              <a:solidFill>
                <a:schemeClr val="bg1"/>
              </a:solidFill>
              <a:miter lim="800000"/>
              <a:headEnd/>
              <a:tailEnd/>
            </a:ln>
            <a:effectLst/>
          </p:spPr>
          <p:txBody>
            <a:bodyPr lIns="92075" tIns="46038" rIns="92075" bIns="46038">
              <a:spAutoFit/>
            </a:bodyPr>
            <a:lstStyle/>
            <a:p>
              <a:pPr algn="ctr" eaLnBrk="0" hangingPunct="0">
                <a:spcBef>
                  <a:spcPct val="50000"/>
                </a:spcBef>
              </a:pPr>
              <a:r>
                <a:rPr lang="es-ES_tradnl" sz="1400" b="1"/>
                <a:t>GRS= Geodesit Reference System = Sistema de Referencia Geodesico</a:t>
              </a:r>
            </a:p>
            <a:p>
              <a:pPr algn="ctr" eaLnBrk="0" hangingPunct="0">
                <a:spcBef>
                  <a:spcPct val="50000"/>
                </a:spcBef>
              </a:pPr>
              <a:r>
                <a:rPr lang="es-ES_tradnl" sz="1400" b="1"/>
                <a:t>         ITRF= International Terrestrial Reference Frame = Marco de Referencia Terrestre Internacional</a:t>
              </a:r>
            </a:p>
          </p:txBody>
        </p:sp>
        <p:sp>
          <p:nvSpPr>
            <p:cNvPr id="18438" name="Rectangle 6"/>
            <p:cNvSpPr>
              <a:spLocks noChangeArrowheads="1"/>
            </p:cNvSpPr>
            <p:nvPr/>
          </p:nvSpPr>
          <p:spPr bwMode="auto">
            <a:xfrm>
              <a:off x="48" y="3264"/>
              <a:ext cx="5376" cy="218"/>
            </a:xfrm>
            <a:prstGeom prst="rect">
              <a:avLst/>
            </a:prstGeom>
            <a:noFill/>
            <a:ln w="9525">
              <a:solidFill>
                <a:schemeClr val="bg1"/>
              </a:solidFill>
              <a:miter lim="800000"/>
              <a:headEnd/>
              <a:tailEnd/>
            </a:ln>
            <a:effectLst/>
          </p:spPr>
          <p:txBody>
            <a:bodyPr lIns="92075" tIns="46038" rIns="92075" bIns="46038">
              <a:spAutoFit/>
            </a:bodyPr>
            <a:lstStyle/>
            <a:p>
              <a:pPr algn="ctr" eaLnBrk="0" hangingPunct="0">
                <a:spcBef>
                  <a:spcPct val="50000"/>
                </a:spcBef>
              </a:pPr>
              <a:r>
                <a:rPr lang="es-ES_tradnl" sz="1600" b="1"/>
                <a:t>WGS = World Geodetic System = Sistema Geodesico Mundial</a:t>
              </a:r>
            </a:p>
          </p:txBody>
        </p:sp>
        <p:sp>
          <p:nvSpPr>
            <p:cNvPr id="18439" name="Rectangle 7"/>
            <p:cNvSpPr>
              <a:spLocks noChangeArrowheads="1"/>
            </p:cNvSpPr>
            <p:nvPr/>
          </p:nvSpPr>
          <p:spPr bwMode="auto">
            <a:xfrm>
              <a:off x="288" y="1488"/>
              <a:ext cx="4992" cy="384"/>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s-ES_tradnl" sz="3400" dirty="0">
                  <a:solidFill>
                    <a:srgbClr val="FF3300"/>
                  </a:solidFill>
                </a:rPr>
                <a:t>GRS-80        ITRF-92         1992</a:t>
              </a:r>
            </a:p>
          </p:txBody>
        </p:sp>
        <p:sp>
          <p:nvSpPr>
            <p:cNvPr id="18440" name="Rectangle 8"/>
            <p:cNvSpPr>
              <a:spLocks noChangeArrowheads="1"/>
            </p:cNvSpPr>
            <p:nvPr/>
          </p:nvSpPr>
          <p:spPr bwMode="auto">
            <a:xfrm>
              <a:off x="240" y="2352"/>
              <a:ext cx="4992" cy="388"/>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s-ES_tradnl" sz="34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Clarke-66       NAD-27         1866</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84" name="Group 40"/>
          <p:cNvGrpSpPr>
            <a:grpSpLocks/>
          </p:cNvGrpSpPr>
          <p:nvPr/>
        </p:nvGrpSpPr>
        <p:grpSpPr bwMode="auto">
          <a:xfrm>
            <a:off x="1600200" y="381000"/>
            <a:ext cx="4906963" cy="5468938"/>
            <a:chOff x="1008" y="240"/>
            <a:chExt cx="3091" cy="3445"/>
          </a:xfrm>
        </p:grpSpPr>
        <p:sp>
          <p:nvSpPr>
            <p:cNvPr id="6151" name="Freeform 7"/>
            <p:cNvSpPr>
              <a:spLocks/>
            </p:cNvSpPr>
            <p:nvPr/>
          </p:nvSpPr>
          <p:spPr bwMode="auto">
            <a:xfrm>
              <a:off x="1350" y="1322"/>
              <a:ext cx="2391" cy="2363"/>
            </a:xfrm>
            <a:custGeom>
              <a:avLst/>
              <a:gdLst/>
              <a:ahLst/>
              <a:cxnLst>
                <a:cxn ang="0">
                  <a:pos x="1379" y="7"/>
                </a:cxn>
                <a:cxn ang="0">
                  <a:pos x="1321" y="14"/>
                </a:cxn>
                <a:cxn ang="0">
                  <a:pos x="1267" y="21"/>
                </a:cxn>
                <a:cxn ang="0">
                  <a:pos x="1231" y="61"/>
                </a:cxn>
                <a:cxn ang="0">
                  <a:pos x="1173" y="82"/>
                </a:cxn>
                <a:cxn ang="0">
                  <a:pos x="1118" y="104"/>
                </a:cxn>
                <a:cxn ang="0">
                  <a:pos x="1029" y="154"/>
                </a:cxn>
                <a:cxn ang="0">
                  <a:pos x="957" y="216"/>
                </a:cxn>
                <a:cxn ang="0">
                  <a:pos x="913" y="245"/>
                </a:cxn>
                <a:cxn ang="0">
                  <a:pos x="819" y="299"/>
                </a:cxn>
                <a:cxn ang="0">
                  <a:pos x="746" y="339"/>
                </a:cxn>
                <a:cxn ang="0">
                  <a:pos x="718" y="364"/>
                </a:cxn>
                <a:cxn ang="0">
                  <a:pos x="592" y="400"/>
                </a:cxn>
                <a:cxn ang="0">
                  <a:pos x="440" y="425"/>
                </a:cxn>
                <a:cxn ang="0">
                  <a:pos x="346" y="454"/>
                </a:cxn>
                <a:cxn ang="0">
                  <a:pos x="245" y="538"/>
                </a:cxn>
                <a:cxn ang="0">
                  <a:pos x="183" y="632"/>
                </a:cxn>
                <a:cxn ang="0">
                  <a:pos x="89" y="740"/>
                </a:cxn>
                <a:cxn ang="0">
                  <a:pos x="32" y="895"/>
                </a:cxn>
                <a:cxn ang="0">
                  <a:pos x="3" y="1057"/>
                </a:cxn>
                <a:cxn ang="0">
                  <a:pos x="10" y="1260"/>
                </a:cxn>
                <a:cxn ang="0">
                  <a:pos x="60" y="1458"/>
                </a:cxn>
                <a:cxn ang="0">
                  <a:pos x="151" y="1657"/>
                </a:cxn>
                <a:cxn ang="0">
                  <a:pos x="281" y="1859"/>
                </a:cxn>
                <a:cxn ang="0">
                  <a:pos x="447" y="2069"/>
                </a:cxn>
                <a:cxn ang="0">
                  <a:pos x="566" y="2159"/>
                </a:cxn>
                <a:cxn ang="0">
                  <a:pos x="743" y="2267"/>
                </a:cxn>
                <a:cxn ang="0">
                  <a:pos x="873" y="2310"/>
                </a:cxn>
                <a:cxn ang="0">
                  <a:pos x="1000" y="2340"/>
                </a:cxn>
                <a:cxn ang="0">
                  <a:pos x="1158" y="2362"/>
                </a:cxn>
                <a:cxn ang="0">
                  <a:pos x="1343" y="2351"/>
                </a:cxn>
                <a:cxn ang="0">
                  <a:pos x="1556" y="2296"/>
                </a:cxn>
                <a:cxn ang="0">
                  <a:pos x="1797" y="2173"/>
                </a:cxn>
                <a:cxn ang="0">
                  <a:pos x="1892" y="2072"/>
                </a:cxn>
                <a:cxn ang="0">
                  <a:pos x="2000" y="1946"/>
                </a:cxn>
                <a:cxn ang="0">
                  <a:pos x="2090" y="1859"/>
                </a:cxn>
                <a:cxn ang="0">
                  <a:pos x="2199" y="1700"/>
                </a:cxn>
                <a:cxn ang="0">
                  <a:pos x="2278" y="1556"/>
                </a:cxn>
                <a:cxn ang="0">
                  <a:pos x="2336" y="1441"/>
                </a:cxn>
                <a:cxn ang="0">
                  <a:pos x="2372" y="1227"/>
                </a:cxn>
                <a:cxn ang="0">
                  <a:pos x="2382" y="1108"/>
                </a:cxn>
                <a:cxn ang="0">
                  <a:pos x="2390" y="1014"/>
                </a:cxn>
                <a:cxn ang="0">
                  <a:pos x="2372" y="834"/>
                </a:cxn>
                <a:cxn ang="0">
                  <a:pos x="2300" y="663"/>
                </a:cxn>
                <a:cxn ang="0">
                  <a:pos x="2151" y="498"/>
                </a:cxn>
                <a:cxn ang="0">
                  <a:pos x="1899" y="296"/>
                </a:cxn>
                <a:cxn ang="0">
                  <a:pos x="1758" y="195"/>
                </a:cxn>
                <a:cxn ang="0">
                  <a:pos x="1671" y="126"/>
                </a:cxn>
                <a:cxn ang="0">
                  <a:pos x="1610" y="79"/>
                </a:cxn>
                <a:cxn ang="0">
                  <a:pos x="1595" y="61"/>
                </a:cxn>
                <a:cxn ang="0">
                  <a:pos x="1545" y="36"/>
                </a:cxn>
                <a:cxn ang="0">
                  <a:pos x="1487" y="25"/>
                </a:cxn>
                <a:cxn ang="0">
                  <a:pos x="1454" y="10"/>
                </a:cxn>
              </a:cxnLst>
              <a:rect l="0" t="0" r="r" b="b"/>
              <a:pathLst>
                <a:path w="2391" h="2363">
                  <a:moveTo>
                    <a:pt x="1415" y="0"/>
                  </a:moveTo>
                  <a:lnTo>
                    <a:pt x="1396" y="3"/>
                  </a:lnTo>
                  <a:lnTo>
                    <a:pt x="1379" y="7"/>
                  </a:lnTo>
                  <a:lnTo>
                    <a:pt x="1360" y="7"/>
                  </a:lnTo>
                  <a:lnTo>
                    <a:pt x="1339" y="10"/>
                  </a:lnTo>
                  <a:lnTo>
                    <a:pt x="1321" y="14"/>
                  </a:lnTo>
                  <a:lnTo>
                    <a:pt x="1303" y="17"/>
                  </a:lnTo>
                  <a:lnTo>
                    <a:pt x="1285" y="21"/>
                  </a:lnTo>
                  <a:lnTo>
                    <a:pt x="1267" y="21"/>
                  </a:lnTo>
                  <a:lnTo>
                    <a:pt x="1256" y="36"/>
                  </a:lnTo>
                  <a:lnTo>
                    <a:pt x="1245" y="50"/>
                  </a:lnTo>
                  <a:lnTo>
                    <a:pt x="1231" y="61"/>
                  </a:lnTo>
                  <a:lnTo>
                    <a:pt x="1213" y="68"/>
                  </a:lnTo>
                  <a:lnTo>
                    <a:pt x="1195" y="75"/>
                  </a:lnTo>
                  <a:lnTo>
                    <a:pt x="1173" y="82"/>
                  </a:lnTo>
                  <a:lnTo>
                    <a:pt x="1154" y="89"/>
                  </a:lnTo>
                  <a:lnTo>
                    <a:pt x="1137" y="97"/>
                  </a:lnTo>
                  <a:lnTo>
                    <a:pt x="1118" y="104"/>
                  </a:lnTo>
                  <a:lnTo>
                    <a:pt x="1094" y="115"/>
                  </a:lnTo>
                  <a:lnTo>
                    <a:pt x="1061" y="133"/>
                  </a:lnTo>
                  <a:lnTo>
                    <a:pt x="1029" y="154"/>
                  </a:lnTo>
                  <a:lnTo>
                    <a:pt x="1000" y="176"/>
                  </a:lnTo>
                  <a:lnTo>
                    <a:pt x="974" y="198"/>
                  </a:lnTo>
                  <a:lnTo>
                    <a:pt x="957" y="216"/>
                  </a:lnTo>
                  <a:lnTo>
                    <a:pt x="949" y="231"/>
                  </a:lnTo>
                  <a:lnTo>
                    <a:pt x="938" y="234"/>
                  </a:lnTo>
                  <a:lnTo>
                    <a:pt x="913" y="245"/>
                  </a:lnTo>
                  <a:lnTo>
                    <a:pt x="884" y="263"/>
                  </a:lnTo>
                  <a:lnTo>
                    <a:pt x="852" y="277"/>
                  </a:lnTo>
                  <a:lnTo>
                    <a:pt x="819" y="299"/>
                  </a:lnTo>
                  <a:lnTo>
                    <a:pt x="787" y="313"/>
                  </a:lnTo>
                  <a:lnTo>
                    <a:pt x="761" y="328"/>
                  </a:lnTo>
                  <a:lnTo>
                    <a:pt x="746" y="339"/>
                  </a:lnTo>
                  <a:lnTo>
                    <a:pt x="746" y="342"/>
                  </a:lnTo>
                  <a:lnTo>
                    <a:pt x="746" y="346"/>
                  </a:lnTo>
                  <a:lnTo>
                    <a:pt x="718" y="364"/>
                  </a:lnTo>
                  <a:lnTo>
                    <a:pt x="682" y="379"/>
                  </a:lnTo>
                  <a:lnTo>
                    <a:pt x="638" y="389"/>
                  </a:lnTo>
                  <a:lnTo>
                    <a:pt x="592" y="400"/>
                  </a:lnTo>
                  <a:lnTo>
                    <a:pt x="540" y="408"/>
                  </a:lnTo>
                  <a:lnTo>
                    <a:pt x="487" y="415"/>
                  </a:lnTo>
                  <a:lnTo>
                    <a:pt x="440" y="425"/>
                  </a:lnTo>
                  <a:lnTo>
                    <a:pt x="393" y="437"/>
                  </a:lnTo>
                  <a:lnTo>
                    <a:pt x="375" y="440"/>
                  </a:lnTo>
                  <a:lnTo>
                    <a:pt x="346" y="454"/>
                  </a:lnTo>
                  <a:lnTo>
                    <a:pt x="314" y="476"/>
                  </a:lnTo>
                  <a:lnTo>
                    <a:pt x="277" y="505"/>
                  </a:lnTo>
                  <a:lnTo>
                    <a:pt x="245" y="538"/>
                  </a:lnTo>
                  <a:lnTo>
                    <a:pt x="212" y="574"/>
                  </a:lnTo>
                  <a:lnTo>
                    <a:pt x="190" y="603"/>
                  </a:lnTo>
                  <a:lnTo>
                    <a:pt x="183" y="632"/>
                  </a:lnTo>
                  <a:lnTo>
                    <a:pt x="147" y="656"/>
                  </a:lnTo>
                  <a:lnTo>
                    <a:pt x="115" y="696"/>
                  </a:lnTo>
                  <a:lnTo>
                    <a:pt x="89" y="740"/>
                  </a:lnTo>
                  <a:lnTo>
                    <a:pt x="65" y="790"/>
                  </a:lnTo>
                  <a:lnTo>
                    <a:pt x="46" y="841"/>
                  </a:lnTo>
                  <a:lnTo>
                    <a:pt x="32" y="895"/>
                  </a:lnTo>
                  <a:lnTo>
                    <a:pt x="21" y="942"/>
                  </a:lnTo>
                  <a:lnTo>
                    <a:pt x="14" y="985"/>
                  </a:lnTo>
                  <a:lnTo>
                    <a:pt x="3" y="1057"/>
                  </a:lnTo>
                  <a:lnTo>
                    <a:pt x="0" y="1126"/>
                  </a:lnTo>
                  <a:lnTo>
                    <a:pt x="3" y="1191"/>
                  </a:lnTo>
                  <a:lnTo>
                    <a:pt x="10" y="1260"/>
                  </a:lnTo>
                  <a:lnTo>
                    <a:pt x="21" y="1328"/>
                  </a:lnTo>
                  <a:lnTo>
                    <a:pt x="39" y="1393"/>
                  </a:lnTo>
                  <a:lnTo>
                    <a:pt x="60" y="1458"/>
                  </a:lnTo>
                  <a:lnTo>
                    <a:pt x="86" y="1527"/>
                  </a:lnTo>
                  <a:lnTo>
                    <a:pt x="118" y="1592"/>
                  </a:lnTo>
                  <a:lnTo>
                    <a:pt x="151" y="1657"/>
                  </a:lnTo>
                  <a:lnTo>
                    <a:pt x="190" y="1726"/>
                  </a:lnTo>
                  <a:lnTo>
                    <a:pt x="234" y="1794"/>
                  </a:lnTo>
                  <a:lnTo>
                    <a:pt x="281" y="1859"/>
                  </a:lnTo>
                  <a:lnTo>
                    <a:pt x="331" y="1928"/>
                  </a:lnTo>
                  <a:lnTo>
                    <a:pt x="389" y="2000"/>
                  </a:lnTo>
                  <a:lnTo>
                    <a:pt x="447" y="2069"/>
                  </a:lnTo>
                  <a:lnTo>
                    <a:pt x="472" y="2094"/>
                  </a:lnTo>
                  <a:lnTo>
                    <a:pt x="512" y="2123"/>
                  </a:lnTo>
                  <a:lnTo>
                    <a:pt x="566" y="2159"/>
                  </a:lnTo>
                  <a:lnTo>
                    <a:pt x="624" y="2199"/>
                  </a:lnTo>
                  <a:lnTo>
                    <a:pt x="686" y="2235"/>
                  </a:lnTo>
                  <a:lnTo>
                    <a:pt x="743" y="2267"/>
                  </a:lnTo>
                  <a:lnTo>
                    <a:pt x="797" y="2289"/>
                  </a:lnTo>
                  <a:lnTo>
                    <a:pt x="837" y="2303"/>
                  </a:lnTo>
                  <a:lnTo>
                    <a:pt x="873" y="2310"/>
                  </a:lnTo>
                  <a:lnTo>
                    <a:pt x="913" y="2322"/>
                  </a:lnTo>
                  <a:lnTo>
                    <a:pt x="952" y="2332"/>
                  </a:lnTo>
                  <a:lnTo>
                    <a:pt x="1000" y="2340"/>
                  </a:lnTo>
                  <a:lnTo>
                    <a:pt x="1050" y="2351"/>
                  </a:lnTo>
                  <a:lnTo>
                    <a:pt x="1101" y="2354"/>
                  </a:lnTo>
                  <a:lnTo>
                    <a:pt x="1158" y="2362"/>
                  </a:lnTo>
                  <a:lnTo>
                    <a:pt x="1216" y="2362"/>
                  </a:lnTo>
                  <a:lnTo>
                    <a:pt x="1278" y="2358"/>
                  </a:lnTo>
                  <a:lnTo>
                    <a:pt x="1343" y="2351"/>
                  </a:lnTo>
                  <a:lnTo>
                    <a:pt x="1411" y="2340"/>
                  </a:lnTo>
                  <a:lnTo>
                    <a:pt x="1483" y="2322"/>
                  </a:lnTo>
                  <a:lnTo>
                    <a:pt x="1556" y="2296"/>
                  </a:lnTo>
                  <a:lnTo>
                    <a:pt x="1635" y="2264"/>
                  </a:lnTo>
                  <a:lnTo>
                    <a:pt x="1715" y="2224"/>
                  </a:lnTo>
                  <a:lnTo>
                    <a:pt x="1797" y="2173"/>
                  </a:lnTo>
                  <a:lnTo>
                    <a:pt x="1823" y="2149"/>
                  </a:lnTo>
                  <a:lnTo>
                    <a:pt x="1856" y="2112"/>
                  </a:lnTo>
                  <a:lnTo>
                    <a:pt x="1892" y="2072"/>
                  </a:lnTo>
                  <a:lnTo>
                    <a:pt x="1928" y="2029"/>
                  </a:lnTo>
                  <a:lnTo>
                    <a:pt x="1964" y="1986"/>
                  </a:lnTo>
                  <a:lnTo>
                    <a:pt x="2000" y="1946"/>
                  </a:lnTo>
                  <a:lnTo>
                    <a:pt x="2032" y="1914"/>
                  </a:lnTo>
                  <a:lnTo>
                    <a:pt x="2058" y="1888"/>
                  </a:lnTo>
                  <a:lnTo>
                    <a:pt x="2090" y="1859"/>
                  </a:lnTo>
                  <a:lnTo>
                    <a:pt x="2123" y="1816"/>
                  </a:lnTo>
                  <a:lnTo>
                    <a:pt x="2163" y="1762"/>
                  </a:lnTo>
                  <a:lnTo>
                    <a:pt x="2199" y="1700"/>
                  </a:lnTo>
                  <a:lnTo>
                    <a:pt x="2231" y="1643"/>
                  </a:lnTo>
                  <a:lnTo>
                    <a:pt x="2260" y="1592"/>
                  </a:lnTo>
                  <a:lnTo>
                    <a:pt x="2278" y="1556"/>
                  </a:lnTo>
                  <a:lnTo>
                    <a:pt x="2285" y="1538"/>
                  </a:lnTo>
                  <a:lnTo>
                    <a:pt x="2314" y="1498"/>
                  </a:lnTo>
                  <a:lnTo>
                    <a:pt x="2336" y="1441"/>
                  </a:lnTo>
                  <a:lnTo>
                    <a:pt x="2353" y="1368"/>
                  </a:lnTo>
                  <a:lnTo>
                    <a:pt x="2365" y="1296"/>
                  </a:lnTo>
                  <a:lnTo>
                    <a:pt x="2372" y="1227"/>
                  </a:lnTo>
                  <a:lnTo>
                    <a:pt x="2379" y="1166"/>
                  </a:lnTo>
                  <a:lnTo>
                    <a:pt x="2382" y="1126"/>
                  </a:lnTo>
                  <a:lnTo>
                    <a:pt x="2382" y="1108"/>
                  </a:lnTo>
                  <a:lnTo>
                    <a:pt x="2386" y="1090"/>
                  </a:lnTo>
                  <a:lnTo>
                    <a:pt x="2386" y="1057"/>
                  </a:lnTo>
                  <a:lnTo>
                    <a:pt x="2390" y="1014"/>
                  </a:lnTo>
                  <a:lnTo>
                    <a:pt x="2386" y="960"/>
                  </a:lnTo>
                  <a:lnTo>
                    <a:pt x="2382" y="898"/>
                  </a:lnTo>
                  <a:lnTo>
                    <a:pt x="2372" y="834"/>
                  </a:lnTo>
                  <a:lnTo>
                    <a:pt x="2353" y="761"/>
                  </a:lnTo>
                  <a:lnTo>
                    <a:pt x="2329" y="692"/>
                  </a:lnTo>
                  <a:lnTo>
                    <a:pt x="2300" y="663"/>
                  </a:lnTo>
                  <a:lnTo>
                    <a:pt x="2260" y="617"/>
                  </a:lnTo>
                  <a:lnTo>
                    <a:pt x="2213" y="559"/>
                  </a:lnTo>
                  <a:lnTo>
                    <a:pt x="2151" y="498"/>
                  </a:lnTo>
                  <a:lnTo>
                    <a:pt x="2079" y="430"/>
                  </a:lnTo>
                  <a:lnTo>
                    <a:pt x="1996" y="360"/>
                  </a:lnTo>
                  <a:lnTo>
                    <a:pt x="1899" y="296"/>
                  </a:lnTo>
                  <a:lnTo>
                    <a:pt x="1794" y="238"/>
                  </a:lnTo>
                  <a:lnTo>
                    <a:pt x="1780" y="219"/>
                  </a:lnTo>
                  <a:lnTo>
                    <a:pt x="1758" y="195"/>
                  </a:lnTo>
                  <a:lnTo>
                    <a:pt x="1732" y="169"/>
                  </a:lnTo>
                  <a:lnTo>
                    <a:pt x="1703" y="147"/>
                  </a:lnTo>
                  <a:lnTo>
                    <a:pt x="1671" y="126"/>
                  </a:lnTo>
                  <a:lnTo>
                    <a:pt x="1646" y="104"/>
                  </a:lnTo>
                  <a:lnTo>
                    <a:pt x="1624" y="89"/>
                  </a:lnTo>
                  <a:lnTo>
                    <a:pt x="1610" y="79"/>
                  </a:lnTo>
                  <a:lnTo>
                    <a:pt x="1610" y="75"/>
                  </a:lnTo>
                  <a:lnTo>
                    <a:pt x="1610" y="72"/>
                  </a:lnTo>
                  <a:lnTo>
                    <a:pt x="1595" y="61"/>
                  </a:lnTo>
                  <a:lnTo>
                    <a:pt x="1578" y="50"/>
                  </a:lnTo>
                  <a:lnTo>
                    <a:pt x="1563" y="43"/>
                  </a:lnTo>
                  <a:lnTo>
                    <a:pt x="1545" y="36"/>
                  </a:lnTo>
                  <a:lnTo>
                    <a:pt x="1523" y="32"/>
                  </a:lnTo>
                  <a:lnTo>
                    <a:pt x="1505" y="25"/>
                  </a:lnTo>
                  <a:lnTo>
                    <a:pt x="1487" y="25"/>
                  </a:lnTo>
                  <a:lnTo>
                    <a:pt x="1465" y="25"/>
                  </a:lnTo>
                  <a:lnTo>
                    <a:pt x="1461" y="17"/>
                  </a:lnTo>
                  <a:lnTo>
                    <a:pt x="1454" y="10"/>
                  </a:lnTo>
                  <a:lnTo>
                    <a:pt x="1437" y="7"/>
                  </a:lnTo>
                  <a:lnTo>
                    <a:pt x="1415" y="0"/>
                  </a:lnTo>
                </a:path>
              </a:pathLst>
            </a:custGeom>
            <a:solidFill>
              <a:srgbClr val="BEBEBE"/>
            </a:solidFill>
            <a:ln w="25400" cap="rnd" cmpd="sng">
              <a:solidFill>
                <a:srgbClr val="0000FF"/>
              </a:solidFill>
              <a:prstDash val="solid"/>
              <a:round/>
              <a:headEnd type="none" w="med" len="med"/>
              <a:tailEnd type="none" w="med" len="med"/>
            </a:ln>
            <a:effectLst/>
          </p:spPr>
          <p:txBody>
            <a:bodyPr/>
            <a:lstStyle/>
            <a:p>
              <a:endParaRPr lang="es-MX"/>
            </a:p>
          </p:txBody>
        </p:sp>
        <p:grpSp>
          <p:nvGrpSpPr>
            <p:cNvPr id="6164" name="Group 20"/>
            <p:cNvGrpSpPr>
              <a:grpSpLocks/>
            </p:cNvGrpSpPr>
            <p:nvPr/>
          </p:nvGrpSpPr>
          <p:grpSpPr bwMode="auto">
            <a:xfrm>
              <a:off x="1008" y="240"/>
              <a:ext cx="3091" cy="2820"/>
              <a:chOff x="1008" y="240"/>
              <a:chExt cx="3091" cy="2820"/>
            </a:xfrm>
          </p:grpSpPr>
          <p:sp>
            <p:nvSpPr>
              <p:cNvPr id="6150" name="Rectangle 6"/>
              <p:cNvSpPr>
                <a:spLocks noChangeArrowheads="1"/>
              </p:cNvSpPr>
              <p:nvPr/>
            </p:nvSpPr>
            <p:spPr bwMode="auto">
              <a:xfrm>
                <a:off x="1008" y="240"/>
                <a:ext cx="2832" cy="325"/>
              </a:xfrm>
              <a:prstGeom prst="rect">
                <a:avLst/>
              </a:prstGeom>
              <a:noFill/>
              <a:ln w="12700">
                <a:noFill/>
                <a:miter lim="800000"/>
                <a:headEnd/>
                <a:tailEnd/>
              </a:ln>
              <a:effectLst/>
            </p:spPr>
            <p:txBody>
              <a:bodyPr lIns="90488" tIns="44450" rIns="90488" bIns="44450">
                <a:spAutoFit/>
              </a:bodyPr>
              <a:lstStyle/>
              <a:p>
                <a:pPr marL="390525" indent="-390525" defTabSz="1042988" eaLnBrk="0" hangingPunct="0">
                  <a:spcBef>
                    <a:spcPct val="20000"/>
                  </a:spcBef>
                </a:pPr>
                <a:r>
                  <a:rPr lang="es-ES_tradnl" sz="2800" b="1" i="1">
                    <a:solidFill>
                      <a:srgbClr val="FFFF00"/>
                    </a:solidFill>
                    <a:effectLst>
                      <a:outerShdw blurRad="38100" dist="38100" dir="2700000" algn="tl">
                        <a:srgbClr val="C0C0C0"/>
                      </a:outerShdw>
                    </a:effectLst>
                  </a:rPr>
                  <a:t>El Elipsoide y el Geoide</a:t>
                </a:r>
              </a:p>
            </p:txBody>
          </p:sp>
          <p:sp>
            <p:nvSpPr>
              <p:cNvPr id="6152" name="Freeform 8"/>
              <p:cNvSpPr>
                <a:spLocks/>
              </p:cNvSpPr>
              <p:nvPr/>
            </p:nvSpPr>
            <p:spPr bwMode="auto">
              <a:xfrm>
                <a:off x="1438" y="1545"/>
                <a:ext cx="2661" cy="1515"/>
              </a:xfrm>
              <a:custGeom>
                <a:avLst/>
                <a:gdLst/>
                <a:ahLst/>
                <a:cxnLst>
                  <a:cxn ang="0">
                    <a:pos x="1467" y="4"/>
                  </a:cxn>
                  <a:cxn ang="0">
                    <a:pos x="1724" y="36"/>
                  </a:cxn>
                  <a:cxn ang="0">
                    <a:pos x="1962" y="94"/>
                  </a:cxn>
                  <a:cxn ang="0">
                    <a:pos x="2175" y="174"/>
                  </a:cxn>
                  <a:cxn ang="0">
                    <a:pos x="2356" y="278"/>
                  </a:cxn>
                  <a:cxn ang="0">
                    <a:pos x="2497" y="397"/>
                  </a:cxn>
                  <a:cxn ang="0">
                    <a:pos x="2598" y="531"/>
                  </a:cxn>
                  <a:cxn ang="0">
                    <a:pos x="2652" y="680"/>
                  </a:cxn>
                  <a:cxn ang="0">
                    <a:pos x="2652" y="834"/>
                  </a:cxn>
                  <a:cxn ang="0">
                    <a:pos x="2598" y="983"/>
                  </a:cxn>
                  <a:cxn ang="0">
                    <a:pos x="2497" y="1117"/>
                  </a:cxn>
                  <a:cxn ang="0">
                    <a:pos x="2356" y="1236"/>
                  </a:cxn>
                  <a:cxn ang="0">
                    <a:pos x="2175" y="1340"/>
                  </a:cxn>
                  <a:cxn ang="0">
                    <a:pos x="1962" y="1420"/>
                  </a:cxn>
                  <a:cxn ang="0">
                    <a:pos x="1724" y="1477"/>
                  </a:cxn>
                  <a:cxn ang="0">
                    <a:pos x="1467" y="1510"/>
                  </a:cxn>
                  <a:cxn ang="0">
                    <a:pos x="1196" y="1510"/>
                  </a:cxn>
                  <a:cxn ang="0">
                    <a:pos x="936" y="1477"/>
                  </a:cxn>
                  <a:cxn ang="0">
                    <a:pos x="698" y="1420"/>
                  </a:cxn>
                  <a:cxn ang="0">
                    <a:pos x="484" y="1340"/>
                  </a:cxn>
                  <a:cxn ang="0">
                    <a:pos x="307" y="1236"/>
                  </a:cxn>
                  <a:cxn ang="0">
                    <a:pos x="162" y="1117"/>
                  </a:cxn>
                  <a:cxn ang="0">
                    <a:pos x="61" y="983"/>
                  </a:cxn>
                  <a:cxn ang="0">
                    <a:pos x="7" y="834"/>
                  </a:cxn>
                  <a:cxn ang="0">
                    <a:pos x="7" y="680"/>
                  </a:cxn>
                  <a:cxn ang="0">
                    <a:pos x="61" y="531"/>
                  </a:cxn>
                  <a:cxn ang="0">
                    <a:pos x="162" y="397"/>
                  </a:cxn>
                  <a:cxn ang="0">
                    <a:pos x="307" y="278"/>
                  </a:cxn>
                  <a:cxn ang="0">
                    <a:pos x="484" y="174"/>
                  </a:cxn>
                  <a:cxn ang="0">
                    <a:pos x="698" y="94"/>
                  </a:cxn>
                  <a:cxn ang="0">
                    <a:pos x="936" y="36"/>
                  </a:cxn>
                  <a:cxn ang="0">
                    <a:pos x="1196" y="4"/>
                  </a:cxn>
                </a:cxnLst>
                <a:rect l="0" t="0" r="r" b="b"/>
                <a:pathLst>
                  <a:path w="2661" h="1515">
                    <a:moveTo>
                      <a:pt x="1330" y="0"/>
                    </a:moveTo>
                    <a:lnTo>
                      <a:pt x="1467" y="4"/>
                    </a:lnTo>
                    <a:lnTo>
                      <a:pt x="1597" y="18"/>
                    </a:lnTo>
                    <a:lnTo>
                      <a:pt x="1724" y="36"/>
                    </a:lnTo>
                    <a:lnTo>
                      <a:pt x="1846" y="61"/>
                    </a:lnTo>
                    <a:lnTo>
                      <a:pt x="1962" y="94"/>
                    </a:lnTo>
                    <a:lnTo>
                      <a:pt x="2074" y="130"/>
                    </a:lnTo>
                    <a:lnTo>
                      <a:pt x="2175" y="174"/>
                    </a:lnTo>
                    <a:lnTo>
                      <a:pt x="2270" y="224"/>
                    </a:lnTo>
                    <a:lnTo>
                      <a:pt x="2356" y="278"/>
                    </a:lnTo>
                    <a:lnTo>
                      <a:pt x="2432" y="336"/>
                    </a:lnTo>
                    <a:lnTo>
                      <a:pt x="2497" y="397"/>
                    </a:lnTo>
                    <a:lnTo>
                      <a:pt x="2555" y="462"/>
                    </a:lnTo>
                    <a:lnTo>
                      <a:pt x="2598" y="531"/>
                    </a:lnTo>
                    <a:lnTo>
                      <a:pt x="2634" y="603"/>
                    </a:lnTo>
                    <a:lnTo>
                      <a:pt x="2652" y="680"/>
                    </a:lnTo>
                    <a:lnTo>
                      <a:pt x="2660" y="755"/>
                    </a:lnTo>
                    <a:lnTo>
                      <a:pt x="2652" y="834"/>
                    </a:lnTo>
                    <a:lnTo>
                      <a:pt x="2634" y="910"/>
                    </a:lnTo>
                    <a:lnTo>
                      <a:pt x="2598" y="983"/>
                    </a:lnTo>
                    <a:lnTo>
                      <a:pt x="2555" y="1052"/>
                    </a:lnTo>
                    <a:lnTo>
                      <a:pt x="2497" y="1117"/>
                    </a:lnTo>
                    <a:lnTo>
                      <a:pt x="2432" y="1177"/>
                    </a:lnTo>
                    <a:lnTo>
                      <a:pt x="2356" y="1236"/>
                    </a:lnTo>
                    <a:lnTo>
                      <a:pt x="2270" y="1290"/>
                    </a:lnTo>
                    <a:lnTo>
                      <a:pt x="2175" y="1340"/>
                    </a:lnTo>
                    <a:lnTo>
                      <a:pt x="2074" y="1383"/>
                    </a:lnTo>
                    <a:lnTo>
                      <a:pt x="1962" y="1420"/>
                    </a:lnTo>
                    <a:lnTo>
                      <a:pt x="1846" y="1453"/>
                    </a:lnTo>
                    <a:lnTo>
                      <a:pt x="1724" y="1477"/>
                    </a:lnTo>
                    <a:lnTo>
                      <a:pt x="1597" y="1496"/>
                    </a:lnTo>
                    <a:lnTo>
                      <a:pt x="1467" y="1510"/>
                    </a:lnTo>
                    <a:lnTo>
                      <a:pt x="1330" y="1514"/>
                    </a:lnTo>
                    <a:lnTo>
                      <a:pt x="1196" y="1510"/>
                    </a:lnTo>
                    <a:lnTo>
                      <a:pt x="1062" y="1496"/>
                    </a:lnTo>
                    <a:lnTo>
                      <a:pt x="936" y="1477"/>
                    </a:lnTo>
                    <a:lnTo>
                      <a:pt x="813" y="1453"/>
                    </a:lnTo>
                    <a:lnTo>
                      <a:pt x="698" y="1420"/>
                    </a:lnTo>
                    <a:lnTo>
                      <a:pt x="588" y="1383"/>
                    </a:lnTo>
                    <a:lnTo>
                      <a:pt x="484" y="1340"/>
                    </a:lnTo>
                    <a:lnTo>
                      <a:pt x="390" y="1290"/>
                    </a:lnTo>
                    <a:lnTo>
                      <a:pt x="307" y="1236"/>
                    </a:lnTo>
                    <a:lnTo>
                      <a:pt x="227" y="1177"/>
                    </a:lnTo>
                    <a:lnTo>
                      <a:pt x="162" y="1117"/>
                    </a:lnTo>
                    <a:lnTo>
                      <a:pt x="104" y="1052"/>
                    </a:lnTo>
                    <a:lnTo>
                      <a:pt x="61" y="983"/>
                    </a:lnTo>
                    <a:lnTo>
                      <a:pt x="29" y="910"/>
                    </a:lnTo>
                    <a:lnTo>
                      <a:pt x="7" y="834"/>
                    </a:lnTo>
                    <a:lnTo>
                      <a:pt x="0" y="755"/>
                    </a:lnTo>
                    <a:lnTo>
                      <a:pt x="7" y="680"/>
                    </a:lnTo>
                    <a:lnTo>
                      <a:pt x="29" y="603"/>
                    </a:lnTo>
                    <a:lnTo>
                      <a:pt x="61" y="531"/>
                    </a:lnTo>
                    <a:lnTo>
                      <a:pt x="104" y="462"/>
                    </a:lnTo>
                    <a:lnTo>
                      <a:pt x="162" y="397"/>
                    </a:lnTo>
                    <a:lnTo>
                      <a:pt x="227" y="336"/>
                    </a:lnTo>
                    <a:lnTo>
                      <a:pt x="307" y="278"/>
                    </a:lnTo>
                    <a:lnTo>
                      <a:pt x="390" y="224"/>
                    </a:lnTo>
                    <a:lnTo>
                      <a:pt x="484" y="174"/>
                    </a:lnTo>
                    <a:lnTo>
                      <a:pt x="588" y="130"/>
                    </a:lnTo>
                    <a:lnTo>
                      <a:pt x="698" y="94"/>
                    </a:lnTo>
                    <a:lnTo>
                      <a:pt x="813" y="61"/>
                    </a:lnTo>
                    <a:lnTo>
                      <a:pt x="936" y="36"/>
                    </a:lnTo>
                    <a:lnTo>
                      <a:pt x="1062" y="18"/>
                    </a:lnTo>
                    <a:lnTo>
                      <a:pt x="1196" y="4"/>
                    </a:lnTo>
                    <a:lnTo>
                      <a:pt x="1330" y="0"/>
                    </a:lnTo>
                  </a:path>
                </a:pathLst>
              </a:custGeom>
              <a:noFill/>
              <a:ln w="25400" cap="rnd" cmpd="sng">
                <a:solidFill>
                  <a:srgbClr val="CC0000"/>
                </a:solidFill>
                <a:prstDash val="solid"/>
                <a:round/>
                <a:headEnd type="none" w="med" len="med"/>
                <a:tailEnd type="none" w="med" len="med"/>
              </a:ln>
              <a:effectLst/>
            </p:spPr>
            <p:txBody>
              <a:bodyPr/>
              <a:lstStyle/>
              <a:p>
                <a:endParaRPr lang="es-MX"/>
              </a:p>
            </p:txBody>
          </p:sp>
          <p:sp>
            <p:nvSpPr>
              <p:cNvPr id="6153" name="Line 9"/>
              <p:cNvSpPr>
                <a:spLocks noChangeShapeType="1"/>
              </p:cNvSpPr>
              <p:nvPr/>
            </p:nvSpPr>
            <p:spPr bwMode="auto">
              <a:xfrm>
                <a:off x="2777" y="2301"/>
                <a:ext cx="1310" cy="0"/>
              </a:xfrm>
              <a:prstGeom prst="line">
                <a:avLst/>
              </a:prstGeom>
              <a:noFill/>
              <a:ln w="25400">
                <a:solidFill>
                  <a:srgbClr val="000000"/>
                </a:solidFill>
                <a:round/>
                <a:headEnd/>
                <a:tailEnd/>
              </a:ln>
              <a:effectLst/>
            </p:spPr>
            <p:txBody>
              <a:bodyPr wrap="none" anchor="ctr"/>
              <a:lstStyle/>
              <a:p>
                <a:endParaRPr lang="es-MX"/>
              </a:p>
            </p:txBody>
          </p:sp>
          <p:sp>
            <p:nvSpPr>
              <p:cNvPr id="6154" name="Line 10"/>
              <p:cNvSpPr>
                <a:spLocks noChangeShapeType="1"/>
              </p:cNvSpPr>
              <p:nvPr/>
            </p:nvSpPr>
            <p:spPr bwMode="auto">
              <a:xfrm>
                <a:off x="1456" y="2301"/>
                <a:ext cx="1304" cy="0"/>
              </a:xfrm>
              <a:prstGeom prst="line">
                <a:avLst/>
              </a:prstGeom>
              <a:noFill/>
              <a:ln w="25400">
                <a:solidFill>
                  <a:srgbClr val="CC0000"/>
                </a:solidFill>
                <a:round/>
                <a:headEnd/>
                <a:tailEnd/>
              </a:ln>
              <a:effectLst/>
            </p:spPr>
            <p:txBody>
              <a:bodyPr wrap="none" anchor="ctr"/>
              <a:lstStyle/>
              <a:p>
                <a:endParaRPr lang="es-MX"/>
              </a:p>
            </p:txBody>
          </p:sp>
          <p:sp>
            <p:nvSpPr>
              <p:cNvPr id="6155" name="Freeform 11"/>
              <p:cNvSpPr>
                <a:spLocks/>
              </p:cNvSpPr>
              <p:nvPr/>
            </p:nvSpPr>
            <p:spPr bwMode="auto">
              <a:xfrm>
                <a:off x="2531" y="1230"/>
                <a:ext cx="823" cy="366"/>
              </a:xfrm>
              <a:custGeom>
                <a:avLst/>
                <a:gdLst/>
                <a:ahLst/>
                <a:cxnLst>
                  <a:cxn ang="0">
                    <a:pos x="25" y="68"/>
                  </a:cxn>
                  <a:cxn ang="0">
                    <a:pos x="68" y="58"/>
                  </a:cxn>
                  <a:cxn ang="0">
                    <a:pos x="93" y="43"/>
                  </a:cxn>
                  <a:cxn ang="0">
                    <a:pos x="104" y="36"/>
                  </a:cxn>
                  <a:cxn ang="0">
                    <a:pos x="119" y="32"/>
                  </a:cxn>
                  <a:cxn ang="0">
                    <a:pos x="122" y="25"/>
                  </a:cxn>
                  <a:cxn ang="0">
                    <a:pos x="133" y="43"/>
                  </a:cxn>
                  <a:cxn ang="0">
                    <a:pos x="155" y="43"/>
                  </a:cxn>
                  <a:cxn ang="0">
                    <a:pos x="169" y="36"/>
                  </a:cxn>
                  <a:cxn ang="0">
                    <a:pos x="201" y="43"/>
                  </a:cxn>
                  <a:cxn ang="0">
                    <a:pos x="237" y="51"/>
                  </a:cxn>
                  <a:cxn ang="0">
                    <a:pos x="245" y="39"/>
                  </a:cxn>
                  <a:cxn ang="0">
                    <a:pos x="259" y="36"/>
                  </a:cxn>
                  <a:cxn ang="0">
                    <a:pos x="270" y="14"/>
                  </a:cxn>
                  <a:cxn ang="0">
                    <a:pos x="288" y="3"/>
                  </a:cxn>
                  <a:cxn ang="0">
                    <a:pos x="299" y="54"/>
                  </a:cxn>
                  <a:cxn ang="0">
                    <a:pos x="317" y="51"/>
                  </a:cxn>
                  <a:cxn ang="0">
                    <a:pos x="335" y="43"/>
                  </a:cxn>
                  <a:cxn ang="0">
                    <a:pos x="338" y="29"/>
                  </a:cxn>
                  <a:cxn ang="0">
                    <a:pos x="346" y="14"/>
                  </a:cxn>
                  <a:cxn ang="0">
                    <a:pos x="360" y="14"/>
                  </a:cxn>
                  <a:cxn ang="0">
                    <a:pos x="371" y="10"/>
                  </a:cxn>
                  <a:cxn ang="0">
                    <a:pos x="389" y="54"/>
                  </a:cxn>
                  <a:cxn ang="0">
                    <a:pos x="432" y="68"/>
                  </a:cxn>
                  <a:cxn ang="0">
                    <a:pos x="447" y="79"/>
                  </a:cxn>
                  <a:cxn ang="0">
                    <a:pos x="447" y="97"/>
                  </a:cxn>
                  <a:cxn ang="0">
                    <a:pos x="461" y="108"/>
                  </a:cxn>
                  <a:cxn ang="0">
                    <a:pos x="490" y="108"/>
                  </a:cxn>
                  <a:cxn ang="0">
                    <a:pos x="504" y="116"/>
                  </a:cxn>
                  <a:cxn ang="0">
                    <a:pos x="504" y="137"/>
                  </a:cxn>
                  <a:cxn ang="0">
                    <a:pos x="519" y="147"/>
                  </a:cxn>
                  <a:cxn ang="0">
                    <a:pos x="551" y="152"/>
                  </a:cxn>
                  <a:cxn ang="0">
                    <a:pos x="569" y="147"/>
                  </a:cxn>
                  <a:cxn ang="0">
                    <a:pos x="580" y="133"/>
                  </a:cxn>
                  <a:cxn ang="0">
                    <a:pos x="587" y="130"/>
                  </a:cxn>
                  <a:cxn ang="0">
                    <a:pos x="602" y="130"/>
                  </a:cxn>
                  <a:cxn ang="0">
                    <a:pos x="609" y="133"/>
                  </a:cxn>
                  <a:cxn ang="0">
                    <a:pos x="616" y="144"/>
                  </a:cxn>
                  <a:cxn ang="0">
                    <a:pos x="612" y="173"/>
                  </a:cxn>
                  <a:cxn ang="0">
                    <a:pos x="620" y="184"/>
                  </a:cxn>
                  <a:cxn ang="0">
                    <a:pos x="638" y="184"/>
                  </a:cxn>
                  <a:cxn ang="0">
                    <a:pos x="645" y="191"/>
                  </a:cxn>
                  <a:cxn ang="0">
                    <a:pos x="645" y="198"/>
                  </a:cxn>
                  <a:cxn ang="0">
                    <a:pos x="648" y="202"/>
                  </a:cxn>
                  <a:cxn ang="0">
                    <a:pos x="656" y="202"/>
                  </a:cxn>
                  <a:cxn ang="0">
                    <a:pos x="659" y="209"/>
                  </a:cxn>
                  <a:cxn ang="0">
                    <a:pos x="667" y="209"/>
                  </a:cxn>
                  <a:cxn ang="0">
                    <a:pos x="670" y="212"/>
                  </a:cxn>
                  <a:cxn ang="0">
                    <a:pos x="713" y="202"/>
                  </a:cxn>
                  <a:cxn ang="0">
                    <a:pos x="764" y="220"/>
                  </a:cxn>
                  <a:cxn ang="0">
                    <a:pos x="771" y="263"/>
                  </a:cxn>
                  <a:cxn ang="0">
                    <a:pos x="764" y="296"/>
                  </a:cxn>
                  <a:cxn ang="0">
                    <a:pos x="785" y="299"/>
                  </a:cxn>
                  <a:cxn ang="0">
                    <a:pos x="807" y="303"/>
                  </a:cxn>
                  <a:cxn ang="0">
                    <a:pos x="800" y="328"/>
                  </a:cxn>
                  <a:cxn ang="0">
                    <a:pos x="796" y="354"/>
                  </a:cxn>
                  <a:cxn ang="0">
                    <a:pos x="804" y="354"/>
                  </a:cxn>
                  <a:cxn ang="0">
                    <a:pos x="811" y="354"/>
                  </a:cxn>
                  <a:cxn ang="0">
                    <a:pos x="811" y="361"/>
                  </a:cxn>
                  <a:cxn ang="0">
                    <a:pos x="814" y="365"/>
                  </a:cxn>
                  <a:cxn ang="0">
                    <a:pos x="822" y="365"/>
                  </a:cxn>
                </a:cxnLst>
                <a:rect l="0" t="0" r="r" b="b"/>
                <a:pathLst>
                  <a:path w="823" h="366">
                    <a:moveTo>
                      <a:pt x="0" y="68"/>
                    </a:moveTo>
                    <a:lnTo>
                      <a:pt x="25" y="68"/>
                    </a:lnTo>
                    <a:lnTo>
                      <a:pt x="47" y="65"/>
                    </a:lnTo>
                    <a:lnTo>
                      <a:pt x="68" y="58"/>
                    </a:lnTo>
                    <a:lnTo>
                      <a:pt x="86" y="43"/>
                    </a:lnTo>
                    <a:lnTo>
                      <a:pt x="93" y="43"/>
                    </a:lnTo>
                    <a:lnTo>
                      <a:pt x="100" y="36"/>
                    </a:lnTo>
                    <a:lnTo>
                      <a:pt x="104" y="36"/>
                    </a:lnTo>
                    <a:lnTo>
                      <a:pt x="111" y="36"/>
                    </a:lnTo>
                    <a:lnTo>
                      <a:pt x="119" y="32"/>
                    </a:lnTo>
                    <a:lnTo>
                      <a:pt x="122" y="29"/>
                    </a:lnTo>
                    <a:lnTo>
                      <a:pt x="122" y="25"/>
                    </a:lnTo>
                    <a:lnTo>
                      <a:pt x="133" y="21"/>
                    </a:lnTo>
                    <a:lnTo>
                      <a:pt x="133" y="43"/>
                    </a:lnTo>
                    <a:lnTo>
                      <a:pt x="144" y="43"/>
                    </a:lnTo>
                    <a:lnTo>
                      <a:pt x="155" y="43"/>
                    </a:lnTo>
                    <a:lnTo>
                      <a:pt x="165" y="39"/>
                    </a:lnTo>
                    <a:lnTo>
                      <a:pt x="169" y="36"/>
                    </a:lnTo>
                    <a:lnTo>
                      <a:pt x="187" y="36"/>
                    </a:lnTo>
                    <a:lnTo>
                      <a:pt x="201" y="43"/>
                    </a:lnTo>
                    <a:lnTo>
                      <a:pt x="220" y="46"/>
                    </a:lnTo>
                    <a:lnTo>
                      <a:pt x="237" y="51"/>
                    </a:lnTo>
                    <a:lnTo>
                      <a:pt x="237" y="43"/>
                    </a:lnTo>
                    <a:lnTo>
                      <a:pt x="245" y="39"/>
                    </a:lnTo>
                    <a:lnTo>
                      <a:pt x="256" y="36"/>
                    </a:lnTo>
                    <a:lnTo>
                      <a:pt x="259" y="36"/>
                    </a:lnTo>
                    <a:lnTo>
                      <a:pt x="259" y="21"/>
                    </a:lnTo>
                    <a:lnTo>
                      <a:pt x="270" y="14"/>
                    </a:lnTo>
                    <a:lnTo>
                      <a:pt x="277" y="10"/>
                    </a:lnTo>
                    <a:lnTo>
                      <a:pt x="288" y="3"/>
                    </a:lnTo>
                    <a:lnTo>
                      <a:pt x="299" y="0"/>
                    </a:lnTo>
                    <a:lnTo>
                      <a:pt x="299" y="54"/>
                    </a:lnTo>
                    <a:lnTo>
                      <a:pt x="306" y="54"/>
                    </a:lnTo>
                    <a:lnTo>
                      <a:pt x="317" y="51"/>
                    </a:lnTo>
                    <a:lnTo>
                      <a:pt x="324" y="46"/>
                    </a:lnTo>
                    <a:lnTo>
                      <a:pt x="335" y="43"/>
                    </a:lnTo>
                    <a:lnTo>
                      <a:pt x="335" y="36"/>
                    </a:lnTo>
                    <a:lnTo>
                      <a:pt x="338" y="29"/>
                    </a:lnTo>
                    <a:lnTo>
                      <a:pt x="342" y="21"/>
                    </a:lnTo>
                    <a:lnTo>
                      <a:pt x="346" y="14"/>
                    </a:lnTo>
                    <a:lnTo>
                      <a:pt x="353" y="14"/>
                    </a:lnTo>
                    <a:lnTo>
                      <a:pt x="360" y="14"/>
                    </a:lnTo>
                    <a:lnTo>
                      <a:pt x="367" y="10"/>
                    </a:lnTo>
                    <a:lnTo>
                      <a:pt x="371" y="10"/>
                    </a:lnTo>
                    <a:lnTo>
                      <a:pt x="371" y="51"/>
                    </a:lnTo>
                    <a:lnTo>
                      <a:pt x="389" y="54"/>
                    </a:lnTo>
                    <a:lnTo>
                      <a:pt x="411" y="61"/>
                    </a:lnTo>
                    <a:lnTo>
                      <a:pt x="432" y="68"/>
                    </a:lnTo>
                    <a:lnTo>
                      <a:pt x="447" y="72"/>
                    </a:lnTo>
                    <a:lnTo>
                      <a:pt x="447" y="79"/>
                    </a:lnTo>
                    <a:lnTo>
                      <a:pt x="447" y="90"/>
                    </a:lnTo>
                    <a:lnTo>
                      <a:pt x="447" y="97"/>
                    </a:lnTo>
                    <a:lnTo>
                      <a:pt x="447" y="104"/>
                    </a:lnTo>
                    <a:lnTo>
                      <a:pt x="461" y="108"/>
                    </a:lnTo>
                    <a:lnTo>
                      <a:pt x="475" y="108"/>
                    </a:lnTo>
                    <a:lnTo>
                      <a:pt x="490" y="108"/>
                    </a:lnTo>
                    <a:lnTo>
                      <a:pt x="504" y="104"/>
                    </a:lnTo>
                    <a:lnTo>
                      <a:pt x="504" y="116"/>
                    </a:lnTo>
                    <a:lnTo>
                      <a:pt x="504" y="126"/>
                    </a:lnTo>
                    <a:lnTo>
                      <a:pt x="504" y="137"/>
                    </a:lnTo>
                    <a:lnTo>
                      <a:pt x="504" y="147"/>
                    </a:lnTo>
                    <a:lnTo>
                      <a:pt x="519" y="147"/>
                    </a:lnTo>
                    <a:lnTo>
                      <a:pt x="537" y="152"/>
                    </a:lnTo>
                    <a:lnTo>
                      <a:pt x="551" y="152"/>
                    </a:lnTo>
                    <a:lnTo>
                      <a:pt x="566" y="152"/>
                    </a:lnTo>
                    <a:lnTo>
                      <a:pt x="569" y="147"/>
                    </a:lnTo>
                    <a:lnTo>
                      <a:pt x="573" y="140"/>
                    </a:lnTo>
                    <a:lnTo>
                      <a:pt x="580" y="133"/>
                    </a:lnTo>
                    <a:lnTo>
                      <a:pt x="580" y="130"/>
                    </a:lnTo>
                    <a:lnTo>
                      <a:pt x="587" y="130"/>
                    </a:lnTo>
                    <a:lnTo>
                      <a:pt x="595" y="130"/>
                    </a:lnTo>
                    <a:lnTo>
                      <a:pt x="602" y="130"/>
                    </a:lnTo>
                    <a:lnTo>
                      <a:pt x="609" y="130"/>
                    </a:lnTo>
                    <a:lnTo>
                      <a:pt x="609" y="133"/>
                    </a:lnTo>
                    <a:lnTo>
                      <a:pt x="612" y="133"/>
                    </a:lnTo>
                    <a:lnTo>
                      <a:pt x="616" y="144"/>
                    </a:lnTo>
                    <a:lnTo>
                      <a:pt x="616" y="159"/>
                    </a:lnTo>
                    <a:lnTo>
                      <a:pt x="612" y="173"/>
                    </a:lnTo>
                    <a:lnTo>
                      <a:pt x="612" y="180"/>
                    </a:lnTo>
                    <a:lnTo>
                      <a:pt x="620" y="184"/>
                    </a:lnTo>
                    <a:lnTo>
                      <a:pt x="631" y="184"/>
                    </a:lnTo>
                    <a:lnTo>
                      <a:pt x="638" y="184"/>
                    </a:lnTo>
                    <a:lnTo>
                      <a:pt x="645" y="188"/>
                    </a:lnTo>
                    <a:lnTo>
                      <a:pt x="645" y="191"/>
                    </a:lnTo>
                    <a:lnTo>
                      <a:pt x="645" y="195"/>
                    </a:lnTo>
                    <a:lnTo>
                      <a:pt x="645" y="198"/>
                    </a:lnTo>
                    <a:lnTo>
                      <a:pt x="645" y="202"/>
                    </a:lnTo>
                    <a:lnTo>
                      <a:pt x="648" y="202"/>
                    </a:lnTo>
                    <a:lnTo>
                      <a:pt x="652" y="202"/>
                    </a:lnTo>
                    <a:lnTo>
                      <a:pt x="656" y="202"/>
                    </a:lnTo>
                    <a:lnTo>
                      <a:pt x="656" y="205"/>
                    </a:lnTo>
                    <a:lnTo>
                      <a:pt x="659" y="209"/>
                    </a:lnTo>
                    <a:lnTo>
                      <a:pt x="663" y="209"/>
                    </a:lnTo>
                    <a:lnTo>
                      <a:pt x="667" y="209"/>
                    </a:lnTo>
                    <a:lnTo>
                      <a:pt x="670" y="209"/>
                    </a:lnTo>
                    <a:lnTo>
                      <a:pt x="670" y="212"/>
                    </a:lnTo>
                    <a:lnTo>
                      <a:pt x="688" y="205"/>
                    </a:lnTo>
                    <a:lnTo>
                      <a:pt x="713" y="202"/>
                    </a:lnTo>
                    <a:lnTo>
                      <a:pt x="742" y="205"/>
                    </a:lnTo>
                    <a:lnTo>
                      <a:pt x="764" y="220"/>
                    </a:lnTo>
                    <a:lnTo>
                      <a:pt x="771" y="241"/>
                    </a:lnTo>
                    <a:lnTo>
                      <a:pt x="771" y="263"/>
                    </a:lnTo>
                    <a:lnTo>
                      <a:pt x="771" y="281"/>
                    </a:lnTo>
                    <a:lnTo>
                      <a:pt x="764" y="296"/>
                    </a:lnTo>
                    <a:lnTo>
                      <a:pt x="775" y="296"/>
                    </a:lnTo>
                    <a:lnTo>
                      <a:pt x="785" y="299"/>
                    </a:lnTo>
                    <a:lnTo>
                      <a:pt x="796" y="303"/>
                    </a:lnTo>
                    <a:lnTo>
                      <a:pt x="807" y="303"/>
                    </a:lnTo>
                    <a:lnTo>
                      <a:pt x="804" y="318"/>
                    </a:lnTo>
                    <a:lnTo>
                      <a:pt x="800" y="328"/>
                    </a:lnTo>
                    <a:lnTo>
                      <a:pt x="796" y="339"/>
                    </a:lnTo>
                    <a:lnTo>
                      <a:pt x="796" y="354"/>
                    </a:lnTo>
                    <a:lnTo>
                      <a:pt x="800" y="354"/>
                    </a:lnTo>
                    <a:lnTo>
                      <a:pt x="804" y="354"/>
                    </a:lnTo>
                    <a:lnTo>
                      <a:pt x="807" y="354"/>
                    </a:lnTo>
                    <a:lnTo>
                      <a:pt x="811" y="354"/>
                    </a:lnTo>
                    <a:lnTo>
                      <a:pt x="811" y="357"/>
                    </a:lnTo>
                    <a:lnTo>
                      <a:pt x="811" y="361"/>
                    </a:lnTo>
                    <a:lnTo>
                      <a:pt x="814" y="361"/>
                    </a:lnTo>
                    <a:lnTo>
                      <a:pt x="814" y="365"/>
                    </a:lnTo>
                    <a:lnTo>
                      <a:pt x="818" y="365"/>
                    </a:lnTo>
                    <a:lnTo>
                      <a:pt x="822" y="365"/>
                    </a:lnTo>
                  </a:path>
                </a:pathLst>
              </a:custGeom>
              <a:noFill/>
              <a:ln w="25400" cap="rnd" cmpd="sng">
                <a:solidFill>
                  <a:srgbClr val="CC6600"/>
                </a:solidFill>
                <a:prstDash val="solid"/>
                <a:round/>
                <a:headEnd type="none" w="med" len="med"/>
                <a:tailEnd type="none" w="med" len="med"/>
              </a:ln>
              <a:effectLst/>
            </p:spPr>
            <p:txBody>
              <a:bodyPr/>
              <a:lstStyle/>
              <a:p>
                <a:endParaRPr lang="es-MX"/>
              </a:p>
            </p:txBody>
          </p:sp>
          <p:sp>
            <p:nvSpPr>
              <p:cNvPr id="6156" name="Line 12"/>
              <p:cNvSpPr>
                <a:spLocks noChangeShapeType="1"/>
              </p:cNvSpPr>
              <p:nvPr/>
            </p:nvSpPr>
            <p:spPr bwMode="auto">
              <a:xfrm>
                <a:off x="1344" y="2053"/>
                <a:ext cx="206" cy="106"/>
              </a:xfrm>
              <a:prstGeom prst="line">
                <a:avLst/>
              </a:prstGeom>
              <a:noFill/>
              <a:ln w="25400">
                <a:solidFill>
                  <a:srgbClr val="CC0000"/>
                </a:solidFill>
                <a:round/>
                <a:headEnd/>
                <a:tailEnd/>
              </a:ln>
              <a:effectLst/>
            </p:spPr>
            <p:txBody>
              <a:bodyPr wrap="none" anchor="ctr"/>
              <a:lstStyle/>
              <a:p>
                <a:endParaRPr lang="es-MX"/>
              </a:p>
            </p:txBody>
          </p:sp>
          <p:sp>
            <p:nvSpPr>
              <p:cNvPr id="6157" name="Line 13"/>
              <p:cNvSpPr>
                <a:spLocks noChangeShapeType="1"/>
              </p:cNvSpPr>
              <p:nvPr/>
            </p:nvSpPr>
            <p:spPr bwMode="auto">
              <a:xfrm>
                <a:off x="1804" y="1657"/>
                <a:ext cx="100" cy="210"/>
              </a:xfrm>
              <a:prstGeom prst="line">
                <a:avLst/>
              </a:prstGeom>
              <a:noFill/>
              <a:ln w="25400">
                <a:solidFill>
                  <a:srgbClr val="CC0000"/>
                </a:solidFill>
                <a:round/>
                <a:headEnd/>
                <a:tailEnd/>
              </a:ln>
              <a:effectLst/>
            </p:spPr>
            <p:txBody>
              <a:bodyPr wrap="none" anchor="ctr"/>
              <a:lstStyle/>
              <a:p>
                <a:endParaRPr lang="es-MX"/>
              </a:p>
            </p:txBody>
          </p:sp>
          <p:sp>
            <p:nvSpPr>
              <p:cNvPr id="6158" name="Rectangle 14"/>
              <p:cNvSpPr>
                <a:spLocks noChangeArrowheads="1"/>
              </p:cNvSpPr>
              <p:nvPr/>
            </p:nvSpPr>
            <p:spPr bwMode="auto">
              <a:xfrm>
                <a:off x="2791" y="2311"/>
                <a:ext cx="267" cy="223"/>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b="1"/>
                  <a:t>O</a:t>
                </a:r>
                <a:r>
                  <a:rPr lang="es-ES_tradnl" b="1" baseline="-25000"/>
                  <a:t>1</a:t>
                </a:r>
              </a:p>
            </p:txBody>
          </p:sp>
          <p:sp>
            <p:nvSpPr>
              <p:cNvPr id="6159" name="Rectangle 15"/>
              <p:cNvSpPr>
                <a:spLocks noChangeArrowheads="1"/>
              </p:cNvSpPr>
              <p:nvPr/>
            </p:nvSpPr>
            <p:spPr bwMode="auto">
              <a:xfrm>
                <a:off x="3002" y="1858"/>
                <a:ext cx="515" cy="19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500" b="1"/>
                  <a:t>Europa</a:t>
                </a:r>
              </a:p>
            </p:txBody>
          </p:sp>
          <p:sp>
            <p:nvSpPr>
              <p:cNvPr id="6160" name="Rectangle 16"/>
              <p:cNvSpPr>
                <a:spLocks noChangeArrowheads="1"/>
              </p:cNvSpPr>
              <p:nvPr/>
            </p:nvSpPr>
            <p:spPr bwMode="auto">
              <a:xfrm>
                <a:off x="1567" y="1858"/>
                <a:ext cx="730" cy="19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500" b="1"/>
                  <a:t>N. América</a:t>
                </a:r>
              </a:p>
            </p:txBody>
          </p:sp>
          <p:sp>
            <p:nvSpPr>
              <p:cNvPr id="6161" name="Rectangle 17"/>
              <p:cNvSpPr>
                <a:spLocks noChangeArrowheads="1"/>
              </p:cNvSpPr>
              <p:nvPr/>
            </p:nvSpPr>
            <p:spPr bwMode="auto">
              <a:xfrm>
                <a:off x="3087" y="1212"/>
                <a:ext cx="763" cy="20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600" b="1" i="1"/>
                  <a:t>Topografía</a:t>
                </a:r>
              </a:p>
            </p:txBody>
          </p:sp>
          <p:sp>
            <p:nvSpPr>
              <p:cNvPr id="6162" name="Line 18"/>
              <p:cNvSpPr>
                <a:spLocks noChangeShapeType="1"/>
              </p:cNvSpPr>
              <p:nvPr/>
            </p:nvSpPr>
            <p:spPr bwMode="auto">
              <a:xfrm>
                <a:off x="2768" y="1078"/>
                <a:ext cx="0" cy="733"/>
              </a:xfrm>
              <a:prstGeom prst="line">
                <a:avLst/>
              </a:prstGeom>
              <a:noFill/>
              <a:ln w="25400">
                <a:solidFill>
                  <a:schemeClr val="tx1"/>
                </a:solidFill>
                <a:round/>
                <a:headEnd type="triangle" w="med" len="med"/>
                <a:tailEnd/>
              </a:ln>
              <a:effectLst/>
            </p:spPr>
            <p:txBody>
              <a:bodyPr wrap="none" anchor="ctr"/>
              <a:lstStyle/>
              <a:p>
                <a:endParaRPr lang="es-MX"/>
              </a:p>
            </p:txBody>
          </p:sp>
          <p:sp>
            <p:nvSpPr>
              <p:cNvPr id="6163" name="Rectangle 19"/>
              <p:cNvSpPr>
                <a:spLocks noChangeArrowheads="1"/>
              </p:cNvSpPr>
              <p:nvPr/>
            </p:nvSpPr>
            <p:spPr bwMode="auto">
              <a:xfrm>
                <a:off x="2538" y="1086"/>
                <a:ext cx="206" cy="223"/>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b="1"/>
                  <a:t>N</a:t>
                </a:r>
              </a:p>
            </p:txBody>
          </p:sp>
        </p:grpSp>
        <p:sp>
          <p:nvSpPr>
            <p:cNvPr id="6165" name="Rectangle 21"/>
            <p:cNvSpPr>
              <a:spLocks noChangeArrowheads="1"/>
            </p:cNvSpPr>
            <p:nvPr/>
          </p:nvSpPr>
          <p:spPr bwMode="auto">
            <a:xfrm>
              <a:off x="1008" y="240"/>
              <a:ext cx="2832" cy="325"/>
            </a:xfrm>
            <a:prstGeom prst="rect">
              <a:avLst/>
            </a:prstGeom>
            <a:noFill/>
            <a:ln w="12700">
              <a:noFill/>
              <a:miter lim="800000"/>
              <a:headEnd/>
              <a:tailEnd/>
            </a:ln>
            <a:effectLst/>
          </p:spPr>
          <p:txBody>
            <a:bodyPr lIns="90488" tIns="44450" rIns="90488" bIns="44450">
              <a:spAutoFit/>
            </a:bodyPr>
            <a:lstStyle/>
            <a:p>
              <a:pPr marL="390525" indent="-390525" defTabSz="1042988" eaLnBrk="0" hangingPunct="0">
                <a:spcBef>
                  <a:spcPct val="20000"/>
                </a:spcBef>
              </a:pPr>
              <a:r>
                <a:rPr lang="es-ES_tradnl" sz="2800" b="1" i="1">
                  <a:solidFill>
                    <a:srgbClr val="FFFF00"/>
                  </a:solidFill>
                  <a:effectLst>
                    <a:outerShdw blurRad="38100" dist="38100" dir="2700000" algn="tl">
                      <a:srgbClr val="C0C0C0"/>
                    </a:outerShdw>
                  </a:effectLst>
                </a:rPr>
                <a:t>El Elipsoide y el Geoide</a:t>
              </a:r>
            </a:p>
          </p:txBody>
        </p:sp>
        <p:sp>
          <p:nvSpPr>
            <p:cNvPr id="6166" name="Freeform 22"/>
            <p:cNvSpPr>
              <a:spLocks/>
            </p:cNvSpPr>
            <p:nvPr/>
          </p:nvSpPr>
          <p:spPr bwMode="auto">
            <a:xfrm>
              <a:off x="1350" y="1322"/>
              <a:ext cx="2391" cy="2363"/>
            </a:xfrm>
            <a:custGeom>
              <a:avLst/>
              <a:gdLst/>
              <a:ahLst/>
              <a:cxnLst>
                <a:cxn ang="0">
                  <a:pos x="1379" y="7"/>
                </a:cxn>
                <a:cxn ang="0">
                  <a:pos x="1321" y="14"/>
                </a:cxn>
                <a:cxn ang="0">
                  <a:pos x="1267" y="21"/>
                </a:cxn>
                <a:cxn ang="0">
                  <a:pos x="1231" y="61"/>
                </a:cxn>
                <a:cxn ang="0">
                  <a:pos x="1173" y="82"/>
                </a:cxn>
                <a:cxn ang="0">
                  <a:pos x="1118" y="104"/>
                </a:cxn>
                <a:cxn ang="0">
                  <a:pos x="1029" y="154"/>
                </a:cxn>
                <a:cxn ang="0">
                  <a:pos x="957" y="216"/>
                </a:cxn>
                <a:cxn ang="0">
                  <a:pos x="913" y="245"/>
                </a:cxn>
                <a:cxn ang="0">
                  <a:pos x="819" y="299"/>
                </a:cxn>
                <a:cxn ang="0">
                  <a:pos x="746" y="339"/>
                </a:cxn>
                <a:cxn ang="0">
                  <a:pos x="718" y="364"/>
                </a:cxn>
                <a:cxn ang="0">
                  <a:pos x="592" y="400"/>
                </a:cxn>
                <a:cxn ang="0">
                  <a:pos x="440" y="425"/>
                </a:cxn>
                <a:cxn ang="0">
                  <a:pos x="346" y="454"/>
                </a:cxn>
                <a:cxn ang="0">
                  <a:pos x="245" y="538"/>
                </a:cxn>
                <a:cxn ang="0">
                  <a:pos x="183" y="632"/>
                </a:cxn>
                <a:cxn ang="0">
                  <a:pos x="89" y="740"/>
                </a:cxn>
                <a:cxn ang="0">
                  <a:pos x="32" y="895"/>
                </a:cxn>
                <a:cxn ang="0">
                  <a:pos x="3" y="1057"/>
                </a:cxn>
                <a:cxn ang="0">
                  <a:pos x="10" y="1260"/>
                </a:cxn>
                <a:cxn ang="0">
                  <a:pos x="60" y="1458"/>
                </a:cxn>
                <a:cxn ang="0">
                  <a:pos x="151" y="1657"/>
                </a:cxn>
                <a:cxn ang="0">
                  <a:pos x="281" y="1859"/>
                </a:cxn>
                <a:cxn ang="0">
                  <a:pos x="447" y="2069"/>
                </a:cxn>
                <a:cxn ang="0">
                  <a:pos x="566" y="2159"/>
                </a:cxn>
                <a:cxn ang="0">
                  <a:pos x="743" y="2267"/>
                </a:cxn>
                <a:cxn ang="0">
                  <a:pos x="873" y="2310"/>
                </a:cxn>
                <a:cxn ang="0">
                  <a:pos x="1000" y="2340"/>
                </a:cxn>
                <a:cxn ang="0">
                  <a:pos x="1158" y="2362"/>
                </a:cxn>
                <a:cxn ang="0">
                  <a:pos x="1343" y="2351"/>
                </a:cxn>
                <a:cxn ang="0">
                  <a:pos x="1556" y="2296"/>
                </a:cxn>
                <a:cxn ang="0">
                  <a:pos x="1797" y="2173"/>
                </a:cxn>
                <a:cxn ang="0">
                  <a:pos x="1892" y="2072"/>
                </a:cxn>
                <a:cxn ang="0">
                  <a:pos x="2000" y="1946"/>
                </a:cxn>
                <a:cxn ang="0">
                  <a:pos x="2090" y="1859"/>
                </a:cxn>
                <a:cxn ang="0">
                  <a:pos x="2199" y="1700"/>
                </a:cxn>
                <a:cxn ang="0">
                  <a:pos x="2278" y="1556"/>
                </a:cxn>
                <a:cxn ang="0">
                  <a:pos x="2336" y="1441"/>
                </a:cxn>
                <a:cxn ang="0">
                  <a:pos x="2372" y="1227"/>
                </a:cxn>
                <a:cxn ang="0">
                  <a:pos x="2382" y="1108"/>
                </a:cxn>
                <a:cxn ang="0">
                  <a:pos x="2390" y="1014"/>
                </a:cxn>
                <a:cxn ang="0">
                  <a:pos x="2372" y="834"/>
                </a:cxn>
                <a:cxn ang="0">
                  <a:pos x="2300" y="663"/>
                </a:cxn>
                <a:cxn ang="0">
                  <a:pos x="2151" y="498"/>
                </a:cxn>
                <a:cxn ang="0">
                  <a:pos x="1899" y="296"/>
                </a:cxn>
                <a:cxn ang="0">
                  <a:pos x="1758" y="195"/>
                </a:cxn>
                <a:cxn ang="0">
                  <a:pos x="1671" y="126"/>
                </a:cxn>
                <a:cxn ang="0">
                  <a:pos x="1610" y="79"/>
                </a:cxn>
                <a:cxn ang="0">
                  <a:pos x="1595" y="61"/>
                </a:cxn>
                <a:cxn ang="0">
                  <a:pos x="1545" y="36"/>
                </a:cxn>
                <a:cxn ang="0">
                  <a:pos x="1487" y="25"/>
                </a:cxn>
                <a:cxn ang="0">
                  <a:pos x="1454" y="10"/>
                </a:cxn>
              </a:cxnLst>
              <a:rect l="0" t="0" r="r" b="b"/>
              <a:pathLst>
                <a:path w="2391" h="2363">
                  <a:moveTo>
                    <a:pt x="1415" y="0"/>
                  </a:moveTo>
                  <a:lnTo>
                    <a:pt x="1396" y="3"/>
                  </a:lnTo>
                  <a:lnTo>
                    <a:pt x="1379" y="7"/>
                  </a:lnTo>
                  <a:lnTo>
                    <a:pt x="1360" y="7"/>
                  </a:lnTo>
                  <a:lnTo>
                    <a:pt x="1339" y="10"/>
                  </a:lnTo>
                  <a:lnTo>
                    <a:pt x="1321" y="14"/>
                  </a:lnTo>
                  <a:lnTo>
                    <a:pt x="1303" y="17"/>
                  </a:lnTo>
                  <a:lnTo>
                    <a:pt x="1285" y="21"/>
                  </a:lnTo>
                  <a:lnTo>
                    <a:pt x="1267" y="21"/>
                  </a:lnTo>
                  <a:lnTo>
                    <a:pt x="1256" y="36"/>
                  </a:lnTo>
                  <a:lnTo>
                    <a:pt x="1245" y="50"/>
                  </a:lnTo>
                  <a:lnTo>
                    <a:pt x="1231" y="61"/>
                  </a:lnTo>
                  <a:lnTo>
                    <a:pt x="1213" y="68"/>
                  </a:lnTo>
                  <a:lnTo>
                    <a:pt x="1195" y="75"/>
                  </a:lnTo>
                  <a:lnTo>
                    <a:pt x="1173" y="82"/>
                  </a:lnTo>
                  <a:lnTo>
                    <a:pt x="1154" y="89"/>
                  </a:lnTo>
                  <a:lnTo>
                    <a:pt x="1137" y="97"/>
                  </a:lnTo>
                  <a:lnTo>
                    <a:pt x="1118" y="104"/>
                  </a:lnTo>
                  <a:lnTo>
                    <a:pt x="1094" y="115"/>
                  </a:lnTo>
                  <a:lnTo>
                    <a:pt x="1061" y="133"/>
                  </a:lnTo>
                  <a:lnTo>
                    <a:pt x="1029" y="154"/>
                  </a:lnTo>
                  <a:lnTo>
                    <a:pt x="1000" y="176"/>
                  </a:lnTo>
                  <a:lnTo>
                    <a:pt x="974" y="198"/>
                  </a:lnTo>
                  <a:lnTo>
                    <a:pt x="957" y="216"/>
                  </a:lnTo>
                  <a:lnTo>
                    <a:pt x="949" y="231"/>
                  </a:lnTo>
                  <a:lnTo>
                    <a:pt x="938" y="234"/>
                  </a:lnTo>
                  <a:lnTo>
                    <a:pt x="913" y="245"/>
                  </a:lnTo>
                  <a:lnTo>
                    <a:pt x="884" y="263"/>
                  </a:lnTo>
                  <a:lnTo>
                    <a:pt x="852" y="277"/>
                  </a:lnTo>
                  <a:lnTo>
                    <a:pt x="819" y="299"/>
                  </a:lnTo>
                  <a:lnTo>
                    <a:pt x="787" y="313"/>
                  </a:lnTo>
                  <a:lnTo>
                    <a:pt x="761" y="328"/>
                  </a:lnTo>
                  <a:lnTo>
                    <a:pt x="746" y="339"/>
                  </a:lnTo>
                  <a:lnTo>
                    <a:pt x="746" y="342"/>
                  </a:lnTo>
                  <a:lnTo>
                    <a:pt x="746" y="346"/>
                  </a:lnTo>
                  <a:lnTo>
                    <a:pt x="718" y="364"/>
                  </a:lnTo>
                  <a:lnTo>
                    <a:pt x="682" y="379"/>
                  </a:lnTo>
                  <a:lnTo>
                    <a:pt x="638" y="389"/>
                  </a:lnTo>
                  <a:lnTo>
                    <a:pt x="592" y="400"/>
                  </a:lnTo>
                  <a:lnTo>
                    <a:pt x="540" y="408"/>
                  </a:lnTo>
                  <a:lnTo>
                    <a:pt x="487" y="415"/>
                  </a:lnTo>
                  <a:lnTo>
                    <a:pt x="440" y="425"/>
                  </a:lnTo>
                  <a:lnTo>
                    <a:pt x="393" y="437"/>
                  </a:lnTo>
                  <a:lnTo>
                    <a:pt x="375" y="440"/>
                  </a:lnTo>
                  <a:lnTo>
                    <a:pt x="346" y="454"/>
                  </a:lnTo>
                  <a:lnTo>
                    <a:pt x="314" y="476"/>
                  </a:lnTo>
                  <a:lnTo>
                    <a:pt x="277" y="505"/>
                  </a:lnTo>
                  <a:lnTo>
                    <a:pt x="245" y="538"/>
                  </a:lnTo>
                  <a:lnTo>
                    <a:pt x="212" y="574"/>
                  </a:lnTo>
                  <a:lnTo>
                    <a:pt x="190" y="603"/>
                  </a:lnTo>
                  <a:lnTo>
                    <a:pt x="183" y="632"/>
                  </a:lnTo>
                  <a:lnTo>
                    <a:pt x="147" y="656"/>
                  </a:lnTo>
                  <a:lnTo>
                    <a:pt x="115" y="696"/>
                  </a:lnTo>
                  <a:lnTo>
                    <a:pt x="89" y="740"/>
                  </a:lnTo>
                  <a:lnTo>
                    <a:pt x="65" y="790"/>
                  </a:lnTo>
                  <a:lnTo>
                    <a:pt x="46" y="841"/>
                  </a:lnTo>
                  <a:lnTo>
                    <a:pt x="32" y="895"/>
                  </a:lnTo>
                  <a:lnTo>
                    <a:pt x="21" y="942"/>
                  </a:lnTo>
                  <a:lnTo>
                    <a:pt x="14" y="985"/>
                  </a:lnTo>
                  <a:lnTo>
                    <a:pt x="3" y="1057"/>
                  </a:lnTo>
                  <a:lnTo>
                    <a:pt x="0" y="1126"/>
                  </a:lnTo>
                  <a:lnTo>
                    <a:pt x="3" y="1191"/>
                  </a:lnTo>
                  <a:lnTo>
                    <a:pt x="10" y="1260"/>
                  </a:lnTo>
                  <a:lnTo>
                    <a:pt x="21" y="1328"/>
                  </a:lnTo>
                  <a:lnTo>
                    <a:pt x="39" y="1393"/>
                  </a:lnTo>
                  <a:lnTo>
                    <a:pt x="60" y="1458"/>
                  </a:lnTo>
                  <a:lnTo>
                    <a:pt x="86" y="1527"/>
                  </a:lnTo>
                  <a:lnTo>
                    <a:pt x="118" y="1592"/>
                  </a:lnTo>
                  <a:lnTo>
                    <a:pt x="151" y="1657"/>
                  </a:lnTo>
                  <a:lnTo>
                    <a:pt x="190" y="1726"/>
                  </a:lnTo>
                  <a:lnTo>
                    <a:pt x="234" y="1794"/>
                  </a:lnTo>
                  <a:lnTo>
                    <a:pt x="281" y="1859"/>
                  </a:lnTo>
                  <a:lnTo>
                    <a:pt x="331" y="1928"/>
                  </a:lnTo>
                  <a:lnTo>
                    <a:pt x="389" y="2000"/>
                  </a:lnTo>
                  <a:lnTo>
                    <a:pt x="447" y="2069"/>
                  </a:lnTo>
                  <a:lnTo>
                    <a:pt x="472" y="2094"/>
                  </a:lnTo>
                  <a:lnTo>
                    <a:pt x="512" y="2123"/>
                  </a:lnTo>
                  <a:lnTo>
                    <a:pt x="566" y="2159"/>
                  </a:lnTo>
                  <a:lnTo>
                    <a:pt x="624" y="2199"/>
                  </a:lnTo>
                  <a:lnTo>
                    <a:pt x="686" y="2235"/>
                  </a:lnTo>
                  <a:lnTo>
                    <a:pt x="743" y="2267"/>
                  </a:lnTo>
                  <a:lnTo>
                    <a:pt x="797" y="2289"/>
                  </a:lnTo>
                  <a:lnTo>
                    <a:pt x="837" y="2303"/>
                  </a:lnTo>
                  <a:lnTo>
                    <a:pt x="873" y="2310"/>
                  </a:lnTo>
                  <a:lnTo>
                    <a:pt x="913" y="2322"/>
                  </a:lnTo>
                  <a:lnTo>
                    <a:pt x="952" y="2332"/>
                  </a:lnTo>
                  <a:lnTo>
                    <a:pt x="1000" y="2340"/>
                  </a:lnTo>
                  <a:lnTo>
                    <a:pt x="1050" y="2351"/>
                  </a:lnTo>
                  <a:lnTo>
                    <a:pt x="1101" y="2354"/>
                  </a:lnTo>
                  <a:lnTo>
                    <a:pt x="1158" y="2362"/>
                  </a:lnTo>
                  <a:lnTo>
                    <a:pt x="1216" y="2362"/>
                  </a:lnTo>
                  <a:lnTo>
                    <a:pt x="1278" y="2358"/>
                  </a:lnTo>
                  <a:lnTo>
                    <a:pt x="1343" y="2351"/>
                  </a:lnTo>
                  <a:lnTo>
                    <a:pt x="1411" y="2340"/>
                  </a:lnTo>
                  <a:lnTo>
                    <a:pt x="1483" y="2322"/>
                  </a:lnTo>
                  <a:lnTo>
                    <a:pt x="1556" y="2296"/>
                  </a:lnTo>
                  <a:lnTo>
                    <a:pt x="1635" y="2264"/>
                  </a:lnTo>
                  <a:lnTo>
                    <a:pt x="1715" y="2224"/>
                  </a:lnTo>
                  <a:lnTo>
                    <a:pt x="1797" y="2173"/>
                  </a:lnTo>
                  <a:lnTo>
                    <a:pt x="1823" y="2149"/>
                  </a:lnTo>
                  <a:lnTo>
                    <a:pt x="1856" y="2112"/>
                  </a:lnTo>
                  <a:lnTo>
                    <a:pt x="1892" y="2072"/>
                  </a:lnTo>
                  <a:lnTo>
                    <a:pt x="1928" y="2029"/>
                  </a:lnTo>
                  <a:lnTo>
                    <a:pt x="1964" y="1986"/>
                  </a:lnTo>
                  <a:lnTo>
                    <a:pt x="2000" y="1946"/>
                  </a:lnTo>
                  <a:lnTo>
                    <a:pt x="2032" y="1914"/>
                  </a:lnTo>
                  <a:lnTo>
                    <a:pt x="2058" y="1888"/>
                  </a:lnTo>
                  <a:lnTo>
                    <a:pt x="2090" y="1859"/>
                  </a:lnTo>
                  <a:lnTo>
                    <a:pt x="2123" y="1816"/>
                  </a:lnTo>
                  <a:lnTo>
                    <a:pt x="2163" y="1762"/>
                  </a:lnTo>
                  <a:lnTo>
                    <a:pt x="2199" y="1700"/>
                  </a:lnTo>
                  <a:lnTo>
                    <a:pt x="2231" y="1643"/>
                  </a:lnTo>
                  <a:lnTo>
                    <a:pt x="2260" y="1592"/>
                  </a:lnTo>
                  <a:lnTo>
                    <a:pt x="2278" y="1556"/>
                  </a:lnTo>
                  <a:lnTo>
                    <a:pt x="2285" y="1538"/>
                  </a:lnTo>
                  <a:lnTo>
                    <a:pt x="2314" y="1498"/>
                  </a:lnTo>
                  <a:lnTo>
                    <a:pt x="2336" y="1441"/>
                  </a:lnTo>
                  <a:lnTo>
                    <a:pt x="2353" y="1368"/>
                  </a:lnTo>
                  <a:lnTo>
                    <a:pt x="2365" y="1296"/>
                  </a:lnTo>
                  <a:lnTo>
                    <a:pt x="2372" y="1227"/>
                  </a:lnTo>
                  <a:lnTo>
                    <a:pt x="2379" y="1166"/>
                  </a:lnTo>
                  <a:lnTo>
                    <a:pt x="2382" y="1126"/>
                  </a:lnTo>
                  <a:lnTo>
                    <a:pt x="2382" y="1108"/>
                  </a:lnTo>
                  <a:lnTo>
                    <a:pt x="2386" y="1090"/>
                  </a:lnTo>
                  <a:lnTo>
                    <a:pt x="2386" y="1057"/>
                  </a:lnTo>
                  <a:lnTo>
                    <a:pt x="2390" y="1014"/>
                  </a:lnTo>
                  <a:lnTo>
                    <a:pt x="2386" y="960"/>
                  </a:lnTo>
                  <a:lnTo>
                    <a:pt x="2382" y="898"/>
                  </a:lnTo>
                  <a:lnTo>
                    <a:pt x="2372" y="834"/>
                  </a:lnTo>
                  <a:lnTo>
                    <a:pt x="2353" y="761"/>
                  </a:lnTo>
                  <a:lnTo>
                    <a:pt x="2329" y="692"/>
                  </a:lnTo>
                  <a:lnTo>
                    <a:pt x="2300" y="663"/>
                  </a:lnTo>
                  <a:lnTo>
                    <a:pt x="2260" y="617"/>
                  </a:lnTo>
                  <a:lnTo>
                    <a:pt x="2213" y="559"/>
                  </a:lnTo>
                  <a:lnTo>
                    <a:pt x="2151" y="498"/>
                  </a:lnTo>
                  <a:lnTo>
                    <a:pt x="2079" y="430"/>
                  </a:lnTo>
                  <a:lnTo>
                    <a:pt x="1996" y="360"/>
                  </a:lnTo>
                  <a:lnTo>
                    <a:pt x="1899" y="296"/>
                  </a:lnTo>
                  <a:lnTo>
                    <a:pt x="1794" y="238"/>
                  </a:lnTo>
                  <a:lnTo>
                    <a:pt x="1780" y="219"/>
                  </a:lnTo>
                  <a:lnTo>
                    <a:pt x="1758" y="195"/>
                  </a:lnTo>
                  <a:lnTo>
                    <a:pt x="1732" y="169"/>
                  </a:lnTo>
                  <a:lnTo>
                    <a:pt x="1703" y="147"/>
                  </a:lnTo>
                  <a:lnTo>
                    <a:pt x="1671" y="126"/>
                  </a:lnTo>
                  <a:lnTo>
                    <a:pt x="1646" y="104"/>
                  </a:lnTo>
                  <a:lnTo>
                    <a:pt x="1624" y="89"/>
                  </a:lnTo>
                  <a:lnTo>
                    <a:pt x="1610" y="79"/>
                  </a:lnTo>
                  <a:lnTo>
                    <a:pt x="1610" y="75"/>
                  </a:lnTo>
                  <a:lnTo>
                    <a:pt x="1610" y="72"/>
                  </a:lnTo>
                  <a:lnTo>
                    <a:pt x="1595" y="61"/>
                  </a:lnTo>
                  <a:lnTo>
                    <a:pt x="1578" y="50"/>
                  </a:lnTo>
                  <a:lnTo>
                    <a:pt x="1563" y="43"/>
                  </a:lnTo>
                  <a:lnTo>
                    <a:pt x="1545" y="36"/>
                  </a:lnTo>
                  <a:lnTo>
                    <a:pt x="1523" y="32"/>
                  </a:lnTo>
                  <a:lnTo>
                    <a:pt x="1505" y="25"/>
                  </a:lnTo>
                  <a:lnTo>
                    <a:pt x="1487" y="25"/>
                  </a:lnTo>
                  <a:lnTo>
                    <a:pt x="1465" y="25"/>
                  </a:lnTo>
                  <a:lnTo>
                    <a:pt x="1461" y="17"/>
                  </a:lnTo>
                  <a:lnTo>
                    <a:pt x="1454" y="10"/>
                  </a:lnTo>
                  <a:lnTo>
                    <a:pt x="1437" y="7"/>
                  </a:lnTo>
                  <a:lnTo>
                    <a:pt x="1415" y="0"/>
                  </a:lnTo>
                </a:path>
              </a:pathLst>
            </a:custGeom>
            <a:solidFill>
              <a:srgbClr val="BEBEBE"/>
            </a:solidFill>
            <a:ln w="25400" cap="rnd" cmpd="sng">
              <a:solidFill>
                <a:srgbClr val="0000FF"/>
              </a:solidFill>
              <a:prstDash val="solid"/>
              <a:round/>
              <a:headEnd type="none" w="med" len="med"/>
              <a:tailEnd type="none" w="med" len="med"/>
            </a:ln>
            <a:effectLst/>
          </p:spPr>
          <p:txBody>
            <a:bodyPr/>
            <a:lstStyle/>
            <a:p>
              <a:endParaRPr lang="es-MX"/>
            </a:p>
          </p:txBody>
        </p:sp>
        <p:sp>
          <p:nvSpPr>
            <p:cNvPr id="6167" name="Freeform 23"/>
            <p:cNvSpPr>
              <a:spLocks/>
            </p:cNvSpPr>
            <p:nvPr/>
          </p:nvSpPr>
          <p:spPr bwMode="auto">
            <a:xfrm>
              <a:off x="1438" y="1545"/>
              <a:ext cx="2661" cy="1515"/>
            </a:xfrm>
            <a:custGeom>
              <a:avLst/>
              <a:gdLst/>
              <a:ahLst/>
              <a:cxnLst>
                <a:cxn ang="0">
                  <a:pos x="1467" y="4"/>
                </a:cxn>
                <a:cxn ang="0">
                  <a:pos x="1724" y="36"/>
                </a:cxn>
                <a:cxn ang="0">
                  <a:pos x="1962" y="94"/>
                </a:cxn>
                <a:cxn ang="0">
                  <a:pos x="2175" y="174"/>
                </a:cxn>
                <a:cxn ang="0">
                  <a:pos x="2356" y="278"/>
                </a:cxn>
                <a:cxn ang="0">
                  <a:pos x="2497" y="397"/>
                </a:cxn>
                <a:cxn ang="0">
                  <a:pos x="2598" y="531"/>
                </a:cxn>
                <a:cxn ang="0">
                  <a:pos x="2652" y="680"/>
                </a:cxn>
                <a:cxn ang="0">
                  <a:pos x="2652" y="834"/>
                </a:cxn>
                <a:cxn ang="0">
                  <a:pos x="2598" y="983"/>
                </a:cxn>
                <a:cxn ang="0">
                  <a:pos x="2497" y="1117"/>
                </a:cxn>
                <a:cxn ang="0">
                  <a:pos x="2356" y="1236"/>
                </a:cxn>
                <a:cxn ang="0">
                  <a:pos x="2175" y="1340"/>
                </a:cxn>
                <a:cxn ang="0">
                  <a:pos x="1962" y="1420"/>
                </a:cxn>
                <a:cxn ang="0">
                  <a:pos x="1724" y="1477"/>
                </a:cxn>
                <a:cxn ang="0">
                  <a:pos x="1467" y="1510"/>
                </a:cxn>
                <a:cxn ang="0">
                  <a:pos x="1196" y="1510"/>
                </a:cxn>
                <a:cxn ang="0">
                  <a:pos x="936" y="1477"/>
                </a:cxn>
                <a:cxn ang="0">
                  <a:pos x="698" y="1420"/>
                </a:cxn>
                <a:cxn ang="0">
                  <a:pos x="484" y="1340"/>
                </a:cxn>
                <a:cxn ang="0">
                  <a:pos x="307" y="1236"/>
                </a:cxn>
                <a:cxn ang="0">
                  <a:pos x="162" y="1117"/>
                </a:cxn>
                <a:cxn ang="0">
                  <a:pos x="61" y="983"/>
                </a:cxn>
                <a:cxn ang="0">
                  <a:pos x="7" y="834"/>
                </a:cxn>
                <a:cxn ang="0">
                  <a:pos x="7" y="680"/>
                </a:cxn>
                <a:cxn ang="0">
                  <a:pos x="61" y="531"/>
                </a:cxn>
                <a:cxn ang="0">
                  <a:pos x="162" y="397"/>
                </a:cxn>
                <a:cxn ang="0">
                  <a:pos x="307" y="278"/>
                </a:cxn>
                <a:cxn ang="0">
                  <a:pos x="484" y="174"/>
                </a:cxn>
                <a:cxn ang="0">
                  <a:pos x="698" y="94"/>
                </a:cxn>
                <a:cxn ang="0">
                  <a:pos x="936" y="36"/>
                </a:cxn>
                <a:cxn ang="0">
                  <a:pos x="1196" y="4"/>
                </a:cxn>
              </a:cxnLst>
              <a:rect l="0" t="0" r="r" b="b"/>
              <a:pathLst>
                <a:path w="2661" h="1515">
                  <a:moveTo>
                    <a:pt x="1330" y="0"/>
                  </a:moveTo>
                  <a:lnTo>
                    <a:pt x="1467" y="4"/>
                  </a:lnTo>
                  <a:lnTo>
                    <a:pt x="1597" y="18"/>
                  </a:lnTo>
                  <a:lnTo>
                    <a:pt x="1724" y="36"/>
                  </a:lnTo>
                  <a:lnTo>
                    <a:pt x="1846" y="61"/>
                  </a:lnTo>
                  <a:lnTo>
                    <a:pt x="1962" y="94"/>
                  </a:lnTo>
                  <a:lnTo>
                    <a:pt x="2074" y="130"/>
                  </a:lnTo>
                  <a:lnTo>
                    <a:pt x="2175" y="174"/>
                  </a:lnTo>
                  <a:lnTo>
                    <a:pt x="2270" y="224"/>
                  </a:lnTo>
                  <a:lnTo>
                    <a:pt x="2356" y="278"/>
                  </a:lnTo>
                  <a:lnTo>
                    <a:pt x="2432" y="336"/>
                  </a:lnTo>
                  <a:lnTo>
                    <a:pt x="2497" y="397"/>
                  </a:lnTo>
                  <a:lnTo>
                    <a:pt x="2555" y="462"/>
                  </a:lnTo>
                  <a:lnTo>
                    <a:pt x="2598" y="531"/>
                  </a:lnTo>
                  <a:lnTo>
                    <a:pt x="2634" y="603"/>
                  </a:lnTo>
                  <a:lnTo>
                    <a:pt x="2652" y="680"/>
                  </a:lnTo>
                  <a:lnTo>
                    <a:pt x="2660" y="755"/>
                  </a:lnTo>
                  <a:lnTo>
                    <a:pt x="2652" y="834"/>
                  </a:lnTo>
                  <a:lnTo>
                    <a:pt x="2634" y="910"/>
                  </a:lnTo>
                  <a:lnTo>
                    <a:pt x="2598" y="983"/>
                  </a:lnTo>
                  <a:lnTo>
                    <a:pt x="2555" y="1052"/>
                  </a:lnTo>
                  <a:lnTo>
                    <a:pt x="2497" y="1117"/>
                  </a:lnTo>
                  <a:lnTo>
                    <a:pt x="2432" y="1177"/>
                  </a:lnTo>
                  <a:lnTo>
                    <a:pt x="2356" y="1236"/>
                  </a:lnTo>
                  <a:lnTo>
                    <a:pt x="2270" y="1290"/>
                  </a:lnTo>
                  <a:lnTo>
                    <a:pt x="2175" y="1340"/>
                  </a:lnTo>
                  <a:lnTo>
                    <a:pt x="2074" y="1383"/>
                  </a:lnTo>
                  <a:lnTo>
                    <a:pt x="1962" y="1420"/>
                  </a:lnTo>
                  <a:lnTo>
                    <a:pt x="1846" y="1453"/>
                  </a:lnTo>
                  <a:lnTo>
                    <a:pt x="1724" y="1477"/>
                  </a:lnTo>
                  <a:lnTo>
                    <a:pt x="1597" y="1496"/>
                  </a:lnTo>
                  <a:lnTo>
                    <a:pt x="1467" y="1510"/>
                  </a:lnTo>
                  <a:lnTo>
                    <a:pt x="1330" y="1514"/>
                  </a:lnTo>
                  <a:lnTo>
                    <a:pt x="1196" y="1510"/>
                  </a:lnTo>
                  <a:lnTo>
                    <a:pt x="1062" y="1496"/>
                  </a:lnTo>
                  <a:lnTo>
                    <a:pt x="936" y="1477"/>
                  </a:lnTo>
                  <a:lnTo>
                    <a:pt x="813" y="1453"/>
                  </a:lnTo>
                  <a:lnTo>
                    <a:pt x="698" y="1420"/>
                  </a:lnTo>
                  <a:lnTo>
                    <a:pt x="588" y="1383"/>
                  </a:lnTo>
                  <a:lnTo>
                    <a:pt x="484" y="1340"/>
                  </a:lnTo>
                  <a:lnTo>
                    <a:pt x="390" y="1290"/>
                  </a:lnTo>
                  <a:lnTo>
                    <a:pt x="307" y="1236"/>
                  </a:lnTo>
                  <a:lnTo>
                    <a:pt x="227" y="1177"/>
                  </a:lnTo>
                  <a:lnTo>
                    <a:pt x="162" y="1117"/>
                  </a:lnTo>
                  <a:lnTo>
                    <a:pt x="104" y="1052"/>
                  </a:lnTo>
                  <a:lnTo>
                    <a:pt x="61" y="983"/>
                  </a:lnTo>
                  <a:lnTo>
                    <a:pt x="29" y="910"/>
                  </a:lnTo>
                  <a:lnTo>
                    <a:pt x="7" y="834"/>
                  </a:lnTo>
                  <a:lnTo>
                    <a:pt x="0" y="755"/>
                  </a:lnTo>
                  <a:lnTo>
                    <a:pt x="7" y="680"/>
                  </a:lnTo>
                  <a:lnTo>
                    <a:pt x="29" y="603"/>
                  </a:lnTo>
                  <a:lnTo>
                    <a:pt x="61" y="531"/>
                  </a:lnTo>
                  <a:lnTo>
                    <a:pt x="104" y="462"/>
                  </a:lnTo>
                  <a:lnTo>
                    <a:pt x="162" y="397"/>
                  </a:lnTo>
                  <a:lnTo>
                    <a:pt x="227" y="336"/>
                  </a:lnTo>
                  <a:lnTo>
                    <a:pt x="307" y="278"/>
                  </a:lnTo>
                  <a:lnTo>
                    <a:pt x="390" y="224"/>
                  </a:lnTo>
                  <a:lnTo>
                    <a:pt x="484" y="174"/>
                  </a:lnTo>
                  <a:lnTo>
                    <a:pt x="588" y="130"/>
                  </a:lnTo>
                  <a:lnTo>
                    <a:pt x="698" y="94"/>
                  </a:lnTo>
                  <a:lnTo>
                    <a:pt x="813" y="61"/>
                  </a:lnTo>
                  <a:lnTo>
                    <a:pt x="936" y="36"/>
                  </a:lnTo>
                  <a:lnTo>
                    <a:pt x="1062" y="18"/>
                  </a:lnTo>
                  <a:lnTo>
                    <a:pt x="1196" y="4"/>
                  </a:lnTo>
                  <a:lnTo>
                    <a:pt x="1330" y="0"/>
                  </a:lnTo>
                </a:path>
              </a:pathLst>
            </a:custGeom>
            <a:noFill/>
            <a:ln w="25400" cap="rnd" cmpd="sng">
              <a:solidFill>
                <a:srgbClr val="CC0000"/>
              </a:solidFill>
              <a:prstDash val="solid"/>
              <a:round/>
              <a:headEnd type="none" w="med" len="med"/>
              <a:tailEnd type="none" w="med" len="med"/>
            </a:ln>
            <a:effectLst/>
          </p:spPr>
          <p:txBody>
            <a:bodyPr/>
            <a:lstStyle/>
            <a:p>
              <a:endParaRPr lang="es-MX"/>
            </a:p>
          </p:txBody>
        </p:sp>
        <p:sp>
          <p:nvSpPr>
            <p:cNvPr id="6168" name="Line 24"/>
            <p:cNvSpPr>
              <a:spLocks noChangeShapeType="1"/>
            </p:cNvSpPr>
            <p:nvPr/>
          </p:nvSpPr>
          <p:spPr bwMode="auto">
            <a:xfrm>
              <a:off x="2777" y="2301"/>
              <a:ext cx="1310" cy="0"/>
            </a:xfrm>
            <a:prstGeom prst="line">
              <a:avLst/>
            </a:prstGeom>
            <a:noFill/>
            <a:ln w="25400">
              <a:solidFill>
                <a:srgbClr val="000000"/>
              </a:solidFill>
              <a:round/>
              <a:headEnd/>
              <a:tailEnd/>
            </a:ln>
            <a:effectLst/>
          </p:spPr>
          <p:txBody>
            <a:bodyPr wrap="none" anchor="ctr"/>
            <a:lstStyle/>
            <a:p>
              <a:endParaRPr lang="es-MX"/>
            </a:p>
          </p:txBody>
        </p:sp>
        <p:sp>
          <p:nvSpPr>
            <p:cNvPr id="6169" name="Line 25"/>
            <p:cNvSpPr>
              <a:spLocks noChangeShapeType="1"/>
            </p:cNvSpPr>
            <p:nvPr/>
          </p:nvSpPr>
          <p:spPr bwMode="auto">
            <a:xfrm>
              <a:off x="1456" y="2301"/>
              <a:ext cx="1304" cy="0"/>
            </a:xfrm>
            <a:prstGeom prst="line">
              <a:avLst/>
            </a:prstGeom>
            <a:noFill/>
            <a:ln w="25400">
              <a:solidFill>
                <a:srgbClr val="CC0000"/>
              </a:solidFill>
              <a:round/>
              <a:headEnd/>
              <a:tailEnd/>
            </a:ln>
            <a:effectLst/>
          </p:spPr>
          <p:txBody>
            <a:bodyPr wrap="none" anchor="ctr"/>
            <a:lstStyle/>
            <a:p>
              <a:endParaRPr lang="es-MX"/>
            </a:p>
          </p:txBody>
        </p:sp>
        <p:sp>
          <p:nvSpPr>
            <p:cNvPr id="6170" name="Freeform 26"/>
            <p:cNvSpPr>
              <a:spLocks/>
            </p:cNvSpPr>
            <p:nvPr/>
          </p:nvSpPr>
          <p:spPr bwMode="auto">
            <a:xfrm>
              <a:off x="2531" y="1230"/>
              <a:ext cx="823" cy="366"/>
            </a:xfrm>
            <a:custGeom>
              <a:avLst/>
              <a:gdLst/>
              <a:ahLst/>
              <a:cxnLst>
                <a:cxn ang="0">
                  <a:pos x="25" y="68"/>
                </a:cxn>
                <a:cxn ang="0">
                  <a:pos x="68" y="58"/>
                </a:cxn>
                <a:cxn ang="0">
                  <a:pos x="93" y="43"/>
                </a:cxn>
                <a:cxn ang="0">
                  <a:pos x="104" y="36"/>
                </a:cxn>
                <a:cxn ang="0">
                  <a:pos x="119" y="32"/>
                </a:cxn>
                <a:cxn ang="0">
                  <a:pos x="122" y="25"/>
                </a:cxn>
                <a:cxn ang="0">
                  <a:pos x="133" y="43"/>
                </a:cxn>
                <a:cxn ang="0">
                  <a:pos x="155" y="43"/>
                </a:cxn>
                <a:cxn ang="0">
                  <a:pos x="169" y="36"/>
                </a:cxn>
                <a:cxn ang="0">
                  <a:pos x="201" y="43"/>
                </a:cxn>
                <a:cxn ang="0">
                  <a:pos x="237" y="51"/>
                </a:cxn>
                <a:cxn ang="0">
                  <a:pos x="245" y="39"/>
                </a:cxn>
                <a:cxn ang="0">
                  <a:pos x="259" y="36"/>
                </a:cxn>
                <a:cxn ang="0">
                  <a:pos x="270" y="14"/>
                </a:cxn>
                <a:cxn ang="0">
                  <a:pos x="288" y="3"/>
                </a:cxn>
                <a:cxn ang="0">
                  <a:pos x="299" y="54"/>
                </a:cxn>
                <a:cxn ang="0">
                  <a:pos x="317" y="51"/>
                </a:cxn>
                <a:cxn ang="0">
                  <a:pos x="335" y="43"/>
                </a:cxn>
                <a:cxn ang="0">
                  <a:pos x="338" y="29"/>
                </a:cxn>
                <a:cxn ang="0">
                  <a:pos x="346" y="14"/>
                </a:cxn>
                <a:cxn ang="0">
                  <a:pos x="360" y="14"/>
                </a:cxn>
                <a:cxn ang="0">
                  <a:pos x="371" y="10"/>
                </a:cxn>
                <a:cxn ang="0">
                  <a:pos x="389" y="54"/>
                </a:cxn>
                <a:cxn ang="0">
                  <a:pos x="432" y="68"/>
                </a:cxn>
                <a:cxn ang="0">
                  <a:pos x="447" y="79"/>
                </a:cxn>
                <a:cxn ang="0">
                  <a:pos x="447" y="97"/>
                </a:cxn>
                <a:cxn ang="0">
                  <a:pos x="461" y="108"/>
                </a:cxn>
                <a:cxn ang="0">
                  <a:pos x="490" y="108"/>
                </a:cxn>
                <a:cxn ang="0">
                  <a:pos x="504" y="116"/>
                </a:cxn>
                <a:cxn ang="0">
                  <a:pos x="504" y="137"/>
                </a:cxn>
                <a:cxn ang="0">
                  <a:pos x="519" y="147"/>
                </a:cxn>
                <a:cxn ang="0">
                  <a:pos x="551" y="152"/>
                </a:cxn>
                <a:cxn ang="0">
                  <a:pos x="569" y="147"/>
                </a:cxn>
                <a:cxn ang="0">
                  <a:pos x="580" y="133"/>
                </a:cxn>
                <a:cxn ang="0">
                  <a:pos x="587" y="130"/>
                </a:cxn>
                <a:cxn ang="0">
                  <a:pos x="602" y="130"/>
                </a:cxn>
                <a:cxn ang="0">
                  <a:pos x="609" y="133"/>
                </a:cxn>
                <a:cxn ang="0">
                  <a:pos x="616" y="144"/>
                </a:cxn>
                <a:cxn ang="0">
                  <a:pos x="612" y="173"/>
                </a:cxn>
                <a:cxn ang="0">
                  <a:pos x="620" y="184"/>
                </a:cxn>
                <a:cxn ang="0">
                  <a:pos x="638" y="184"/>
                </a:cxn>
                <a:cxn ang="0">
                  <a:pos x="645" y="191"/>
                </a:cxn>
                <a:cxn ang="0">
                  <a:pos x="645" y="198"/>
                </a:cxn>
                <a:cxn ang="0">
                  <a:pos x="648" y="202"/>
                </a:cxn>
                <a:cxn ang="0">
                  <a:pos x="656" y="202"/>
                </a:cxn>
                <a:cxn ang="0">
                  <a:pos x="659" y="209"/>
                </a:cxn>
                <a:cxn ang="0">
                  <a:pos x="667" y="209"/>
                </a:cxn>
                <a:cxn ang="0">
                  <a:pos x="670" y="212"/>
                </a:cxn>
                <a:cxn ang="0">
                  <a:pos x="713" y="202"/>
                </a:cxn>
                <a:cxn ang="0">
                  <a:pos x="764" y="220"/>
                </a:cxn>
                <a:cxn ang="0">
                  <a:pos x="771" y="263"/>
                </a:cxn>
                <a:cxn ang="0">
                  <a:pos x="764" y="296"/>
                </a:cxn>
                <a:cxn ang="0">
                  <a:pos x="785" y="299"/>
                </a:cxn>
                <a:cxn ang="0">
                  <a:pos x="807" y="303"/>
                </a:cxn>
                <a:cxn ang="0">
                  <a:pos x="800" y="328"/>
                </a:cxn>
                <a:cxn ang="0">
                  <a:pos x="796" y="354"/>
                </a:cxn>
                <a:cxn ang="0">
                  <a:pos x="804" y="354"/>
                </a:cxn>
                <a:cxn ang="0">
                  <a:pos x="811" y="354"/>
                </a:cxn>
                <a:cxn ang="0">
                  <a:pos x="811" y="361"/>
                </a:cxn>
                <a:cxn ang="0">
                  <a:pos x="814" y="365"/>
                </a:cxn>
                <a:cxn ang="0">
                  <a:pos x="822" y="365"/>
                </a:cxn>
              </a:cxnLst>
              <a:rect l="0" t="0" r="r" b="b"/>
              <a:pathLst>
                <a:path w="823" h="366">
                  <a:moveTo>
                    <a:pt x="0" y="68"/>
                  </a:moveTo>
                  <a:lnTo>
                    <a:pt x="25" y="68"/>
                  </a:lnTo>
                  <a:lnTo>
                    <a:pt x="47" y="65"/>
                  </a:lnTo>
                  <a:lnTo>
                    <a:pt x="68" y="58"/>
                  </a:lnTo>
                  <a:lnTo>
                    <a:pt x="86" y="43"/>
                  </a:lnTo>
                  <a:lnTo>
                    <a:pt x="93" y="43"/>
                  </a:lnTo>
                  <a:lnTo>
                    <a:pt x="100" y="36"/>
                  </a:lnTo>
                  <a:lnTo>
                    <a:pt x="104" y="36"/>
                  </a:lnTo>
                  <a:lnTo>
                    <a:pt x="111" y="36"/>
                  </a:lnTo>
                  <a:lnTo>
                    <a:pt x="119" y="32"/>
                  </a:lnTo>
                  <a:lnTo>
                    <a:pt x="122" y="29"/>
                  </a:lnTo>
                  <a:lnTo>
                    <a:pt x="122" y="25"/>
                  </a:lnTo>
                  <a:lnTo>
                    <a:pt x="133" y="21"/>
                  </a:lnTo>
                  <a:lnTo>
                    <a:pt x="133" y="43"/>
                  </a:lnTo>
                  <a:lnTo>
                    <a:pt x="144" y="43"/>
                  </a:lnTo>
                  <a:lnTo>
                    <a:pt x="155" y="43"/>
                  </a:lnTo>
                  <a:lnTo>
                    <a:pt x="165" y="39"/>
                  </a:lnTo>
                  <a:lnTo>
                    <a:pt x="169" y="36"/>
                  </a:lnTo>
                  <a:lnTo>
                    <a:pt x="187" y="36"/>
                  </a:lnTo>
                  <a:lnTo>
                    <a:pt x="201" y="43"/>
                  </a:lnTo>
                  <a:lnTo>
                    <a:pt x="220" y="46"/>
                  </a:lnTo>
                  <a:lnTo>
                    <a:pt x="237" y="51"/>
                  </a:lnTo>
                  <a:lnTo>
                    <a:pt x="237" y="43"/>
                  </a:lnTo>
                  <a:lnTo>
                    <a:pt x="245" y="39"/>
                  </a:lnTo>
                  <a:lnTo>
                    <a:pt x="256" y="36"/>
                  </a:lnTo>
                  <a:lnTo>
                    <a:pt x="259" y="36"/>
                  </a:lnTo>
                  <a:lnTo>
                    <a:pt x="259" y="21"/>
                  </a:lnTo>
                  <a:lnTo>
                    <a:pt x="270" y="14"/>
                  </a:lnTo>
                  <a:lnTo>
                    <a:pt x="277" y="10"/>
                  </a:lnTo>
                  <a:lnTo>
                    <a:pt x="288" y="3"/>
                  </a:lnTo>
                  <a:lnTo>
                    <a:pt x="299" y="0"/>
                  </a:lnTo>
                  <a:lnTo>
                    <a:pt x="299" y="54"/>
                  </a:lnTo>
                  <a:lnTo>
                    <a:pt x="306" y="54"/>
                  </a:lnTo>
                  <a:lnTo>
                    <a:pt x="317" y="51"/>
                  </a:lnTo>
                  <a:lnTo>
                    <a:pt x="324" y="46"/>
                  </a:lnTo>
                  <a:lnTo>
                    <a:pt x="335" y="43"/>
                  </a:lnTo>
                  <a:lnTo>
                    <a:pt x="335" y="36"/>
                  </a:lnTo>
                  <a:lnTo>
                    <a:pt x="338" y="29"/>
                  </a:lnTo>
                  <a:lnTo>
                    <a:pt x="342" y="21"/>
                  </a:lnTo>
                  <a:lnTo>
                    <a:pt x="346" y="14"/>
                  </a:lnTo>
                  <a:lnTo>
                    <a:pt x="353" y="14"/>
                  </a:lnTo>
                  <a:lnTo>
                    <a:pt x="360" y="14"/>
                  </a:lnTo>
                  <a:lnTo>
                    <a:pt x="367" y="10"/>
                  </a:lnTo>
                  <a:lnTo>
                    <a:pt x="371" y="10"/>
                  </a:lnTo>
                  <a:lnTo>
                    <a:pt x="371" y="51"/>
                  </a:lnTo>
                  <a:lnTo>
                    <a:pt x="389" y="54"/>
                  </a:lnTo>
                  <a:lnTo>
                    <a:pt x="411" y="61"/>
                  </a:lnTo>
                  <a:lnTo>
                    <a:pt x="432" y="68"/>
                  </a:lnTo>
                  <a:lnTo>
                    <a:pt x="447" y="72"/>
                  </a:lnTo>
                  <a:lnTo>
                    <a:pt x="447" y="79"/>
                  </a:lnTo>
                  <a:lnTo>
                    <a:pt x="447" y="90"/>
                  </a:lnTo>
                  <a:lnTo>
                    <a:pt x="447" y="97"/>
                  </a:lnTo>
                  <a:lnTo>
                    <a:pt x="447" y="104"/>
                  </a:lnTo>
                  <a:lnTo>
                    <a:pt x="461" y="108"/>
                  </a:lnTo>
                  <a:lnTo>
                    <a:pt x="475" y="108"/>
                  </a:lnTo>
                  <a:lnTo>
                    <a:pt x="490" y="108"/>
                  </a:lnTo>
                  <a:lnTo>
                    <a:pt x="504" y="104"/>
                  </a:lnTo>
                  <a:lnTo>
                    <a:pt x="504" y="116"/>
                  </a:lnTo>
                  <a:lnTo>
                    <a:pt x="504" y="126"/>
                  </a:lnTo>
                  <a:lnTo>
                    <a:pt x="504" y="137"/>
                  </a:lnTo>
                  <a:lnTo>
                    <a:pt x="504" y="147"/>
                  </a:lnTo>
                  <a:lnTo>
                    <a:pt x="519" y="147"/>
                  </a:lnTo>
                  <a:lnTo>
                    <a:pt x="537" y="152"/>
                  </a:lnTo>
                  <a:lnTo>
                    <a:pt x="551" y="152"/>
                  </a:lnTo>
                  <a:lnTo>
                    <a:pt x="566" y="152"/>
                  </a:lnTo>
                  <a:lnTo>
                    <a:pt x="569" y="147"/>
                  </a:lnTo>
                  <a:lnTo>
                    <a:pt x="573" y="140"/>
                  </a:lnTo>
                  <a:lnTo>
                    <a:pt x="580" y="133"/>
                  </a:lnTo>
                  <a:lnTo>
                    <a:pt x="580" y="130"/>
                  </a:lnTo>
                  <a:lnTo>
                    <a:pt x="587" y="130"/>
                  </a:lnTo>
                  <a:lnTo>
                    <a:pt x="595" y="130"/>
                  </a:lnTo>
                  <a:lnTo>
                    <a:pt x="602" y="130"/>
                  </a:lnTo>
                  <a:lnTo>
                    <a:pt x="609" y="130"/>
                  </a:lnTo>
                  <a:lnTo>
                    <a:pt x="609" y="133"/>
                  </a:lnTo>
                  <a:lnTo>
                    <a:pt x="612" y="133"/>
                  </a:lnTo>
                  <a:lnTo>
                    <a:pt x="616" y="144"/>
                  </a:lnTo>
                  <a:lnTo>
                    <a:pt x="616" y="159"/>
                  </a:lnTo>
                  <a:lnTo>
                    <a:pt x="612" y="173"/>
                  </a:lnTo>
                  <a:lnTo>
                    <a:pt x="612" y="180"/>
                  </a:lnTo>
                  <a:lnTo>
                    <a:pt x="620" y="184"/>
                  </a:lnTo>
                  <a:lnTo>
                    <a:pt x="631" y="184"/>
                  </a:lnTo>
                  <a:lnTo>
                    <a:pt x="638" y="184"/>
                  </a:lnTo>
                  <a:lnTo>
                    <a:pt x="645" y="188"/>
                  </a:lnTo>
                  <a:lnTo>
                    <a:pt x="645" y="191"/>
                  </a:lnTo>
                  <a:lnTo>
                    <a:pt x="645" y="195"/>
                  </a:lnTo>
                  <a:lnTo>
                    <a:pt x="645" y="198"/>
                  </a:lnTo>
                  <a:lnTo>
                    <a:pt x="645" y="202"/>
                  </a:lnTo>
                  <a:lnTo>
                    <a:pt x="648" y="202"/>
                  </a:lnTo>
                  <a:lnTo>
                    <a:pt x="652" y="202"/>
                  </a:lnTo>
                  <a:lnTo>
                    <a:pt x="656" y="202"/>
                  </a:lnTo>
                  <a:lnTo>
                    <a:pt x="656" y="205"/>
                  </a:lnTo>
                  <a:lnTo>
                    <a:pt x="659" y="209"/>
                  </a:lnTo>
                  <a:lnTo>
                    <a:pt x="663" y="209"/>
                  </a:lnTo>
                  <a:lnTo>
                    <a:pt x="667" y="209"/>
                  </a:lnTo>
                  <a:lnTo>
                    <a:pt x="670" y="209"/>
                  </a:lnTo>
                  <a:lnTo>
                    <a:pt x="670" y="212"/>
                  </a:lnTo>
                  <a:lnTo>
                    <a:pt x="688" y="205"/>
                  </a:lnTo>
                  <a:lnTo>
                    <a:pt x="713" y="202"/>
                  </a:lnTo>
                  <a:lnTo>
                    <a:pt x="742" y="205"/>
                  </a:lnTo>
                  <a:lnTo>
                    <a:pt x="764" y="220"/>
                  </a:lnTo>
                  <a:lnTo>
                    <a:pt x="771" y="241"/>
                  </a:lnTo>
                  <a:lnTo>
                    <a:pt x="771" y="263"/>
                  </a:lnTo>
                  <a:lnTo>
                    <a:pt x="771" y="281"/>
                  </a:lnTo>
                  <a:lnTo>
                    <a:pt x="764" y="296"/>
                  </a:lnTo>
                  <a:lnTo>
                    <a:pt x="775" y="296"/>
                  </a:lnTo>
                  <a:lnTo>
                    <a:pt x="785" y="299"/>
                  </a:lnTo>
                  <a:lnTo>
                    <a:pt x="796" y="303"/>
                  </a:lnTo>
                  <a:lnTo>
                    <a:pt x="807" y="303"/>
                  </a:lnTo>
                  <a:lnTo>
                    <a:pt x="804" y="318"/>
                  </a:lnTo>
                  <a:lnTo>
                    <a:pt x="800" y="328"/>
                  </a:lnTo>
                  <a:lnTo>
                    <a:pt x="796" y="339"/>
                  </a:lnTo>
                  <a:lnTo>
                    <a:pt x="796" y="354"/>
                  </a:lnTo>
                  <a:lnTo>
                    <a:pt x="800" y="354"/>
                  </a:lnTo>
                  <a:lnTo>
                    <a:pt x="804" y="354"/>
                  </a:lnTo>
                  <a:lnTo>
                    <a:pt x="807" y="354"/>
                  </a:lnTo>
                  <a:lnTo>
                    <a:pt x="811" y="354"/>
                  </a:lnTo>
                  <a:lnTo>
                    <a:pt x="811" y="357"/>
                  </a:lnTo>
                  <a:lnTo>
                    <a:pt x="811" y="361"/>
                  </a:lnTo>
                  <a:lnTo>
                    <a:pt x="814" y="361"/>
                  </a:lnTo>
                  <a:lnTo>
                    <a:pt x="814" y="365"/>
                  </a:lnTo>
                  <a:lnTo>
                    <a:pt x="818" y="365"/>
                  </a:lnTo>
                  <a:lnTo>
                    <a:pt x="822" y="365"/>
                  </a:lnTo>
                </a:path>
              </a:pathLst>
            </a:custGeom>
            <a:noFill/>
            <a:ln w="25400" cap="rnd" cmpd="sng">
              <a:solidFill>
                <a:srgbClr val="CC6600"/>
              </a:solidFill>
              <a:prstDash val="solid"/>
              <a:round/>
              <a:headEnd type="none" w="med" len="med"/>
              <a:tailEnd type="none" w="med" len="med"/>
            </a:ln>
            <a:effectLst/>
          </p:spPr>
          <p:txBody>
            <a:bodyPr/>
            <a:lstStyle/>
            <a:p>
              <a:endParaRPr lang="es-MX"/>
            </a:p>
          </p:txBody>
        </p:sp>
        <p:sp>
          <p:nvSpPr>
            <p:cNvPr id="6171" name="Line 27"/>
            <p:cNvSpPr>
              <a:spLocks noChangeShapeType="1"/>
            </p:cNvSpPr>
            <p:nvPr/>
          </p:nvSpPr>
          <p:spPr bwMode="auto">
            <a:xfrm>
              <a:off x="1344" y="2053"/>
              <a:ext cx="206" cy="106"/>
            </a:xfrm>
            <a:prstGeom prst="line">
              <a:avLst/>
            </a:prstGeom>
            <a:noFill/>
            <a:ln w="25400">
              <a:solidFill>
                <a:srgbClr val="CC0000"/>
              </a:solidFill>
              <a:round/>
              <a:headEnd/>
              <a:tailEnd/>
            </a:ln>
            <a:effectLst/>
          </p:spPr>
          <p:txBody>
            <a:bodyPr wrap="none" anchor="ctr"/>
            <a:lstStyle/>
            <a:p>
              <a:endParaRPr lang="es-MX"/>
            </a:p>
          </p:txBody>
        </p:sp>
        <p:sp>
          <p:nvSpPr>
            <p:cNvPr id="6172" name="Line 28"/>
            <p:cNvSpPr>
              <a:spLocks noChangeShapeType="1"/>
            </p:cNvSpPr>
            <p:nvPr/>
          </p:nvSpPr>
          <p:spPr bwMode="auto">
            <a:xfrm>
              <a:off x="1804" y="1657"/>
              <a:ext cx="100" cy="210"/>
            </a:xfrm>
            <a:prstGeom prst="line">
              <a:avLst/>
            </a:prstGeom>
            <a:noFill/>
            <a:ln w="25400">
              <a:solidFill>
                <a:srgbClr val="CC0000"/>
              </a:solidFill>
              <a:round/>
              <a:headEnd/>
              <a:tailEnd/>
            </a:ln>
            <a:effectLst/>
          </p:spPr>
          <p:txBody>
            <a:bodyPr wrap="none" anchor="ctr"/>
            <a:lstStyle/>
            <a:p>
              <a:endParaRPr lang="es-MX"/>
            </a:p>
          </p:txBody>
        </p:sp>
        <p:sp>
          <p:nvSpPr>
            <p:cNvPr id="6173" name="Rectangle 29"/>
            <p:cNvSpPr>
              <a:spLocks noChangeArrowheads="1"/>
            </p:cNvSpPr>
            <p:nvPr/>
          </p:nvSpPr>
          <p:spPr bwMode="auto">
            <a:xfrm>
              <a:off x="2791" y="2311"/>
              <a:ext cx="267" cy="223"/>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b="1"/>
                <a:t>O</a:t>
              </a:r>
              <a:r>
                <a:rPr lang="es-ES_tradnl" b="1" baseline="-25000"/>
                <a:t>1</a:t>
              </a:r>
            </a:p>
          </p:txBody>
        </p:sp>
        <p:sp>
          <p:nvSpPr>
            <p:cNvPr id="6174" name="Rectangle 30"/>
            <p:cNvSpPr>
              <a:spLocks noChangeArrowheads="1"/>
            </p:cNvSpPr>
            <p:nvPr/>
          </p:nvSpPr>
          <p:spPr bwMode="auto">
            <a:xfrm>
              <a:off x="3002" y="1858"/>
              <a:ext cx="515" cy="19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500" b="1"/>
                <a:t>Europa</a:t>
              </a:r>
            </a:p>
          </p:txBody>
        </p:sp>
        <p:sp>
          <p:nvSpPr>
            <p:cNvPr id="6175" name="Rectangle 31"/>
            <p:cNvSpPr>
              <a:spLocks noChangeArrowheads="1"/>
            </p:cNvSpPr>
            <p:nvPr/>
          </p:nvSpPr>
          <p:spPr bwMode="auto">
            <a:xfrm>
              <a:off x="1567" y="1858"/>
              <a:ext cx="730" cy="19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500" b="1"/>
                <a:t>N. América</a:t>
              </a:r>
            </a:p>
          </p:txBody>
        </p:sp>
        <p:sp>
          <p:nvSpPr>
            <p:cNvPr id="6176" name="Rectangle 32"/>
            <p:cNvSpPr>
              <a:spLocks noChangeArrowheads="1"/>
            </p:cNvSpPr>
            <p:nvPr/>
          </p:nvSpPr>
          <p:spPr bwMode="auto">
            <a:xfrm>
              <a:off x="1665" y="3125"/>
              <a:ext cx="723" cy="19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500" b="1"/>
                <a:t>S. América</a:t>
              </a:r>
            </a:p>
          </p:txBody>
        </p:sp>
        <p:sp>
          <p:nvSpPr>
            <p:cNvPr id="6177" name="Rectangle 33"/>
            <p:cNvSpPr>
              <a:spLocks noChangeArrowheads="1"/>
            </p:cNvSpPr>
            <p:nvPr/>
          </p:nvSpPr>
          <p:spPr bwMode="auto">
            <a:xfrm>
              <a:off x="2876" y="3153"/>
              <a:ext cx="443" cy="19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500" b="1"/>
                <a:t>África</a:t>
              </a:r>
            </a:p>
          </p:txBody>
        </p:sp>
        <p:sp>
          <p:nvSpPr>
            <p:cNvPr id="6178" name="Rectangle 34"/>
            <p:cNvSpPr>
              <a:spLocks noChangeArrowheads="1"/>
            </p:cNvSpPr>
            <p:nvPr/>
          </p:nvSpPr>
          <p:spPr bwMode="auto">
            <a:xfrm>
              <a:off x="3087" y="1212"/>
              <a:ext cx="763" cy="204"/>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sz="1600" b="1" i="1"/>
                <a:t>Topografía</a:t>
              </a:r>
            </a:p>
          </p:txBody>
        </p:sp>
        <p:sp>
          <p:nvSpPr>
            <p:cNvPr id="6179" name="Line 35"/>
            <p:cNvSpPr>
              <a:spLocks noChangeShapeType="1"/>
            </p:cNvSpPr>
            <p:nvPr/>
          </p:nvSpPr>
          <p:spPr bwMode="auto">
            <a:xfrm>
              <a:off x="2768" y="1078"/>
              <a:ext cx="0" cy="733"/>
            </a:xfrm>
            <a:prstGeom prst="line">
              <a:avLst/>
            </a:prstGeom>
            <a:noFill/>
            <a:ln w="25400">
              <a:solidFill>
                <a:schemeClr val="tx1"/>
              </a:solidFill>
              <a:round/>
              <a:headEnd type="triangle" w="med" len="med"/>
              <a:tailEnd/>
            </a:ln>
            <a:effectLst/>
          </p:spPr>
          <p:txBody>
            <a:bodyPr wrap="none" anchor="ctr"/>
            <a:lstStyle/>
            <a:p>
              <a:endParaRPr lang="es-MX"/>
            </a:p>
          </p:txBody>
        </p:sp>
        <p:sp>
          <p:nvSpPr>
            <p:cNvPr id="6180" name="Rectangle 36"/>
            <p:cNvSpPr>
              <a:spLocks noChangeArrowheads="1"/>
            </p:cNvSpPr>
            <p:nvPr/>
          </p:nvSpPr>
          <p:spPr bwMode="auto">
            <a:xfrm>
              <a:off x="2538" y="1086"/>
              <a:ext cx="206" cy="223"/>
            </a:xfrm>
            <a:prstGeom prst="rect">
              <a:avLst/>
            </a:prstGeom>
            <a:noFill/>
            <a:ln w="12700">
              <a:noFill/>
              <a:miter lim="800000"/>
              <a:headEnd/>
              <a:tailEnd/>
            </a:ln>
            <a:effectLst/>
          </p:spPr>
          <p:txBody>
            <a:bodyPr wrap="none" lIns="80962" tIns="39688" rIns="80962" bIns="39688">
              <a:spAutoFit/>
            </a:bodyPr>
            <a:lstStyle/>
            <a:p>
              <a:pPr defTabSz="590550" eaLnBrk="0" hangingPunct="0"/>
              <a:r>
                <a:rPr lang="es-ES_tradnl" b="1"/>
                <a:t>N</a:t>
              </a:r>
            </a:p>
          </p:txBody>
        </p:sp>
        <p:sp>
          <p:nvSpPr>
            <p:cNvPr id="6181" name="Line 37"/>
            <p:cNvSpPr>
              <a:spLocks noChangeShapeType="1"/>
            </p:cNvSpPr>
            <p:nvPr/>
          </p:nvSpPr>
          <p:spPr bwMode="auto">
            <a:xfrm>
              <a:off x="2777" y="2301"/>
              <a:ext cx="1310" cy="0"/>
            </a:xfrm>
            <a:prstGeom prst="line">
              <a:avLst/>
            </a:prstGeom>
            <a:noFill/>
            <a:ln w="25400">
              <a:solidFill>
                <a:srgbClr val="000000"/>
              </a:solidFill>
              <a:round/>
              <a:headEnd/>
              <a:tailEnd/>
            </a:ln>
            <a:effectLst/>
          </p:spPr>
          <p:txBody>
            <a:bodyPr wrap="none" anchor="ctr"/>
            <a:lstStyle/>
            <a:p>
              <a:endParaRPr lang="es-MX"/>
            </a:p>
          </p:txBody>
        </p:sp>
        <p:sp>
          <p:nvSpPr>
            <p:cNvPr id="6182" name="Line 38"/>
            <p:cNvSpPr>
              <a:spLocks noChangeShapeType="1"/>
            </p:cNvSpPr>
            <p:nvPr/>
          </p:nvSpPr>
          <p:spPr bwMode="auto">
            <a:xfrm>
              <a:off x="2768" y="2311"/>
              <a:ext cx="0" cy="736"/>
            </a:xfrm>
            <a:prstGeom prst="line">
              <a:avLst/>
            </a:prstGeom>
            <a:noFill/>
            <a:ln w="25400">
              <a:solidFill>
                <a:srgbClr val="000000"/>
              </a:solidFill>
              <a:round/>
              <a:headEnd/>
              <a:tailEnd/>
            </a:ln>
            <a:effectLst/>
          </p:spPr>
          <p:txBody>
            <a:bodyPr wrap="none" anchor="ctr"/>
            <a:lstStyle/>
            <a:p>
              <a:endParaRPr lang="es-MX"/>
            </a:p>
          </p:txBody>
        </p:sp>
        <p:sp>
          <p:nvSpPr>
            <p:cNvPr id="6183" name="Line 39"/>
            <p:cNvSpPr>
              <a:spLocks noChangeShapeType="1"/>
            </p:cNvSpPr>
            <p:nvPr/>
          </p:nvSpPr>
          <p:spPr bwMode="auto">
            <a:xfrm>
              <a:off x="2768" y="1559"/>
              <a:ext cx="0" cy="733"/>
            </a:xfrm>
            <a:prstGeom prst="line">
              <a:avLst/>
            </a:prstGeom>
            <a:noFill/>
            <a:ln w="25400">
              <a:solidFill>
                <a:srgbClr val="CC0000"/>
              </a:solidFill>
              <a:round/>
              <a:headEnd/>
              <a:tailEnd/>
            </a:ln>
            <a:effectLst/>
          </p:spPr>
          <p:txBody>
            <a:bodyPr wrap="none" anchor="ctr"/>
            <a:lstStyle/>
            <a:p>
              <a:endParaRPr lang="es-MX"/>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93" name="Group 37"/>
          <p:cNvGrpSpPr>
            <a:grpSpLocks/>
          </p:cNvGrpSpPr>
          <p:nvPr/>
        </p:nvGrpSpPr>
        <p:grpSpPr bwMode="auto">
          <a:xfrm>
            <a:off x="569913" y="304800"/>
            <a:ext cx="8086725" cy="5965825"/>
            <a:chOff x="359" y="192"/>
            <a:chExt cx="5094" cy="3758"/>
          </a:xfrm>
        </p:grpSpPr>
        <p:sp>
          <p:nvSpPr>
            <p:cNvPr id="19463" name="Rectangle 7"/>
            <p:cNvSpPr>
              <a:spLocks noChangeArrowheads="1"/>
            </p:cNvSpPr>
            <p:nvPr/>
          </p:nvSpPr>
          <p:spPr bwMode="auto">
            <a:xfrm>
              <a:off x="960" y="192"/>
              <a:ext cx="3515" cy="286"/>
            </a:xfrm>
            <a:prstGeom prst="rect">
              <a:avLst/>
            </a:prstGeom>
            <a:noFill/>
            <a:ln w="12700">
              <a:noFill/>
              <a:miter lim="800000"/>
              <a:headEnd/>
              <a:tailEnd/>
            </a:ln>
            <a:effectLst/>
          </p:spPr>
          <p:txBody>
            <a:bodyPr wrap="none" lIns="90488" tIns="44450" rIns="90488" bIns="44450">
              <a:spAutoFit/>
            </a:bodyPr>
            <a:lstStyle/>
            <a:p>
              <a:pPr marL="390525" indent="-390525" defTabSz="1042988" eaLnBrk="0" hangingPunct="0">
                <a:spcBef>
                  <a:spcPct val="20000"/>
                </a:spcBef>
              </a:pPr>
              <a:r>
                <a:rPr lang="es-ES_tradnl" sz="2400" b="1" i="1">
                  <a:solidFill>
                    <a:srgbClr val="FFFF00"/>
                  </a:solidFill>
                  <a:effectLst>
                    <a:outerShdw blurRad="38100" dist="38100" dir="2700000" algn="tl">
                      <a:srgbClr val="C0C0C0"/>
                    </a:outerShdw>
                  </a:effectLst>
                </a:rPr>
                <a:t>Sistema Geodésico Mundial (WGS84)</a:t>
              </a:r>
            </a:p>
          </p:txBody>
        </p:sp>
        <p:sp>
          <p:nvSpPr>
            <p:cNvPr id="19464" name="Rectangle 8"/>
            <p:cNvSpPr>
              <a:spLocks noChangeArrowheads="1"/>
            </p:cNvSpPr>
            <p:nvPr/>
          </p:nvSpPr>
          <p:spPr bwMode="auto">
            <a:xfrm>
              <a:off x="359" y="1044"/>
              <a:ext cx="3033" cy="696"/>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El origen coincide con el centro de masa de la Tierra</a:t>
              </a:r>
            </a:p>
            <a:p>
              <a:pPr marL="315913" indent="-315913" defTabSz="844550" eaLnBrk="0" hangingPunct="0">
                <a:spcBef>
                  <a:spcPct val="20000"/>
                </a:spcBef>
                <a:buFontTx/>
                <a:buChar char="•"/>
              </a:pPr>
              <a:r>
                <a:rPr lang="es-ES_tradnl" sz="2000" b="1"/>
                <a:t>Los ejes X y Y son perpendiculares entre sí en el plano ecuatorial </a:t>
              </a:r>
            </a:p>
            <a:p>
              <a:pPr marL="315913" indent="-315913" defTabSz="844550" eaLnBrk="0" hangingPunct="0">
                <a:spcBef>
                  <a:spcPct val="20000"/>
                </a:spcBef>
                <a:buFontTx/>
                <a:buChar char="•"/>
              </a:pPr>
              <a:r>
                <a:rPr lang="es-ES_tradnl" sz="2000" b="1"/>
                <a:t>El eje Z forma un ángulo recto con el plano formado por X,Y y coincide con el eje de rotación </a:t>
              </a:r>
            </a:p>
            <a:p>
              <a:pPr marL="315913" indent="-315913" defTabSz="844550" eaLnBrk="0" hangingPunct="0">
                <a:spcBef>
                  <a:spcPct val="20000"/>
                </a:spcBef>
              </a:pPr>
              <a:r>
                <a:rPr lang="es-ES_tradnl" sz="2000" b="1"/>
                <a:t>    de la Tierra</a:t>
              </a:r>
            </a:p>
          </p:txBody>
        </p:sp>
        <p:sp>
          <p:nvSpPr>
            <p:cNvPr id="19465" name="Line 9"/>
            <p:cNvSpPr>
              <a:spLocks noChangeShapeType="1"/>
            </p:cNvSpPr>
            <p:nvPr/>
          </p:nvSpPr>
          <p:spPr bwMode="auto">
            <a:xfrm>
              <a:off x="3551" y="3052"/>
              <a:ext cx="0" cy="808"/>
            </a:xfrm>
            <a:prstGeom prst="line">
              <a:avLst/>
            </a:prstGeom>
            <a:noFill/>
            <a:ln w="12700">
              <a:solidFill>
                <a:schemeClr val="tx1"/>
              </a:solidFill>
              <a:round/>
              <a:headEnd/>
              <a:tailEnd/>
            </a:ln>
            <a:effectLst/>
          </p:spPr>
          <p:txBody>
            <a:bodyPr wrap="none" anchor="ctr"/>
            <a:lstStyle/>
            <a:p>
              <a:endParaRPr lang="es-MX"/>
            </a:p>
          </p:txBody>
        </p:sp>
        <p:sp>
          <p:nvSpPr>
            <p:cNvPr id="19466" name="Freeform 10"/>
            <p:cNvSpPr>
              <a:spLocks/>
            </p:cNvSpPr>
            <p:nvPr/>
          </p:nvSpPr>
          <p:spPr bwMode="auto">
            <a:xfrm>
              <a:off x="3643" y="2625"/>
              <a:ext cx="634" cy="665"/>
            </a:xfrm>
            <a:custGeom>
              <a:avLst/>
              <a:gdLst/>
              <a:ahLst/>
              <a:cxnLst>
                <a:cxn ang="0">
                  <a:pos x="425" y="0"/>
                </a:cxn>
                <a:cxn ang="0">
                  <a:pos x="0" y="345"/>
                </a:cxn>
                <a:cxn ang="0">
                  <a:pos x="633" y="664"/>
                </a:cxn>
                <a:cxn ang="0">
                  <a:pos x="622" y="556"/>
                </a:cxn>
                <a:cxn ang="0">
                  <a:pos x="599" y="457"/>
                </a:cxn>
                <a:cxn ang="0">
                  <a:pos x="577" y="361"/>
                </a:cxn>
                <a:cxn ang="0">
                  <a:pos x="548" y="272"/>
                </a:cxn>
                <a:cxn ang="0">
                  <a:pos x="521" y="189"/>
                </a:cxn>
                <a:cxn ang="0">
                  <a:pos x="488" y="116"/>
                </a:cxn>
                <a:cxn ang="0">
                  <a:pos x="459" y="56"/>
                </a:cxn>
                <a:cxn ang="0">
                  <a:pos x="425" y="0"/>
                </a:cxn>
              </a:cxnLst>
              <a:rect l="0" t="0" r="r" b="b"/>
              <a:pathLst>
                <a:path w="634" h="665">
                  <a:moveTo>
                    <a:pt x="425" y="0"/>
                  </a:moveTo>
                  <a:lnTo>
                    <a:pt x="0" y="345"/>
                  </a:lnTo>
                  <a:lnTo>
                    <a:pt x="633" y="664"/>
                  </a:lnTo>
                  <a:lnTo>
                    <a:pt x="622" y="556"/>
                  </a:lnTo>
                  <a:lnTo>
                    <a:pt x="599" y="457"/>
                  </a:lnTo>
                  <a:lnTo>
                    <a:pt x="577" y="361"/>
                  </a:lnTo>
                  <a:lnTo>
                    <a:pt x="548" y="272"/>
                  </a:lnTo>
                  <a:lnTo>
                    <a:pt x="521" y="189"/>
                  </a:lnTo>
                  <a:lnTo>
                    <a:pt x="488" y="116"/>
                  </a:lnTo>
                  <a:lnTo>
                    <a:pt x="459" y="56"/>
                  </a:lnTo>
                  <a:lnTo>
                    <a:pt x="425" y="0"/>
                  </a:lnTo>
                </a:path>
              </a:pathLst>
            </a:custGeom>
            <a:solidFill>
              <a:srgbClr val="FFCC00"/>
            </a:solidFill>
            <a:ln w="12700" cap="rnd" cmpd="sng">
              <a:noFill/>
              <a:prstDash val="solid"/>
              <a:round/>
              <a:headEnd type="none" w="med" len="med"/>
              <a:tailEnd type="none" w="med" len="med"/>
            </a:ln>
            <a:effectLst/>
          </p:spPr>
          <p:txBody>
            <a:bodyPr/>
            <a:lstStyle/>
            <a:p>
              <a:endParaRPr lang="es-MX"/>
            </a:p>
          </p:txBody>
        </p:sp>
        <p:sp>
          <p:nvSpPr>
            <p:cNvPr id="19467" name="Freeform 11"/>
            <p:cNvSpPr>
              <a:spLocks/>
            </p:cNvSpPr>
            <p:nvPr/>
          </p:nvSpPr>
          <p:spPr bwMode="auto">
            <a:xfrm>
              <a:off x="3643" y="2625"/>
              <a:ext cx="634" cy="665"/>
            </a:xfrm>
            <a:custGeom>
              <a:avLst/>
              <a:gdLst/>
              <a:ahLst/>
              <a:cxnLst>
                <a:cxn ang="0">
                  <a:pos x="425" y="0"/>
                </a:cxn>
                <a:cxn ang="0">
                  <a:pos x="0" y="345"/>
                </a:cxn>
                <a:cxn ang="0">
                  <a:pos x="633" y="664"/>
                </a:cxn>
                <a:cxn ang="0">
                  <a:pos x="622" y="556"/>
                </a:cxn>
                <a:cxn ang="0">
                  <a:pos x="599" y="457"/>
                </a:cxn>
                <a:cxn ang="0">
                  <a:pos x="577" y="361"/>
                </a:cxn>
                <a:cxn ang="0">
                  <a:pos x="548" y="272"/>
                </a:cxn>
                <a:cxn ang="0">
                  <a:pos x="521" y="189"/>
                </a:cxn>
                <a:cxn ang="0">
                  <a:pos x="488" y="116"/>
                </a:cxn>
                <a:cxn ang="0">
                  <a:pos x="459" y="56"/>
                </a:cxn>
                <a:cxn ang="0">
                  <a:pos x="425" y="0"/>
                </a:cxn>
              </a:cxnLst>
              <a:rect l="0" t="0" r="r" b="b"/>
              <a:pathLst>
                <a:path w="634" h="665">
                  <a:moveTo>
                    <a:pt x="425" y="0"/>
                  </a:moveTo>
                  <a:lnTo>
                    <a:pt x="0" y="345"/>
                  </a:lnTo>
                  <a:lnTo>
                    <a:pt x="633" y="664"/>
                  </a:lnTo>
                  <a:lnTo>
                    <a:pt x="622" y="556"/>
                  </a:lnTo>
                  <a:lnTo>
                    <a:pt x="599" y="457"/>
                  </a:lnTo>
                  <a:lnTo>
                    <a:pt x="577" y="361"/>
                  </a:lnTo>
                  <a:lnTo>
                    <a:pt x="548" y="272"/>
                  </a:lnTo>
                  <a:lnTo>
                    <a:pt x="521" y="189"/>
                  </a:lnTo>
                  <a:lnTo>
                    <a:pt x="488" y="116"/>
                  </a:lnTo>
                  <a:lnTo>
                    <a:pt x="459" y="56"/>
                  </a:lnTo>
                  <a:lnTo>
                    <a:pt x="425" y="0"/>
                  </a:lnTo>
                </a:path>
              </a:pathLst>
            </a:custGeom>
            <a:noFill/>
            <a:ln w="12700" cap="rnd" cmpd="sng">
              <a:solidFill>
                <a:srgbClr val="FF6600"/>
              </a:solidFill>
              <a:prstDash val="solid"/>
              <a:round/>
              <a:headEnd type="none" w="med" len="med"/>
              <a:tailEnd type="none" w="med" len="med"/>
            </a:ln>
            <a:effectLst/>
          </p:spPr>
          <p:txBody>
            <a:bodyPr/>
            <a:lstStyle/>
            <a:p>
              <a:endParaRPr lang="es-MX"/>
            </a:p>
          </p:txBody>
        </p:sp>
        <p:sp>
          <p:nvSpPr>
            <p:cNvPr id="19468" name="Freeform 12"/>
            <p:cNvSpPr>
              <a:spLocks/>
            </p:cNvSpPr>
            <p:nvPr/>
          </p:nvSpPr>
          <p:spPr bwMode="auto">
            <a:xfrm>
              <a:off x="2961" y="2920"/>
              <a:ext cx="1316" cy="631"/>
            </a:xfrm>
            <a:custGeom>
              <a:avLst/>
              <a:gdLst/>
              <a:ahLst/>
              <a:cxnLst>
                <a:cxn ang="0">
                  <a:pos x="0" y="607"/>
                </a:cxn>
                <a:cxn ang="0">
                  <a:pos x="587" y="0"/>
                </a:cxn>
                <a:cxn ang="0">
                  <a:pos x="1315" y="367"/>
                </a:cxn>
                <a:cxn ang="0">
                  <a:pos x="1241" y="418"/>
                </a:cxn>
                <a:cxn ang="0">
                  <a:pos x="1170" y="456"/>
                </a:cxn>
                <a:cxn ang="0">
                  <a:pos x="1091" y="495"/>
                </a:cxn>
                <a:cxn ang="0">
                  <a:pos x="1018" y="529"/>
                </a:cxn>
                <a:cxn ang="0">
                  <a:pos x="935" y="556"/>
                </a:cxn>
                <a:cxn ang="0">
                  <a:pos x="856" y="578"/>
                </a:cxn>
                <a:cxn ang="0">
                  <a:pos x="777" y="597"/>
                </a:cxn>
                <a:cxn ang="0">
                  <a:pos x="694" y="607"/>
                </a:cxn>
                <a:cxn ang="0">
                  <a:pos x="609" y="619"/>
                </a:cxn>
                <a:cxn ang="0">
                  <a:pos x="526" y="630"/>
                </a:cxn>
                <a:cxn ang="0">
                  <a:pos x="441" y="630"/>
                </a:cxn>
                <a:cxn ang="0">
                  <a:pos x="352" y="630"/>
                </a:cxn>
                <a:cxn ang="0">
                  <a:pos x="268" y="630"/>
                </a:cxn>
                <a:cxn ang="0">
                  <a:pos x="179" y="623"/>
                </a:cxn>
                <a:cxn ang="0">
                  <a:pos x="89" y="619"/>
                </a:cxn>
                <a:cxn ang="0">
                  <a:pos x="0" y="607"/>
                </a:cxn>
              </a:cxnLst>
              <a:rect l="0" t="0" r="r" b="b"/>
              <a:pathLst>
                <a:path w="1316" h="631">
                  <a:moveTo>
                    <a:pt x="0" y="607"/>
                  </a:moveTo>
                  <a:lnTo>
                    <a:pt x="587" y="0"/>
                  </a:lnTo>
                  <a:lnTo>
                    <a:pt x="1315" y="367"/>
                  </a:lnTo>
                  <a:lnTo>
                    <a:pt x="1241" y="418"/>
                  </a:lnTo>
                  <a:lnTo>
                    <a:pt x="1170" y="456"/>
                  </a:lnTo>
                  <a:lnTo>
                    <a:pt x="1091" y="495"/>
                  </a:lnTo>
                  <a:lnTo>
                    <a:pt x="1018" y="529"/>
                  </a:lnTo>
                  <a:lnTo>
                    <a:pt x="935" y="556"/>
                  </a:lnTo>
                  <a:lnTo>
                    <a:pt x="856" y="578"/>
                  </a:lnTo>
                  <a:lnTo>
                    <a:pt x="777" y="597"/>
                  </a:lnTo>
                  <a:lnTo>
                    <a:pt x="694" y="607"/>
                  </a:lnTo>
                  <a:lnTo>
                    <a:pt x="609" y="619"/>
                  </a:lnTo>
                  <a:lnTo>
                    <a:pt x="526" y="630"/>
                  </a:lnTo>
                  <a:lnTo>
                    <a:pt x="441" y="630"/>
                  </a:lnTo>
                  <a:lnTo>
                    <a:pt x="352" y="630"/>
                  </a:lnTo>
                  <a:lnTo>
                    <a:pt x="268" y="630"/>
                  </a:lnTo>
                  <a:lnTo>
                    <a:pt x="179" y="623"/>
                  </a:lnTo>
                  <a:lnTo>
                    <a:pt x="89" y="619"/>
                  </a:lnTo>
                  <a:lnTo>
                    <a:pt x="0" y="607"/>
                  </a:lnTo>
                </a:path>
              </a:pathLst>
            </a:custGeom>
            <a:solidFill>
              <a:srgbClr val="FFFF00"/>
            </a:solidFill>
            <a:ln w="12700" cap="rnd" cmpd="sng">
              <a:noFill/>
              <a:prstDash val="solid"/>
              <a:round/>
              <a:headEnd type="none" w="med" len="med"/>
              <a:tailEnd type="none" w="med" len="med"/>
            </a:ln>
            <a:effectLst/>
          </p:spPr>
          <p:txBody>
            <a:bodyPr/>
            <a:lstStyle/>
            <a:p>
              <a:endParaRPr lang="es-MX"/>
            </a:p>
          </p:txBody>
        </p:sp>
        <p:sp>
          <p:nvSpPr>
            <p:cNvPr id="19469" name="Freeform 13"/>
            <p:cNvSpPr>
              <a:spLocks/>
            </p:cNvSpPr>
            <p:nvPr/>
          </p:nvSpPr>
          <p:spPr bwMode="auto">
            <a:xfrm>
              <a:off x="2961" y="2920"/>
              <a:ext cx="1316" cy="631"/>
            </a:xfrm>
            <a:custGeom>
              <a:avLst/>
              <a:gdLst/>
              <a:ahLst/>
              <a:cxnLst>
                <a:cxn ang="0">
                  <a:pos x="0" y="607"/>
                </a:cxn>
                <a:cxn ang="0">
                  <a:pos x="587" y="0"/>
                </a:cxn>
                <a:cxn ang="0">
                  <a:pos x="1315" y="367"/>
                </a:cxn>
                <a:cxn ang="0">
                  <a:pos x="1241" y="418"/>
                </a:cxn>
                <a:cxn ang="0">
                  <a:pos x="1170" y="456"/>
                </a:cxn>
                <a:cxn ang="0">
                  <a:pos x="1091" y="495"/>
                </a:cxn>
                <a:cxn ang="0">
                  <a:pos x="1018" y="529"/>
                </a:cxn>
                <a:cxn ang="0">
                  <a:pos x="935" y="556"/>
                </a:cxn>
                <a:cxn ang="0">
                  <a:pos x="856" y="578"/>
                </a:cxn>
                <a:cxn ang="0">
                  <a:pos x="777" y="597"/>
                </a:cxn>
                <a:cxn ang="0">
                  <a:pos x="694" y="607"/>
                </a:cxn>
                <a:cxn ang="0">
                  <a:pos x="609" y="619"/>
                </a:cxn>
                <a:cxn ang="0">
                  <a:pos x="526" y="630"/>
                </a:cxn>
                <a:cxn ang="0">
                  <a:pos x="441" y="630"/>
                </a:cxn>
                <a:cxn ang="0">
                  <a:pos x="352" y="630"/>
                </a:cxn>
                <a:cxn ang="0">
                  <a:pos x="268" y="630"/>
                </a:cxn>
                <a:cxn ang="0">
                  <a:pos x="179" y="623"/>
                </a:cxn>
                <a:cxn ang="0">
                  <a:pos x="89" y="619"/>
                </a:cxn>
                <a:cxn ang="0">
                  <a:pos x="0" y="607"/>
                </a:cxn>
              </a:cxnLst>
              <a:rect l="0" t="0" r="r" b="b"/>
              <a:pathLst>
                <a:path w="1316" h="631">
                  <a:moveTo>
                    <a:pt x="0" y="607"/>
                  </a:moveTo>
                  <a:lnTo>
                    <a:pt x="587" y="0"/>
                  </a:lnTo>
                  <a:lnTo>
                    <a:pt x="1315" y="367"/>
                  </a:lnTo>
                  <a:lnTo>
                    <a:pt x="1241" y="418"/>
                  </a:lnTo>
                  <a:lnTo>
                    <a:pt x="1170" y="456"/>
                  </a:lnTo>
                  <a:lnTo>
                    <a:pt x="1091" y="495"/>
                  </a:lnTo>
                  <a:lnTo>
                    <a:pt x="1018" y="529"/>
                  </a:lnTo>
                  <a:lnTo>
                    <a:pt x="935" y="556"/>
                  </a:lnTo>
                  <a:lnTo>
                    <a:pt x="856" y="578"/>
                  </a:lnTo>
                  <a:lnTo>
                    <a:pt x="777" y="597"/>
                  </a:lnTo>
                  <a:lnTo>
                    <a:pt x="694" y="607"/>
                  </a:lnTo>
                  <a:lnTo>
                    <a:pt x="609" y="619"/>
                  </a:lnTo>
                  <a:lnTo>
                    <a:pt x="526" y="630"/>
                  </a:lnTo>
                  <a:lnTo>
                    <a:pt x="441" y="630"/>
                  </a:lnTo>
                  <a:lnTo>
                    <a:pt x="352" y="630"/>
                  </a:lnTo>
                  <a:lnTo>
                    <a:pt x="268" y="630"/>
                  </a:lnTo>
                  <a:lnTo>
                    <a:pt x="179" y="623"/>
                  </a:lnTo>
                  <a:lnTo>
                    <a:pt x="89" y="619"/>
                  </a:lnTo>
                  <a:lnTo>
                    <a:pt x="0" y="607"/>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9470" name="Line 14"/>
            <p:cNvSpPr>
              <a:spLocks noChangeShapeType="1"/>
            </p:cNvSpPr>
            <p:nvPr/>
          </p:nvSpPr>
          <p:spPr bwMode="auto">
            <a:xfrm flipV="1">
              <a:off x="3546" y="1638"/>
              <a:ext cx="0" cy="1406"/>
            </a:xfrm>
            <a:prstGeom prst="line">
              <a:avLst/>
            </a:prstGeom>
            <a:noFill/>
            <a:ln w="12700">
              <a:solidFill>
                <a:srgbClr val="000000"/>
              </a:solidFill>
              <a:round/>
              <a:headEnd/>
              <a:tailEnd type="triangle" w="med" len="med"/>
            </a:ln>
            <a:effectLst/>
          </p:spPr>
          <p:txBody>
            <a:bodyPr wrap="none" anchor="ctr"/>
            <a:lstStyle/>
            <a:p>
              <a:endParaRPr lang="es-MX"/>
            </a:p>
          </p:txBody>
        </p:sp>
        <p:sp>
          <p:nvSpPr>
            <p:cNvPr id="19471" name="Line 15"/>
            <p:cNvSpPr>
              <a:spLocks noChangeShapeType="1"/>
            </p:cNvSpPr>
            <p:nvPr/>
          </p:nvSpPr>
          <p:spPr bwMode="auto">
            <a:xfrm>
              <a:off x="3567" y="2920"/>
              <a:ext cx="1706" cy="0"/>
            </a:xfrm>
            <a:prstGeom prst="line">
              <a:avLst/>
            </a:prstGeom>
            <a:noFill/>
            <a:ln w="12700">
              <a:solidFill>
                <a:srgbClr val="000000"/>
              </a:solidFill>
              <a:round/>
              <a:headEnd/>
              <a:tailEnd type="triangle" w="med" len="med"/>
            </a:ln>
            <a:effectLst/>
          </p:spPr>
          <p:txBody>
            <a:bodyPr wrap="none" anchor="ctr"/>
            <a:lstStyle/>
            <a:p>
              <a:endParaRPr lang="es-MX"/>
            </a:p>
          </p:txBody>
        </p:sp>
        <p:sp>
          <p:nvSpPr>
            <p:cNvPr id="19472" name="Line 16"/>
            <p:cNvSpPr>
              <a:spLocks noChangeShapeType="1"/>
            </p:cNvSpPr>
            <p:nvPr/>
          </p:nvSpPr>
          <p:spPr bwMode="auto">
            <a:xfrm flipH="1">
              <a:off x="2714" y="2926"/>
              <a:ext cx="840" cy="865"/>
            </a:xfrm>
            <a:prstGeom prst="line">
              <a:avLst/>
            </a:prstGeom>
            <a:noFill/>
            <a:ln w="12700">
              <a:solidFill>
                <a:srgbClr val="000000"/>
              </a:solidFill>
              <a:round/>
              <a:headEnd/>
              <a:tailEnd type="triangle" w="med" len="med"/>
            </a:ln>
            <a:effectLst/>
          </p:spPr>
          <p:txBody>
            <a:bodyPr wrap="none" anchor="ctr"/>
            <a:lstStyle/>
            <a:p>
              <a:endParaRPr lang="es-MX"/>
            </a:p>
          </p:txBody>
        </p:sp>
        <p:sp>
          <p:nvSpPr>
            <p:cNvPr id="19473" name="Freeform 17"/>
            <p:cNvSpPr>
              <a:spLocks/>
            </p:cNvSpPr>
            <p:nvPr/>
          </p:nvSpPr>
          <p:spPr bwMode="auto">
            <a:xfrm>
              <a:off x="4130" y="2065"/>
              <a:ext cx="721" cy="473"/>
            </a:xfrm>
            <a:custGeom>
              <a:avLst/>
              <a:gdLst/>
              <a:ahLst/>
              <a:cxnLst>
                <a:cxn ang="0">
                  <a:pos x="32" y="16"/>
                </a:cxn>
                <a:cxn ang="0">
                  <a:pos x="88" y="8"/>
                </a:cxn>
                <a:cxn ang="0">
                  <a:pos x="136" y="16"/>
                </a:cxn>
                <a:cxn ang="0">
                  <a:pos x="200" y="8"/>
                </a:cxn>
                <a:cxn ang="0">
                  <a:pos x="256" y="24"/>
                </a:cxn>
                <a:cxn ang="0">
                  <a:pos x="320" y="0"/>
                </a:cxn>
                <a:cxn ang="0">
                  <a:pos x="368" y="32"/>
                </a:cxn>
                <a:cxn ang="0">
                  <a:pos x="432" y="56"/>
                </a:cxn>
                <a:cxn ang="0">
                  <a:pos x="480" y="72"/>
                </a:cxn>
                <a:cxn ang="0">
                  <a:pos x="520" y="136"/>
                </a:cxn>
                <a:cxn ang="0">
                  <a:pos x="584" y="192"/>
                </a:cxn>
                <a:cxn ang="0">
                  <a:pos x="640" y="208"/>
                </a:cxn>
                <a:cxn ang="0">
                  <a:pos x="664" y="248"/>
                </a:cxn>
                <a:cxn ang="0">
                  <a:pos x="696" y="312"/>
                </a:cxn>
                <a:cxn ang="0">
                  <a:pos x="712" y="360"/>
                </a:cxn>
                <a:cxn ang="0">
                  <a:pos x="720" y="424"/>
                </a:cxn>
                <a:cxn ang="0">
                  <a:pos x="720" y="472"/>
                </a:cxn>
                <a:cxn ang="0">
                  <a:pos x="688" y="416"/>
                </a:cxn>
                <a:cxn ang="0">
                  <a:pos x="648" y="384"/>
                </a:cxn>
                <a:cxn ang="0">
                  <a:pos x="624" y="328"/>
                </a:cxn>
                <a:cxn ang="0">
                  <a:pos x="592" y="272"/>
                </a:cxn>
                <a:cxn ang="0">
                  <a:pos x="552" y="248"/>
                </a:cxn>
                <a:cxn ang="0">
                  <a:pos x="504" y="216"/>
                </a:cxn>
                <a:cxn ang="0">
                  <a:pos x="472" y="184"/>
                </a:cxn>
                <a:cxn ang="0">
                  <a:pos x="432" y="152"/>
                </a:cxn>
                <a:cxn ang="0">
                  <a:pos x="368" y="104"/>
                </a:cxn>
                <a:cxn ang="0">
                  <a:pos x="312" y="72"/>
                </a:cxn>
                <a:cxn ang="0">
                  <a:pos x="240" y="80"/>
                </a:cxn>
                <a:cxn ang="0">
                  <a:pos x="184" y="88"/>
                </a:cxn>
                <a:cxn ang="0">
                  <a:pos x="120" y="64"/>
                </a:cxn>
                <a:cxn ang="0">
                  <a:pos x="64" y="56"/>
                </a:cxn>
                <a:cxn ang="0">
                  <a:pos x="0" y="16"/>
                </a:cxn>
              </a:cxnLst>
              <a:rect l="0" t="0" r="r" b="b"/>
              <a:pathLst>
                <a:path w="721" h="473">
                  <a:moveTo>
                    <a:pt x="0" y="16"/>
                  </a:moveTo>
                  <a:lnTo>
                    <a:pt x="32" y="16"/>
                  </a:lnTo>
                  <a:lnTo>
                    <a:pt x="56" y="16"/>
                  </a:lnTo>
                  <a:lnTo>
                    <a:pt x="88" y="8"/>
                  </a:lnTo>
                  <a:lnTo>
                    <a:pt x="112" y="16"/>
                  </a:lnTo>
                  <a:lnTo>
                    <a:pt x="136" y="16"/>
                  </a:lnTo>
                  <a:lnTo>
                    <a:pt x="168" y="16"/>
                  </a:lnTo>
                  <a:lnTo>
                    <a:pt x="200" y="8"/>
                  </a:lnTo>
                  <a:lnTo>
                    <a:pt x="232" y="24"/>
                  </a:lnTo>
                  <a:lnTo>
                    <a:pt x="256" y="24"/>
                  </a:lnTo>
                  <a:lnTo>
                    <a:pt x="288" y="8"/>
                  </a:lnTo>
                  <a:lnTo>
                    <a:pt x="320" y="0"/>
                  </a:lnTo>
                  <a:lnTo>
                    <a:pt x="344" y="0"/>
                  </a:lnTo>
                  <a:lnTo>
                    <a:pt x="368" y="32"/>
                  </a:lnTo>
                  <a:lnTo>
                    <a:pt x="400" y="40"/>
                  </a:lnTo>
                  <a:lnTo>
                    <a:pt x="432" y="56"/>
                  </a:lnTo>
                  <a:lnTo>
                    <a:pt x="456" y="64"/>
                  </a:lnTo>
                  <a:lnTo>
                    <a:pt x="480" y="72"/>
                  </a:lnTo>
                  <a:lnTo>
                    <a:pt x="496" y="104"/>
                  </a:lnTo>
                  <a:lnTo>
                    <a:pt x="520" y="136"/>
                  </a:lnTo>
                  <a:lnTo>
                    <a:pt x="552" y="160"/>
                  </a:lnTo>
                  <a:lnTo>
                    <a:pt x="584" y="192"/>
                  </a:lnTo>
                  <a:lnTo>
                    <a:pt x="608" y="192"/>
                  </a:lnTo>
                  <a:lnTo>
                    <a:pt x="640" y="208"/>
                  </a:lnTo>
                  <a:lnTo>
                    <a:pt x="664" y="224"/>
                  </a:lnTo>
                  <a:lnTo>
                    <a:pt x="664" y="248"/>
                  </a:lnTo>
                  <a:lnTo>
                    <a:pt x="680" y="280"/>
                  </a:lnTo>
                  <a:lnTo>
                    <a:pt x="696" y="312"/>
                  </a:lnTo>
                  <a:lnTo>
                    <a:pt x="704" y="336"/>
                  </a:lnTo>
                  <a:lnTo>
                    <a:pt x="712" y="360"/>
                  </a:lnTo>
                  <a:lnTo>
                    <a:pt x="720" y="392"/>
                  </a:lnTo>
                  <a:lnTo>
                    <a:pt x="720" y="424"/>
                  </a:lnTo>
                  <a:lnTo>
                    <a:pt x="720" y="448"/>
                  </a:lnTo>
                  <a:lnTo>
                    <a:pt x="720" y="472"/>
                  </a:lnTo>
                  <a:lnTo>
                    <a:pt x="704" y="448"/>
                  </a:lnTo>
                  <a:lnTo>
                    <a:pt x="688" y="416"/>
                  </a:lnTo>
                  <a:lnTo>
                    <a:pt x="656" y="408"/>
                  </a:lnTo>
                  <a:lnTo>
                    <a:pt x="648" y="384"/>
                  </a:lnTo>
                  <a:lnTo>
                    <a:pt x="640" y="352"/>
                  </a:lnTo>
                  <a:lnTo>
                    <a:pt x="624" y="328"/>
                  </a:lnTo>
                  <a:lnTo>
                    <a:pt x="608" y="296"/>
                  </a:lnTo>
                  <a:lnTo>
                    <a:pt x="592" y="272"/>
                  </a:lnTo>
                  <a:lnTo>
                    <a:pt x="568" y="272"/>
                  </a:lnTo>
                  <a:lnTo>
                    <a:pt x="552" y="248"/>
                  </a:lnTo>
                  <a:lnTo>
                    <a:pt x="528" y="232"/>
                  </a:lnTo>
                  <a:lnTo>
                    <a:pt x="504" y="216"/>
                  </a:lnTo>
                  <a:lnTo>
                    <a:pt x="480" y="208"/>
                  </a:lnTo>
                  <a:lnTo>
                    <a:pt x="472" y="184"/>
                  </a:lnTo>
                  <a:lnTo>
                    <a:pt x="456" y="160"/>
                  </a:lnTo>
                  <a:lnTo>
                    <a:pt x="432" y="152"/>
                  </a:lnTo>
                  <a:lnTo>
                    <a:pt x="400" y="120"/>
                  </a:lnTo>
                  <a:lnTo>
                    <a:pt x="368" y="104"/>
                  </a:lnTo>
                  <a:lnTo>
                    <a:pt x="336" y="88"/>
                  </a:lnTo>
                  <a:lnTo>
                    <a:pt x="312" y="72"/>
                  </a:lnTo>
                  <a:lnTo>
                    <a:pt x="272" y="72"/>
                  </a:lnTo>
                  <a:lnTo>
                    <a:pt x="240" y="80"/>
                  </a:lnTo>
                  <a:lnTo>
                    <a:pt x="216" y="96"/>
                  </a:lnTo>
                  <a:lnTo>
                    <a:pt x="184" y="88"/>
                  </a:lnTo>
                  <a:lnTo>
                    <a:pt x="152" y="80"/>
                  </a:lnTo>
                  <a:lnTo>
                    <a:pt x="120" y="64"/>
                  </a:lnTo>
                  <a:lnTo>
                    <a:pt x="88" y="64"/>
                  </a:lnTo>
                  <a:lnTo>
                    <a:pt x="64" y="56"/>
                  </a:lnTo>
                  <a:lnTo>
                    <a:pt x="40" y="56"/>
                  </a:lnTo>
                  <a:lnTo>
                    <a:pt x="0" y="16"/>
                  </a:lnTo>
                </a:path>
              </a:pathLst>
            </a:custGeom>
            <a:gradFill rotWithShape="0">
              <a:gsLst>
                <a:gs pos="0">
                  <a:srgbClr val="33CC33">
                    <a:gamma/>
                    <a:tint val="40000"/>
                    <a:invGamma/>
                  </a:srgbClr>
                </a:gs>
                <a:gs pos="100000">
                  <a:srgbClr val="33CC33"/>
                </a:gs>
              </a:gsLst>
              <a:lin ang="18900000" scaled="1"/>
            </a:gradFill>
            <a:ln w="12700" cap="rnd" cmpd="sng">
              <a:solidFill>
                <a:schemeClr val="tx1"/>
              </a:solidFill>
              <a:prstDash val="solid"/>
              <a:round/>
              <a:headEnd type="none" w="med" len="med"/>
              <a:tailEnd type="none" w="med" len="med"/>
            </a:ln>
            <a:effectLst/>
          </p:spPr>
          <p:txBody>
            <a:bodyPr/>
            <a:lstStyle/>
            <a:p>
              <a:endParaRPr lang="es-MX"/>
            </a:p>
          </p:txBody>
        </p:sp>
        <p:sp>
          <p:nvSpPr>
            <p:cNvPr id="19474" name="Freeform 18"/>
            <p:cNvSpPr>
              <a:spLocks/>
            </p:cNvSpPr>
            <p:nvPr/>
          </p:nvSpPr>
          <p:spPr bwMode="auto">
            <a:xfrm>
              <a:off x="3058" y="2921"/>
              <a:ext cx="1983" cy="509"/>
            </a:xfrm>
            <a:custGeom>
              <a:avLst/>
              <a:gdLst/>
              <a:ahLst/>
              <a:cxnLst>
                <a:cxn ang="0">
                  <a:pos x="0" y="508"/>
                </a:cxn>
                <a:cxn ang="0">
                  <a:pos x="1529" y="508"/>
                </a:cxn>
                <a:cxn ang="0">
                  <a:pos x="1982" y="0"/>
                </a:cxn>
              </a:cxnLst>
              <a:rect l="0" t="0" r="r" b="b"/>
              <a:pathLst>
                <a:path w="1983" h="509">
                  <a:moveTo>
                    <a:pt x="0" y="508"/>
                  </a:moveTo>
                  <a:lnTo>
                    <a:pt x="1529" y="508"/>
                  </a:lnTo>
                  <a:lnTo>
                    <a:pt x="1982" y="0"/>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9475" name="Freeform 19"/>
            <p:cNvSpPr>
              <a:spLocks/>
            </p:cNvSpPr>
            <p:nvPr/>
          </p:nvSpPr>
          <p:spPr bwMode="auto">
            <a:xfrm>
              <a:off x="3543" y="2073"/>
              <a:ext cx="735" cy="1217"/>
            </a:xfrm>
            <a:custGeom>
              <a:avLst/>
              <a:gdLst/>
              <a:ahLst/>
              <a:cxnLst>
                <a:cxn ang="0">
                  <a:pos x="0" y="0"/>
                </a:cxn>
                <a:cxn ang="0">
                  <a:pos x="71" y="48"/>
                </a:cxn>
                <a:cxn ang="0">
                  <a:pos x="144" y="105"/>
                </a:cxn>
                <a:cxn ang="0">
                  <a:pos x="211" y="166"/>
                </a:cxn>
                <a:cxn ang="0">
                  <a:pos x="279" y="228"/>
                </a:cxn>
                <a:cxn ang="0">
                  <a:pos x="341" y="289"/>
                </a:cxn>
                <a:cxn ang="0">
                  <a:pos x="397" y="356"/>
                </a:cxn>
                <a:cxn ang="0">
                  <a:pos x="448" y="429"/>
                </a:cxn>
                <a:cxn ang="0">
                  <a:pos x="498" y="501"/>
                </a:cxn>
                <a:cxn ang="0">
                  <a:pos x="542" y="579"/>
                </a:cxn>
                <a:cxn ang="0">
                  <a:pos x="583" y="657"/>
                </a:cxn>
                <a:cxn ang="0">
                  <a:pos x="616" y="741"/>
                </a:cxn>
                <a:cxn ang="0">
                  <a:pos x="649" y="830"/>
                </a:cxn>
                <a:cxn ang="0">
                  <a:pos x="678" y="920"/>
                </a:cxn>
                <a:cxn ang="0">
                  <a:pos x="700" y="1015"/>
                </a:cxn>
                <a:cxn ang="0">
                  <a:pos x="723" y="1114"/>
                </a:cxn>
                <a:cxn ang="0">
                  <a:pos x="734" y="1216"/>
                </a:cxn>
              </a:cxnLst>
              <a:rect l="0" t="0" r="r" b="b"/>
              <a:pathLst>
                <a:path w="735" h="1217">
                  <a:moveTo>
                    <a:pt x="0" y="0"/>
                  </a:moveTo>
                  <a:lnTo>
                    <a:pt x="71" y="48"/>
                  </a:lnTo>
                  <a:lnTo>
                    <a:pt x="144" y="105"/>
                  </a:lnTo>
                  <a:lnTo>
                    <a:pt x="211" y="166"/>
                  </a:lnTo>
                  <a:lnTo>
                    <a:pt x="279" y="228"/>
                  </a:lnTo>
                  <a:lnTo>
                    <a:pt x="341" y="289"/>
                  </a:lnTo>
                  <a:lnTo>
                    <a:pt x="397" y="356"/>
                  </a:lnTo>
                  <a:lnTo>
                    <a:pt x="448" y="429"/>
                  </a:lnTo>
                  <a:lnTo>
                    <a:pt x="498" y="501"/>
                  </a:lnTo>
                  <a:lnTo>
                    <a:pt x="542" y="579"/>
                  </a:lnTo>
                  <a:lnTo>
                    <a:pt x="583" y="657"/>
                  </a:lnTo>
                  <a:lnTo>
                    <a:pt x="616" y="741"/>
                  </a:lnTo>
                  <a:lnTo>
                    <a:pt x="649" y="830"/>
                  </a:lnTo>
                  <a:lnTo>
                    <a:pt x="678" y="920"/>
                  </a:lnTo>
                  <a:lnTo>
                    <a:pt x="700" y="1015"/>
                  </a:lnTo>
                  <a:lnTo>
                    <a:pt x="723" y="1114"/>
                  </a:lnTo>
                  <a:lnTo>
                    <a:pt x="734" y="1216"/>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9476" name="Line 20"/>
            <p:cNvSpPr>
              <a:spLocks noChangeShapeType="1"/>
            </p:cNvSpPr>
            <p:nvPr/>
          </p:nvSpPr>
          <p:spPr bwMode="auto">
            <a:xfrm flipV="1">
              <a:off x="4067" y="2191"/>
              <a:ext cx="516" cy="434"/>
            </a:xfrm>
            <a:prstGeom prst="line">
              <a:avLst/>
            </a:prstGeom>
            <a:noFill/>
            <a:ln w="12700">
              <a:solidFill>
                <a:srgbClr val="000000"/>
              </a:solidFill>
              <a:round/>
              <a:headEnd/>
              <a:tailEnd/>
            </a:ln>
            <a:effectLst/>
          </p:spPr>
          <p:txBody>
            <a:bodyPr wrap="none" anchor="ctr"/>
            <a:lstStyle/>
            <a:p>
              <a:endParaRPr lang="es-MX"/>
            </a:p>
          </p:txBody>
        </p:sp>
        <p:sp>
          <p:nvSpPr>
            <p:cNvPr id="19477" name="Line 21"/>
            <p:cNvSpPr>
              <a:spLocks noChangeShapeType="1"/>
            </p:cNvSpPr>
            <p:nvPr/>
          </p:nvSpPr>
          <p:spPr bwMode="auto">
            <a:xfrm flipV="1">
              <a:off x="3558" y="2616"/>
              <a:ext cx="505" cy="428"/>
            </a:xfrm>
            <a:prstGeom prst="line">
              <a:avLst/>
            </a:prstGeom>
            <a:noFill/>
            <a:ln w="12700">
              <a:solidFill>
                <a:srgbClr val="000000"/>
              </a:solidFill>
              <a:round/>
              <a:headEnd/>
              <a:tailEnd/>
            </a:ln>
            <a:effectLst/>
          </p:spPr>
          <p:txBody>
            <a:bodyPr wrap="none" anchor="ctr"/>
            <a:lstStyle/>
            <a:p>
              <a:endParaRPr lang="es-MX"/>
            </a:p>
          </p:txBody>
        </p:sp>
        <p:sp>
          <p:nvSpPr>
            <p:cNvPr id="19478" name="Freeform 22"/>
            <p:cNvSpPr>
              <a:spLocks/>
            </p:cNvSpPr>
            <p:nvPr/>
          </p:nvSpPr>
          <p:spPr bwMode="auto">
            <a:xfrm>
              <a:off x="2957" y="2068"/>
              <a:ext cx="1699" cy="1484"/>
            </a:xfrm>
            <a:custGeom>
              <a:avLst/>
              <a:gdLst/>
              <a:ahLst/>
              <a:cxnLst>
                <a:cxn ang="0">
                  <a:pos x="4" y="1460"/>
                </a:cxn>
                <a:cxn ang="0">
                  <a:pos x="0" y="1326"/>
                </a:cxn>
                <a:cxn ang="0">
                  <a:pos x="4" y="1198"/>
                </a:cxn>
                <a:cxn ang="0">
                  <a:pos x="10" y="1075"/>
                </a:cxn>
                <a:cxn ang="0">
                  <a:pos x="21" y="957"/>
                </a:cxn>
                <a:cxn ang="0">
                  <a:pos x="38" y="852"/>
                </a:cxn>
                <a:cxn ang="0">
                  <a:pos x="60" y="746"/>
                </a:cxn>
                <a:cxn ang="0">
                  <a:pos x="89" y="646"/>
                </a:cxn>
                <a:cxn ang="0">
                  <a:pos x="121" y="551"/>
                </a:cxn>
                <a:cxn ang="0">
                  <a:pos x="161" y="462"/>
                </a:cxn>
                <a:cxn ang="0">
                  <a:pos x="206" y="378"/>
                </a:cxn>
                <a:cxn ang="0">
                  <a:pos x="256" y="300"/>
                </a:cxn>
                <a:cxn ang="0">
                  <a:pos x="311" y="228"/>
                </a:cxn>
                <a:cxn ang="0">
                  <a:pos x="374" y="167"/>
                </a:cxn>
                <a:cxn ang="0">
                  <a:pos x="440" y="105"/>
                </a:cxn>
                <a:cxn ang="0">
                  <a:pos x="513" y="50"/>
                </a:cxn>
                <a:cxn ang="0">
                  <a:pos x="591" y="0"/>
                </a:cxn>
                <a:cxn ang="0">
                  <a:pos x="720" y="16"/>
                </a:cxn>
                <a:cxn ang="0">
                  <a:pos x="837" y="38"/>
                </a:cxn>
                <a:cxn ang="0">
                  <a:pos x="948" y="60"/>
                </a:cxn>
                <a:cxn ang="0">
                  <a:pos x="1050" y="94"/>
                </a:cxn>
                <a:cxn ang="0">
                  <a:pos x="1144" y="133"/>
                </a:cxn>
                <a:cxn ang="0">
                  <a:pos x="1233" y="172"/>
                </a:cxn>
                <a:cxn ang="0">
                  <a:pos x="1312" y="222"/>
                </a:cxn>
                <a:cxn ang="0">
                  <a:pos x="1385" y="273"/>
                </a:cxn>
                <a:cxn ang="0">
                  <a:pos x="1452" y="327"/>
                </a:cxn>
                <a:cxn ang="0">
                  <a:pos x="1507" y="390"/>
                </a:cxn>
                <a:cxn ang="0">
                  <a:pos x="1557" y="457"/>
                </a:cxn>
                <a:cxn ang="0">
                  <a:pos x="1596" y="524"/>
                </a:cxn>
                <a:cxn ang="0">
                  <a:pos x="1630" y="601"/>
                </a:cxn>
                <a:cxn ang="0">
                  <a:pos x="1658" y="679"/>
                </a:cxn>
                <a:cxn ang="0">
                  <a:pos x="1681" y="763"/>
                </a:cxn>
                <a:cxn ang="0">
                  <a:pos x="1698" y="852"/>
                </a:cxn>
                <a:cxn ang="0">
                  <a:pos x="1608" y="957"/>
                </a:cxn>
                <a:cxn ang="0">
                  <a:pos x="1519" y="1052"/>
                </a:cxn>
                <a:cxn ang="0">
                  <a:pos x="1430" y="1142"/>
                </a:cxn>
                <a:cxn ang="0">
                  <a:pos x="1335" y="1215"/>
                </a:cxn>
                <a:cxn ang="0">
                  <a:pos x="1233" y="1276"/>
                </a:cxn>
                <a:cxn ang="0">
                  <a:pos x="1133" y="1332"/>
                </a:cxn>
                <a:cxn ang="0">
                  <a:pos x="1027" y="1377"/>
                </a:cxn>
                <a:cxn ang="0">
                  <a:pos x="920" y="1409"/>
                </a:cxn>
                <a:cxn ang="0">
                  <a:pos x="815" y="1443"/>
                </a:cxn>
                <a:cxn ang="0">
                  <a:pos x="703" y="1460"/>
                </a:cxn>
                <a:cxn ang="0">
                  <a:pos x="591" y="1476"/>
                </a:cxn>
                <a:cxn ang="0">
                  <a:pos x="479" y="1483"/>
                </a:cxn>
                <a:cxn ang="0">
                  <a:pos x="361" y="1483"/>
                </a:cxn>
                <a:cxn ang="0">
                  <a:pos x="245" y="1483"/>
                </a:cxn>
                <a:cxn ang="0">
                  <a:pos x="127" y="1472"/>
                </a:cxn>
                <a:cxn ang="0">
                  <a:pos x="4" y="1460"/>
                </a:cxn>
              </a:cxnLst>
              <a:rect l="0" t="0" r="r" b="b"/>
              <a:pathLst>
                <a:path w="1699" h="1484">
                  <a:moveTo>
                    <a:pt x="4" y="1460"/>
                  </a:moveTo>
                  <a:lnTo>
                    <a:pt x="0" y="1326"/>
                  </a:lnTo>
                  <a:lnTo>
                    <a:pt x="4" y="1198"/>
                  </a:lnTo>
                  <a:lnTo>
                    <a:pt x="10" y="1075"/>
                  </a:lnTo>
                  <a:lnTo>
                    <a:pt x="21" y="957"/>
                  </a:lnTo>
                  <a:lnTo>
                    <a:pt x="38" y="852"/>
                  </a:lnTo>
                  <a:lnTo>
                    <a:pt x="60" y="746"/>
                  </a:lnTo>
                  <a:lnTo>
                    <a:pt x="89" y="646"/>
                  </a:lnTo>
                  <a:lnTo>
                    <a:pt x="121" y="551"/>
                  </a:lnTo>
                  <a:lnTo>
                    <a:pt x="161" y="462"/>
                  </a:lnTo>
                  <a:lnTo>
                    <a:pt x="206" y="378"/>
                  </a:lnTo>
                  <a:lnTo>
                    <a:pt x="256" y="300"/>
                  </a:lnTo>
                  <a:lnTo>
                    <a:pt x="311" y="228"/>
                  </a:lnTo>
                  <a:lnTo>
                    <a:pt x="374" y="167"/>
                  </a:lnTo>
                  <a:lnTo>
                    <a:pt x="440" y="105"/>
                  </a:lnTo>
                  <a:lnTo>
                    <a:pt x="513" y="50"/>
                  </a:lnTo>
                  <a:lnTo>
                    <a:pt x="591" y="0"/>
                  </a:lnTo>
                  <a:lnTo>
                    <a:pt x="720" y="16"/>
                  </a:lnTo>
                  <a:lnTo>
                    <a:pt x="837" y="38"/>
                  </a:lnTo>
                  <a:lnTo>
                    <a:pt x="948" y="60"/>
                  </a:lnTo>
                  <a:lnTo>
                    <a:pt x="1050" y="94"/>
                  </a:lnTo>
                  <a:lnTo>
                    <a:pt x="1144" y="133"/>
                  </a:lnTo>
                  <a:lnTo>
                    <a:pt x="1233" y="172"/>
                  </a:lnTo>
                  <a:lnTo>
                    <a:pt x="1312" y="222"/>
                  </a:lnTo>
                  <a:lnTo>
                    <a:pt x="1385" y="273"/>
                  </a:lnTo>
                  <a:lnTo>
                    <a:pt x="1452" y="327"/>
                  </a:lnTo>
                  <a:lnTo>
                    <a:pt x="1507" y="390"/>
                  </a:lnTo>
                  <a:lnTo>
                    <a:pt x="1557" y="457"/>
                  </a:lnTo>
                  <a:lnTo>
                    <a:pt x="1596" y="524"/>
                  </a:lnTo>
                  <a:lnTo>
                    <a:pt x="1630" y="601"/>
                  </a:lnTo>
                  <a:lnTo>
                    <a:pt x="1658" y="679"/>
                  </a:lnTo>
                  <a:lnTo>
                    <a:pt x="1681" y="763"/>
                  </a:lnTo>
                  <a:lnTo>
                    <a:pt x="1698" y="852"/>
                  </a:lnTo>
                  <a:lnTo>
                    <a:pt x="1608" y="957"/>
                  </a:lnTo>
                  <a:lnTo>
                    <a:pt x="1519" y="1052"/>
                  </a:lnTo>
                  <a:lnTo>
                    <a:pt x="1430" y="1142"/>
                  </a:lnTo>
                  <a:lnTo>
                    <a:pt x="1335" y="1215"/>
                  </a:lnTo>
                  <a:lnTo>
                    <a:pt x="1233" y="1276"/>
                  </a:lnTo>
                  <a:lnTo>
                    <a:pt x="1133" y="1332"/>
                  </a:lnTo>
                  <a:lnTo>
                    <a:pt x="1027" y="1377"/>
                  </a:lnTo>
                  <a:lnTo>
                    <a:pt x="920" y="1409"/>
                  </a:lnTo>
                  <a:lnTo>
                    <a:pt x="815" y="1443"/>
                  </a:lnTo>
                  <a:lnTo>
                    <a:pt x="703" y="1460"/>
                  </a:lnTo>
                  <a:lnTo>
                    <a:pt x="591" y="1476"/>
                  </a:lnTo>
                  <a:lnTo>
                    <a:pt x="479" y="1483"/>
                  </a:lnTo>
                  <a:lnTo>
                    <a:pt x="361" y="1483"/>
                  </a:lnTo>
                  <a:lnTo>
                    <a:pt x="245" y="1483"/>
                  </a:lnTo>
                  <a:lnTo>
                    <a:pt x="127" y="1472"/>
                  </a:lnTo>
                  <a:lnTo>
                    <a:pt x="4" y="1460"/>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9479" name="Freeform 23"/>
            <p:cNvSpPr>
              <a:spLocks/>
            </p:cNvSpPr>
            <p:nvPr/>
          </p:nvSpPr>
          <p:spPr bwMode="auto">
            <a:xfrm>
              <a:off x="4114" y="2558"/>
              <a:ext cx="70" cy="151"/>
            </a:xfrm>
            <a:custGeom>
              <a:avLst/>
              <a:gdLst/>
              <a:ahLst/>
              <a:cxnLst>
                <a:cxn ang="0">
                  <a:pos x="26" y="0"/>
                </a:cxn>
                <a:cxn ang="0">
                  <a:pos x="41" y="11"/>
                </a:cxn>
                <a:cxn ang="0">
                  <a:pos x="58" y="27"/>
                </a:cxn>
                <a:cxn ang="0">
                  <a:pos x="63" y="50"/>
                </a:cxn>
                <a:cxn ang="0">
                  <a:pos x="69" y="72"/>
                </a:cxn>
                <a:cxn ang="0">
                  <a:pos x="63" y="100"/>
                </a:cxn>
                <a:cxn ang="0">
                  <a:pos x="47" y="122"/>
                </a:cxn>
                <a:cxn ang="0">
                  <a:pos x="26" y="139"/>
                </a:cxn>
                <a:cxn ang="0">
                  <a:pos x="0" y="150"/>
                </a:cxn>
              </a:cxnLst>
              <a:rect l="0" t="0" r="r" b="b"/>
              <a:pathLst>
                <a:path w="70" h="151">
                  <a:moveTo>
                    <a:pt x="26" y="0"/>
                  </a:moveTo>
                  <a:lnTo>
                    <a:pt x="41" y="11"/>
                  </a:lnTo>
                  <a:lnTo>
                    <a:pt x="58" y="27"/>
                  </a:lnTo>
                  <a:lnTo>
                    <a:pt x="63" y="50"/>
                  </a:lnTo>
                  <a:lnTo>
                    <a:pt x="69" y="72"/>
                  </a:lnTo>
                  <a:lnTo>
                    <a:pt x="63" y="100"/>
                  </a:lnTo>
                  <a:lnTo>
                    <a:pt x="47" y="122"/>
                  </a:lnTo>
                  <a:lnTo>
                    <a:pt x="26" y="139"/>
                  </a:lnTo>
                  <a:lnTo>
                    <a:pt x="0" y="150"/>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9480" name="Freeform 24"/>
            <p:cNvSpPr>
              <a:spLocks/>
            </p:cNvSpPr>
            <p:nvPr/>
          </p:nvSpPr>
          <p:spPr bwMode="auto">
            <a:xfrm>
              <a:off x="3347" y="3047"/>
              <a:ext cx="460" cy="124"/>
            </a:xfrm>
            <a:custGeom>
              <a:avLst/>
              <a:gdLst/>
              <a:ahLst/>
              <a:cxnLst>
                <a:cxn ang="0">
                  <a:pos x="0" y="83"/>
                </a:cxn>
                <a:cxn ang="0">
                  <a:pos x="60" y="106"/>
                </a:cxn>
                <a:cxn ang="0">
                  <a:pos x="123" y="116"/>
                </a:cxn>
                <a:cxn ang="0">
                  <a:pos x="184" y="123"/>
                </a:cxn>
                <a:cxn ang="0">
                  <a:pos x="241" y="110"/>
                </a:cxn>
                <a:cxn ang="0">
                  <a:pos x="296" y="100"/>
                </a:cxn>
                <a:cxn ang="0">
                  <a:pos x="353" y="72"/>
                </a:cxn>
                <a:cxn ang="0">
                  <a:pos x="407" y="39"/>
                </a:cxn>
                <a:cxn ang="0">
                  <a:pos x="459" y="0"/>
                </a:cxn>
              </a:cxnLst>
              <a:rect l="0" t="0" r="r" b="b"/>
              <a:pathLst>
                <a:path w="460" h="124">
                  <a:moveTo>
                    <a:pt x="0" y="83"/>
                  </a:moveTo>
                  <a:lnTo>
                    <a:pt x="60" y="106"/>
                  </a:lnTo>
                  <a:lnTo>
                    <a:pt x="123" y="116"/>
                  </a:lnTo>
                  <a:lnTo>
                    <a:pt x="184" y="123"/>
                  </a:lnTo>
                  <a:lnTo>
                    <a:pt x="241" y="110"/>
                  </a:lnTo>
                  <a:lnTo>
                    <a:pt x="296" y="100"/>
                  </a:lnTo>
                  <a:lnTo>
                    <a:pt x="353" y="72"/>
                  </a:lnTo>
                  <a:lnTo>
                    <a:pt x="407" y="39"/>
                  </a:lnTo>
                  <a:lnTo>
                    <a:pt x="459" y="0"/>
                  </a:lnTo>
                </a:path>
              </a:pathLst>
            </a:custGeom>
            <a:noFill/>
            <a:ln w="12700" cap="rnd" cmpd="sng">
              <a:solidFill>
                <a:srgbClr val="000000"/>
              </a:solidFill>
              <a:prstDash val="solid"/>
              <a:round/>
              <a:headEnd type="none" w="med" len="med"/>
              <a:tailEnd type="triangle" w="med" len="med"/>
            </a:ln>
            <a:effectLst/>
          </p:spPr>
          <p:txBody>
            <a:bodyPr/>
            <a:lstStyle/>
            <a:p>
              <a:endParaRPr lang="es-MX"/>
            </a:p>
          </p:txBody>
        </p:sp>
        <p:sp>
          <p:nvSpPr>
            <p:cNvPr id="19481" name="Freeform 25"/>
            <p:cNvSpPr>
              <a:spLocks/>
            </p:cNvSpPr>
            <p:nvPr/>
          </p:nvSpPr>
          <p:spPr bwMode="auto">
            <a:xfrm>
              <a:off x="3857" y="2796"/>
              <a:ext cx="49" cy="287"/>
            </a:xfrm>
            <a:custGeom>
              <a:avLst/>
              <a:gdLst/>
              <a:ahLst/>
              <a:cxnLst>
                <a:cxn ang="0">
                  <a:pos x="0" y="286"/>
                </a:cxn>
                <a:cxn ang="0">
                  <a:pos x="20" y="251"/>
                </a:cxn>
                <a:cxn ang="0">
                  <a:pos x="32" y="218"/>
                </a:cxn>
                <a:cxn ang="0">
                  <a:pos x="41" y="183"/>
                </a:cxn>
                <a:cxn ang="0">
                  <a:pos x="48" y="144"/>
                </a:cxn>
                <a:cxn ang="0">
                  <a:pos x="48" y="111"/>
                </a:cxn>
                <a:cxn ang="0">
                  <a:pos x="41" y="72"/>
                </a:cxn>
                <a:cxn ang="0">
                  <a:pos x="26" y="38"/>
                </a:cxn>
                <a:cxn ang="0">
                  <a:pos x="11" y="0"/>
                </a:cxn>
              </a:cxnLst>
              <a:rect l="0" t="0" r="r" b="b"/>
              <a:pathLst>
                <a:path w="49" h="287">
                  <a:moveTo>
                    <a:pt x="0" y="286"/>
                  </a:moveTo>
                  <a:lnTo>
                    <a:pt x="20" y="251"/>
                  </a:lnTo>
                  <a:lnTo>
                    <a:pt x="32" y="218"/>
                  </a:lnTo>
                  <a:lnTo>
                    <a:pt x="41" y="183"/>
                  </a:lnTo>
                  <a:lnTo>
                    <a:pt x="48" y="144"/>
                  </a:lnTo>
                  <a:lnTo>
                    <a:pt x="48" y="111"/>
                  </a:lnTo>
                  <a:lnTo>
                    <a:pt x="41" y="72"/>
                  </a:lnTo>
                  <a:lnTo>
                    <a:pt x="26" y="38"/>
                  </a:lnTo>
                  <a:lnTo>
                    <a:pt x="11" y="0"/>
                  </a:lnTo>
                </a:path>
              </a:pathLst>
            </a:custGeom>
            <a:noFill/>
            <a:ln w="12700" cap="rnd" cmpd="sng">
              <a:solidFill>
                <a:srgbClr val="000000"/>
              </a:solidFill>
              <a:prstDash val="solid"/>
              <a:round/>
              <a:headEnd type="none" w="med" len="med"/>
              <a:tailEnd type="triangle" w="med" len="med"/>
            </a:ln>
            <a:effectLst/>
          </p:spPr>
          <p:txBody>
            <a:bodyPr/>
            <a:lstStyle/>
            <a:p>
              <a:endParaRPr lang="es-MX"/>
            </a:p>
          </p:txBody>
        </p:sp>
        <p:sp>
          <p:nvSpPr>
            <p:cNvPr id="19482" name="Oval 26"/>
            <p:cNvSpPr>
              <a:spLocks noChangeArrowheads="1"/>
            </p:cNvSpPr>
            <p:nvPr/>
          </p:nvSpPr>
          <p:spPr bwMode="auto">
            <a:xfrm>
              <a:off x="4111" y="2620"/>
              <a:ext cx="25" cy="28"/>
            </a:xfrm>
            <a:prstGeom prst="ellipse">
              <a:avLst/>
            </a:prstGeom>
            <a:solidFill>
              <a:schemeClr val="tx1"/>
            </a:solidFill>
            <a:ln w="12700">
              <a:noFill/>
              <a:round/>
              <a:headEnd/>
              <a:tailEnd/>
            </a:ln>
            <a:effectLst/>
          </p:spPr>
          <p:txBody>
            <a:bodyPr wrap="none" anchor="ctr"/>
            <a:lstStyle/>
            <a:p>
              <a:endParaRPr lang="es-MX"/>
            </a:p>
          </p:txBody>
        </p:sp>
        <p:sp>
          <p:nvSpPr>
            <p:cNvPr id="19483" name="Rectangle 27"/>
            <p:cNvSpPr>
              <a:spLocks noChangeArrowheads="1"/>
            </p:cNvSpPr>
            <p:nvPr/>
          </p:nvSpPr>
          <p:spPr bwMode="auto">
            <a:xfrm>
              <a:off x="3615" y="2598"/>
              <a:ext cx="152" cy="23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2000" b="1">
                  <a:latin typeface="Symbol" pitchFamily="18" charset="2"/>
                </a:rPr>
                <a:t></a:t>
              </a:r>
            </a:p>
          </p:txBody>
        </p:sp>
        <p:sp>
          <p:nvSpPr>
            <p:cNvPr id="19484" name="Rectangle 28"/>
            <p:cNvSpPr>
              <a:spLocks noChangeArrowheads="1"/>
            </p:cNvSpPr>
            <p:nvPr/>
          </p:nvSpPr>
          <p:spPr bwMode="auto">
            <a:xfrm>
              <a:off x="3988" y="2908"/>
              <a:ext cx="183" cy="23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2000" b="1">
                  <a:latin typeface="Symbol" pitchFamily="18" charset="2"/>
                </a:rPr>
                <a:t></a:t>
              </a:r>
            </a:p>
          </p:txBody>
        </p:sp>
        <p:sp>
          <p:nvSpPr>
            <p:cNvPr id="19485" name="Rectangle 29"/>
            <p:cNvSpPr>
              <a:spLocks noChangeArrowheads="1"/>
            </p:cNvSpPr>
            <p:nvPr/>
          </p:nvSpPr>
          <p:spPr bwMode="auto">
            <a:xfrm>
              <a:off x="3467" y="3159"/>
              <a:ext cx="174" cy="23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2000" b="1">
                  <a:latin typeface="Symbol" pitchFamily="18" charset="2"/>
                </a:rPr>
                <a:t></a:t>
              </a:r>
            </a:p>
          </p:txBody>
        </p:sp>
        <p:sp>
          <p:nvSpPr>
            <p:cNvPr id="19486" name="Oval 30"/>
            <p:cNvSpPr>
              <a:spLocks noChangeArrowheads="1"/>
            </p:cNvSpPr>
            <p:nvPr/>
          </p:nvSpPr>
          <p:spPr bwMode="auto">
            <a:xfrm>
              <a:off x="4572" y="2179"/>
              <a:ext cx="28" cy="27"/>
            </a:xfrm>
            <a:prstGeom prst="ellipse">
              <a:avLst/>
            </a:prstGeom>
            <a:solidFill>
              <a:schemeClr val="tx1"/>
            </a:solidFill>
            <a:ln w="12700">
              <a:noFill/>
              <a:round/>
              <a:headEnd/>
              <a:tailEnd/>
            </a:ln>
            <a:effectLst/>
          </p:spPr>
          <p:txBody>
            <a:bodyPr wrap="none" anchor="ctr"/>
            <a:lstStyle/>
            <a:p>
              <a:endParaRPr lang="es-MX"/>
            </a:p>
          </p:txBody>
        </p:sp>
        <p:sp>
          <p:nvSpPr>
            <p:cNvPr id="19487" name="Rectangle 31"/>
            <p:cNvSpPr>
              <a:spLocks noChangeArrowheads="1"/>
            </p:cNvSpPr>
            <p:nvPr/>
          </p:nvSpPr>
          <p:spPr bwMode="auto">
            <a:xfrm>
              <a:off x="4060" y="2305"/>
              <a:ext cx="179" cy="22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t>h</a:t>
              </a:r>
            </a:p>
          </p:txBody>
        </p:sp>
        <p:sp>
          <p:nvSpPr>
            <p:cNvPr id="19488" name="Rectangle 32"/>
            <p:cNvSpPr>
              <a:spLocks noChangeArrowheads="1"/>
            </p:cNvSpPr>
            <p:nvPr/>
          </p:nvSpPr>
          <p:spPr bwMode="auto">
            <a:xfrm>
              <a:off x="4652" y="1990"/>
              <a:ext cx="187" cy="22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t>P</a:t>
              </a:r>
            </a:p>
          </p:txBody>
        </p:sp>
        <p:sp>
          <p:nvSpPr>
            <p:cNvPr id="19489" name="Rectangle 33"/>
            <p:cNvSpPr>
              <a:spLocks noChangeArrowheads="1"/>
            </p:cNvSpPr>
            <p:nvPr/>
          </p:nvSpPr>
          <p:spPr bwMode="auto">
            <a:xfrm>
              <a:off x="3465" y="1467"/>
              <a:ext cx="159" cy="184"/>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t>Z</a:t>
              </a:r>
            </a:p>
          </p:txBody>
        </p:sp>
        <p:sp>
          <p:nvSpPr>
            <p:cNvPr id="19490" name="Rectangle 34"/>
            <p:cNvSpPr>
              <a:spLocks noChangeArrowheads="1"/>
            </p:cNvSpPr>
            <p:nvPr/>
          </p:nvSpPr>
          <p:spPr bwMode="auto">
            <a:xfrm>
              <a:off x="2554" y="3766"/>
              <a:ext cx="166" cy="184"/>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t>X</a:t>
              </a:r>
            </a:p>
          </p:txBody>
        </p:sp>
        <p:sp>
          <p:nvSpPr>
            <p:cNvPr id="19491" name="Rectangle 35"/>
            <p:cNvSpPr>
              <a:spLocks noChangeArrowheads="1"/>
            </p:cNvSpPr>
            <p:nvPr/>
          </p:nvSpPr>
          <p:spPr bwMode="auto">
            <a:xfrm>
              <a:off x="5287" y="2858"/>
              <a:ext cx="166" cy="184"/>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t>Y</a:t>
              </a:r>
            </a:p>
          </p:txBody>
        </p:sp>
        <p:sp>
          <p:nvSpPr>
            <p:cNvPr id="19492" name="Line 36"/>
            <p:cNvSpPr>
              <a:spLocks noChangeShapeType="1"/>
            </p:cNvSpPr>
            <p:nvPr/>
          </p:nvSpPr>
          <p:spPr bwMode="auto">
            <a:xfrm flipV="1">
              <a:off x="4592" y="2179"/>
              <a:ext cx="0" cy="1233"/>
            </a:xfrm>
            <a:prstGeom prst="line">
              <a:avLst/>
            </a:prstGeom>
            <a:noFill/>
            <a:ln w="12700">
              <a:solidFill>
                <a:srgbClr val="000000"/>
              </a:solidFill>
              <a:prstDash val="lgDash"/>
              <a:round/>
              <a:headEnd/>
              <a:tailEnd/>
            </a:ln>
            <a:effectLst/>
          </p:spPr>
          <p:txBody>
            <a:bodyPr wrap="none" anchor="ctr"/>
            <a:lstStyle/>
            <a:p>
              <a:endParaRPr lang="es-MX"/>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41" name="Group 33"/>
          <p:cNvGrpSpPr>
            <a:grpSpLocks/>
          </p:cNvGrpSpPr>
          <p:nvPr/>
        </p:nvGrpSpPr>
        <p:grpSpPr bwMode="auto">
          <a:xfrm>
            <a:off x="555625" y="1657350"/>
            <a:ext cx="8101013" cy="4645025"/>
            <a:chOff x="350" y="1044"/>
            <a:chExt cx="5103" cy="2926"/>
          </a:xfrm>
        </p:grpSpPr>
        <p:sp>
          <p:nvSpPr>
            <p:cNvPr id="17410" name="Rectangle 2"/>
            <p:cNvSpPr>
              <a:spLocks noChangeArrowheads="1"/>
            </p:cNvSpPr>
            <p:nvPr/>
          </p:nvSpPr>
          <p:spPr bwMode="auto">
            <a:xfrm>
              <a:off x="350" y="1044"/>
              <a:ext cx="3010" cy="696"/>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El eje X pasa por el meridiano de Greenwich </a:t>
              </a:r>
            </a:p>
            <a:p>
              <a:pPr marL="315913" indent="-315913" defTabSz="844550" eaLnBrk="0" hangingPunct="0">
                <a:spcBef>
                  <a:spcPct val="20000"/>
                </a:spcBef>
                <a:buFontTx/>
                <a:buChar char="•"/>
              </a:pPr>
              <a:r>
                <a:rPr lang="es-ES_tradnl" sz="2000" b="1"/>
                <a:t>Las diferencias de Posición y  Coordenadas se obtienen en el Sistema de Coordenadas WGS 84 </a:t>
              </a:r>
            </a:p>
            <a:p>
              <a:pPr marL="742950" lvl="1" indent="-285750" defTabSz="844550" eaLnBrk="0" hangingPunct="0">
                <a:spcBef>
                  <a:spcPct val="20000"/>
                </a:spcBef>
                <a:buFontTx/>
                <a:buChar char="–"/>
              </a:pPr>
              <a:r>
                <a:rPr lang="es-ES_tradnl" b="1"/>
                <a:t>Latitud, Longitud y Altura Elipsoidal</a:t>
              </a:r>
            </a:p>
            <a:p>
              <a:pPr marL="742950" lvl="1" indent="-285750" defTabSz="844550" eaLnBrk="0" hangingPunct="0">
                <a:spcBef>
                  <a:spcPct val="20000"/>
                </a:spcBef>
                <a:buFontTx/>
                <a:buChar char="–"/>
              </a:pPr>
              <a:r>
                <a:rPr lang="es-ES_tradnl" b="1"/>
                <a:t>Coordenadas Geocéntricas</a:t>
              </a:r>
            </a:p>
            <a:p>
              <a:pPr marL="742950" lvl="1" indent="-285750" defTabSz="844550" eaLnBrk="0" hangingPunct="0">
                <a:spcBef>
                  <a:spcPct val="20000"/>
                </a:spcBef>
              </a:pPr>
              <a:r>
                <a:rPr lang="es-ES_tradnl" b="1"/>
                <a:t>     X,Y,Z </a:t>
              </a:r>
            </a:p>
          </p:txBody>
        </p:sp>
        <p:sp>
          <p:nvSpPr>
            <p:cNvPr id="17411" name="Line 3"/>
            <p:cNvSpPr>
              <a:spLocks noChangeShapeType="1"/>
            </p:cNvSpPr>
            <p:nvPr/>
          </p:nvSpPr>
          <p:spPr bwMode="auto">
            <a:xfrm>
              <a:off x="3551" y="3052"/>
              <a:ext cx="0" cy="808"/>
            </a:xfrm>
            <a:prstGeom prst="line">
              <a:avLst/>
            </a:prstGeom>
            <a:noFill/>
            <a:ln w="12700">
              <a:solidFill>
                <a:schemeClr val="tx1"/>
              </a:solidFill>
              <a:round/>
              <a:headEnd/>
              <a:tailEnd/>
            </a:ln>
            <a:effectLst/>
          </p:spPr>
          <p:txBody>
            <a:bodyPr wrap="none" anchor="ctr"/>
            <a:lstStyle/>
            <a:p>
              <a:endParaRPr lang="es-MX"/>
            </a:p>
          </p:txBody>
        </p:sp>
        <p:sp>
          <p:nvSpPr>
            <p:cNvPr id="17412" name="Rectangle 4"/>
            <p:cNvSpPr>
              <a:spLocks noChangeArrowheads="1"/>
            </p:cNvSpPr>
            <p:nvPr/>
          </p:nvSpPr>
          <p:spPr bwMode="auto">
            <a:xfrm>
              <a:off x="2768" y="3759"/>
              <a:ext cx="1334" cy="211"/>
            </a:xfrm>
            <a:prstGeom prst="rect">
              <a:avLst/>
            </a:prstGeom>
            <a:noFill/>
            <a:ln w="12700">
              <a:noFill/>
              <a:miter lim="800000"/>
              <a:headEnd/>
              <a:tailEnd/>
            </a:ln>
            <a:effectLst/>
          </p:spPr>
          <p:txBody>
            <a:bodyPr wrap="none" anchor="ctr"/>
            <a:lstStyle/>
            <a:p>
              <a:endParaRPr lang="es-MX"/>
            </a:p>
          </p:txBody>
        </p:sp>
        <p:sp>
          <p:nvSpPr>
            <p:cNvPr id="17413" name="Freeform 5"/>
            <p:cNvSpPr>
              <a:spLocks/>
            </p:cNvSpPr>
            <p:nvPr/>
          </p:nvSpPr>
          <p:spPr bwMode="auto">
            <a:xfrm>
              <a:off x="3643" y="2625"/>
              <a:ext cx="634" cy="665"/>
            </a:xfrm>
            <a:custGeom>
              <a:avLst/>
              <a:gdLst/>
              <a:ahLst/>
              <a:cxnLst>
                <a:cxn ang="0">
                  <a:pos x="425" y="0"/>
                </a:cxn>
                <a:cxn ang="0">
                  <a:pos x="0" y="345"/>
                </a:cxn>
                <a:cxn ang="0">
                  <a:pos x="633" y="664"/>
                </a:cxn>
                <a:cxn ang="0">
                  <a:pos x="622" y="556"/>
                </a:cxn>
                <a:cxn ang="0">
                  <a:pos x="599" y="457"/>
                </a:cxn>
                <a:cxn ang="0">
                  <a:pos x="577" y="361"/>
                </a:cxn>
                <a:cxn ang="0">
                  <a:pos x="548" y="272"/>
                </a:cxn>
                <a:cxn ang="0">
                  <a:pos x="521" y="189"/>
                </a:cxn>
                <a:cxn ang="0">
                  <a:pos x="488" y="116"/>
                </a:cxn>
                <a:cxn ang="0">
                  <a:pos x="459" y="56"/>
                </a:cxn>
                <a:cxn ang="0">
                  <a:pos x="425" y="0"/>
                </a:cxn>
              </a:cxnLst>
              <a:rect l="0" t="0" r="r" b="b"/>
              <a:pathLst>
                <a:path w="634" h="665">
                  <a:moveTo>
                    <a:pt x="425" y="0"/>
                  </a:moveTo>
                  <a:lnTo>
                    <a:pt x="0" y="345"/>
                  </a:lnTo>
                  <a:lnTo>
                    <a:pt x="633" y="664"/>
                  </a:lnTo>
                  <a:lnTo>
                    <a:pt x="622" y="556"/>
                  </a:lnTo>
                  <a:lnTo>
                    <a:pt x="599" y="457"/>
                  </a:lnTo>
                  <a:lnTo>
                    <a:pt x="577" y="361"/>
                  </a:lnTo>
                  <a:lnTo>
                    <a:pt x="548" y="272"/>
                  </a:lnTo>
                  <a:lnTo>
                    <a:pt x="521" y="189"/>
                  </a:lnTo>
                  <a:lnTo>
                    <a:pt x="488" y="116"/>
                  </a:lnTo>
                  <a:lnTo>
                    <a:pt x="459" y="56"/>
                  </a:lnTo>
                  <a:lnTo>
                    <a:pt x="425" y="0"/>
                  </a:lnTo>
                </a:path>
              </a:pathLst>
            </a:custGeom>
            <a:solidFill>
              <a:srgbClr val="FFCC00"/>
            </a:solidFill>
            <a:ln w="12700" cap="rnd" cmpd="sng">
              <a:noFill/>
              <a:prstDash val="solid"/>
              <a:round/>
              <a:headEnd type="none" w="med" len="med"/>
              <a:tailEnd type="none" w="med" len="med"/>
            </a:ln>
            <a:effectLst/>
          </p:spPr>
          <p:txBody>
            <a:bodyPr/>
            <a:lstStyle/>
            <a:p>
              <a:endParaRPr lang="es-MX"/>
            </a:p>
          </p:txBody>
        </p:sp>
        <p:sp>
          <p:nvSpPr>
            <p:cNvPr id="17414" name="Freeform 6"/>
            <p:cNvSpPr>
              <a:spLocks/>
            </p:cNvSpPr>
            <p:nvPr/>
          </p:nvSpPr>
          <p:spPr bwMode="auto">
            <a:xfrm>
              <a:off x="3643" y="2625"/>
              <a:ext cx="634" cy="665"/>
            </a:xfrm>
            <a:custGeom>
              <a:avLst/>
              <a:gdLst/>
              <a:ahLst/>
              <a:cxnLst>
                <a:cxn ang="0">
                  <a:pos x="425" y="0"/>
                </a:cxn>
                <a:cxn ang="0">
                  <a:pos x="0" y="345"/>
                </a:cxn>
                <a:cxn ang="0">
                  <a:pos x="633" y="664"/>
                </a:cxn>
                <a:cxn ang="0">
                  <a:pos x="622" y="556"/>
                </a:cxn>
                <a:cxn ang="0">
                  <a:pos x="599" y="457"/>
                </a:cxn>
                <a:cxn ang="0">
                  <a:pos x="577" y="361"/>
                </a:cxn>
                <a:cxn ang="0">
                  <a:pos x="548" y="272"/>
                </a:cxn>
                <a:cxn ang="0">
                  <a:pos x="521" y="189"/>
                </a:cxn>
                <a:cxn ang="0">
                  <a:pos x="488" y="116"/>
                </a:cxn>
                <a:cxn ang="0">
                  <a:pos x="459" y="56"/>
                </a:cxn>
                <a:cxn ang="0">
                  <a:pos x="425" y="0"/>
                </a:cxn>
              </a:cxnLst>
              <a:rect l="0" t="0" r="r" b="b"/>
              <a:pathLst>
                <a:path w="634" h="665">
                  <a:moveTo>
                    <a:pt x="425" y="0"/>
                  </a:moveTo>
                  <a:lnTo>
                    <a:pt x="0" y="345"/>
                  </a:lnTo>
                  <a:lnTo>
                    <a:pt x="633" y="664"/>
                  </a:lnTo>
                  <a:lnTo>
                    <a:pt x="622" y="556"/>
                  </a:lnTo>
                  <a:lnTo>
                    <a:pt x="599" y="457"/>
                  </a:lnTo>
                  <a:lnTo>
                    <a:pt x="577" y="361"/>
                  </a:lnTo>
                  <a:lnTo>
                    <a:pt x="548" y="272"/>
                  </a:lnTo>
                  <a:lnTo>
                    <a:pt x="521" y="189"/>
                  </a:lnTo>
                  <a:lnTo>
                    <a:pt x="488" y="116"/>
                  </a:lnTo>
                  <a:lnTo>
                    <a:pt x="459" y="56"/>
                  </a:lnTo>
                  <a:lnTo>
                    <a:pt x="425" y="0"/>
                  </a:lnTo>
                </a:path>
              </a:pathLst>
            </a:custGeom>
            <a:noFill/>
            <a:ln w="12700" cap="rnd" cmpd="sng">
              <a:solidFill>
                <a:srgbClr val="FF6600"/>
              </a:solidFill>
              <a:prstDash val="solid"/>
              <a:round/>
              <a:headEnd type="none" w="med" len="med"/>
              <a:tailEnd type="none" w="med" len="med"/>
            </a:ln>
            <a:effectLst/>
          </p:spPr>
          <p:txBody>
            <a:bodyPr/>
            <a:lstStyle/>
            <a:p>
              <a:endParaRPr lang="es-MX"/>
            </a:p>
          </p:txBody>
        </p:sp>
        <p:sp>
          <p:nvSpPr>
            <p:cNvPr id="17415" name="Freeform 7"/>
            <p:cNvSpPr>
              <a:spLocks/>
            </p:cNvSpPr>
            <p:nvPr/>
          </p:nvSpPr>
          <p:spPr bwMode="auto">
            <a:xfrm>
              <a:off x="2961" y="2920"/>
              <a:ext cx="1316" cy="631"/>
            </a:xfrm>
            <a:custGeom>
              <a:avLst/>
              <a:gdLst/>
              <a:ahLst/>
              <a:cxnLst>
                <a:cxn ang="0">
                  <a:pos x="0" y="607"/>
                </a:cxn>
                <a:cxn ang="0">
                  <a:pos x="587" y="0"/>
                </a:cxn>
                <a:cxn ang="0">
                  <a:pos x="1315" y="367"/>
                </a:cxn>
                <a:cxn ang="0">
                  <a:pos x="1241" y="418"/>
                </a:cxn>
                <a:cxn ang="0">
                  <a:pos x="1170" y="456"/>
                </a:cxn>
                <a:cxn ang="0">
                  <a:pos x="1091" y="495"/>
                </a:cxn>
                <a:cxn ang="0">
                  <a:pos x="1018" y="529"/>
                </a:cxn>
                <a:cxn ang="0">
                  <a:pos x="935" y="556"/>
                </a:cxn>
                <a:cxn ang="0">
                  <a:pos x="856" y="578"/>
                </a:cxn>
                <a:cxn ang="0">
                  <a:pos x="777" y="597"/>
                </a:cxn>
                <a:cxn ang="0">
                  <a:pos x="694" y="607"/>
                </a:cxn>
                <a:cxn ang="0">
                  <a:pos x="609" y="619"/>
                </a:cxn>
                <a:cxn ang="0">
                  <a:pos x="526" y="630"/>
                </a:cxn>
                <a:cxn ang="0">
                  <a:pos x="441" y="630"/>
                </a:cxn>
                <a:cxn ang="0">
                  <a:pos x="352" y="630"/>
                </a:cxn>
                <a:cxn ang="0">
                  <a:pos x="268" y="630"/>
                </a:cxn>
                <a:cxn ang="0">
                  <a:pos x="179" y="623"/>
                </a:cxn>
                <a:cxn ang="0">
                  <a:pos x="89" y="619"/>
                </a:cxn>
                <a:cxn ang="0">
                  <a:pos x="0" y="607"/>
                </a:cxn>
              </a:cxnLst>
              <a:rect l="0" t="0" r="r" b="b"/>
              <a:pathLst>
                <a:path w="1316" h="631">
                  <a:moveTo>
                    <a:pt x="0" y="607"/>
                  </a:moveTo>
                  <a:lnTo>
                    <a:pt x="587" y="0"/>
                  </a:lnTo>
                  <a:lnTo>
                    <a:pt x="1315" y="367"/>
                  </a:lnTo>
                  <a:lnTo>
                    <a:pt x="1241" y="418"/>
                  </a:lnTo>
                  <a:lnTo>
                    <a:pt x="1170" y="456"/>
                  </a:lnTo>
                  <a:lnTo>
                    <a:pt x="1091" y="495"/>
                  </a:lnTo>
                  <a:lnTo>
                    <a:pt x="1018" y="529"/>
                  </a:lnTo>
                  <a:lnTo>
                    <a:pt x="935" y="556"/>
                  </a:lnTo>
                  <a:lnTo>
                    <a:pt x="856" y="578"/>
                  </a:lnTo>
                  <a:lnTo>
                    <a:pt x="777" y="597"/>
                  </a:lnTo>
                  <a:lnTo>
                    <a:pt x="694" y="607"/>
                  </a:lnTo>
                  <a:lnTo>
                    <a:pt x="609" y="619"/>
                  </a:lnTo>
                  <a:lnTo>
                    <a:pt x="526" y="630"/>
                  </a:lnTo>
                  <a:lnTo>
                    <a:pt x="441" y="630"/>
                  </a:lnTo>
                  <a:lnTo>
                    <a:pt x="352" y="630"/>
                  </a:lnTo>
                  <a:lnTo>
                    <a:pt x="268" y="630"/>
                  </a:lnTo>
                  <a:lnTo>
                    <a:pt x="179" y="623"/>
                  </a:lnTo>
                  <a:lnTo>
                    <a:pt x="89" y="619"/>
                  </a:lnTo>
                  <a:lnTo>
                    <a:pt x="0" y="607"/>
                  </a:lnTo>
                </a:path>
              </a:pathLst>
            </a:custGeom>
            <a:solidFill>
              <a:srgbClr val="FFFF00"/>
            </a:solidFill>
            <a:ln w="12700" cap="rnd" cmpd="sng">
              <a:noFill/>
              <a:prstDash val="solid"/>
              <a:round/>
              <a:headEnd type="none" w="med" len="med"/>
              <a:tailEnd type="none" w="med" len="med"/>
            </a:ln>
            <a:effectLst/>
          </p:spPr>
          <p:txBody>
            <a:bodyPr/>
            <a:lstStyle/>
            <a:p>
              <a:endParaRPr lang="es-MX"/>
            </a:p>
          </p:txBody>
        </p:sp>
        <p:sp>
          <p:nvSpPr>
            <p:cNvPr id="17416" name="Freeform 8"/>
            <p:cNvSpPr>
              <a:spLocks/>
            </p:cNvSpPr>
            <p:nvPr/>
          </p:nvSpPr>
          <p:spPr bwMode="auto">
            <a:xfrm>
              <a:off x="2961" y="2920"/>
              <a:ext cx="1316" cy="631"/>
            </a:xfrm>
            <a:custGeom>
              <a:avLst/>
              <a:gdLst/>
              <a:ahLst/>
              <a:cxnLst>
                <a:cxn ang="0">
                  <a:pos x="0" y="607"/>
                </a:cxn>
                <a:cxn ang="0">
                  <a:pos x="587" y="0"/>
                </a:cxn>
                <a:cxn ang="0">
                  <a:pos x="1315" y="367"/>
                </a:cxn>
                <a:cxn ang="0">
                  <a:pos x="1241" y="418"/>
                </a:cxn>
                <a:cxn ang="0">
                  <a:pos x="1170" y="456"/>
                </a:cxn>
                <a:cxn ang="0">
                  <a:pos x="1091" y="495"/>
                </a:cxn>
                <a:cxn ang="0">
                  <a:pos x="1018" y="529"/>
                </a:cxn>
                <a:cxn ang="0">
                  <a:pos x="935" y="556"/>
                </a:cxn>
                <a:cxn ang="0">
                  <a:pos x="856" y="578"/>
                </a:cxn>
                <a:cxn ang="0">
                  <a:pos x="777" y="597"/>
                </a:cxn>
                <a:cxn ang="0">
                  <a:pos x="694" y="607"/>
                </a:cxn>
                <a:cxn ang="0">
                  <a:pos x="609" y="619"/>
                </a:cxn>
                <a:cxn ang="0">
                  <a:pos x="526" y="630"/>
                </a:cxn>
                <a:cxn ang="0">
                  <a:pos x="441" y="630"/>
                </a:cxn>
                <a:cxn ang="0">
                  <a:pos x="352" y="630"/>
                </a:cxn>
                <a:cxn ang="0">
                  <a:pos x="268" y="630"/>
                </a:cxn>
                <a:cxn ang="0">
                  <a:pos x="179" y="623"/>
                </a:cxn>
                <a:cxn ang="0">
                  <a:pos x="89" y="619"/>
                </a:cxn>
                <a:cxn ang="0">
                  <a:pos x="0" y="607"/>
                </a:cxn>
              </a:cxnLst>
              <a:rect l="0" t="0" r="r" b="b"/>
              <a:pathLst>
                <a:path w="1316" h="631">
                  <a:moveTo>
                    <a:pt x="0" y="607"/>
                  </a:moveTo>
                  <a:lnTo>
                    <a:pt x="587" y="0"/>
                  </a:lnTo>
                  <a:lnTo>
                    <a:pt x="1315" y="367"/>
                  </a:lnTo>
                  <a:lnTo>
                    <a:pt x="1241" y="418"/>
                  </a:lnTo>
                  <a:lnTo>
                    <a:pt x="1170" y="456"/>
                  </a:lnTo>
                  <a:lnTo>
                    <a:pt x="1091" y="495"/>
                  </a:lnTo>
                  <a:lnTo>
                    <a:pt x="1018" y="529"/>
                  </a:lnTo>
                  <a:lnTo>
                    <a:pt x="935" y="556"/>
                  </a:lnTo>
                  <a:lnTo>
                    <a:pt x="856" y="578"/>
                  </a:lnTo>
                  <a:lnTo>
                    <a:pt x="777" y="597"/>
                  </a:lnTo>
                  <a:lnTo>
                    <a:pt x="694" y="607"/>
                  </a:lnTo>
                  <a:lnTo>
                    <a:pt x="609" y="619"/>
                  </a:lnTo>
                  <a:lnTo>
                    <a:pt x="526" y="630"/>
                  </a:lnTo>
                  <a:lnTo>
                    <a:pt x="441" y="630"/>
                  </a:lnTo>
                  <a:lnTo>
                    <a:pt x="352" y="630"/>
                  </a:lnTo>
                  <a:lnTo>
                    <a:pt x="268" y="630"/>
                  </a:lnTo>
                  <a:lnTo>
                    <a:pt x="179" y="623"/>
                  </a:lnTo>
                  <a:lnTo>
                    <a:pt x="89" y="619"/>
                  </a:lnTo>
                  <a:lnTo>
                    <a:pt x="0" y="607"/>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7417" name="Freeform 9"/>
            <p:cNvSpPr>
              <a:spLocks/>
            </p:cNvSpPr>
            <p:nvPr/>
          </p:nvSpPr>
          <p:spPr bwMode="auto">
            <a:xfrm>
              <a:off x="4214" y="2072"/>
              <a:ext cx="508" cy="420"/>
            </a:xfrm>
            <a:custGeom>
              <a:avLst/>
              <a:gdLst/>
              <a:ahLst/>
              <a:cxnLst>
                <a:cxn ang="0">
                  <a:pos x="38" y="38"/>
                </a:cxn>
                <a:cxn ang="0">
                  <a:pos x="77" y="38"/>
                </a:cxn>
                <a:cxn ang="0">
                  <a:pos x="88" y="21"/>
                </a:cxn>
                <a:cxn ang="0">
                  <a:pos x="100" y="10"/>
                </a:cxn>
                <a:cxn ang="0">
                  <a:pos x="110" y="0"/>
                </a:cxn>
                <a:cxn ang="0">
                  <a:pos x="128" y="4"/>
                </a:cxn>
                <a:cxn ang="0">
                  <a:pos x="160" y="32"/>
                </a:cxn>
                <a:cxn ang="0">
                  <a:pos x="262" y="26"/>
                </a:cxn>
                <a:cxn ang="0">
                  <a:pos x="278" y="44"/>
                </a:cxn>
                <a:cxn ang="0">
                  <a:pos x="289" y="54"/>
                </a:cxn>
                <a:cxn ang="0">
                  <a:pos x="300" y="66"/>
                </a:cxn>
                <a:cxn ang="0">
                  <a:pos x="322" y="77"/>
                </a:cxn>
                <a:cxn ang="0">
                  <a:pos x="389" y="89"/>
                </a:cxn>
                <a:cxn ang="0">
                  <a:pos x="411" y="116"/>
                </a:cxn>
                <a:cxn ang="0">
                  <a:pos x="417" y="139"/>
                </a:cxn>
                <a:cxn ang="0">
                  <a:pos x="411" y="200"/>
                </a:cxn>
                <a:cxn ang="0">
                  <a:pos x="423" y="206"/>
                </a:cxn>
                <a:cxn ang="0">
                  <a:pos x="434" y="229"/>
                </a:cxn>
                <a:cxn ang="0">
                  <a:pos x="451" y="268"/>
                </a:cxn>
                <a:cxn ang="0">
                  <a:pos x="461" y="290"/>
                </a:cxn>
                <a:cxn ang="0">
                  <a:pos x="467" y="345"/>
                </a:cxn>
                <a:cxn ang="0">
                  <a:pos x="490" y="351"/>
                </a:cxn>
                <a:cxn ang="0">
                  <a:pos x="496" y="367"/>
                </a:cxn>
                <a:cxn ang="0">
                  <a:pos x="501" y="396"/>
                </a:cxn>
                <a:cxn ang="0">
                  <a:pos x="484" y="419"/>
                </a:cxn>
                <a:cxn ang="0">
                  <a:pos x="467" y="402"/>
                </a:cxn>
                <a:cxn ang="0">
                  <a:pos x="445" y="390"/>
                </a:cxn>
                <a:cxn ang="0">
                  <a:pos x="429" y="379"/>
                </a:cxn>
                <a:cxn ang="0">
                  <a:pos x="411" y="367"/>
                </a:cxn>
                <a:cxn ang="0">
                  <a:pos x="389" y="357"/>
                </a:cxn>
                <a:cxn ang="0">
                  <a:pos x="372" y="340"/>
                </a:cxn>
                <a:cxn ang="0">
                  <a:pos x="356" y="323"/>
                </a:cxn>
                <a:cxn ang="0">
                  <a:pos x="351" y="256"/>
                </a:cxn>
                <a:cxn ang="0">
                  <a:pos x="339" y="229"/>
                </a:cxn>
                <a:cxn ang="0">
                  <a:pos x="334" y="217"/>
                </a:cxn>
                <a:cxn ang="0">
                  <a:pos x="328" y="188"/>
                </a:cxn>
                <a:cxn ang="0">
                  <a:pos x="312" y="172"/>
                </a:cxn>
                <a:cxn ang="0">
                  <a:pos x="306" y="161"/>
                </a:cxn>
                <a:cxn ang="0">
                  <a:pos x="295" y="156"/>
                </a:cxn>
                <a:cxn ang="0">
                  <a:pos x="284" y="144"/>
                </a:cxn>
                <a:cxn ang="0">
                  <a:pos x="256" y="134"/>
                </a:cxn>
                <a:cxn ang="0">
                  <a:pos x="239" y="122"/>
                </a:cxn>
                <a:cxn ang="0">
                  <a:pos x="222" y="111"/>
                </a:cxn>
                <a:cxn ang="0">
                  <a:pos x="172" y="111"/>
                </a:cxn>
                <a:cxn ang="0">
                  <a:pos x="27" y="93"/>
                </a:cxn>
                <a:cxn ang="0">
                  <a:pos x="5" y="83"/>
                </a:cxn>
                <a:cxn ang="0">
                  <a:pos x="5" y="66"/>
                </a:cxn>
                <a:cxn ang="0">
                  <a:pos x="5" y="26"/>
                </a:cxn>
              </a:cxnLst>
              <a:rect l="0" t="0" r="r" b="b"/>
              <a:pathLst>
                <a:path w="508" h="420">
                  <a:moveTo>
                    <a:pt x="5" y="26"/>
                  </a:moveTo>
                  <a:lnTo>
                    <a:pt x="21" y="32"/>
                  </a:lnTo>
                  <a:lnTo>
                    <a:pt x="38" y="38"/>
                  </a:lnTo>
                  <a:lnTo>
                    <a:pt x="60" y="44"/>
                  </a:lnTo>
                  <a:lnTo>
                    <a:pt x="72" y="44"/>
                  </a:lnTo>
                  <a:lnTo>
                    <a:pt x="77" y="38"/>
                  </a:lnTo>
                  <a:lnTo>
                    <a:pt x="77" y="32"/>
                  </a:lnTo>
                  <a:lnTo>
                    <a:pt x="77" y="26"/>
                  </a:lnTo>
                  <a:lnTo>
                    <a:pt x="88" y="21"/>
                  </a:lnTo>
                  <a:lnTo>
                    <a:pt x="88" y="16"/>
                  </a:lnTo>
                  <a:lnTo>
                    <a:pt x="94" y="10"/>
                  </a:lnTo>
                  <a:lnTo>
                    <a:pt x="100" y="10"/>
                  </a:lnTo>
                  <a:lnTo>
                    <a:pt x="100" y="4"/>
                  </a:lnTo>
                  <a:lnTo>
                    <a:pt x="104" y="4"/>
                  </a:lnTo>
                  <a:lnTo>
                    <a:pt x="110" y="0"/>
                  </a:lnTo>
                  <a:lnTo>
                    <a:pt x="116" y="0"/>
                  </a:lnTo>
                  <a:lnTo>
                    <a:pt x="128" y="0"/>
                  </a:lnTo>
                  <a:lnTo>
                    <a:pt x="128" y="4"/>
                  </a:lnTo>
                  <a:lnTo>
                    <a:pt x="133" y="4"/>
                  </a:lnTo>
                  <a:lnTo>
                    <a:pt x="139" y="10"/>
                  </a:lnTo>
                  <a:lnTo>
                    <a:pt x="160" y="32"/>
                  </a:lnTo>
                  <a:lnTo>
                    <a:pt x="195" y="38"/>
                  </a:lnTo>
                  <a:lnTo>
                    <a:pt x="228" y="32"/>
                  </a:lnTo>
                  <a:lnTo>
                    <a:pt x="262" y="26"/>
                  </a:lnTo>
                  <a:lnTo>
                    <a:pt x="268" y="32"/>
                  </a:lnTo>
                  <a:lnTo>
                    <a:pt x="272" y="38"/>
                  </a:lnTo>
                  <a:lnTo>
                    <a:pt x="278" y="44"/>
                  </a:lnTo>
                  <a:lnTo>
                    <a:pt x="284" y="44"/>
                  </a:lnTo>
                  <a:lnTo>
                    <a:pt x="289" y="49"/>
                  </a:lnTo>
                  <a:lnTo>
                    <a:pt x="289" y="54"/>
                  </a:lnTo>
                  <a:lnTo>
                    <a:pt x="295" y="60"/>
                  </a:lnTo>
                  <a:lnTo>
                    <a:pt x="300" y="60"/>
                  </a:lnTo>
                  <a:lnTo>
                    <a:pt x="300" y="66"/>
                  </a:lnTo>
                  <a:lnTo>
                    <a:pt x="306" y="71"/>
                  </a:lnTo>
                  <a:lnTo>
                    <a:pt x="306" y="77"/>
                  </a:lnTo>
                  <a:lnTo>
                    <a:pt x="322" y="77"/>
                  </a:lnTo>
                  <a:lnTo>
                    <a:pt x="345" y="83"/>
                  </a:lnTo>
                  <a:lnTo>
                    <a:pt x="372" y="83"/>
                  </a:lnTo>
                  <a:lnTo>
                    <a:pt x="389" y="89"/>
                  </a:lnTo>
                  <a:lnTo>
                    <a:pt x="395" y="93"/>
                  </a:lnTo>
                  <a:lnTo>
                    <a:pt x="407" y="105"/>
                  </a:lnTo>
                  <a:lnTo>
                    <a:pt x="411" y="116"/>
                  </a:lnTo>
                  <a:lnTo>
                    <a:pt x="417" y="122"/>
                  </a:lnTo>
                  <a:lnTo>
                    <a:pt x="417" y="128"/>
                  </a:lnTo>
                  <a:lnTo>
                    <a:pt x="417" y="139"/>
                  </a:lnTo>
                  <a:lnTo>
                    <a:pt x="417" y="144"/>
                  </a:lnTo>
                  <a:lnTo>
                    <a:pt x="411" y="150"/>
                  </a:lnTo>
                  <a:lnTo>
                    <a:pt x="411" y="200"/>
                  </a:lnTo>
                  <a:lnTo>
                    <a:pt x="417" y="200"/>
                  </a:lnTo>
                  <a:lnTo>
                    <a:pt x="417" y="206"/>
                  </a:lnTo>
                  <a:lnTo>
                    <a:pt x="423" y="206"/>
                  </a:lnTo>
                  <a:lnTo>
                    <a:pt x="429" y="211"/>
                  </a:lnTo>
                  <a:lnTo>
                    <a:pt x="429" y="217"/>
                  </a:lnTo>
                  <a:lnTo>
                    <a:pt x="434" y="229"/>
                  </a:lnTo>
                  <a:lnTo>
                    <a:pt x="439" y="233"/>
                  </a:lnTo>
                  <a:lnTo>
                    <a:pt x="451" y="233"/>
                  </a:lnTo>
                  <a:lnTo>
                    <a:pt x="451" y="268"/>
                  </a:lnTo>
                  <a:lnTo>
                    <a:pt x="451" y="273"/>
                  </a:lnTo>
                  <a:lnTo>
                    <a:pt x="461" y="273"/>
                  </a:lnTo>
                  <a:lnTo>
                    <a:pt x="461" y="290"/>
                  </a:lnTo>
                  <a:lnTo>
                    <a:pt x="467" y="306"/>
                  </a:lnTo>
                  <a:lnTo>
                    <a:pt x="467" y="323"/>
                  </a:lnTo>
                  <a:lnTo>
                    <a:pt x="467" y="345"/>
                  </a:lnTo>
                  <a:lnTo>
                    <a:pt x="473" y="345"/>
                  </a:lnTo>
                  <a:lnTo>
                    <a:pt x="480" y="351"/>
                  </a:lnTo>
                  <a:lnTo>
                    <a:pt x="490" y="351"/>
                  </a:lnTo>
                  <a:lnTo>
                    <a:pt x="490" y="357"/>
                  </a:lnTo>
                  <a:lnTo>
                    <a:pt x="490" y="363"/>
                  </a:lnTo>
                  <a:lnTo>
                    <a:pt x="496" y="367"/>
                  </a:lnTo>
                  <a:lnTo>
                    <a:pt x="496" y="373"/>
                  </a:lnTo>
                  <a:lnTo>
                    <a:pt x="501" y="379"/>
                  </a:lnTo>
                  <a:lnTo>
                    <a:pt x="501" y="396"/>
                  </a:lnTo>
                  <a:lnTo>
                    <a:pt x="507" y="408"/>
                  </a:lnTo>
                  <a:lnTo>
                    <a:pt x="507" y="419"/>
                  </a:lnTo>
                  <a:lnTo>
                    <a:pt x="484" y="419"/>
                  </a:lnTo>
                  <a:lnTo>
                    <a:pt x="480" y="419"/>
                  </a:lnTo>
                  <a:lnTo>
                    <a:pt x="473" y="412"/>
                  </a:lnTo>
                  <a:lnTo>
                    <a:pt x="467" y="402"/>
                  </a:lnTo>
                  <a:lnTo>
                    <a:pt x="461" y="402"/>
                  </a:lnTo>
                  <a:lnTo>
                    <a:pt x="456" y="396"/>
                  </a:lnTo>
                  <a:lnTo>
                    <a:pt x="445" y="390"/>
                  </a:lnTo>
                  <a:lnTo>
                    <a:pt x="439" y="386"/>
                  </a:lnTo>
                  <a:lnTo>
                    <a:pt x="434" y="379"/>
                  </a:lnTo>
                  <a:lnTo>
                    <a:pt x="429" y="379"/>
                  </a:lnTo>
                  <a:lnTo>
                    <a:pt x="423" y="379"/>
                  </a:lnTo>
                  <a:lnTo>
                    <a:pt x="417" y="367"/>
                  </a:lnTo>
                  <a:lnTo>
                    <a:pt x="411" y="367"/>
                  </a:lnTo>
                  <a:lnTo>
                    <a:pt x="407" y="363"/>
                  </a:lnTo>
                  <a:lnTo>
                    <a:pt x="395" y="363"/>
                  </a:lnTo>
                  <a:lnTo>
                    <a:pt x="389" y="357"/>
                  </a:lnTo>
                  <a:lnTo>
                    <a:pt x="389" y="351"/>
                  </a:lnTo>
                  <a:lnTo>
                    <a:pt x="384" y="345"/>
                  </a:lnTo>
                  <a:lnTo>
                    <a:pt x="372" y="340"/>
                  </a:lnTo>
                  <a:lnTo>
                    <a:pt x="367" y="328"/>
                  </a:lnTo>
                  <a:lnTo>
                    <a:pt x="362" y="323"/>
                  </a:lnTo>
                  <a:lnTo>
                    <a:pt x="356" y="323"/>
                  </a:lnTo>
                  <a:lnTo>
                    <a:pt x="351" y="306"/>
                  </a:lnTo>
                  <a:lnTo>
                    <a:pt x="351" y="284"/>
                  </a:lnTo>
                  <a:lnTo>
                    <a:pt x="351" y="256"/>
                  </a:lnTo>
                  <a:lnTo>
                    <a:pt x="345" y="245"/>
                  </a:lnTo>
                  <a:lnTo>
                    <a:pt x="345" y="229"/>
                  </a:lnTo>
                  <a:lnTo>
                    <a:pt x="339" y="229"/>
                  </a:lnTo>
                  <a:lnTo>
                    <a:pt x="339" y="223"/>
                  </a:lnTo>
                  <a:lnTo>
                    <a:pt x="339" y="217"/>
                  </a:lnTo>
                  <a:lnTo>
                    <a:pt x="334" y="217"/>
                  </a:lnTo>
                  <a:lnTo>
                    <a:pt x="334" y="206"/>
                  </a:lnTo>
                  <a:lnTo>
                    <a:pt x="328" y="200"/>
                  </a:lnTo>
                  <a:lnTo>
                    <a:pt x="328" y="188"/>
                  </a:lnTo>
                  <a:lnTo>
                    <a:pt x="322" y="184"/>
                  </a:lnTo>
                  <a:lnTo>
                    <a:pt x="316" y="178"/>
                  </a:lnTo>
                  <a:lnTo>
                    <a:pt x="312" y="172"/>
                  </a:lnTo>
                  <a:lnTo>
                    <a:pt x="312" y="167"/>
                  </a:lnTo>
                  <a:lnTo>
                    <a:pt x="312" y="161"/>
                  </a:lnTo>
                  <a:lnTo>
                    <a:pt x="306" y="161"/>
                  </a:lnTo>
                  <a:lnTo>
                    <a:pt x="306" y="156"/>
                  </a:lnTo>
                  <a:lnTo>
                    <a:pt x="300" y="156"/>
                  </a:lnTo>
                  <a:lnTo>
                    <a:pt x="295" y="156"/>
                  </a:lnTo>
                  <a:lnTo>
                    <a:pt x="289" y="150"/>
                  </a:lnTo>
                  <a:lnTo>
                    <a:pt x="289" y="144"/>
                  </a:lnTo>
                  <a:lnTo>
                    <a:pt x="284" y="144"/>
                  </a:lnTo>
                  <a:lnTo>
                    <a:pt x="284" y="139"/>
                  </a:lnTo>
                  <a:lnTo>
                    <a:pt x="278" y="134"/>
                  </a:lnTo>
                  <a:lnTo>
                    <a:pt x="256" y="134"/>
                  </a:lnTo>
                  <a:lnTo>
                    <a:pt x="256" y="128"/>
                  </a:lnTo>
                  <a:lnTo>
                    <a:pt x="239" y="128"/>
                  </a:lnTo>
                  <a:lnTo>
                    <a:pt x="239" y="122"/>
                  </a:lnTo>
                  <a:lnTo>
                    <a:pt x="233" y="122"/>
                  </a:lnTo>
                  <a:lnTo>
                    <a:pt x="228" y="116"/>
                  </a:lnTo>
                  <a:lnTo>
                    <a:pt x="222" y="111"/>
                  </a:lnTo>
                  <a:lnTo>
                    <a:pt x="211" y="111"/>
                  </a:lnTo>
                  <a:lnTo>
                    <a:pt x="189" y="111"/>
                  </a:lnTo>
                  <a:lnTo>
                    <a:pt x="172" y="111"/>
                  </a:lnTo>
                  <a:lnTo>
                    <a:pt x="166" y="105"/>
                  </a:lnTo>
                  <a:lnTo>
                    <a:pt x="27" y="99"/>
                  </a:lnTo>
                  <a:lnTo>
                    <a:pt x="27" y="93"/>
                  </a:lnTo>
                  <a:lnTo>
                    <a:pt x="21" y="89"/>
                  </a:lnTo>
                  <a:lnTo>
                    <a:pt x="11" y="83"/>
                  </a:lnTo>
                  <a:lnTo>
                    <a:pt x="5" y="83"/>
                  </a:lnTo>
                  <a:lnTo>
                    <a:pt x="5" y="77"/>
                  </a:lnTo>
                  <a:lnTo>
                    <a:pt x="5" y="71"/>
                  </a:lnTo>
                  <a:lnTo>
                    <a:pt x="5" y="66"/>
                  </a:lnTo>
                  <a:lnTo>
                    <a:pt x="0" y="66"/>
                  </a:lnTo>
                  <a:lnTo>
                    <a:pt x="0" y="26"/>
                  </a:lnTo>
                  <a:lnTo>
                    <a:pt x="5" y="26"/>
                  </a:lnTo>
                </a:path>
              </a:pathLst>
            </a:custGeom>
            <a:noFill/>
            <a:ln w="12700" cap="rnd" cmpd="sng">
              <a:noFill/>
              <a:prstDash val="solid"/>
              <a:round/>
              <a:headEnd type="none" w="med" len="med"/>
              <a:tailEnd type="none" w="med" len="med"/>
            </a:ln>
            <a:effectLst/>
          </p:spPr>
          <p:txBody>
            <a:bodyPr/>
            <a:lstStyle/>
            <a:p>
              <a:endParaRPr lang="es-MX"/>
            </a:p>
          </p:txBody>
        </p:sp>
        <p:sp>
          <p:nvSpPr>
            <p:cNvPr id="17418" name="Line 10"/>
            <p:cNvSpPr>
              <a:spLocks noChangeShapeType="1"/>
            </p:cNvSpPr>
            <p:nvPr/>
          </p:nvSpPr>
          <p:spPr bwMode="auto">
            <a:xfrm flipV="1">
              <a:off x="3546" y="1638"/>
              <a:ext cx="0" cy="1406"/>
            </a:xfrm>
            <a:prstGeom prst="line">
              <a:avLst/>
            </a:prstGeom>
            <a:noFill/>
            <a:ln w="12700">
              <a:solidFill>
                <a:srgbClr val="000000"/>
              </a:solidFill>
              <a:round/>
              <a:headEnd/>
              <a:tailEnd type="triangle" w="med" len="med"/>
            </a:ln>
            <a:effectLst/>
          </p:spPr>
          <p:txBody>
            <a:bodyPr wrap="none" anchor="ctr"/>
            <a:lstStyle/>
            <a:p>
              <a:endParaRPr lang="es-MX"/>
            </a:p>
          </p:txBody>
        </p:sp>
        <p:sp>
          <p:nvSpPr>
            <p:cNvPr id="17419" name="Line 11"/>
            <p:cNvSpPr>
              <a:spLocks noChangeShapeType="1"/>
            </p:cNvSpPr>
            <p:nvPr/>
          </p:nvSpPr>
          <p:spPr bwMode="auto">
            <a:xfrm>
              <a:off x="3567" y="2920"/>
              <a:ext cx="1706" cy="0"/>
            </a:xfrm>
            <a:prstGeom prst="line">
              <a:avLst/>
            </a:prstGeom>
            <a:noFill/>
            <a:ln w="12700">
              <a:solidFill>
                <a:srgbClr val="000000"/>
              </a:solidFill>
              <a:round/>
              <a:headEnd/>
              <a:tailEnd type="triangle" w="med" len="med"/>
            </a:ln>
            <a:effectLst/>
          </p:spPr>
          <p:txBody>
            <a:bodyPr wrap="none" anchor="ctr"/>
            <a:lstStyle/>
            <a:p>
              <a:endParaRPr lang="es-MX"/>
            </a:p>
          </p:txBody>
        </p:sp>
        <p:sp>
          <p:nvSpPr>
            <p:cNvPr id="17420" name="Line 12"/>
            <p:cNvSpPr>
              <a:spLocks noChangeShapeType="1"/>
            </p:cNvSpPr>
            <p:nvPr/>
          </p:nvSpPr>
          <p:spPr bwMode="auto">
            <a:xfrm flipH="1">
              <a:off x="2714" y="2926"/>
              <a:ext cx="840" cy="865"/>
            </a:xfrm>
            <a:prstGeom prst="line">
              <a:avLst/>
            </a:prstGeom>
            <a:noFill/>
            <a:ln w="12700">
              <a:solidFill>
                <a:srgbClr val="000000"/>
              </a:solidFill>
              <a:round/>
              <a:headEnd/>
              <a:tailEnd type="triangle" w="med" len="med"/>
            </a:ln>
            <a:effectLst/>
          </p:spPr>
          <p:txBody>
            <a:bodyPr wrap="none" anchor="ctr"/>
            <a:lstStyle/>
            <a:p>
              <a:endParaRPr lang="es-MX"/>
            </a:p>
          </p:txBody>
        </p:sp>
        <p:sp>
          <p:nvSpPr>
            <p:cNvPr id="17421" name="Freeform 13"/>
            <p:cNvSpPr>
              <a:spLocks/>
            </p:cNvSpPr>
            <p:nvPr/>
          </p:nvSpPr>
          <p:spPr bwMode="auto">
            <a:xfrm>
              <a:off x="4130" y="2065"/>
              <a:ext cx="721" cy="473"/>
            </a:xfrm>
            <a:custGeom>
              <a:avLst/>
              <a:gdLst/>
              <a:ahLst/>
              <a:cxnLst>
                <a:cxn ang="0">
                  <a:pos x="32" y="16"/>
                </a:cxn>
                <a:cxn ang="0">
                  <a:pos x="88" y="8"/>
                </a:cxn>
                <a:cxn ang="0">
                  <a:pos x="136" y="16"/>
                </a:cxn>
                <a:cxn ang="0">
                  <a:pos x="200" y="8"/>
                </a:cxn>
                <a:cxn ang="0">
                  <a:pos x="256" y="24"/>
                </a:cxn>
                <a:cxn ang="0">
                  <a:pos x="320" y="0"/>
                </a:cxn>
                <a:cxn ang="0">
                  <a:pos x="368" y="32"/>
                </a:cxn>
                <a:cxn ang="0">
                  <a:pos x="432" y="56"/>
                </a:cxn>
                <a:cxn ang="0">
                  <a:pos x="480" y="72"/>
                </a:cxn>
                <a:cxn ang="0">
                  <a:pos x="520" y="136"/>
                </a:cxn>
                <a:cxn ang="0">
                  <a:pos x="584" y="192"/>
                </a:cxn>
                <a:cxn ang="0">
                  <a:pos x="640" y="208"/>
                </a:cxn>
                <a:cxn ang="0">
                  <a:pos x="664" y="248"/>
                </a:cxn>
                <a:cxn ang="0">
                  <a:pos x="696" y="312"/>
                </a:cxn>
                <a:cxn ang="0">
                  <a:pos x="712" y="360"/>
                </a:cxn>
                <a:cxn ang="0">
                  <a:pos x="720" y="424"/>
                </a:cxn>
                <a:cxn ang="0">
                  <a:pos x="720" y="472"/>
                </a:cxn>
                <a:cxn ang="0">
                  <a:pos x="688" y="416"/>
                </a:cxn>
                <a:cxn ang="0">
                  <a:pos x="648" y="384"/>
                </a:cxn>
                <a:cxn ang="0">
                  <a:pos x="624" y="328"/>
                </a:cxn>
                <a:cxn ang="0">
                  <a:pos x="592" y="272"/>
                </a:cxn>
                <a:cxn ang="0">
                  <a:pos x="552" y="248"/>
                </a:cxn>
                <a:cxn ang="0">
                  <a:pos x="504" y="216"/>
                </a:cxn>
                <a:cxn ang="0">
                  <a:pos x="472" y="184"/>
                </a:cxn>
                <a:cxn ang="0">
                  <a:pos x="432" y="152"/>
                </a:cxn>
                <a:cxn ang="0">
                  <a:pos x="368" y="104"/>
                </a:cxn>
                <a:cxn ang="0">
                  <a:pos x="312" y="72"/>
                </a:cxn>
                <a:cxn ang="0">
                  <a:pos x="240" y="80"/>
                </a:cxn>
                <a:cxn ang="0">
                  <a:pos x="184" y="88"/>
                </a:cxn>
                <a:cxn ang="0">
                  <a:pos x="120" y="64"/>
                </a:cxn>
                <a:cxn ang="0">
                  <a:pos x="64" y="56"/>
                </a:cxn>
                <a:cxn ang="0">
                  <a:pos x="0" y="16"/>
                </a:cxn>
              </a:cxnLst>
              <a:rect l="0" t="0" r="r" b="b"/>
              <a:pathLst>
                <a:path w="721" h="473">
                  <a:moveTo>
                    <a:pt x="0" y="16"/>
                  </a:moveTo>
                  <a:lnTo>
                    <a:pt x="32" y="16"/>
                  </a:lnTo>
                  <a:lnTo>
                    <a:pt x="56" y="16"/>
                  </a:lnTo>
                  <a:lnTo>
                    <a:pt x="88" y="8"/>
                  </a:lnTo>
                  <a:lnTo>
                    <a:pt x="112" y="16"/>
                  </a:lnTo>
                  <a:lnTo>
                    <a:pt x="136" y="16"/>
                  </a:lnTo>
                  <a:lnTo>
                    <a:pt x="168" y="16"/>
                  </a:lnTo>
                  <a:lnTo>
                    <a:pt x="200" y="8"/>
                  </a:lnTo>
                  <a:lnTo>
                    <a:pt x="232" y="24"/>
                  </a:lnTo>
                  <a:lnTo>
                    <a:pt x="256" y="24"/>
                  </a:lnTo>
                  <a:lnTo>
                    <a:pt x="288" y="8"/>
                  </a:lnTo>
                  <a:lnTo>
                    <a:pt x="320" y="0"/>
                  </a:lnTo>
                  <a:lnTo>
                    <a:pt x="344" y="0"/>
                  </a:lnTo>
                  <a:lnTo>
                    <a:pt x="368" y="32"/>
                  </a:lnTo>
                  <a:lnTo>
                    <a:pt x="400" y="40"/>
                  </a:lnTo>
                  <a:lnTo>
                    <a:pt x="432" y="56"/>
                  </a:lnTo>
                  <a:lnTo>
                    <a:pt x="456" y="64"/>
                  </a:lnTo>
                  <a:lnTo>
                    <a:pt x="480" y="72"/>
                  </a:lnTo>
                  <a:lnTo>
                    <a:pt x="496" y="104"/>
                  </a:lnTo>
                  <a:lnTo>
                    <a:pt x="520" y="136"/>
                  </a:lnTo>
                  <a:lnTo>
                    <a:pt x="552" y="160"/>
                  </a:lnTo>
                  <a:lnTo>
                    <a:pt x="584" y="192"/>
                  </a:lnTo>
                  <a:lnTo>
                    <a:pt x="608" y="192"/>
                  </a:lnTo>
                  <a:lnTo>
                    <a:pt x="640" y="208"/>
                  </a:lnTo>
                  <a:lnTo>
                    <a:pt x="664" y="224"/>
                  </a:lnTo>
                  <a:lnTo>
                    <a:pt x="664" y="248"/>
                  </a:lnTo>
                  <a:lnTo>
                    <a:pt x="680" y="280"/>
                  </a:lnTo>
                  <a:lnTo>
                    <a:pt x="696" y="312"/>
                  </a:lnTo>
                  <a:lnTo>
                    <a:pt x="704" y="336"/>
                  </a:lnTo>
                  <a:lnTo>
                    <a:pt x="712" y="360"/>
                  </a:lnTo>
                  <a:lnTo>
                    <a:pt x="720" y="392"/>
                  </a:lnTo>
                  <a:lnTo>
                    <a:pt x="720" y="424"/>
                  </a:lnTo>
                  <a:lnTo>
                    <a:pt x="720" y="448"/>
                  </a:lnTo>
                  <a:lnTo>
                    <a:pt x="720" y="472"/>
                  </a:lnTo>
                  <a:lnTo>
                    <a:pt x="704" y="448"/>
                  </a:lnTo>
                  <a:lnTo>
                    <a:pt x="688" y="416"/>
                  </a:lnTo>
                  <a:lnTo>
                    <a:pt x="656" y="408"/>
                  </a:lnTo>
                  <a:lnTo>
                    <a:pt x="648" y="384"/>
                  </a:lnTo>
                  <a:lnTo>
                    <a:pt x="640" y="352"/>
                  </a:lnTo>
                  <a:lnTo>
                    <a:pt x="624" y="328"/>
                  </a:lnTo>
                  <a:lnTo>
                    <a:pt x="608" y="296"/>
                  </a:lnTo>
                  <a:lnTo>
                    <a:pt x="592" y="272"/>
                  </a:lnTo>
                  <a:lnTo>
                    <a:pt x="568" y="272"/>
                  </a:lnTo>
                  <a:lnTo>
                    <a:pt x="552" y="248"/>
                  </a:lnTo>
                  <a:lnTo>
                    <a:pt x="528" y="232"/>
                  </a:lnTo>
                  <a:lnTo>
                    <a:pt x="504" y="216"/>
                  </a:lnTo>
                  <a:lnTo>
                    <a:pt x="480" y="208"/>
                  </a:lnTo>
                  <a:lnTo>
                    <a:pt x="472" y="184"/>
                  </a:lnTo>
                  <a:lnTo>
                    <a:pt x="456" y="160"/>
                  </a:lnTo>
                  <a:lnTo>
                    <a:pt x="432" y="152"/>
                  </a:lnTo>
                  <a:lnTo>
                    <a:pt x="400" y="120"/>
                  </a:lnTo>
                  <a:lnTo>
                    <a:pt x="368" y="104"/>
                  </a:lnTo>
                  <a:lnTo>
                    <a:pt x="336" y="88"/>
                  </a:lnTo>
                  <a:lnTo>
                    <a:pt x="312" y="72"/>
                  </a:lnTo>
                  <a:lnTo>
                    <a:pt x="272" y="72"/>
                  </a:lnTo>
                  <a:lnTo>
                    <a:pt x="240" y="80"/>
                  </a:lnTo>
                  <a:lnTo>
                    <a:pt x="216" y="96"/>
                  </a:lnTo>
                  <a:lnTo>
                    <a:pt x="184" y="88"/>
                  </a:lnTo>
                  <a:lnTo>
                    <a:pt x="152" y="80"/>
                  </a:lnTo>
                  <a:lnTo>
                    <a:pt x="120" y="64"/>
                  </a:lnTo>
                  <a:lnTo>
                    <a:pt x="88" y="64"/>
                  </a:lnTo>
                  <a:lnTo>
                    <a:pt x="64" y="56"/>
                  </a:lnTo>
                  <a:lnTo>
                    <a:pt x="40" y="56"/>
                  </a:lnTo>
                  <a:lnTo>
                    <a:pt x="0" y="16"/>
                  </a:lnTo>
                </a:path>
              </a:pathLst>
            </a:custGeom>
            <a:gradFill rotWithShape="0">
              <a:gsLst>
                <a:gs pos="0">
                  <a:srgbClr val="33CC33">
                    <a:gamma/>
                    <a:tint val="40000"/>
                    <a:invGamma/>
                  </a:srgbClr>
                </a:gs>
                <a:gs pos="100000">
                  <a:srgbClr val="33CC33"/>
                </a:gs>
              </a:gsLst>
              <a:lin ang="18900000" scaled="1"/>
            </a:gradFill>
            <a:ln w="12700" cap="rnd" cmpd="sng">
              <a:solidFill>
                <a:schemeClr val="tx1"/>
              </a:solidFill>
              <a:prstDash val="solid"/>
              <a:round/>
              <a:headEnd type="none" w="med" len="med"/>
              <a:tailEnd type="none" w="med" len="med"/>
            </a:ln>
            <a:effectLst/>
          </p:spPr>
          <p:txBody>
            <a:bodyPr/>
            <a:lstStyle/>
            <a:p>
              <a:endParaRPr lang="es-MX"/>
            </a:p>
          </p:txBody>
        </p:sp>
        <p:sp>
          <p:nvSpPr>
            <p:cNvPr id="17422" name="Freeform 14"/>
            <p:cNvSpPr>
              <a:spLocks/>
            </p:cNvSpPr>
            <p:nvPr/>
          </p:nvSpPr>
          <p:spPr bwMode="auto">
            <a:xfrm>
              <a:off x="3058" y="2921"/>
              <a:ext cx="1983" cy="509"/>
            </a:xfrm>
            <a:custGeom>
              <a:avLst/>
              <a:gdLst/>
              <a:ahLst/>
              <a:cxnLst>
                <a:cxn ang="0">
                  <a:pos x="0" y="508"/>
                </a:cxn>
                <a:cxn ang="0">
                  <a:pos x="1529" y="508"/>
                </a:cxn>
                <a:cxn ang="0">
                  <a:pos x="1982" y="0"/>
                </a:cxn>
              </a:cxnLst>
              <a:rect l="0" t="0" r="r" b="b"/>
              <a:pathLst>
                <a:path w="1983" h="509">
                  <a:moveTo>
                    <a:pt x="0" y="508"/>
                  </a:moveTo>
                  <a:lnTo>
                    <a:pt x="1529" y="508"/>
                  </a:lnTo>
                  <a:lnTo>
                    <a:pt x="1982" y="0"/>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7423" name="Freeform 15"/>
            <p:cNvSpPr>
              <a:spLocks/>
            </p:cNvSpPr>
            <p:nvPr/>
          </p:nvSpPr>
          <p:spPr bwMode="auto">
            <a:xfrm>
              <a:off x="3543" y="2073"/>
              <a:ext cx="735" cy="1217"/>
            </a:xfrm>
            <a:custGeom>
              <a:avLst/>
              <a:gdLst/>
              <a:ahLst/>
              <a:cxnLst>
                <a:cxn ang="0">
                  <a:pos x="0" y="0"/>
                </a:cxn>
                <a:cxn ang="0">
                  <a:pos x="71" y="48"/>
                </a:cxn>
                <a:cxn ang="0">
                  <a:pos x="144" y="105"/>
                </a:cxn>
                <a:cxn ang="0">
                  <a:pos x="211" y="166"/>
                </a:cxn>
                <a:cxn ang="0">
                  <a:pos x="279" y="228"/>
                </a:cxn>
                <a:cxn ang="0">
                  <a:pos x="341" y="289"/>
                </a:cxn>
                <a:cxn ang="0">
                  <a:pos x="397" y="356"/>
                </a:cxn>
                <a:cxn ang="0">
                  <a:pos x="448" y="429"/>
                </a:cxn>
                <a:cxn ang="0">
                  <a:pos x="498" y="501"/>
                </a:cxn>
                <a:cxn ang="0">
                  <a:pos x="542" y="579"/>
                </a:cxn>
                <a:cxn ang="0">
                  <a:pos x="583" y="657"/>
                </a:cxn>
                <a:cxn ang="0">
                  <a:pos x="616" y="741"/>
                </a:cxn>
                <a:cxn ang="0">
                  <a:pos x="649" y="830"/>
                </a:cxn>
                <a:cxn ang="0">
                  <a:pos x="678" y="920"/>
                </a:cxn>
                <a:cxn ang="0">
                  <a:pos x="700" y="1015"/>
                </a:cxn>
                <a:cxn ang="0">
                  <a:pos x="723" y="1114"/>
                </a:cxn>
                <a:cxn ang="0">
                  <a:pos x="734" y="1216"/>
                </a:cxn>
              </a:cxnLst>
              <a:rect l="0" t="0" r="r" b="b"/>
              <a:pathLst>
                <a:path w="735" h="1217">
                  <a:moveTo>
                    <a:pt x="0" y="0"/>
                  </a:moveTo>
                  <a:lnTo>
                    <a:pt x="71" y="48"/>
                  </a:lnTo>
                  <a:lnTo>
                    <a:pt x="144" y="105"/>
                  </a:lnTo>
                  <a:lnTo>
                    <a:pt x="211" y="166"/>
                  </a:lnTo>
                  <a:lnTo>
                    <a:pt x="279" y="228"/>
                  </a:lnTo>
                  <a:lnTo>
                    <a:pt x="341" y="289"/>
                  </a:lnTo>
                  <a:lnTo>
                    <a:pt x="397" y="356"/>
                  </a:lnTo>
                  <a:lnTo>
                    <a:pt x="448" y="429"/>
                  </a:lnTo>
                  <a:lnTo>
                    <a:pt x="498" y="501"/>
                  </a:lnTo>
                  <a:lnTo>
                    <a:pt x="542" y="579"/>
                  </a:lnTo>
                  <a:lnTo>
                    <a:pt x="583" y="657"/>
                  </a:lnTo>
                  <a:lnTo>
                    <a:pt x="616" y="741"/>
                  </a:lnTo>
                  <a:lnTo>
                    <a:pt x="649" y="830"/>
                  </a:lnTo>
                  <a:lnTo>
                    <a:pt x="678" y="920"/>
                  </a:lnTo>
                  <a:lnTo>
                    <a:pt x="700" y="1015"/>
                  </a:lnTo>
                  <a:lnTo>
                    <a:pt x="723" y="1114"/>
                  </a:lnTo>
                  <a:lnTo>
                    <a:pt x="734" y="1216"/>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7424" name="Line 16"/>
            <p:cNvSpPr>
              <a:spLocks noChangeShapeType="1"/>
            </p:cNvSpPr>
            <p:nvPr/>
          </p:nvSpPr>
          <p:spPr bwMode="auto">
            <a:xfrm flipV="1">
              <a:off x="4067" y="2191"/>
              <a:ext cx="516" cy="434"/>
            </a:xfrm>
            <a:prstGeom prst="line">
              <a:avLst/>
            </a:prstGeom>
            <a:noFill/>
            <a:ln w="12700">
              <a:solidFill>
                <a:srgbClr val="000000"/>
              </a:solidFill>
              <a:round/>
              <a:headEnd/>
              <a:tailEnd/>
            </a:ln>
            <a:effectLst/>
          </p:spPr>
          <p:txBody>
            <a:bodyPr wrap="none" anchor="ctr"/>
            <a:lstStyle/>
            <a:p>
              <a:endParaRPr lang="es-MX"/>
            </a:p>
          </p:txBody>
        </p:sp>
        <p:sp>
          <p:nvSpPr>
            <p:cNvPr id="17425" name="Line 17"/>
            <p:cNvSpPr>
              <a:spLocks noChangeShapeType="1"/>
            </p:cNvSpPr>
            <p:nvPr/>
          </p:nvSpPr>
          <p:spPr bwMode="auto">
            <a:xfrm flipV="1">
              <a:off x="3558" y="2616"/>
              <a:ext cx="505" cy="428"/>
            </a:xfrm>
            <a:prstGeom prst="line">
              <a:avLst/>
            </a:prstGeom>
            <a:noFill/>
            <a:ln w="12700">
              <a:solidFill>
                <a:srgbClr val="000000"/>
              </a:solidFill>
              <a:round/>
              <a:headEnd/>
              <a:tailEnd/>
            </a:ln>
            <a:effectLst/>
          </p:spPr>
          <p:txBody>
            <a:bodyPr wrap="none" anchor="ctr"/>
            <a:lstStyle/>
            <a:p>
              <a:endParaRPr lang="es-MX"/>
            </a:p>
          </p:txBody>
        </p:sp>
        <p:sp>
          <p:nvSpPr>
            <p:cNvPr id="17426" name="Freeform 18"/>
            <p:cNvSpPr>
              <a:spLocks/>
            </p:cNvSpPr>
            <p:nvPr/>
          </p:nvSpPr>
          <p:spPr bwMode="auto">
            <a:xfrm>
              <a:off x="2957" y="2068"/>
              <a:ext cx="1699" cy="1484"/>
            </a:xfrm>
            <a:custGeom>
              <a:avLst/>
              <a:gdLst/>
              <a:ahLst/>
              <a:cxnLst>
                <a:cxn ang="0">
                  <a:pos x="4" y="1460"/>
                </a:cxn>
                <a:cxn ang="0">
                  <a:pos x="0" y="1326"/>
                </a:cxn>
                <a:cxn ang="0">
                  <a:pos x="4" y="1198"/>
                </a:cxn>
                <a:cxn ang="0">
                  <a:pos x="10" y="1075"/>
                </a:cxn>
                <a:cxn ang="0">
                  <a:pos x="21" y="957"/>
                </a:cxn>
                <a:cxn ang="0">
                  <a:pos x="38" y="852"/>
                </a:cxn>
                <a:cxn ang="0">
                  <a:pos x="60" y="746"/>
                </a:cxn>
                <a:cxn ang="0">
                  <a:pos x="89" y="646"/>
                </a:cxn>
                <a:cxn ang="0">
                  <a:pos x="121" y="551"/>
                </a:cxn>
                <a:cxn ang="0">
                  <a:pos x="161" y="462"/>
                </a:cxn>
                <a:cxn ang="0">
                  <a:pos x="206" y="378"/>
                </a:cxn>
                <a:cxn ang="0">
                  <a:pos x="256" y="300"/>
                </a:cxn>
                <a:cxn ang="0">
                  <a:pos x="311" y="228"/>
                </a:cxn>
                <a:cxn ang="0">
                  <a:pos x="374" y="167"/>
                </a:cxn>
                <a:cxn ang="0">
                  <a:pos x="440" y="105"/>
                </a:cxn>
                <a:cxn ang="0">
                  <a:pos x="513" y="50"/>
                </a:cxn>
                <a:cxn ang="0">
                  <a:pos x="591" y="0"/>
                </a:cxn>
                <a:cxn ang="0">
                  <a:pos x="720" y="16"/>
                </a:cxn>
                <a:cxn ang="0">
                  <a:pos x="837" y="38"/>
                </a:cxn>
                <a:cxn ang="0">
                  <a:pos x="948" y="60"/>
                </a:cxn>
                <a:cxn ang="0">
                  <a:pos x="1050" y="94"/>
                </a:cxn>
                <a:cxn ang="0">
                  <a:pos x="1144" y="133"/>
                </a:cxn>
                <a:cxn ang="0">
                  <a:pos x="1233" y="172"/>
                </a:cxn>
                <a:cxn ang="0">
                  <a:pos x="1312" y="222"/>
                </a:cxn>
                <a:cxn ang="0">
                  <a:pos x="1385" y="273"/>
                </a:cxn>
                <a:cxn ang="0">
                  <a:pos x="1452" y="327"/>
                </a:cxn>
                <a:cxn ang="0">
                  <a:pos x="1507" y="390"/>
                </a:cxn>
                <a:cxn ang="0">
                  <a:pos x="1557" y="457"/>
                </a:cxn>
                <a:cxn ang="0">
                  <a:pos x="1596" y="524"/>
                </a:cxn>
                <a:cxn ang="0">
                  <a:pos x="1630" y="601"/>
                </a:cxn>
                <a:cxn ang="0">
                  <a:pos x="1658" y="679"/>
                </a:cxn>
                <a:cxn ang="0">
                  <a:pos x="1681" y="763"/>
                </a:cxn>
                <a:cxn ang="0">
                  <a:pos x="1698" y="852"/>
                </a:cxn>
                <a:cxn ang="0">
                  <a:pos x="1608" y="957"/>
                </a:cxn>
                <a:cxn ang="0">
                  <a:pos x="1519" y="1052"/>
                </a:cxn>
                <a:cxn ang="0">
                  <a:pos x="1430" y="1142"/>
                </a:cxn>
                <a:cxn ang="0">
                  <a:pos x="1335" y="1215"/>
                </a:cxn>
                <a:cxn ang="0">
                  <a:pos x="1233" y="1276"/>
                </a:cxn>
                <a:cxn ang="0">
                  <a:pos x="1133" y="1332"/>
                </a:cxn>
                <a:cxn ang="0">
                  <a:pos x="1027" y="1377"/>
                </a:cxn>
                <a:cxn ang="0">
                  <a:pos x="920" y="1409"/>
                </a:cxn>
                <a:cxn ang="0">
                  <a:pos x="815" y="1443"/>
                </a:cxn>
                <a:cxn ang="0">
                  <a:pos x="703" y="1460"/>
                </a:cxn>
                <a:cxn ang="0">
                  <a:pos x="591" y="1476"/>
                </a:cxn>
                <a:cxn ang="0">
                  <a:pos x="479" y="1483"/>
                </a:cxn>
                <a:cxn ang="0">
                  <a:pos x="361" y="1483"/>
                </a:cxn>
                <a:cxn ang="0">
                  <a:pos x="245" y="1483"/>
                </a:cxn>
                <a:cxn ang="0">
                  <a:pos x="127" y="1472"/>
                </a:cxn>
                <a:cxn ang="0">
                  <a:pos x="4" y="1460"/>
                </a:cxn>
              </a:cxnLst>
              <a:rect l="0" t="0" r="r" b="b"/>
              <a:pathLst>
                <a:path w="1699" h="1484">
                  <a:moveTo>
                    <a:pt x="4" y="1460"/>
                  </a:moveTo>
                  <a:lnTo>
                    <a:pt x="0" y="1326"/>
                  </a:lnTo>
                  <a:lnTo>
                    <a:pt x="4" y="1198"/>
                  </a:lnTo>
                  <a:lnTo>
                    <a:pt x="10" y="1075"/>
                  </a:lnTo>
                  <a:lnTo>
                    <a:pt x="21" y="957"/>
                  </a:lnTo>
                  <a:lnTo>
                    <a:pt x="38" y="852"/>
                  </a:lnTo>
                  <a:lnTo>
                    <a:pt x="60" y="746"/>
                  </a:lnTo>
                  <a:lnTo>
                    <a:pt x="89" y="646"/>
                  </a:lnTo>
                  <a:lnTo>
                    <a:pt x="121" y="551"/>
                  </a:lnTo>
                  <a:lnTo>
                    <a:pt x="161" y="462"/>
                  </a:lnTo>
                  <a:lnTo>
                    <a:pt x="206" y="378"/>
                  </a:lnTo>
                  <a:lnTo>
                    <a:pt x="256" y="300"/>
                  </a:lnTo>
                  <a:lnTo>
                    <a:pt x="311" y="228"/>
                  </a:lnTo>
                  <a:lnTo>
                    <a:pt x="374" y="167"/>
                  </a:lnTo>
                  <a:lnTo>
                    <a:pt x="440" y="105"/>
                  </a:lnTo>
                  <a:lnTo>
                    <a:pt x="513" y="50"/>
                  </a:lnTo>
                  <a:lnTo>
                    <a:pt x="591" y="0"/>
                  </a:lnTo>
                  <a:lnTo>
                    <a:pt x="720" y="16"/>
                  </a:lnTo>
                  <a:lnTo>
                    <a:pt x="837" y="38"/>
                  </a:lnTo>
                  <a:lnTo>
                    <a:pt x="948" y="60"/>
                  </a:lnTo>
                  <a:lnTo>
                    <a:pt x="1050" y="94"/>
                  </a:lnTo>
                  <a:lnTo>
                    <a:pt x="1144" y="133"/>
                  </a:lnTo>
                  <a:lnTo>
                    <a:pt x="1233" y="172"/>
                  </a:lnTo>
                  <a:lnTo>
                    <a:pt x="1312" y="222"/>
                  </a:lnTo>
                  <a:lnTo>
                    <a:pt x="1385" y="273"/>
                  </a:lnTo>
                  <a:lnTo>
                    <a:pt x="1452" y="327"/>
                  </a:lnTo>
                  <a:lnTo>
                    <a:pt x="1507" y="390"/>
                  </a:lnTo>
                  <a:lnTo>
                    <a:pt x="1557" y="457"/>
                  </a:lnTo>
                  <a:lnTo>
                    <a:pt x="1596" y="524"/>
                  </a:lnTo>
                  <a:lnTo>
                    <a:pt x="1630" y="601"/>
                  </a:lnTo>
                  <a:lnTo>
                    <a:pt x="1658" y="679"/>
                  </a:lnTo>
                  <a:lnTo>
                    <a:pt x="1681" y="763"/>
                  </a:lnTo>
                  <a:lnTo>
                    <a:pt x="1698" y="852"/>
                  </a:lnTo>
                  <a:lnTo>
                    <a:pt x="1608" y="957"/>
                  </a:lnTo>
                  <a:lnTo>
                    <a:pt x="1519" y="1052"/>
                  </a:lnTo>
                  <a:lnTo>
                    <a:pt x="1430" y="1142"/>
                  </a:lnTo>
                  <a:lnTo>
                    <a:pt x="1335" y="1215"/>
                  </a:lnTo>
                  <a:lnTo>
                    <a:pt x="1233" y="1276"/>
                  </a:lnTo>
                  <a:lnTo>
                    <a:pt x="1133" y="1332"/>
                  </a:lnTo>
                  <a:lnTo>
                    <a:pt x="1027" y="1377"/>
                  </a:lnTo>
                  <a:lnTo>
                    <a:pt x="920" y="1409"/>
                  </a:lnTo>
                  <a:lnTo>
                    <a:pt x="815" y="1443"/>
                  </a:lnTo>
                  <a:lnTo>
                    <a:pt x="703" y="1460"/>
                  </a:lnTo>
                  <a:lnTo>
                    <a:pt x="591" y="1476"/>
                  </a:lnTo>
                  <a:lnTo>
                    <a:pt x="479" y="1483"/>
                  </a:lnTo>
                  <a:lnTo>
                    <a:pt x="361" y="1483"/>
                  </a:lnTo>
                  <a:lnTo>
                    <a:pt x="245" y="1483"/>
                  </a:lnTo>
                  <a:lnTo>
                    <a:pt x="127" y="1472"/>
                  </a:lnTo>
                  <a:lnTo>
                    <a:pt x="4" y="1460"/>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7427" name="Freeform 19"/>
            <p:cNvSpPr>
              <a:spLocks/>
            </p:cNvSpPr>
            <p:nvPr/>
          </p:nvSpPr>
          <p:spPr bwMode="auto">
            <a:xfrm>
              <a:off x="4114" y="2558"/>
              <a:ext cx="70" cy="151"/>
            </a:xfrm>
            <a:custGeom>
              <a:avLst/>
              <a:gdLst/>
              <a:ahLst/>
              <a:cxnLst>
                <a:cxn ang="0">
                  <a:pos x="26" y="0"/>
                </a:cxn>
                <a:cxn ang="0">
                  <a:pos x="41" y="11"/>
                </a:cxn>
                <a:cxn ang="0">
                  <a:pos x="58" y="27"/>
                </a:cxn>
                <a:cxn ang="0">
                  <a:pos x="63" y="50"/>
                </a:cxn>
                <a:cxn ang="0">
                  <a:pos x="69" y="72"/>
                </a:cxn>
                <a:cxn ang="0">
                  <a:pos x="63" y="100"/>
                </a:cxn>
                <a:cxn ang="0">
                  <a:pos x="47" y="122"/>
                </a:cxn>
                <a:cxn ang="0">
                  <a:pos x="26" y="139"/>
                </a:cxn>
                <a:cxn ang="0">
                  <a:pos x="0" y="150"/>
                </a:cxn>
              </a:cxnLst>
              <a:rect l="0" t="0" r="r" b="b"/>
              <a:pathLst>
                <a:path w="70" h="151">
                  <a:moveTo>
                    <a:pt x="26" y="0"/>
                  </a:moveTo>
                  <a:lnTo>
                    <a:pt x="41" y="11"/>
                  </a:lnTo>
                  <a:lnTo>
                    <a:pt x="58" y="27"/>
                  </a:lnTo>
                  <a:lnTo>
                    <a:pt x="63" y="50"/>
                  </a:lnTo>
                  <a:lnTo>
                    <a:pt x="69" y="72"/>
                  </a:lnTo>
                  <a:lnTo>
                    <a:pt x="63" y="100"/>
                  </a:lnTo>
                  <a:lnTo>
                    <a:pt x="47" y="122"/>
                  </a:lnTo>
                  <a:lnTo>
                    <a:pt x="26" y="139"/>
                  </a:lnTo>
                  <a:lnTo>
                    <a:pt x="0" y="150"/>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7428" name="Freeform 20"/>
            <p:cNvSpPr>
              <a:spLocks/>
            </p:cNvSpPr>
            <p:nvPr/>
          </p:nvSpPr>
          <p:spPr bwMode="auto">
            <a:xfrm>
              <a:off x="3347" y="3047"/>
              <a:ext cx="460" cy="124"/>
            </a:xfrm>
            <a:custGeom>
              <a:avLst/>
              <a:gdLst/>
              <a:ahLst/>
              <a:cxnLst>
                <a:cxn ang="0">
                  <a:pos x="0" y="83"/>
                </a:cxn>
                <a:cxn ang="0">
                  <a:pos x="60" y="106"/>
                </a:cxn>
                <a:cxn ang="0">
                  <a:pos x="123" y="116"/>
                </a:cxn>
                <a:cxn ang="0">
                  <a:pos x="184" y="123"/>
                </a:cxn>
                <a:cxn ang="0">
                  <a:pos x="241" y="110"/>
                </a:cxn>
                <a:cxn ang="0">
                  <a:pos x="296" y="100"/>
                </a:cxn>
                <a:cxn ang="0">
                  <a:pos x="353" y="72"/>
                </a:cxn>
                <a:cxn ang="0">
                  <a:pos x="407" y="39"/>
                </a:cxn>
                <a:cxn ang="0">
                  <a:pos x="459" y="0"/>
                </a:cxn>
              </a:cxnLst>
              <a:rect l="0" t="0" r="r" b="b"/>
              <a:pathLst>
                <a:path w="460" h="124">
                  <a:moveTo>
                    <a:pt x="0" y="83"/>
                  </a:moveTo>
                  <a:lnTo>
                    <a:pt x="60" y="106"/>
                  </a:lnTo>
                  <a:lnTo>
                    <a:pt x="123" y="116"/>
                  </a:lnTo>
                  <a:lnTo>
                    <a:pt x="184" y="123"/>
                  </a:lnTo>
                  <a:lnTo>
                    <a:pt x="241" y="110"/>
                  </a:lnTo>
                  <a:lnTo>
                    <a:pt x="296" y="100"/>
                  </a:lnTo>
                  <a:lnTo>
                    <a:pt x="353" y="72"/>
                  </a:lnTo>
                  <a:lnTo>
                    <a:pt x="407" y="39"/>
                  </a:lnTo>
                  <a:lnTo>
                    <a:pt x="459" y="0"/>
                  </a:lnTo>
                </a:path>
              </a:pathLst>
            </a:custGeom>
            <a:noFill/>
            <a:ln w="12700" cap="rnd" cmpd="sng">
              <a:solidFill>
                <a:srgbClr val="000000"/>
              </a:solidFill>
              <a:prstDash val="solid"/>
              <a:round/>
              <a:headEnd type="none" w="med" len="med"/>
              <a:tailEnd type="triangle" w="med" len="med"/>
            </a:ln>
            <a:effectLst/>
          </p:spPr>
          <p:txBody>
            <a:bodyPr/>
            <a:lstStyle/>
            <a:p>
              <a:endParaRPr lang="es-MX"/>
            </a:p>
          </p:txBody>
        </p:sp>
        <p:sp>
          <p:nvSpPr>
            <p:cNvPr id="17429" name="Freeform 21"/>
            <p:cNvSpPr>
              <a:spLocks/>
            </p:cNvSpPr>
            <p:nvPr/>
          </p:nvSpPr>
          <p:spPr bwMode="auto">
            <a:xfrm>
              <a:off x="3857" y="2796"/>
              <a:ext cx="49" cy="287"/>
            </a:xfrm>
            <a:custGeom>
              <a:avLst/>
              <a:gdLst/>
              <a:ahLst/>
              <a:cxnLst>
                <a:cxn ang="0">
                  <a:pos x="0" y="286"/>
                </a:cxn>
                <a:cxn ang="0">
                  <a:pos x="20" y="251"/>
                </a:cxn>
                <a:cxn ang="0">
                  <a:pos x="32" y="218"/>
                </a:cxn>
                <a:cxn ang="0">
                  <a:pos x="41" y="183"/>
                </a:cxn>
                <a:cxn ang="0">
                  <a:pos x="48" y="144"/>
                </a:cxn>
                <a:cxn ang="0">
                  <a:pos x="48" y="111"/>
                </a:cxn>
                <a:cxn ang="0">
                  <a:pos x="41" y="72"/>
                </a:cxn>
                <a:cxn ang="0">
                  <a:pos x="26" y="38"/>
                </a:cxn>
                <a:cxn ang="0">
                  <a:pos x="11" y="0"/>
                </a:cxn>
              </a:cxnLst>
              <a:rect l="0" t="0" r="r" b="b"/>
              <a:pathLst>
                <a:path w="49" h="287">
                  <a:moveTo>
                    <a:pt x="0" y="286"/>
                  </a:moveTo>
                  <a:lnTo>
                    <a:pt x="20" y="251"/>
                  </a:lnTo>
                  <a:lnTo>
                    <a:pt x="32" y="218"/>
                  </a:lnTo>
                  <a:lnTo>
                    <a:pt x="41" y="183"/>
                  </a:lnTo>
                  <a:lnTo>
                    <a:pt x="48" y="144"/>
                  </a:lnTo>
                  <a:lnTo>
                    <a:pt x="48" y="111"/>
                  </a:lnTo>
                  <a:lnTo>
                    <a:pt x="41" y="72"/>
                  </a:lnTo>
                  <a:lnTo>
                    <a:pt x="26" y="38"/>
                  </a:lnTo>
                  <a:lnTo>
                    <a:pt x="11" y="0"/>
                  </a:lnTo>
                </a:path>
              </a:pathLst>
            </a:custGeom>
            <a:noFill/>
            <a:ln w="12700" cap="rnd" cmpd="sng">
              <a:solidFill>
                <a:srgbClr val="000000"/>
              </a:solidFill>
              <a:prstDash val="solid"/>
              <a:round/>
              <a:headEnd type="none" w="med" len="med"/>
              <a:tailEnd type="triangle" w="med" len="med"/>
            </a:ln>
            <a:effectLst/>
          </p:spPr>
          <p:txBody>
            <a:bodyPr/>
            <a:lstStyle/>
            <a:p>
              <a:endParaRPr lang="es-MX"/>
            </a:p>
          </p:txBody>
        </p:sp>
        <p:sp>
          <p:nvSpPr>
            <p:cNvPr id="17430" name="Oval 22"/>
            <p:cNvSpPr>
              <a:spLocks noChangeArrowheads="1"/>
            </p:cNvSpPr>
            <p:nvPr/>
          </p:nvSpPr>
          <p:spPr bwMode="auto">
            <a:xfrm>
              <a:off x="4111" y="2620"/>
              <a:ext cx="25" cy="28"/>
            </a:xfrm>
            <a:prstGeom prst="ellipse">
              <a:avLst/>
            </a:prstGeom>
            <a:solidFill>
              <a:schemeClr val="tx1"/>
            </a:solidFill>
            <a:ln w="12700">
              <a:noFill/>
              <a:round/>
              <a:headEnd/>
              <a:tailEnd/>
            </a:ln>
            <a:effectLst/>
          </p:spPr>
          <p:txBody>
            <a:bodyPr wrap="none" anchor="ctr"/>
            <a:lstStyle/>
            <a:p>
              <a:endParaRPr lang="es-MX"/>
            </a:p>
          </p:txBody>
        </p:sp>
        <p:sp>
          <p:nvSpPr>
            <p:cNvPr id="17431" name="Rectangle 23"/>
            <p:cNvSpPr>
              <a:spLocks noChangeArrowheads="1"/>
            </p:cNvSpPr>
            <p:nvPr/>
          </p:nvSpPr>
          <p:spPr bwMode="auto">
            <a:xfrm>
              <a:off x="3615" y="2598"/>
              <a:ext cx="152" cy="23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2000" b="1">
                  <a:latin typeface="Symbol" pitchFamily="18" charset="2"/>
                </a:rPr>
                <a:t></a:t>
              </a:r>
            </a:p>
          </p:txBody>
        </p:sp>
        <p:sp>
          <p:nvSpPr>
            <p:cNvPr id="17432" name="Rectangle 24"/>
            <p:cNvSpPr>
              <a:spLocks noChangeArrowheads="1"/>
            </p:cNvSpPr>
            <p:nvPr/>
          </p:nvSpPr>
          <p:spPr bwMode="auto">
            <a:xfrm>
              <a:off x="3988" y="2908"/>
              <a:ext cx="183" cy="23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2000" b="1">
                  <a:latin typeface="Symbol" pitchFamily="18" charset="2"/>
                </a:rPr>
                <a:t></a:t>
              </a:r>
            </a:p>
          </p:txBody>
        </p:sp>
        <p:sp>
          <p:nvSpPr>
            <p:cNvPr id="17433" name="Rectangle 25"/>
            <p:cNvSpPr>
              <a:spLocks noChangeArrowheads="1"/>
            </p:cNvSpPr>
            <p:nvPr/>
          </p:nvSpPr>
          <p:spPr bwMode="auto">
            <a:xfrm>
              <a:off x="3467" y="3159"/>
              <a:ext cx="174" cy="23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2000" b="1">
                  <a:latin typeface="Symbol" pitchFamily="18" charset="2"/>
                </a:rPr>
                <a:t></a:t>
              </a:r>
            </a:p>
          </p:txBody>
        </p:sp>
        <p:sp>
          <p:nvSpPr>
            <p:cNvPr id="17434" name="Oval 26"/>
            <p:cNvSpPr>
              <a:spLocks noChangeArrowheads="1"/>
            </p:cNvSpPr>
            <p:nvPr/>
          </p:nvSpPr>
          <p:spPr bwMode="auto">
            <a:xfrm>
              <a:off x="4572" y="2179"/>
              <a:ext cx="28" cy="27"/>
            </a:xfrm>
            <a:prstGeom prst="ellipse">
              <a:avLst/>
            </a:prstGeom>
            <a:solidFill>
              <a:schemeClr val="tx1"/>
            </a:solidFill>
            <a:ln w="12700">
              <a:noFill/>
              <a:round/>
              <a:headEnd/>
              <a:tailEnd/>
            </a:ln>
            <a:effectLst/>
          </p:spPr>
          <p:txBody>
            <a:bodyPr wrap="none" anchor="ctr"/>
            <a:lstStyle/>
            <a:p>
              <a:endParaRPr lang="es-MX"/>
            </a:p>
          </p:txBody>
        </p:sp>
        <p:sp>
          <p:nvSpPr>
            <p:cNvPr id="17435" name="Rectangle 27"/>
            <p:cNvSpPr>
              <a:spLocks noChangeArrowheads="1"/>
            </p:cNvSpPr>
            <p:nvPr/>
          </p:nvSpPr>
          <p:spPr bwMode="auto">
            <a:xfrm>
              <a:off x="4060" y="2305"/>
              <a:ext cx="179" cy="22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t>h</a:t>
              </a:r>
            </a:p>
          </p:txBody>
        </p:sp>
        <p:sp>
          <p:nvSpPr>
            <p:cNvPr id="17436" name="Rectangle 28"/>
            <p:cNvSpPr>
              <a:spLocks noChangeArrowheads="1"/>
            </p:cNvSpPr>
            <p:nvPr/>
          </p:nvSpPr>
          <p:spPr bwMode="auto">
            <a:xfrm>
              <a:off x="4652" y="1990"/>
              <a:ext cx="187" cy="22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t>P</a:t>
              </a:r>
            </a:p>
          </p:txBody>
        </p:sp>
        <p:sp>
          <p:nvSpPr>
            <p:cNvPr id="17437" name="Rectangle 29"/>
            <p:cNvSpPr>
              <a:spLocks noChangeArrowheads="1"/>
            </p:cNvSpPr>
            <p:nvPr/>
          </p:nvSpPr>
          <p:spPr bwMode="auto">
            <a:xfrm>
              <a:off x="3465" y="1467"/>
              <a:ext cx="159" cy="184"/>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t>Z</a:t>
              </a:r>
            </a:p>
          </p:txBody>
        </p:sp>
        <p:sp>
          <p:nvSpPr>
            <p:cNvPr id="17438" name="Rectangle 30"/>
            <p:cNvSpPr>
              <a:spLocks noChangeArrowheads="1"/>
            </p:cNvSpPr>
            <p:nvPr/>
          </p:nvSpPr>
          <p:spPr bwMode="auto">
            <a:xfrm>
              <a:off x="2554" y="3766"/>
              <a:ext cx="166" cy="184"/>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t>X</a:t>
              </a:r>
            </a:p>
          </p:txBody>
        </p:sp>
        <p:sp>
          <p:nvSpPr>
            <p:cNvPr id="17439" name="Rectangle 31"/>
            <p:cNvSpPr>
              <a:spLocks noChangeArrowheads="1"/>
            </p:cNvSpPr>
            <p:nvPr/>
          </p:nvSpPr>
          <p:spPr bwMode="auto">
            <a:xfrm>
              <a:off x="5287" y="2858"/>
              <a:ext cx="166" cy="184"/>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t>Y</a:t>
              </a:r>
            </a:p>
          </p:txBody>
        </p:sp>
        <p:sp>
          <p:nvSpPr>
            <p:cNvPr id="17440" name="Line 32"/>
            <p:cNvSpPr>
              <a:spLocks noChangeShapeType="1"/>
            </p:cNvSpPr>
            <p:nvPr/>
          </p:nvSpPr>
          <p:spPr bwMode="auto">
            <a:xfrm flipV="1">
              <a:off x="4592" y="2179"/>
              <a:ext cx="0" cy="1233"/>
            </a:xfrm>
            <a:prstGeom prst="line">
              <a:avLst/>
            </a:prstGeom>
            <a:noFill/>
            <a:ln w="12700">
              <a:solidFill>
                <a:srgbClr val="000000"/>
              </a:solidFill>
              <a:prstDash val="lgDash"/>
              <a:round/>
              <a:headEnd/>
              <a:tailEnd/>
            </a:ln>
            <a:effectLst/>
          </p:spPr>
          <p:txBody>
            <a:bodyPr wrap="none" anchor="ctr"/>
            <a:lstStyle/>
            <a:p>
              <a:endParaRPr lang="es-MX"/>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85" name="Group 25"/>
          <p:cNvGrpSpPr>
            <a:grpSpLocks/>
          </p:cNvGrpSpPr>
          <p:nvPr/>
        </p:nvGrpSpPr>
        <p:grpSpPr bwMode="auto">
          <a:xfrm>
            <a:off x="569913" y="304800"/>
            <a:ext cx="7945437" cy="5818188"/>
            <a:chOff x="359" y="192"/>
            <a:chExt cx="5005" cy="3665"/>
          </a:xfrm>
        </p:grpSpPr>
        <p:sp>
          <p:nvSpPr>
            <p:cNvPr id="15362" name="Rectangle 2"/>
            <p:cNvSpPr>
              <a:spLocks noChangeArrowheads="1"/>
            </p:cNvSpPr>
            <p:nvPr/>
          </p:nvSpPr>
          <p:spPr bwMode="auto">
            <a:xfrm>
              <a:off x="1008" y="192"/>
              <a:ext cx="720" cy="286"/>
            </a:xfrm>
            <a:prstGeom prst="rect">
              <a:avLst/>
            </a:prstGeom>
            <a:noFill/>
            <a:ln w="12700">
              <a:noFill/>
              <a:miter lim="800000"/>
              <a:headEnd/>
              <a:tailEnd/>
            </a:ln>
            <a:effectLst/>
          </p:spPr>
          <p:txBody>
            <a:bodyPr lIns="90488" tIns="44450" rIns="90488" bIns="44450">
              <a:spAutoFit/>
            </a:bodyPr>
            <a:lstStyle/>
            <a:p>
              <a:pPr marL="390525" indent="-390525" defTabSz="1042988" eaLnBrk="0" hangingPunct="0">
                <a:spcBef>
                  <a:spcPct val="20000"/>
                </a:spcBef>
              </a:pPr>
              <a:r>
                <a:rPr lang="es-ES_tradnl" sz="2400" b="1" i="1">
                  <a:solidFill>
                    <a:srgbClr val="FFFF00"/>
                  </a:solidFill>
                  <a:effectLst>
                    <a:outerShdw blurRad="38100" dist="38100" dir="2700000" algn="tl">
                      <a:srgbClr val="C0C0C0"/>
                    </a:outerShdw>
                  </a:effectLst>
                </a:rPr>
                <a:t>Altura</a:t>
              </a:r>
            </a:p>
          </p:txBody>
        </p:sp>
        <p:sp>
          <p:nvSpPr>
            <p:cNvPr id="15363" name="Rectangle 3"/>
            <p:cNvSpPr>
              <a:spLocks noChangeArrowheads="1"/>
            </p:cNvSpPr>
            <p:nvPr/>
          </p:nvSpPr>
          <p:spPr bwMode="auto">
            <a:xfrm>
              <a:off x="359" y="1044"/>
              <a:ext cx="3121" cy="696"/>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Las alturas determinadas por medio de GPS están referenciadas al Elipsoide WGS 84</a:t>
              </a:r>
            </a:p>
            <a:p>
              <a:pPr marL="742950" lvl="1" indent="-285750" defTabSz="844550" eaLnBrk="0" hangingPunct="0">
                <a:spcBef>
                  <a:spcPct val="20000"/>
                </a:spcBef>
                <a:buFontTx/>
                <a:buChar char="–"/>
              </a:pPr>
              <a:r>
                <a:rPr lang="es-ES_tradnl" b="1"/>
                <a:t>Las alturas Elipsoidales son alturas sobre el elipsoide</a:t>
              </a:r>
            </a:p>
          </p:txBody>
        </p:sp>
        <p:grpSp>
          <p:nvGrpSpPr>
            <p:cNvPr id="15364" name="Group 4"/>
            <p:cNvGrpSpPr>
              <a:grpSpLocks/>
            </p:cNvGrpSpPr>
            <p:nvPr/>
          </p:nvGrpSpPr>
          <p:grpSpPr bwMode="auto">
            <a:xfrm>
              <a:off x="797" y="3181"/>
              <a:ext cx="1711" cy="256"/>
              <a:chOff x="797" y="3181"/>
              <a:chExt cx="1711" cy="256"/>
            </a:xfrm>
          </p:grpSpPr>
          <p:sp>
            <p:nvSpPr>
              <p:cNvPr id="15365" name="Rectangle 5"/>
              <p:cNvSpPr>
                <a:spLocks noChangeArrowheads="1"/>
              </p:cNvSpPr>
              <p:nvPr/>
            </p:nvSpPr>
            <p:spPr bwMode="auto">
              <a:xfrm>
                <a:off x="797" y="3181"/>
                <a:ext cx="1691" cy="256"/>
              </a:xfrm>
              <a:prstGeom prst="rect">
                <a:avLst/>
              </a:prstGeom>
              <a:solidFill>
                <a:srgbClr val="00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s-MX"/>
              </a:p>
            </p:txBody>
          </p:sp>
          <p:sp>
            <p:nvSpPr>
              <p:cNvPr id="15366" name="Rectangle 6"/>
              <p:cNvSpPr>
                <a:spLocks noChangeArrowheads="1"/>
              </p:cNvSpPr>
              <p:nvPr/>
            </p:nvSpPr>
            <p:spPr bwMode="auto">
              <a:xfrm>
                <a:off x="955" y="3217"/>
                <a:ext cx="1553" cy="217"/>
              </a:xfrm>
              <a:prstGeom prst="rect">
                <a:avLst/>
              </a:prstGeom>
              <a:noFill/>
              <a:ln w="12700">
                <a:noFill/>
                <a:miter lim="800000"/>
                <a:headEnd/>
                <a:tailEnd/>
              </a:ln>
              <a:effectLst/>
            </p:spPr>
            <p:txBody>
              <a:bodyPr lIns="65088" tIns="31750" rIns="65088" bIns="31750">
                <a:spAutoFit/>
              </a:bodyPr>
              <a:lstStyle/>
              <a:p>
                <a:pPr defTabSz="373063" eaLnBrk="0" hangingPunct="0">
                  <a:spcAft>
                    <a:spcPct val="15000"/>
                  </a:spcAft>
                  <a:tabLst>
                    <a:tab pos="338138" algn="l"/>
                  </a:tabLst>
                </a:pPr>
                <a:r>
                  <a:rPr lang="es-ES_tradnl" sz="1600" b="1" i="1"/>
                  <a:t>h =	Altura Elipsoidal </a:t>
                </a:r>
              </a:p>
            </p:txBody>
          </p:sp>
        </p:grpSp>
        <p:sp>
          <p:nvSpPr>
            <p:cNvPr id="15367" name="Line 7"/>
            <p:cNvSpPr>
              <a:spLocks noChangeShapeType="1"/>
            </p:cNvSpPr>
            <p:nvPr/>
          </p:nvSpPr>
          <p:spPr bwMode="auto">
            <a:xfrm flipV="1">
              <a:off x="2493" y="2325"/>
              <a:ext cx="1302" cy="998"/>
            </a:xfrm>
            <a:prstGeom prst="line">
              <a:avLst/>
            </a:prstGeom>
            <a:noFill/>
            <a:ln w="12700">
              <a:solidFill>
                <a:schemeClr val="tx1"/>
              </a:solidFill>
              <a:round/>
              <a:headEnd/>
              <a:tailEnd type="triangle" w="med" len="med"/>
            </a:ln>
            <a:effectLst/>
          </p:spPr>
          <p:txBody>
            <a:bodyPr wrap="none" anchor="ctr"/>
            <a:lstStyle/>
            <a:p>
              <a:endParaRPr lang="es-MX"/>
            </a:p>
          </p:txBody>
        </p:sp>
        <p:sp>
          <p:nvSpPr>
            <p:cNvPr id="15368" name="Freeform 8"/>
            <p:cNvSpPr>
              <a:spLocks/>
            </p:cNvSpPr>
            <p:nvPr/>
          </p:nvSpPr>
          <p:spPr bwMode="auto">
            <a:xfrm>
              <a:off x="3333" y="2309"/>
              <a:ext cx="2031" cy="1547"/>
            </a:xfrm>
            <a:custGeom>
              <a:avLst/>
              <a:gdLst/>
              <a:ahLst/>
              <a:cxnLst>
                <a:cxn ang="0">
                  <a:pos x="2025" y="0"/>
                </a:cxn>
                <a:cxn ang="0">
                  <a:pos x="1794" y="21"/>
                </a:cxn>
                <a:cxn ang="0">
                  <a:pos x="1569" y="48"/>
                </a:cxn>
                <a:cxn ang="0">
                  <a:pos x="1361" y="96"/>
                </a:cxn>
                <a:cxn ang="0">
                  <a:pos x="1169" y="152"/>
                </a:cxn>
                <a:cxn ang="0">
                  <a:pos x="985" y="220"/>
                </a:cxn>
                <a:cxn ang="0">
                  <a:pos x="816" y="301"/>
                </a:cxn>
                <a:cxn ang="0">
                  <a:pos x="664" y="389"/>
                </a:cxn>
                <a:cxn ang="0">
                  <a:pos x="524" y="489"/>
                </a:cxn>
                <a:cxn ang="0">
                  <a:pos x="399" y="597"/>
                </a:cxn>
                <a:cxn ang="0">
                  <a:pos x="292" y="713"/>
                </a:cxn>
                <a:cxn ang="0">
                  <a:pos x="199" y="838"/>
                </a:cxn>
                <a:cxn ang="0">
                  <a:pos x="127" y="970"/>
                </a:cxn>
                <a:cxn ang="0">
                  <a:pos x="68" y="1106"/>
                </a:cxn>
                <a:cxn ang="0">
                  <a:pos x="27" y="1250"/>
                </a:cxn>
                <a:cxn ang="0">
                  <a:pos x="3" y="1394"/>
                </a:cxn>
                <a:cxn ang="0">
                  <a:pos x="0" y="1546"/>
                </a:cxn>
                <a:cxn ang="0">
                  <a:pos x="2030" y="1542"/>
                </a:cxn>
                <a:cxn ang="0">
                  <a:pos x="2030" y="1446"/>
                </a:cxn>
                <a:cxn ang="0">
                  <a:pos x="2030" y="1350"/>
                </a:cxn>
                <a:cxn ang="0">
                  <a:pos x="2030" y="1254"/>
                </a:cxn>
                <a:cxn ang="0">
                  <a:pos x="2030" y="1158"/>
                </a:cxn>
                <a:cxn ang="0">
                  <a:pos x="2030" y="1062"/>
                </a:cxn>
                <a:cxn ang="0">
                  <a:pos x="2025" y="965"/>
                </a:cxn>
                <a:cxn ang="0">
                  <a:pos x="2025" y="870"/>
                </a:cxn>
                <a:cxn ang="0">
                  <a:pos x="2025" y="773"/>
                </a:cxn>
                <a:cxn ang="0">
                  <a:pos x="2025" y="677"/>
                </a:cxn>
                <a:cxn ang="0">
                  <a:pos x="2025" y="581"/>
                </a:cxn>
                <a:cxn ang="0">
                  <a:pos x="2025" y="485"/>
                </a:cxn>
                <a:cxn ang="0">
                  <a:pos x="2025" y="389"/>
                </a:cxn>
                <a:cxn ang="0">
                  <a:pos x="2025" y="288"/>
                </a:cxn>
                <a:cxn ang="0">
                  <a:pos x="2025" y="193"/>
                </a:cxn>
                <a:cxn ang="0">
                  <a:pos x="2025" y="96"/>
                </a:cxn>
                <a:cxn ang="0">
                  <a:pos x="2025" y="0"/>
                </a:cxn>
              </a:cxnLst>
              <a:rect l="0" t="0" r="r" b="b"/>
              <a:pathLst>
                <a:path w="2031" h="1547">
                  <a:moveTo>
                    <a:pt x="2025" y="0"/>
                  </a:moveTo>
                  <a:lnTo>
                    <a:pt x="1794" y="21"/>
                  </a:lnTo>
                  <a:lnTo>
                    <a:pt x="1569" y="48"/>
                  </a:lnTo>
                  <a:lnTo>
                    <a:pt x="1361" y="96"/>
                  </a:lnTo>
                  <a:lnTo>
                    <a:pt x="1169" y="152"/>
                  </a:lnTo>
                  <a:lnTo>
                    <a:pt x="985" y="220"/>
                  </a:lnTo>
                  <a:lnTo>
                    <a:pt x="816" y="301"/>
                  </a:lnTo>
                  <a:lnTo>
                    <a:pt x="664" y="389"/>
                  </a:lnTo>
                  <a:lnTo>
                    <a:pt x="524" y="489"/>
                  </a:lnTo>
                  <a:lnTo>
                    <a:pt x="399" y="597"/>
                  </a:lnTo>
                  <a:lnTo>
                    <a:pt x="292" y="713"/>
                  </a:lnTo>
                  <a:lnTo>
                    <a:pt x="199" y="838"/>
                  </a:lnTo>
                  <a:lnTo>
                    <a:pt x="127" y="970"/>
                  </a:lnTo>
                  <a:lnTo>
                    <a:pt x="68" y="1106"/>
                  </a:lnTo>
                  <a:lnTo>
                    <a:pt x="27" y="1250"/>
                  </a:lnTo>
                  <a:lnTo>
                    <a:pt x="3" y="1394"/>
                  </a:lnTo>
                  <a:lnTo>
                    <a:pt x="0" y="1546"/>
                  </a:lnTo>
                  <a:lnTo>
                    <a:pt x="2030" y="1542"/>
                  </a:lnTo>
                  <a:lnTo>
                    <a:pt x="2030" y="1446"/>
                  </a:lnTo>
                  <a:lnTo>
                    <a:pt x="2030" y="1350"/>
                  </a:lnTo>
                  <a:lnTo>
                    <a:pt x="2030" y="1254"/>
                  </a:lnTo>
                  <a:lnTo>
                    <a:pt x="2030" y="1158"/>
                  </a:lnTo>
                  <a:lnTo>
                    <a:pt x="2030" y="1062"/>
                  </a:lnTo>
                  <a:lnTo>
                    <a:pt x="2025" y="965"/>
                  </a:lnTo>
                  <a:lnTo>
                    <a:pt x="2025" y="870"/>
                  </a:lnTo>
                  <a:lnTo>
                    <a:pt x="2025" y="773"/>
                  </a:lnTo>
                  <a:lnTo>
                    <a:pt x="2025" y="677"/>
                  </a:lnTo>
                  <a:lnTo>
                    <a:pt x="2025" y="581"/>
                  </a:lnTo>
                  <a:lnTo>
                    <a:pt x="2025" y="485"/>
                  </a:lnTo>
                  <a:lnTo>
                    <a:pt x="2025" y="389"/>
                  </a:lnTo>
                  <a:lnTo>
                    <a:pt x="2025" y="288"/>
                  </a:lnTo>
                  <a:lnTo>
                    <a:pt x="2025" y="193"/>
                  </a:lnTo>
                  <a:lnTo>
                    <a:pt x="2025" y="96"/>
                  </a:lnTo>
                  <a:lnTo>
                    <a:pt x="2025" y="0"/>
                  </a:lnTo>
                </a:path>
              </a:pathLst>
            </a:custGeom>
            <a:gradFill rotWithShape="0">
              <a:gsLst>
                <a:gs pos="0">
                  <a:srgbClr val="00FFFF">
                    <a:gamma/>
                    <a:tint val="50196"/>
                    <a:invGamma/>
                  </a:srgbClr>
                </a:gs>
                <a:gs pos="100000">
                  <a:srgbClr val="00FFFF"/>
                </a:gs>
              </a:gsLst>
              <a:lin ang="18900000" scaled="1"/>
            </a:gradFill>
            <a:ln w="12700" cap="rnd" cmpd="sng">
              <a:solidFill>
                <a:schemeClr val="tx2"/>
              </a:solidFill>
              <a:prstDash val="solid"/>
              <a:round/>
              <a:headEnd type="none" w="med" len="med"/>
              <a:tailEnd type="none" w="med" len="med"/>
            </a:ln>
            <a:effectLst/>
          </p:spPr>
          <p:txBody>
            <a:bodyPr/>
            <a:lstStyle/>
            <a:p>
              <a:endParaRPr lang="es-MX"/>
            </a:p>
          </p:txBody>
        </p:sp>
        <p:sp>
          <p:nvSpPr>
            <p:cNvPr id="15369" name="Rectangle 9"/>
            <p:cNvSpPr>
              <a:spLocks noChangeArrowheads="1"/>
            </p:cNvSpPr>
            <p:nvPr/>
          </p:nvSpPr>
          <p:spPr bwMode="auto">
            <a:xfrm flipH="1">
              <a:off x="3514" y="3258"/>
              <a:ext cx="667" cy="202"/>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600" b="1" i="1">
                  <a:effectLst>
                    <a:outerShdw blurRad="38100" dist="38100" dir="2700000" algn="tl">
                      <a:srgbClr val="C0C0C0"/>
                    </a:outerShdw>
                  </a:effectLst>
                </a:rPr>
                <a:t>Elipsoide</a:t>
              </a:r>
            </a:p>
          </p:txBody>
        </p:sp>
        <p:sp>
          <p:nvSpPr>
            <p:cNvPr id="15370" name="Rectangle 10"/>
            <p:cNvSpPr>
              <a:spLocks noChangeArrowheads="1"/>
            </p:cNvSpPr>
            <p:nvPr/>
          </p:nvSpPr>
          <p:spPr bwMode="auto">
            <a:xfrm flipH="1">
              <a:off x="3426" y="1804"/>
              <a:ext cx="189" cy="211"/>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700" b="1" i="1">
                  <a:effectLst>
                    <a:outerShdw blurRad="38100" dist="38100" dir="2700000" algn="tl">
                      <a:srgbClr val="C0C0C0"/>
                    </a:outerShdw>
                  </a:effectLst>
                </a:rPr>
                <a:t>P</a:t>
              </a:r>
            </a:p>
          </p:txBody>
        </p:sp>
        <p:sp>
          <p:nvSpPr>
            <p:cNvPr id="15371" name="Freeform 11"/>
            <p:cNvSpPr>
              <a:spLocks/>
            </p:cNvSpPr>
            <p:nvPr/>
          </p:nvSpPr>
          <p:spPr bwMode="auto">
            <a:xfrm>
              <a:off x="3386" y="1855"/>
              <a:ext cx="721" cy="473"/>
            </a:xfrm>
            <a:custGeom>
              <a:avLst/>
              <a:gdLst/>
              <a:ahLst/>
              <a:cxnLst>
                <a:cxn ang="0">
                  <a:pos x="688" y="16"/>
                </a:cxn>
                <a:cxn ang="0">
                  <a:pos x="632" y="8"/>
                </a:cxn>
                <a:cxn ang="0">
                  <a:pos x="584" y="16"/>
                </a:cxn>
                <a:cxn ang="0">
                  <a:pos x="520" y="8"/>
                </a:cxn>
                <a:cxn ang="0">
                  <a:pos x="464" y="24"/>
                </a:cxn>
                <a:cxn ang="0">
                  <a:pos x="400" y="0"/>
                </a:cxn>
                <a:cxn ang="0">
                  <a:pos x="352" y="32"/>
                </a:cxn>
                <a:cxn ang="0">
                  <a:pos x="288" y="56"/>
                </a:cxn>
                <a:cxn ang="0">
                  <a:pos x="240" y="72"/>
                </a:cxn>
                <a:cxn ang="0">
                  <a:pos x="200" y="136"/>
                </a:cxn>
                <a:cxn ang="0">
                  <a:pos x="136" y="192"/>
                </a:cxn>
                <a:cxn ang="0">
                  <a:pos x="80" y="208"/>
                </a:cxn>
                <a:cxn ang="0">
                  <a:pos x="56" y="248"/>
                </a:cxn>
                <a:cxn ang="0">
                  <a:pos x="24" y="312"/>
                </a:cxn>
                <a:cxn ang="0">
                  <a:pos x="8" y="360"/>
                </a:cxn>
                <a:cxn ang="0">
                  <a:pos x="0" y="424"/>
                </a:cxn>
                <a:cxn ang="0">
                  <a:pos x="0" y="472"/>
                </a:cxn>
                <a:cxn ang="0">
                  <a:pos x="32" y="416"/>
                </a:cxn>
                <a:cxn ang="0">
                  <a:pos x="72" y="384"/>
                </a:cxn>
                <a:cxn ang="0">
                  <a:pos x="96" y="328"/>
                </a:cxn>
                <a:cxn ang="0">
                  <a:pos x="128" y="272"/>
                </a:cxn>
                <a:cxn ang="0">
                  <a:pos x="168" y="248"/>
                </a:cxn>
                <a:cxn ang="0">
                  <a:pos x="216" y="216"/>
                </a:cxn>
                <a:cxn ang="0">
                  <a:pos x="248" y="184"/>
                </a:cxn>
                <a:cxn ang="0">
                  <a:pos x="288" y="152"/>
                </a:cxn>
                <a:cxn ang="0">
                  <a:pos x="352" y="104"/>
                </a:cxn>
                <a:cxn ang="0">
                  <a:pos x="408" y="72"/>
                </a:cxn>
                <a:cxn ang="0">
                  <a:pos x="480" y="80"/>
                </a:cxn>
                <a:cxn ang="0">
                  <a:pos x="536" y="88"/>
                </a:cxn>
                <a:cxn ang="0">
                  <a:pos x="600" y="64"/>
                </a:cxn>
                <a:cxn ang="0">
                  <a:pos x="656" y="56"/>
                </a:cxn>
                <a:cxn ang="0">
                  <a:pos x="720" y="16"/>
                </a:cxn>
              </a:cxnLst>
              <a:rect l="0" t="0" r="r" b="b"/>
              <a:pathLst>
                <a:path w="721" h="473">
                  <a:moveTo>
                    <a:pt x="720" y="16"/>
                  </a:moveTo>
                  <a:lnTo>
                    <a:pt x="688" y="16"/>
                  </a:lnTo>
                  <a:lnTo>
                    <a:pt x="664" y="16"/>
                  </a:lnTo>
                  <a:lnTo>
                    <a:pt x="632" y="8"/>
                  </a:lnTo>
                  <a:lnTo>
                    <a:pt x="608" y="16"/>
                  </a:lnTo>
                  <a:lnTo>
                    <a:pt x="584" y="16"/>
                  </a:lnTo>
                  <a:lnTo>
                    <a:pt x="552" y="16"/>
                  </a:lnTo>
                  <a:lnTo>
                    <a:pt x="520" y="8"/>
                  </a:lnTo>
                  <a:lnTo>
                    <a:pt x="488" y="24"/>
                  </a:lnTo>
                  <a:lnTo>
                    <a:pt x="464" y="24"/>
                  </a:lnTo>
                  <a:lnTo>
                    <a:pt x="432" y="8"/>
                  </a:lnTo>
                  <a:lnTo>
                    <a:pt x="400" y="0"/>
                  </a:lnTo>
                  <a:lnTo>
                    <a:pt x="376" y="0"/>
                  </a:lnTo>
                  <a:lnTo>
                    <a:pt x="352" y="32"/>
                  </a:lnTo>
                  <a:lnTo>
                    <a:pt x="320" y="40"/>
                  </a:lnTo>
                  <a:lnTo>
                    <a:pt x="288" y="56"/>
                  </a:lnTo>
                  <a:lnTo>
                    <a:pt x="264" y="64"/>
                  </a:lnTo>
                  <a:lnTo>
                    <a:pt x="240" y="72"/>
                  </a:lnTo>
                  <a:lnTo>
                    <a:pt x="224" y="104"/>
                  </a:lnTo>
                  <a:lnTo>
                    <a:pt x="200" y="136"/>
                  </a:lnTo>
                  <a:lnTo>
                    <a:pt x="168" y="160"/>
                  </a:lnTo>
                  <a:lnTo>
                    <a:pt x="136" y="192"/>
                  </a:lnTo>
                  <a:lnTo>
                    <a:pt x="112" y="192"/>
                  </a:lnTo>
                  <a:lnTo>
                    <a:pt x="80" y="208"/>
                  </a:lnTo>
                  <a:lnTo>
                    <a:pt x="56" y="224"/>
                  </a:lnTo>
                  <a:lnTo>
                    <a:pt x="56" y="248"/>
                  </a:lnTo>
                  <a:lnTo>
                    <a:pt x="40" y="280"/>
                  </a:lnTo>
                  <a:lnTo>
                    <a:pt x="24" y="312"/>
                  </a:lnTo>
                  <a:lnTo>
                    <a:pt x="16" y="336"/>
                  </a:lnTo>
                  <a:lnTo>
                    <a:pt x="8" y="360"/>
                  </a:lnTo>
                  <a:lnTo>
                    <a:pt x="0" y="392"/>
                  </a:lnTo>
                  <a:lnTo>
                    <a:pt x="0" y="424"/>
                  </a:lnTo>
                  <a:lnTo>
                    <a:pt x="0" y="448"/>
                  </a:lnTo>
                  <a:lnTo>
                    <a:pt x="0" y="472"/>
                  </a:lnTo>
                  <a:lnTo>
                    <a:pt x="16" y="448"/>
                  </a:lnTo>
                  <a:lnTo>
                    <a:pt x="32" y="416"/>
                  </a:lnTo>
                  <a:lnTo>
                    <a:pt x="64" y="408"/>
                  </a:lnTo>
                  <a:lnTo>
                    <a:pt x="72" y="384"/>
                  </a:lnTo>
                  <a:lnTo>
                    <a:pt x="80" y="352"/>
                  </a:lnTo>
                  <a:lnTo>
                    <a:pt x="96" y="328"/>
                  </a:lnTo>
                  <a:lnTo>
                    <a:pt x="112" y="296"/>
                  </a:lnTo>
                  <a:lnTo>
                    <a:pt x="128" y="272"/>
                  </a:lnTo>
                  <a:lnTo>
                    <a:pt x="152" y="272"/>
                  </a:lnTo>
                  <a:lnTo>
                    <a:pt x="168" y="248"/>
                  </a:lnTo>
                  <a:lnTo>
                    <a:pt x="192" y="232"/>
                  </a:lnTo>
                  <a:lnTo>
                    <a:pt x="216" y="216"/>
                  </a:lnTo>
                  <a:lnTo>
                    <a:pt x="240" y="208"/>
                  </a:lnTo>
                  <a:lnTo>
                    <a:pt x="248" y="184"/>
                  </a:lnTo>
                  <a:lnTo>
                    <a:pt x="264" y="160"/>
                  </a:lnTo>
                  <a:lnTo>
                    <a:pt x="288" y="152"/>
                  </a:lnTo>
                  <a:lnTo>
                    <a:pt x="320" y="120"/>
                  </a:lnTo>
                  <a:lnTo>
                    <a:pt x="352" y="104"/>
                  </a:lnTo>
                  <a:lnTo>
                    <a:pt x="384" y="88"/>
                  </a:lnTo>
                  <a:lnTo>
                    <a:pt x="408" y="72"/>
                  </a:lnTo>
                  <a:lnTo>
                    <a:pt x="448" y="72"/>
                  </a:lnTo>
                  <a:lnTo>
                    <a:pt x="480" y="80"/>
                  </a:lnTo>
                  <a:lnTo>
                    <a:pt x="504" y="96"/>
                  </a:lnTo>
                  <a:lnTo>
                    <a:pt x="536" y="88"/>
                  </a:lnTo>
                  <a:lnTo>
                    <a:pt x="568" y="80"/>
                  </a:lnTo>
                  <a:lnTo>
                    <a:pt x="600" y="64"/>
                  </a:lnTo>
                  <a:lnTo>
                    <a:pt x="632" y="64"/>
                  </a:lnTo>
                  <a:lnTo>
                    <a:pt x="656" y="56"/>
                  </a:lnTo>
                  <a:lnTo>
                    <a:pt x="680" y="56"/>
                  </a:lnTo>
                  <a:lnTo>
                    <a:pt x="720" y="16"/>
                  </a:lnTo>
                </a:path>
              </a:pathLst>
            </a:custGeom>
            <a:gradFill rotWithShape="0">
              <a:gsLst>
                <a:gs pos="0">
                  <a:srgbClr val="33CC33">
                    <a:gamma/>
                    <a:tint val="40000"/>
                    <a:invGamma/>
                  </a:srgbClr>
                </a:gs>
                <a:gs pos="100000">
                  <a:srgbClr val="33CC33"/>
                </a:gs>
              </a:gsLst>
              <a:lin ang="18900000" scaled="1"/>
            </a:gradFill>
            <a:ln w="12700" cap="rnd" cmpd="sng">
              <a:solidFill>
                <a:schemeClr val="tx1"/>
              </a:solidFill>
              <a:prstDash val="solid"/>
              <a:round/>
              <a:headEnd type="none" w="med" len="med"/>
              <a:tailEnd type="none" w="med" len="med"/>
            </a:ln>
            <a:effectLst/>
          </p:spPr>
          <p:txBody>
            <a:bodyPr/>
            <a:lstStyle/>
            <a:p>
              <a:endParaRPr lang="es-MX"/>
            </a:p>
          </p:txBody>
        </p:sp>
        <p:sp>
          <p:nvSpPr>
            <p:cNvPr id="15372" name="Rectangle 12"/>
            <p:cNvSpPr>
              <a:spLocks noChangeArrowheads="1"/>
            </p:cNvSpPr>
            <p:nvPr/>
          </p:nvSpPr>
          <p:spPr bwMode="auto">
            <a:xfrm flipH="1">
              <a:off x="4166" y="1786"/>
              <a:ext cx="658" cy="174"/>
            </a:xfrm>
            <a:prstGeom prst="rect">
              <a:avLst/>
            </a:prstGeom>
            <a:noFill/>
            <a:ln w="12700">
              <a:noFill/>
              <a:miter lim="800000"/>
              <a:headEnd/>
              <a:tailEnd/>
            </a:ln>
            <a:effectLst/>
          </p:spPr>
          <p:txBody>
            <a:bodyPr wrap="none" lIns="65088" tIns="31750" rIns="65088" bIns="31750">
              <a:spAutoFit/>
            </a:bodyPr>
            <a:lstStyle/>
            <a:p>
              <a:pPr algn="ctr" defTabSz="373063" eaLnBrk="0" hangingPunct="0"/>
              <a:r>
                <a:rPr lang="es-ES_tradnl" sz="1400" b="1" i="1">
                  <a:effectLst>
                    <a:outerShdw blurRad="38100" dist="38100" dir="2700000" algn="tl">
                      <a:srgbClr val="C0C0C0"/>
                    </a:outerShdw>
                  </a:effectLst>
                </a:rPr>
                <a:t>Topografía</a:t>
              </a:r>
            </a:p>
          </p:txBody>
        </p:sp>
        <p:sp>
          <p:nvSpPr>
            <p:cNvPr id="15373" name="Oval 13"/>
            <p:cNvSpPr>
              <a:spLocks noChangeArrowheads="1"/>
            </p:cNvSpPr>
            <p:nvPr/>
          </p:nvSpPr>
          <p:spPr bwMode="auto">
            <a:xfrm>
              <a:off x="3632" y="1885"/>
              <a:ext cx="42" cy="42"/>
            </a:xfrm>
            <a:prstGeom prst="ellipse">
              <a:avLst/>
            </a:prstGeom>
            <a:solidFill>
              <a:schemeClr val="tx1"/>
            </a:solidFill>
            <a:ln w="12700">
              <a:solidFill>
                <a:schemeClr val="tx1"/>
              </a:solidFill>
              <a:round/>
              <a:headEnd/>
              <a:tailEnd/>
            </a:ln>
            <a:effectLst/>
          </p:spPr>
          <p:txBody>
            <a:bodyPr wrap="none" anchor="ctr"/>
            <a:lstStyle/>
            <a:p>
              <a:endParaRPr lang="es-MX"/>
            </a:p>
          </p:txBody>
        </p:sp>
        <p:sp>
          <p:nvSpPr>
            <p:cNvPr id="15374" name="Line 14"/>
            <p:cNvSpPr>
              <a:spLocks noChangeShapeType="1"/>
            </p:cNvSpPr>
            <p:nvPr/>
          </p:nvSpPr>
          <p:spPr bwMode="auto">
            <a:xfrm>
              <a:off x="5363" y="1938"/>
              <a:ext cx="0" cy="1911"/>
            </a:xfrm>
            <a:prstGeom prst="line">
              <a:avLst/>
            </a:prstGeom>
            <a:noFill/>
            <a:ln w="25400">
              <a:solidFill>
                <a:schemeClr val="tx1"/>
              </a:solidFill>
              <a:round/>
              <a:headEnd/>
              <a:tailEnd/>
            </a:ln>
            <a:effectLst/>
          </p:spPr>
          <p:txBody>
            <a:bodyPr wrap="none" anchor="ctr"/>
            <a:lstStyle/>
            <a:p>
              <a:endParaRPr lang="es-MX"/>
            </a:p>
          </p:txBody>
        </p:sp>
        <p:sp>
          <p:nvSpPr>
            <p:cNvPr id="15375" name="Line 15"/>
            <p:cNvSpPr>
              <a:spLocks noChangeShapeType="1"/>
            </p:cNvSpPr>
            <p:nvPr/>
          </p:nvSpPr>
          <p:spPr bwMode="auto">
            <a:xfrm>
              <a:off x="3130" y="3857"/>
              <a:ext cx="2225" cy="0"/>
            </a:xfrm>
            <a:prstGeom prst="line">
              <a:avLst/>
            </a:prstGeom>
            <a:noFill/>
            <a:ln w="25400">
              <a:solidFill>
                <a:schemeClr val="tx1"/>
              </a:solidFill>
              <a:round/>
              <a:headEnd/>
              <a:tailEnd/>
            </a:ln>
            <a:effectLst/>
          </p:spPr>
          <p:txBody>
            <a:bodyPr wrap="none" anchor="ctr"/>
            <a:lstStyle/>
            <a:p>
              <a:endParaRPr lang="es-MX"/>
            </a:p>
          </p:txBody>
        </p:sp>
        <p:grpSp>
          <p:nvGrpSpPr>
            <p:cNvPr id="15376" name="Group 16"/>
            <p:cNvGrpSpPr>
              <a:grpSpLocks/>
            </p:cNvGrpSpPr>
            <p:nvPr/>
          </p:nvGrpSpPr>
          <p:grpSpPr bwMode="auto">
            <a:xfrm>
              <a:off x="4060" y="2525"/>
              <a:ext cx="125" cy="84"/>
              <a:chOff x="4060" y="2525"/>
              <a:chExt cx="125" cy="84"/>
            </a:xfrm>
          </p:grpSpPr>
          <p:sp>
            <p:nvSpPr>
              <p:cNvPr id="15377" name="Freeform 17"/>
              <p:cNvSpPr>
                <a:spLocks/>
              </p:cNvSpPr>
              <p:nvPr/>
            </p:nvSpPr>
            <p:spPr bwMode="auto">
              <a:xfrm>
                <a:off x="4064" y="2526"/>
                <a:ext cx="121" cy="66"/>
              </a:xfrm>
              <a:custGeom>
                <a:avLst/>
                <a:gdLst/>
                <a:ahLst/>
                <a:cxnLst>
                  <a:cxn ang="0">
                    <a:pos x="120" y="65"/>
                  </a:cxn>
                  <a:cxn ang="0">
                    <a:pos x="111" y="42"/>
                  </a:cxn>
                  <a:cxn ang="0">
                    <a:pos x="99" y="23"/>
                  </a:cxn>
                  <a:cxn ang="0">
                    <a:pos x="87" y="13"/>
                  </a:cxn>
                  <a:cxn ang="0">
                    <a:pos x="71" y="0"/>
                  </a:cxn>
                  <a:cxn ang="0">
                    <a:pos x="55" y="0"/>
                  </a:cxn>
                  <a:cxn ang="0">
                    <a:pos x="39" y="0"/>
                  </a:cxn>
                  <a:cxn ang="0">
                    <a:pos x="19" y="7"/>
                  </a:cxn>
                  <a:cxn ang="0">
                    <a:pos x="0" y="17"/>
                  </a:cxn>
                </a:cxnLst>
                <a:rect l="0" t="0" r="r" b="b"/>
                <a:pathLst>
                  <a:path w="121" h="66">
                    <a:moveTo>
                      <a:pt x="120" y="65"/>
                    </a:moveTo>
                    <a:lnTo>
                      <a:pt x="111" y="42"/>
                    </a:lnTo>
                    <a:lnTo>
                      <a:pt x="99" y="23"/>
                    </a:lnTo>
                    <a:lnTo>
                      <a:pt x="87" y="13"/>
                    </a:lnTo>
                    <a:lnTo>
                      <a:pt x="71" y="0"/>
                    </a:lnTo>
                    <a:lnTo>
                      <a:pt x="55" y="0"/>
                    </a:lnTo>
                    <a:lnTo>
                      <a:pt x="39" y="0"/>
                    </a:lnTo>
                    <a:lnTo>
                      <a:pt x="19" y="7"/>
                    </a:lnTo>
                    <a:lnTo>
                      <a:pt x="0" y="17"/>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5378" name="Freeform 18"/>
              <p:cNvSpPr>
                <a:spLocks/>
              </p:cNvSpPr>
              <p:nvPr/>
            </p:nvSpPr>
            <p:spPr bwMode="auto">
              <a:xfrm>
                <a:off x="4115" y="2575"/>
                <a:ext cx="20" cy="30"/>
              </a:xfrm>
              <a:custGeom>
                <a:avLst/>
                <a:gdLst/>
                <a:ahLst/>
                <a:cxnLst>
                  <a:cxn ang="0">
                    <a:pos x="19" y="11"/>
                  </a:cxn>
                  <a:cxn ang="0">
                    <a:pos x="19" y="5"/>
                  </a:cxn>
                  <a:cxn ang="0">
                    <a:pos x="16" y="5"/>
                  </a:cxn>
                  <a:cxn ang="0">
                    <a:pos x="12" y="0"/>
                  </a:cxn>
                  <a:cxn ang="0">
                    <a:pos x="8" y="0"/>
                  </a:cxn>
                  <a:cxn ang="0">
                    <a:pos x="3" y="0"/>
                  </a:cxn>
                  <a:cxn ang="0">
                    <a:pos x="0" y="5"/>
                  </a:cxn>
                  <a:cxn ang="0">
                    <a:pos x="0" y="11"/>
                  </a:cxn>
                  <a:cxn ang="0">
                    <a:pos x="0" y="18"/>
                  </a:cxn>
                  <a:cxn ang="0">
                    <a:pos x="0" y="24"/>
                  </a:cxn>
                  <a:cxn ang="0">
                    <a:pos x="3" y="24"/>
                  </a:cxn>
                  <a:cxn ang="0">
                    <a:pos x="8" y="29"/>
                  </a:cxn>
                  <a:cxn ang="0">
                    <a:pos x="12" y="29"/>
                  </a:cxn>
                  <a:cxn ang="0">
                    <a:pos x="16" y="24"/>
                  </a:cxn>
                  <a:cxn ang="0">
                    <a:pos x="16" y="18"/>
                  </a:cxn>
                  <a:cxn ang="0">
                    <a:pos x="19" y="11"/>
                  </a:cxn>
                </a:cxnLst>
                <a:rect l="0" t="0" r="r" b="b"/>
                <a:pathLst>
                  <a:path w="20" h="30">
                    <a:moveTo>
                      <a:pt x="19" y="11"/>
                    </a:moveTo>
                    <a:lnTo>
                      <a:pt x="19" y="5"/>
                    </a:lnTo>
                    <a:lnTo>
                      <a:pt x="16" y="5"/>
                    </a:lnTo>
                    <a:lnTo>
                      <a:pt x="12" y="0"/>
                    </a:lnTo>
                    <a:lnTo>
                      <a:pt x="8" y="0"/>
                    </a:lnTo>
                    <a:lnTo>
                      <a:pt x="3" y="0"/>
                    </a:lnTo>
                    <a:lnTo>
                      <a:pt x="0" y="5"/>
                    </a:lnTo>
                    <a:lnTo>
                      <a:pt x="0" y="11"/>
                    </a:lnTo>
                    <a:lnTo>
                      <a:pt x="0" y="18"/>
                    </a:lnTo>
                    <a:lnTo>
                      <a:pt x="0" y="24"/>
                    </a:lnTo>
                    <a:lnTo>
                      <a:pt x="3" y="24"/>
                    </a:lnTo>
                    <a:lnTo>
                      <a:pt x="8" y="29"/>
                    </a:lnTo>
                    <a:lnTo>
                      <a:pt x="12" y="29"/>
                    </a:lnTo>
                    <a:lnTo>
                      <a:pt x="16" y="24"/>
                    </a:lnTo>
                    <a:lnTo>
                      <a:pt x="16" y="18"/>
                    </a:lnTo>
                    <a:lnTo>
                      <a:pt x="19" y="11"/>
                    </a:lnTo>
                  </a:path>
                </a:pathLst>
              </a:custGeom>
              <a:solidFill>
                <a:srgbClr val="000000"/>
              </a:solidFill>
              <a:ln w="12700" cap="rnd" cmpd="sng">
                <a:noFill/>
                <a:prstDash val="solid"/>
                <a:round/>
                <a:headEnd type="none" w="med" len="med"/>
                <a:tailEnd type="none" w="med" len="med"/>
              </a:ln>
              <a:effectLst/>
            </p:spPr>
            <p:txBody>
              <a:bodyPr/>
              <a:lstStyle/>
              <a:p>
                <a:endParaRPr lang="es-MX"/>
              </a:p>
            </p:txBody>
          </p:sp>
          <p:sp>
            <p:nvSpPr>
              <p:cNvPr id="15379" name="Freeform 19"/>
              <p:cNvSpPr>
                <a:spLocks/>
              </p:cNvSpPr>
              <p:nvPr/>
            </p:nvSpPr>
            <p:spPr bwMode="auto">
              <a:xfrm>
                <a:off x="4126" y="2580"/>
                <a:ext cx="20" cy="29"/>
              </a:xfrm>
              <a:custGeom>
                <a:avLst/>
                <a:gdLst/>
                <a:ahLst/>
                <a:cxnLst>
                  <a:cxn ang="0">
                    <a:pos x="19" y="10"/>
                  </a:cxn>
                  <a:cxn ang="0">
                    <a:pos x="19" y="4"/>
                  </a:cxn>
                  <a:cxn ang="0">
                    <a:pos x="16" y="4"/>
                  </a:cxn>
                  <a:cxn ang="0">
                    <a:pos x="12" y="0"/>
                  </a:cxn>
                  <a:cxn ang="0">
                    <a:pos x="8" y="0"/>
                  </a:cxn>
                  <a:cxn ang="0">
                    <a:pos x="3" y="0"/>
                  </a:cxn>
                  <a:cxn ang="0">
                    <a:pos x="0" y="4"/>
                  </a:cxn>
                  <a:cxn ang="0">
                    <a:pos x="0" y="10"/>
                  </a:cxn>
                  <a:cxn ang="0">
                    <a:pos x="0" y="16"/>
                  </a:cxn>
                  <a:cxn ang="0">
                    <a:pos x="0" y="23"/>
                  </a:cxn>
                  <a:cxn ang="0">
                    <a:pos x="3" y="23"/>
                  </a:cxn>
                  <a:cxn ang="0">
                    <a:pos x="8" y="28"/>
                  </a:cxn>
                  <a:cxn ang="0">
                    <a:pos x="12" y="28"/>
                  </a:cxn>
                  <a:cxn ang="0">
                    <a:pos x="16" y="23"/>
                  </a:cxn>
                  <a:cxn ang="0">
                    <a:pos x="16" y="16"/>
                  </a:cxn>
                  <a:cxn ang="0">
                    <a:pos x="19" y="10"/>
                  </a:cxn>
                </a:cxnLst>
                <a:rect l="0" t="0" r="r" b="b"/>
                <a:pathLst>
                  <a:path w="20" h="29">
                    <a:moveTo>
                      <a:pt x="19" y="10"/>
                    </a:moveTo>
                    <a:lnTo>
                      <a:pt x="19" y="4"/>
                    </a:lnTo>
                    <a:lnTo>
                      <a:pt x="16" y="4"/>
                    </a:lnTo>
                    <a:lnTo>
                      <a:pt x="12" y="0"/>
                    </a:lnTo>
                    <a:lnTo>
                      <a:pt x="8" y="0"/>
                    </a:lnTo>
                    <a:lnTo>
                      <a:pt x="3" y="0"/>
                    </a:lnTo>
                    <a:lnTo>
                      <a:pt x="0" y="4"/>
                    </a:lnTo>
                    <a:lnTo>
                      <a:pt x="0" y="10"/>
                    </a:lnTo>
                    <a:lnTo>
                      <a:pt x="0" y="16"/>
                    </a:lnTo>
                    <a:lnTo>
                      <a:pt x="0" y="23"/>
                    </a:lnTo>
                    <a:lnTo>
                      <a:pt x="3" y="23"/>
                    </a:lnTo>
                    <a:lnTo>
                      <a:pt x="8" y="28"/>
                    </a:lnTo>
                    <a:lnTo>
                      <a:pt x="12" y="28"/>
                    </a:lnTo>
                    <a:lnTo>
                      <a:pt x="16" y="23"/>
                    </a:lnTo>
                    <a:lnTo>
                      <a:pt x="16" y="16"/>
                    </a:lnTo>
                    <a:lnTo>
                      <a:pt x="19" y="10"/>
                    </a:lnTo>
                  </a:path>
                </a:pathLst>
              </a:custGeom>
              <a:solidFill>
                <a:srgbClr val="000000"/>
              </a:solidFill>
              <a:ln w="12700" cap="rnd" cmpd="sng">
                <a:noFill/>
                <a:prstDash val="solid"/>
                <a:round/>
                <a:headEnd type="none" w="med" len="med"/>
                <a:tailEnd type="none" w="med" len="med"/>
              </a:ln>
              <a:effectLst/>
            </p:spPr>
            <p:txBody>
              <a:bodyPr/>
              <a:lstStyle/>
              <a:p>
                <a:endParaRPr lang="es-MX"/>
              </a:p>
            </p:txBody>
          </p:sp>
          <p:sp>
            <p:nvSpPr>
              <p:cNvPr id="15380" name="Freeform 20"/>
              <p:cNvSpPr>
                <a:spLocks/>
              </p:cNvSpPr>
              <p:nvPr/>
            </p:nvSpPr>
            <p:spPr bwMode="auto">
              <a:xfrm>
                <a:off x="4060" y="2525"/>
                <a:ext cx="121" cy="65"/>
              </a:xfrm>
              <a:custGeom>
                <a:avLst/>
                <a:gdLst/>
                <a:ahLst/>
                <a:cxnLst>
                  <a:cxn ang="0">
                    <a:pos x="120" y="64"/>
                  </a:cxn>
                  <a:cxn ang="0">
                    <a:pos x="111" y="42"/>
                  </a:cxn>
                  <a:cxn ang="0">
                    <a:pos x="99" y="23"/>
                  </a:cxn>
                  <a:cxn ang="0">
                    <a:pos x="87" y="13"/>
                  </a:cxn>
                  <a:cxn ang="0">
                    <a:pos x="71" y="0"/>
                  </a:cxn>
                  <a:cxn ang="0">
                    <a:pos x="55" y="0"/>
                  </a:cxn>
                  <a:cxn ang="0">
                    <a:pos x="39" y="0"/>
                  </a:cxn>
                  <a:cxn ang="0">
                    <a:pos x="19" y="7"/>
                  </a:cxn>
                  <a:cxn ang="0">
                    <a:pos x="0" y="17"/>
                  </a:cxn>
                </a:cxnLst>
                <a:rect l="0" t="0" r="r" b="b"/>
                <a:pathLst>
                  <a:path w="121" h="65">
                    <a:moveTo>
                      <a:pt x="120" y="64"/>
                    </a:moveTo>
                    <a:lnTo>
                      <a:pt x="111" y="42"/>
                    </a:lnTo>
                    <a:lnTo>
                      <a:pt x="99" y="23"/>
                    </a:lnTo>
                    <a:lnTo>
                      <a:pt x="87" y="13"/>
                    </a:lnTo>
                    <a:lnTo>
                      <a:pt x="71" y="0"/>
                    </a:lnTo>
                    <a:lnTo>
                      <a:pt x="55" y="0"/>
                    </a:lnTo>
                    <a:lnTo>
                      <a:pt x="39" y="0"/>
                    </a:lnTo>
                    <a:lnTo>
                      <a:pt x="19" y="7"/>
                    </a:lnTo>
                    <a:lnTo>
                      <a:pt x="0" y="17"/>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5381" name="Freeform 21"/>
              <p:cNvSpPr>
                <a:spLocks/>
              </p:cNvSpPr>
              <p:nvPr/>
            </p:nvSpPr>
            <p:spPr bwMode="auto">
              <a:xfrm>
                <a:off x="4111" y="2573"/>
                <a:ext cx="20" cy="30"/>
              </a:xfrm>
              <a:custGeom>
                <a:avLst/>
                <a:gdLst/>
                <a:ahLst/>
                <a:cxnLst>
                  <a:cxn ang="0">
                    <a:pos x="19" y="11"/>
                  </a:cxn>
                  <a:cxn ang="0">
                    <a:pos x="19" y="5"/>
                  </a:cxn>
                  <a:cxn ang="0">
                    <a:pos x="16" y="5"/>
                  </a:cxn>
                  <a:cxn ang="0">
                    <a:pos x="12" y="0"/>
                  </a:cxn>
                  <a:cxn ang="0">
                    <a:pos x="8" y="0"/>
                  </a:cxn>
                  <a:cxn ang="0">
                    <a:pos x="3" y="0"/>
                  </a:cxn>
                  <a:cxn ang="0">
                    <a:pos x="0" y="5"/>
                  </a:cxn>
                  <a:cxn ang="0">
                    <a:pos x="0" y="11"/>
                  </a:cxn>
                  <a:cxn ang="0">
                    <a:pos x="0" y="18"/>
                  </a:cxn>
                  <a:cxn ang="0">
                    <a:pos x="0" y="24"/>
                  </a:cxn>
                  <a:cxn ang="0">
                    <a:pos x="3" y="24"/>
                  </a:cxn>
                  <a:cxn ang="0">
                    <a:pos x="8" y="29"/>
                  </a:cxn>
                  <a:cxn ang="0">
                    <a:pos x="12" y="29"/>
                  </a:cxn>
                  <a:cxn ang="0">
                    <a:pos x="16" y="24"/>
                  </a:cxn>
                  <a:cxn ang="0">
                    <a:pos x="16" y="18"/>
                  </a:cxn>
                  <a:cxn ang="0">
                    <a:pos x="19" y="11"/>
                  </a:cxn>
                </a:cxnLst>
                <a:rect l="0" t="0" r="r" b="b"/>
                <a:pathLst>
                  <a:path w="20" h="30">
                    <a:moveTo>
                      <a:pt x="19" y="11"/>
                    </a:moveTo>
                    <a:lnTo>
                      <a:pt x="19" y="5"/>
                    </a:lnTo>
                    <a:lnTo>
                      <a:pt x="16" y="5"/>
                    </a:lnTo>
                    <a:lnTo>
                      <a:pt x="12" y="0"/>
                    </a:lnTo>
                    <a:lnTo>
                      <a:pt x="8" y="0"/>
                    </a:lnTo>
                    <a:lnTo>
                      <a:pt x="3" y="0"/>
                    </a:lnTo>
                    <a:lnTo>
                      <a:pt x="0" y="5"/>
                    </a:lnTo>
                    <a:lnTo>
                      <a:pt x="0" y="11"/>
                    </a:lnTo>
                    <a:lnTo>
                      <a:pt x="0" y="18"/>
                    </a:lnTo>
                    <a:lnTo>
                      <a:pt x="0" y="24"/>
                    </a:lnTo>
                    <a:lnTo>
                      <a:pt x="3" y="24"/>
                    </a:lnTo>
                    <a:lnTo>
                      <a:pt x="8" y="29"/>
                    </a:lnTo>
                    <a:lnTo>
                      <a:pt x="12" y="29"/>
                    </a:lnTo>
                    <a:lnTo>
                      <a:pt x="16" y="24"/>
                    </a:lnTo>
                    <a:lnTo>
                      <a:pt x="16" y="18"/>
                    </a:lnTo>
                    <a:lnTo>
                      <a:pt x="19" y="11"/>
                    </a:lnTo>
                  </a:path>
                </a:pathLst>
              </a:custGeom>
              <a:solidFill>
                <a:srgbClr val="000000"/>
              </a:solidFill>
              <a:ln w="12700" cap="rnd" cmpd="sng">
                <a:noFill/>
                <a:prstDash val="solid"/>
                <a:round/>
                <a:headEnd type="none" w="med" len="med"/>
                <a:tailEnd type="none" w="med" len="med"/>
              </a:ln>
              <a:effectLst/>
            </p:spPr>
            <p:txBody>
              <a:bodyPr/>
              <a:lstStyle/>
              <a:p>
                <a:endParaRPr lang="es-MX"/>
              </a:p>
            </p:txBody>
          </p:sp>
          <p:sp>
            <p:nvSpPr>
              <p:cNvPr id="15382" name="Freeform 22"/>
              <p:cNvSpPr>
                <a:spLocks/>
              </p:cNvSpPr>
              <p:nvPr/>
            </p:nvSpPr>
            <p:spPr bwMode="auto">
              <a:xfrm>
                <a:off x="4122" y="2579"/>
                <a:ext cx="20" cy="29"/>
              </a:xfrm>
              <a:custGeom>
                <a:avLst/>
                <a:gdLst/>
                <a:ahLst/>
                <a:cxnLst>
                  <a:cxn ang="0">
                    <a:pos x="19" y="10"/>
                  </a:cxn>
                  <a:cxn ang="0">
                    <a:pos x="19" y="4"/>
                  </a:cxn>
                  <a:cxn ang="0">
                    <a:pos x="16" y="4"/>
                  </a:cxn>
                  <a:cxn ang="0">
                    <a:pos x="12" y="0"/>
                  </a:cxn>
                  <a:cxn ang="0">
                    <a:pos x="8" y="0"/>
                  </a:cxn>
                  <a:cxn ang="0">
                    <a:pos x="3" y="0"/>
                  </a:cxn>
                  <a:cxn ang="0">
                    <a:pos x="0" y="4"/>
                  </a:cxn>
                  <a:cxn ang="0">
                    <a:pos x="0" y="10"/>
                  </a:cxn>
                  <a:cxn ang="0">
                    <a:pos x="0" y="16"/>
                  </a:cxn>
                  <a:cxn ang="0">
                    <a:pos x="0" y="23"/>
                  </a:cxn>
                  <a:cxn ang="0">
                    <a:pos x="3" y="23"/>
                  </a:cxn>
                  <a:cxn ang="0">
                    <a:pos x="8" y="28"/>
                  </a:cxn>
                  <a:cxn ang="0">
                    <a:pos x="12" y="28"/>
                  </a:cxn>
                  <a:cxn ang="0">
                    <a:pos x="16" y="23"/>
                  </a:cxn>
                  <a:cxn ang="0">
                    <a:pos x="16" y="16"/>
                  </a:cxn>
                  <a:cxn ang="0">
                    <a:pos x="19" y="10"/>
                  </a:cxn>
                </a:cxnLst>
                <a:rect l="0" t="0" r="r" b="b"/>
                <a:pathLst>
                  <a:path w="20" h="29">
                    <a:moveTo>
                      <a:pt x="19" y="10"/>
                    </a:moveTo>
                    <a:lnTo>
                      <a:pt x="19" y="4"/>
                    </a:lnTo>
                    <a:lnTo>
                      <a:pt x="16" y="4"/>
                    </a:lnTo>
                    <a:lnTo>
                      <a:pt x="12" y="0"/>
                    </a:lnTo>
                    <a:lnTo>
                      <a:pt x="8" y="0"/>
                    </a:lnTo>
                    <a:lnTo>
                      <a:pt x="3" y="0"/>
                    </a:lnTo>
                    <a:lnTo>
                      <a:pt x="0" y="4"/>
                    </a:lnTo>
                    <a:lnTo>
                      <a:pt x="0" y="10"/>
                    </a:lnTo>
                    <a:lnTo>
                      <a:pt x="0" y="16"/>
                    </a:lnTo>
                    <a:lnTo>
                      <a:pt x="0" y="23"/>
                    </a:lnTo>
                    <a:lnTo>
                      <a:pt x="3" y="23"/>
                    </a:lnTo>
                    <a:lnTo>
                      <a:pt x="8" y="28"/>
                    </a:lnTo>
                    <a:lnTo>
                      <a:pt x="12" y="28"/>
                    </a:lnTo>
                    <a:lnTo>
                      <a:pt x="16" y="23"/>
                    </a:lnTo>
                    <a:lnTo>
                      <a:pt x="16" y="16"/>
                    </a:lnTo>
                    <a:lnTo>
                      <a:pt x="19" y="10"/>
                    </a:lnTo>
                  </a:path>
                </a:pathLst>
              </a:custGeom>
              <a:solidFill>
                <a:srgbClr val="000000"/>
              </a:solidFill>
              <a:ln w="12700" cap="rnd" cmpd="sng">
                <a:noFill/>
                <a:prstDash val="solid"/>
                <a:round/>
                <a:headEnd type="none" w="med" len="med"/>
                <a:tailEnd type="none" w="med" len="med"/>
              </a:ln>
              <a:effectLst/>
            </p:spPr>
            <p:txBody>
              <a:bodyPr/>
              <a:lstStyle/>
              <a:p>
                <a:endParaRPr lang="es-MX"/>
              </a:p>
            </p:txBody>
          </p:sp>
        </p:grpSp>
        <p:sp>
          <p:nvSpPr>
            <p:cNvPr id="15383" name="Line 23"/>
            <p:cNvSpPr>
              <a:spLocks noChangeShapeType="1"/>
            </p:cNvSpPr>
            <p:nvPr/>
          </p:nvSpPr>
          <p:spPr bwMode="auto">
            <a:xfrm>
              <a:off x="3665" y="1919"/>
              <a:ext cx="439" cy="721"/>
            </a:xfrm>
            <a:prstGeom prst="line">
              <a:avLst/>
            </a:prstGeom>
            <a:noFill/>
            <a:ln w="25400">
              <a:solidFill>
                <a:schemeClr val="tx1"/>
              </a:solidFill>
              <a:round/>
              <a:headEnd/>
              <a:tailEnd/>
            </a:ln>
            <a:effectLst/>
          </p:spPr>
          <p:txBody>
            <a:bodyPr wrap="none" anchor="ctr"/>
            <a:lstStyle/>
            <a:p>
              <a:endParaRPr lang="es-MX"/>
            </a:p>
          </p:txBody>
        </p:sp>
        <p:sp>
          <p:nvSpPr>
            <p:cNvPr id="15384" name="Rectangle 24"/>
            <p:cNvSpPr>
              <a:spLocks noChangeArrowheads="1"/>
            </p:cNvSpPr>
            <p:nvPr/>
          </p:nvSpPr>
          <p:spPr bwMode="auto">
            <a:xfrm flipH="1">
              <a:off x="3862" y="1961"/>
              <a:ext cx="196" cy="240"/>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2000" b="1">
                  <a:solidFill>
                    <a:schemeClr val="tx2"/>
                  </a:solidFill>
                  <a:effectLst>
                    <a:outerShdw blurRad="38100" dist="38100" dir="2700000" algn="tl">
                      <a:srgbClr val="C0C0C0"/>
                    </a:outerShdw>
                  </a:effectLst>
                </a:rPr>
                <a:t>h</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1" name="Rectangle 25"/>
          <p:cNvSpPr>
            <a:spLocks noChangeArrowheads="1"/>
          </p:cNvSpPr>
          <p:nvPr/>
        </p:nvSpPr>
        <p:spPr bwMode="auto">
          <a:xfrm>
            <a:off x="569913" y="1657350"/>
            <a:ext cx="6310312" cy="1104900"/>
          </a:xfrm>
          <a:prstGeom prst="rect">
            <a:avLst/>
          </a:prstGeom>
          <a:noFill/>
          <a:ln w="12700">
            <a:noFill/>
            <a:miter lim="800000"/>
            <a:headEnd/>
            <a:tailEnd/>
          </a:ln>
          <a:effectLst/>
        </p:spPr>
        <p:txBody>
          <a:bodyPr wrap="none" anchor="ctr"/>
          <a:lstStyle/>
          <a:p>
            <a:endParaRPr lang="es-MX"/>
          </a:p>
        </p:txBody>
      </p:sp>
      <p:sp>
        <p:nvSpPr>
          <p:cNvPr id="14362" name="Rectangle 26"/>
          <p:cNvSpPr>
            <a:spLocks noChangeArrowheads="1"/>
          </p:cNvSpPr>
          <p:nvPr/>
        </p:nvSpPr>
        <p:spPr bwMode="auto">
          <a:xfrm>
            <a:off x="785813" y="1873250"/>
            <a:ext cx="6310312" cy="1104900"/>
          </a:xfrm>
          <a:prstGeom prst="rect">
            <a:avLst/>
          </a:prstGeom>
          <a:noFill/>
          <a:ln w="12700">
            <a:noFill/>
            <a:miter lim="800000"/>
            <a:headEnd/>
            <a:tailEnd/>
          </a:ln>
          <a:effectLst/>
        </p:spPr>
        <p:txBody>
          <a:bodyPr wrap="none" anchor="ctr"/>
          <a:lstStyle/>
          <a:p>
            <a:endParaRPr lang="es-MX"/>
          </a:p>
        </p:txBody>
      </p:sp>
      <p:sp>
        <p:nvSpPr>
          <p:cNvPr id="14364" name="Rectangle 28"/>
          <p:cNvSpPr>
            <a:spLocks noChangeArrowheads="1"/>
          </p:cNvSpPr>
          <p:nvPr/>
        </p:nvSpPr>
        <p:spPr bwMode="auto">
          <a:xfrm>
            <a:off x="1001713" y="2089150"/>
            <a:ext cx="6310312" cy="1104900"/>
          </a:xfrm>
          <a:prstGeom prst="rect">
            <a:avLst/>
          </a:prstGeom>
          <a:noFill/>
          <a:ln w="12700">
            <a:noFill/>
            <a:miter lim="800000"/>
            <a:headEnd/>
            <a:tailEnd/>
          </a:ln>
          <a:effectLst/>
        </p:spPr>
        <p:txBody>
          <a:bodyPr wrap="none" anchor="ctr"/>
          <a:lstStyle/>
          <a:p>
            <a:endParaRPr lang="es-MX"/>
          </a:p>
        </p:txBody>
      </p:sp>
      <p:grpSp>
        <p:nvGrpSpPr>
          <p:cNvPr id="14395" name="Group 59"/>
          <p:cNvGrpSpPr>
            <a:grpSpLocks/>
          </p:cNvGrpSpPr>
          <p:nvPr/>
        </p:nvGrpSpPr>
        <p:grpSpPr bwMode="auto">
          <a:xfrm>
            <a:off x="563563" y="1428750"/>
            <a:ext cx="7951787" cy="4767263"/>
            <a:chOff x="355" y="900"/>
            <a:chExt cx="5009" cy="3003"/>
          </a:xfrm>
        </p:grpSpPr>
        <p:sp>
          <p:nvSpPr>
            <p:cNvPr id="14365" name="Rectangle 29"/>
            <p:cNvSpPr>
              <a:spLocks noChangeArrowheads="1"/>
            </p:cNvSpPr>
            <p:nvPr/>
          </p:nvSpPr>
          <p:spPr bwMode="auto">
            <a:xfrm>
              <a:off x="359" y="900"/>
              <a:ext cx="4417" cy="696"/>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El Geoide es la superficie equipotencial (igual gravedad) que más se asemeja al Nivel Medio del Mar</a:t>
              </a:r>
            </a:p>
          </p:txBody>
        </p:sp>
        <p:sp>
          <p:nvSpPr>
            <p:cNvPr id="14366" name="Rectangle 30"/>
            <p:cNvSpPr>
              <a:spLocks noChangeArrowheads="1"/>
            </p:cNvSpPr>
            <p:nvPr/>
          </p:nvSpPr>
          <p:spPr bwMode="auto">
            <a:xfrm>
              <a:off x="361" y="2076"/>
              <a:ext cx="2664" cy="696"/>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Las alturas Ortométricas están referenciadas a un Datum que generalmente es el Nivel Medio del Mar</a:t>
              </a:r>
            </a:p>
            <a:p>
              <a:pPr marL="315913" indent="-315913" defTabSz="844550" eaLnBrk="0" hangingPunct="0">
                <a:spcBef>
                  <a:spcPct val="20000"/>
                </a:spcBef>
                <a:buFontTx/>
                <a:buChar char="•"/>
              </a:pPr>
              <a:r>
                <a:rPr lang="es-ES_tradnl" sz="2000" b="1"/>
                <a:t>El Nivel Medio del Mar se aproxima al Geoide</a:t>
              </a:r>
            </a:p>
          </p:txBody>
        </p:sp>
        <p:sp>
          <p:nvSpPr>
            <p:cNvPr id="14367" name="Rectangle 31"/>
            <p:cNvSpPr>
              <a:spLocks noChangeArrowheads="1"/>
            </p:cNvSpPr>
            <p:nvPr/>
          </p:nvSpPr>
          <p:spPr bwMode="auto">
            <a:xfrm>
              <a:off x="359" y="1044"/>
              <a:ext cx="3975" cy="696"/>
            </a:xfrm>
            <a:prstGeom prst="rect">
              <a:avLst/>
            </a:prstGeom>
            <a:noFill/>
            <a:ln w="12700">
              <a:noFill/>
              <a:miter lim="800000"/>
              <a:headEnd/>
              <a:tailEnd/>
            </a:ln>
            <a:effectLst/>
          </p:spPr>
          <p:txBody>
            <a:bodyPr wrap="none" anchor="ctr"/>
            <a:lstStyle/>
            <a:p>
              <a:endParaRPr lang="es-MX"/>
            </a:p>
          </p:txBody>
        </p:sp>
        <p:sp>
          <p:nvSpPr>
            <p:cNvPr id="14368" name="Rectangle 32"/>
            <p:cNvSpPr>
              <a:spLocks noChangeArrowheads="1"/>
            </p:cNvSpPr>
            <p:nvPr/>
          </p:nvSpPr>
          <p:spPr bwMode="auto">
            <a:xfrm>
              <a:off x="355" y="1001"/>
              <a:ext cx="2605" cy="696"/>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pPr>
              <a:endParaRPr lang="es-ES_tradnl" sz="2000" b="1"/>
            </a:p>
            <a:p>
              <a:pPr marL="315913" indent="-315913" defTabSz="844550" eaLnBrk="0" hangingPunct="0">
                <a:spcBef>
                  <a:spcPct val="20000"/>
                </a:spcBef>
              </a:pPr>
              <a:endParaRPr lang="es-ES_tradnl" sz="2000" b="1"/>
            </a:p>
            <a:p>
              <a:pPr marL="315913" indent="-315913" defTabSz="844550" eaLnBrk="0" hangingPunct="0">
                <a:spcBef>
                  <a:spcPct val="20000"/>
                </a:spcBef>
                <a:buFontTx/>
                <a:buChar char="•"/>
              </a:pPr>
              <a:r>
                <a:rPr lang="es-ES_tradnl" sz="2000" b="1"/>
                <a:t>Sus ondulaciones se deben a efectos de </a:t>
              </a:r>
            </a:p>
            <a:p>
              <a:pPr marL="742950" lvl="1" indent="-285750" defTabSz="844550" eaLnBrk="0" hangingPunct="0">
                <a:spcBef>
                  <a:spcPct val="20000"/>
                </a:spcBef>
                <a:buFontTx/>
                <a:buChar char="–"/>
              </a:pPr>
              <a:r>
                <a:rPr lang="es-ES_tradnl" b="1"/>
                <a:t>Topografía, geología etc.</a:t>
              </a:r>
            </a:p>
          </p:txBody>
        </p:sp>
        <p:grpSp>
          <p:nvGrpSpPr>
            <p:cNvPr id="14369" name="Group 33"/>
            <p:cNvGrpSpPr>
              <a:grpSpLocks/>
            </p:cNvGrpSpPr>
            <p:nvPr/>
          </p:nvGrpSpPr>
          <p:grpSpPr bwMode="auto">
            <a:xfrm>
              <a:off x="676" y="3268"/>
              <a:ext cx="1912" cy="635"/>
              <a:chOff x="676" y="3268"/>
              <a:chExt cx="1912" cy="635"/>
            </a:xfrm>
          </p:grpSpPr>
          <p:sp>
            <p:nvSpPr>
              <p:cNvPr id="14370" name="Rectangle 34"/>
              <p:cNvSpPr>
                <a:spLocks noChangeArrowheads="1"/>
              </p:cNvSpPr>
              <p:nvPr/>
            </p:nvSpPr>
            <p:spPr bwMode="auto">
              <a:xfrm>
                <a:off x="676" y="3268"/>
                <a:ext cx="1912" cy="587"/>
              </a:xfrm>
              <a:prstGeom prst="rect">
                <a:avLst/>
              </a:prstGeom>
              <a:solidFill>
                <a:srgbClr val="00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s-MX"/>
              </a:p>
            </p:txBody>
          </p:sp>
          <p:sp>
            <p:nvSpPr>
              <p:cNvPr id="14371" name="Rectangle 35"/>
              <p:cNvSpPr>
                <a:spLocks noChangeArrowheads="1"/>
              </p:cNvSpPr>
              <p:nvPr/>
            </p:nvSpPr>
            <p:spPr bwMode="auto">
              <a:xfrm>
                <a:off x="747" y="3355"/>
                <a:ext cx="1579" cy="548"/>
              </a:xfrm>
              <a:prstGeom prst="rect">
                <a:avLst/>
              </a:prstGeom>
              <a:noFill/>
              <a:ln w="12700">
                <a:noFill/>
                <a:miter lim="800000"/>
                <a:headEnd/>
                <a:tailEnd/>
              </a:ln>
              <a:effectLst/>
            </p:spPr>
            <p:txBody>
              <a:bodyPr lIns="65088" tIns="31750" rIns="65088" bIns="31750">
                <a:spAutoFit/>
              </a:bodyPr>
              <a:lstStyle/>
              <a:p>
                <a:pPr defTabSz="373063" eaLnBrk="0" hangingPunct="0">
                  <a:spcAft>
                    <a:spcPct val="15000"/>
                  </a:spcAft>
                  <a:tabLst>
                    <a:tab pos="338138" algn="l"/>
                  </a:tabLst>
                </a:pPr>
                <a:r>
                  <a:rPr lang="es-ES_tradnl" sz="1600" b="1" i="1" dirty="0"/>
                  <a:t>H = Altura sobre el Geoide</a:t>
                </a:r>
              </a:p>
              <a:p>
                <a:pPr defTabSz="373063" eaLnBrk="0" hangingPunct="0">
                  <a:spcAft>
                    <a:spcPct val="15000"/>
                  </a:spcAft>
                  <a:tabLst>
                    <a:tab pos="338138" algn="l"/>
                  </a:tabLst>
                </a:pPr>
                <a:r>
                  <a:rPr lang="es-ES_tradnl" sz="1600" b="1" i="1" dirty="0"/>
                  <a:t>(~Altura </a:t>
                </a:r>
                <a:r>
                  <a:rPr lang="es-ES_tradnl" sz="1600" b="1" i="1" dirty="0" err="1"/>
                  <a:t>Ortométrica</a:t>
                </a:r>
                <a:r>
                  <a:rPr lang="es-ES_tradnl" sz="1600" b="1" i="1" dirty="0"/>
                  <a:t>)</a:t>
                </a:r>
              </a:p>
            </p:txBody>
          </p:sp>
        </p:grpSp>
        <p:sp>
          <p:nvSpPr>
            <p:cNvPr id="14372" name="Freeform 36"/>
            <p:cNvSpPr>
              <a:spLocks/>
            </p:cNvSpPr>
            <p:nvPr/>
          </p:nvSpPr>
          <p:spPr bwMode="auto">
            <a:xfrm>
              <a:off x="3333" y="2309"/>
              <a:ext cx="2031" cy="1547"/>
            </a:xfrm>
            <a:custGeom>
              <a:avLst/>
              <a:gdLst/>
              <a:ahLst/>
              <a:cxnLst>
                <a:cxn ang="0">
                  <a:pos x="2025" y="0"/>
                </a:cxn>
                <a:cxn ang="0">
                  <a:pos x="1794" y="21"/>
                </a:cxn>
                <a:cxn ang="0">
                  <a:pos x="1569" y="48"/>
                </a:cxn>
                <a:cxn ang="0">
                  <a:pos x="1361" y="96"/>
                </a:cxn>
                <a:cxn ang="0">
                  <a:pos x="1169" y="152"/>
                </a:cxn>
                <a:cxn ang="0">
                  <a:pos x="985" y="220"/>
                </a:cxn>
                <a:cxn ang="0">
                  <a:pos x="816" y="301"/>
                </a:cxn>
                <a:cxn ang="0">
                  <a:pos x="664" y="389"/>
                </a:cxn>
                <a:cxn ang="0">
                  <a:pos x="524" y="489"/>
                </a:cxn>
                <a:cxn ang="0">
                  <a:pos x="399" y="597"/>
                </a:cxn>
                <a:cxn ang="0">
                  <a:pos x="292" y="713"/>
                </a:cxn>
                <a:cxn ang="0">
                  <a:pos x="199" y="838"/>
                </a:cxn>
                <a:cxn ang="0">
                  <a:pos x="127" y="970"/>
                </a:cxn>
                <a:cxn ang="0">
                  <a:pos x="68" y="1106"/>
                </a:cxn>
                <a:cxn ang="0">
                  <a:pos x="27" y="1250"/>
                </a:cxn>
                <a:cxn ang="0">
                  <a:pos x="3" y="1394"/>
                </a:cxn>
                <a:cxn ang="0">
                  <a:pos x="0" y="1546"/>
                </a:cxn>
                <a:cxn ang="0">
                  <a:pos x="2030" y="1542"/>
                </a:cxn>
                <a:cxn ang="0">
                  <a:pos x="2030" y="1446"/>
                </a:cxn>
                <a:cxn ang="0">
                  <a:pos x="2030" y="1350"/>
                </a:cxn>
                <a:cxn ang="0">
                  <a:pos x="2030" y="1254"/>
                </a:cxn>
                <a:cxn ang="0">
                  <a:pos x="2030" y="1158"/>
                </a:cxn>
                <a:cxn ang="0">
                  <a:pos x="2030" y="1062"/>
                </a:cxn>
                <a:cxn ang="0">
                  <a:pos x="2025" y="965"/>
                </a:cxn>
                <a:cxn ang="0">
                  <a:pos x="2025" y="870"/>
                </a:cxn>
                <a:cxn ang="0">
                  <a:pos x="2025" y="773"/>
                </a:cxn>
                <a:cxn ang="0">
                  <a:pos x="2025" y="677"/>
                </a:cxn>
                <a:cxn ang="0">
                  <a:pos x="2025" y="581"/>
                </a:cxn>
                <a:cxn ang="0">
                  <a:pos x="2025" y="485"/>
                </a:cxn>
                <a:cxn ang="0">
                  <a:pos x="2025" y="389"/>
                </a:cxn>
                <a:cxn ang="0">
                  <a:pos x="2025" y="288"/>
                </a:cxn>
                <a:cxn ang="0">
                  <a:pos x="2025" y="193"/>
                </a:cxn>
                <a:cxn ang="0">
                  <a:pos x="2025" y="96"/>
                </a:cxn>
                <a:cxn ang="0">
                  <a:pos x="2025" y="0"/>
                </a:cxn>
              </a:cxnLst>
              <a:rect l="0" t="0" r="r" b="b"/>
              <a:pathLst>
                <a:path w="2031" h="1547">
                  <a:moveTo>
                    <a:pt x="2025" y="0"/>
                  </a:moveTo>
                  <a:lnTo>
                    <a:pt x="1794" y="21"/>
                  </a:lnTo>
                  <a:lnTo>
                    <a:pt x="1569" y="48"/>
                  </a:lnTo>
                  <a:lnTo>
                    <a:pt x="1361" y="96"/>
                  </a:lnTo>
                  <a:lnTo>
                    <a:pt x="1169" y="152"/>
                  </a:lnTo>
                  <a:lnTo>
                    <a:pt x="985" y="220"/>
                  </a:lnTo>
                  <a:lnTo>
                    <a:pt x="816" y="301"/>
                  </a:lnTo>
                  <a:lnTo>
                    <a:pt x="664" y="389"/>
                  </a:lnTo>
                  <a:lnTo>
                    <a:pt x="524" y="489"/>
                  </a:lnTo>
                  <a:lnTo>
                    <a:pt x="399" y="597"/>
                  </a:lnTo>
                  <a:lnTo>
                    <a:pt x="292" y="713"/>
                  </a:lnTo>
                  <a:lnTo>
                    <a:pt x="199" y="838"/>
                  </a:lnTo>
                  <a:lnTo>
                    <a:pt x="127" y="970"/>
                  </a:lnTo>
                  <a:lnTo>
                    <a:pt x="68" y="1106"/>
                  </a:lnTo>
                  <a:lnTo>
                    <a:pt x="27" y="1250"/>
                  </a:lnTo>
                  <a:lnTo>
                    <a:pt x="3" y="1394"/>
                  </a:lnTo>
                  <a:lnTo>
                    <a:pt x="0" y="1546"/>
                  </a:lnTo>
                  <a:lnTo>
                    <a:pt x="2030" y="1542"/>
                  </a:lnTo>
                  <a:lnTo>
                    <a:pt x="2030" y="1446"/>
                  </a:lnTo>
                  <a:lnTo>
                    <a:pt x="2030" y="1350"/>
                  </a:lnTo>
                  <a:lnTo>
                    <a:pt x="2030" y="1254"/>
                  </a:lnTo>
                  <a:lnTo>
                    <a:pt x="2030" y="1158"/>
                  </a:lnTo>
                  <a:lnTo>
                    <a:pt x="2030" y="1062"/>
                  </a:lnTo>
                  <a:lnTo>
                    <a:pt x="2025" y="965"/>
                  </a:lnTo>
                  <a:lnTo>
                    <a:pt x="2025" y="870"/>
                  </a:lnTo>
                  <a:lnTo>
                    <a:pt x="2025" y="773"/>
                  </a:lnTo>
                  <a:lnTo>
                    <a:pt x="2025" y="677"/>
                  </a:lnTo>
                  <a:lnTo>
                    <a:pt x="2025" y="581"/>
                  </a:lnTo>
                  <a:lnTo>
                    <a:pt x="2025" y="485"/>
                  </a:lnTo>
                  <a:lnTo>
                    <a:pt x="2025" y="389"/>
                  </a:lnTo>
                  <a:lnTo>
                    <a:pt x="2025" y="288"/>
                  </a:lnTo>
                  <a:lnTo>
                    <a:pt x="2025" y="193"/>
                  </a:lnTo>
                  <a:lnTo>
                    <a:pt x="2025" y="96"/>
                  </a:lnTo>
                  <a:lnTo>
                    <a:pt x="2025" y="0"/>
                  </a:lnTo>
                </a:path>
              </a:pathLst>
            </a:custGeom>
            <a:gradFill rotWithShape="0">
              <a:gsLst>
                <a:gs pos="0">
                  <a:srgbClr val="00FFFF">
                    <a:gamma/>
                    <a:tint val="50196"/>
                    <a:invGamma/>
                  </a:srgbClr>
                </a:gs>
                <a:gs pos="100000">
                  <a:srgbClr val="00FFFF"/>
                </a:gs>
              </a:gsLst>
              <a:lin ang="18900000" scaled="1"/>
            </a:gradFill>
            <a:ln w="12700" cap="rnd" cmpd="sng">
              <a:solidFill>
                <a:schemeClr val="tx2"/>
              </a:solidFill>
              <a:prstDash val="solid"/>
              <a:round/>
              <a:headEnd type="none" w="med" len="med"/>
              <a:tailEnd type="none" w="med" len="med"/>
            </a:ln>
            <a:effectLst/>
          </p:spPr>
          <p:txBody>
            <a:bodyPr/>
            <a:lstStyle/>
            <a:p>
              <a:endParaRPr lang="es-MX"/>
            </a:p>
          </p:txBody>
        </p:sp>
        <p:sp>
          <p:nvSpPr>
            <p:cNvPr id="14373" name="Rectangle 37"/>
            <p:cNvSpPr>
              <a:spLocks noChangeArrowheads="1"/>
            </p:cNvSpPr>
            <p:nvPr/>
          </p:nvSpPr>
          <p:spPr bwMode="auto">
            <a:xfrm flipH="1">
              <a:off x="3514" y="3258"/>
              <a:ext cx="667" cy="202"/>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600" b="1" i="1">
                  <a:solidFill>
                    <a:schemeClr val="accent1"/>
                  </a:solidFill>
                  <a:effectLst>
                    <a:outerShdw blurRad="38100" dist="38100" dir="2700000" algn="tl">
                      <a:srgbClr val="C0C0C0"/>
                    </a:outerShdw>
                  </a:effectLst>
                </a:rPr>
                <a:t>Elipsoide</a:t>
              </a:r>
            </a:p>
          </p:txBody>
        </p:sp>
        <p:sp>
          <p:nvSpPr>
            <p:cNvPr id="14374" name="Rectangle 38"/>
            <p:cNvSpPr>
              <a:spLocks noChangeArrowheads="1"/>
            </p:cNvSpPr>
            <p:nvPr/>
          </p:nvSpPr>
          <p:spPr bwMode="auto">
            <a:xfrm flipH="1">
              <a:off x="3426" y="1804"/>
              <a:ext cx="189" cy="211"/>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700" b="1" i="1">
                  <a:effectLst>
                    <a:outerShdw blurRad="38100" dist="38100" dir="2700000" algn="tl">
                      <a:srgbClr val="C0C0C0"/>
                    </a:outerShdw>
                  </a:effectLst>
                </a:rPr>
                <a:t>P</a:t>
              </a:r>
            </a:p>
          </p:txBody>
        </p:sp>
        <p:sp>
          <p:nvSpPr>
            <p:cNvPr id="14375" name="Freeform 39"/>
            <p:cNvSpPr>
              <a:spLocks/>
            </p:cNvSpPr>
            <p:nvPr/>
          </p:nvSpPr>
          <p:spPr bwMode="auto">
            <a:xfrm>
              <a:off x="3386" y="1855"/>
              <a:ext cx="721" cy="473"/>
            </a:xfrm>
            <a:custGeom>
              <a:avLst/>
              <a:gdLst/>
              <a:ahLst/>
              <a:cxnLst>
                <a:cxn ang="0">
                  <a:pos x="688" y="16"/>
                </a:cxn>
                <a:cxn ang="0">
                  <a:pos x="632" y="8"/>
                </a:cxn>
                <a:cxn ang="0">
                  <a:pos x="584" y="16"/>
                </a:cxn>
                <a:cxn ang="0">
                  <a:pos x="520" y="8"/>
                </a:cxn>
                <a:cxn ang="0">
                  <a:pos x="464" y="24"/>
                </a:cxn>
                <a:cxn ang="0">
                  <a:pos x="400" y="0"/>
                </a:cxn>
                <a:cxn ang="0">
                  <a:pos x="352" y="32"/>
                </a:cxn>
                <a:cxn ang="0">
                  <a:pos x="288" y="56"/>
                </a:cxn>
                <a:cxn ang="0">
                  <a:pos x="240" y="72"/>
                </a:cxn>
                <a:cxn ang="0">
                  <a:pos x="200" y="136"/>
                </a:cxn>
                <a:cxn ang="0">
                  <a:pos x="136" y="192"/>
                </a:cxn>
                <a:cxn ang="0">
                  <a:pos x="80" y="208"/>
                </a:cxn>
                <a:cxn ang="0">
                  <a:pos x="56" y="248"/>
                </a:cxn>
                <a:cxn ang="0">
                  <a:pos x="24" y="312"/>
                </a:cxn>
                <a:cxn ang="0">
                  <a:pos x="8" y="360"/>
                </a:cxn>
                <a:cxn ang="0">
                  <a:pos x="0" y="424"/>
                </a:cxn>
                <a:cxn ang="0">
                  <a:pos x="0" y="472"/>
                </a:cxn>
                <a:cxn ang="0">
                  <a:pos x="32" y="416"/>
                </a:cxn>
                <a:cxn ang="0">
                  <a:pos x="72" y="384"/>
                </a:cxn>
                <a:cxn ang="0">
                  <a:pos x="96" y="328"/>
                </a:cxn>
                <a:cxn ang="0">
                  <a:pos x="128" y="272"/>
                </a:cxn>
                <a:cxn ang="0">
                  <a:pos x="168" y="248"/>
                </a:cxn>
                <a:cxn ang="0">
                  <a:pos x="216" y="216"/>
                </a:cxn>
                <a:cxn ang="0">
                  <a:pos x="248" y="184"/>
                </a:cxn>
                <a:cxn ang="0">
                  <a:pos x="288" y="152"/>
                </a:cxn>
                <a:cxn ang="0">
                  <a:pos x="352" y="104"/>
                </a:cxn>
                <a:cxn ang="0">
                  <a:pos x="408" y="72"/>
                </a:cxn>
                <a:cxn ang="0">
                  <a:pos x="480" y="80"/>
                </a:cxn>
                <a:cxn ang="0">
                  <a:pos x="536" y="88"/>
                </a:cxn>
                <a:cxn ang="0">
                  <a:pos x="600" y="64"/>
                </a:cxn>
                <a:cxn ang="0">
                  <a:pos x="656" y="56"/>
                </a:cxn>
                <a:cxn ang="0">
                  <a:pos x="720" y="16"/>
                </a:cxn>
              </a:cxnLst>
              <a:rect l="0" t="0" r="r" b="b"/>
              <a:pathLst>
                <a:path w="721" h="473">
                  <a:moveTo>
                    <a:pt x="720" y="16"/>
                  </a:moveTo>
                  <a:lnTo>
                    <a:pt x="688" y="16"/>
                  </a:lnTo>
                  <a:lnTo>
                    <a:pt x="664" y="16"/>
                  </a:lnTo>
                  <a:lnTo>
                    <a:pt x="632" y="8"/>
                  </a:lnTo>
                  <a:lnTo>
                    <a:pt x="608" y="16"/>
                  </a:lnTo>
                  <a:lnTo>
                    <a:pt x="584" y="16"/>
                  </a:lnTo>
                  <a:lnTo>
                    <a:pt x="552" y="16"/>
                  </a:lnTo>
                  <a:lnTo>
                    <a:pt x="520" y="8"/>
                  </a:lnTo>
                  <a:lnTo>
                    <a:pt x="488" y="24"/>
                  </a:lnTo>
                  <a:lnTo>
                    <a:pt x="464" y="24"/>
                  </a:lnTo>
                  <a:lnTo>
                    <a:pt x="432" y="8"/>
                  </a:lnTo>
                  <a:lnTo>
                    <a:pt x="400" y="0"/>
                  </a:lnTo>
                  <a:lnTo>
                    <a:pt x="376" y="0"/>
                  </a:lnTo>
                  <a:lnTo>
                    <a:pt x="352" y="32"/>
                  </a:lnTo>
                  <a:lnTo>
                    <a:pt x="320" y="40"/>
                  </a:lnTo>
                  <a:lnTo>
                    <a:pt x="288" y="56"/>
                  </a:lnTo>
                  <a:lnTo>
                    <a:pt x="264" y="64"/>
                  </a:lnTo>
                  <a:lnTo>
                    <a:pt x="240" y="72"/>
                  </a:lnTo>
                  <a:lnTo>
                    <a:pt x="224" y="104"/>
                  </a:lnTo>
                  <a:lnTo>
                    <a:pt x="200" y="136"/>
                  </a:lnTo>
                  <a:lnTo>
                    <a:pt x="168" y="160"/>
                  </a:lnTo>
                  <a:lnTo>
                    <a:pt x="136" y="192"/>
                  </a:lnTo>
                  <a:lnTo>
                    <a:pt x="112" y="192"/>
                  </a:lnTo>
                  <a:lnTo>
                    <a:pt x="80" y="208"/>
                  </a:lnTo>
                  <a:lnTo>
                    <a:pt x="56" y="224"/>
                  </a:lnTo>
                  <a:lnTo>
                    <a:pt x="56" y="248"/>
                  </a:lnTo>
                  <a:lnTo>
                    <a:pt x="40" y="280"/>
                  </a:lnTo>
                  <a:lnTo>
                    <a:pt x="24" y="312"/>
                  </a:lnTo>
                  <a:lnTo>
                    <a:pt x="16" y="336"/>
                  </a:lnTo>
                  <a:lnTo>
                    <a:pt x="8" y="360"/>
                  </a:lnTo>
                  <a:lnTo>
                    <a:pt x="0" y="392"/>
                  </a:lnTo>
                  <a:lnTo>
                    <a:pt x="0" y="424"/>
                  </a:lnTo>
                  <a:lnTo>
                    <a:pt x="0" y="448"/>
                  </a:lnTo>
                  <a:lnTo>
                    <a:pt x="0" y="472"/>
                  </a:lnTo>
                  <a:lnTo>
                    <a:pt x="16" y="448"/>
                  </a:lnTo>
                  <a:lnTo>
                    <a:pt x="32" y="416"/>
                  </a:lnTo>
                  <a:lnTo>
                    <a:pt x="64" y="408"/>
                  </a:lnTo>
                  <a:lnTo>
                    <a:pt x="72" y="384"/>
                  </a:lnTo>
                  <a:lnTo>
                    <a:pt x="80" y="352"/>
                  </a:lnTo>
                  <a:lnTo>
                    <a:pt x="96" y="328"/>
                  </a:lnTo>
                  <a:lnTo>
                    <a:pt x="112" y="296"/>
                  </a:lnTo>
                  <a:lnTo>
                    <a:pt x="128" y="272"/>
                  </a:lnTo>
                  <a:lnTo>
                    <a:pt x="152" y="272"/>
                  </a:lnTo>
                  <a:lnTo>
                    <a:pt x="168" y="248"/>
                  </a:lnTo>
                  <a:lnTo>
                    <a:pt x="192" y="232"/>
                  </a:lnTo>
                  <a:lnTo>
                    <a:pt x="216" y="216"/>
                  </a:lnTo>
                  <a:lnTo>
                    <a:pt x="240" y="208"/>
                  </a:lnTo>
                  <a:lnTo>
                    <a:pt x="248" y="184"/>
                  </a:lnTo>
                  <a:lnTo>
                    <a:pt x="264" y="160"/>
                  </a:lnTo>
                  <a:lnTo>
                    <a:pt x="288" y="152"/>
                  </a:lnTo>
                  <a:lnTo>
                    <a:pt x="320" y="120"/>
                  </a:lnTo>
                  <a:lnTo>
                    <a:pt x="352" y="104"/>
                  </a:lnTo>
                  <a:lnTo>
                    <a:pt x="384" y="88"/>
                  </a:lnTo>
                  <a:lnTo>
                    <a:pt x="408" y="72"/>
                  </a:lnTo>
                  <a:lnTo>
                    <a:pt x="448" y="72"/>
                  </a:lnTo>
                  <a:lnTo>
                    <a:pt x="480" y="80"/>
                  </a:lnTo>
                  <a:lnTo>
                    <a:pt x="504" y="96"/>
                  </a:lnTo>
                  <a:lnTo>
                    <a:pt x="536" y="88"/>
                  </a:lnTo>
                  <a:lnTo>
                    <a:pt x="568" y="80"/>
                  </a:lnTo>
                  <a:lnTo>
                    <a:pt x="600" y="64"/>
                  </a:lnTo>
                  <a:lnTo>
                    <a:pt x="632" y="64"/>
                  </a:lnTo>
                  <a:lnTo>
                    <a:pt x="656" y="56"/>
                  </a:lnTo>
                  <a:lnTo>
                    <a:pt x="680" y="56"/>
                  </a:lnTo>
                  <a:lnTo>
                    <a:pt x="720" y="16"/>
                  </a:lnTo>
                </a:path>
              </a:pathLst>
            </a:custGeom>
            <a:gradFill rotWithShape="0">
              <a:gsLst>
                <a:gs pos="0">
                  <a:srgbClr val="33CC33">
                    <a:gamma/>
                    <a:tint val="40000"/>
                    <a:invGamma/>
                  </a:srgbClr>
                </a:gs>
                <a:gs pos="100000">
                  <a:srgbClr val="33CC33"/>
                </a:gs>
              </a:gsLst>
              <a:lin ang="18900000" scaled="1"/>
            </a:gradFill>
            <a:ln w="12700" cap="rnd" cmpd="sng">
              <a:solidFill>
                <a:schemeClr val="tx1"/>
              </a:solidFill>
              <a:prstDash val="solid"/>
              <a:round/>
              <a:headEnd type="none" w="med" len="med"/>
              <a:tailEnd type="none" w="med" len="med"/>
            </a:ln>
            <a:effectLst/>
          </p:spPr>
          <p:txBody>
            <a:bodyPr/>
            <a:lstStyle/>
            <a:p>
              <a:endParaRPr lang="es-MX"/>
            </a:p>
          </p:txBody>
        </p:sp>
        <p:sp>
          <p:nvSpPr>
            <p:cNvPr id="14376" name="Oval 40"/>
            <p:cNvSpPr>
              <a:spLocks noChangeArrowheads="1"/>
            </p:cNvSpPr>
            <p:nvPr/>
          </p:nvSpPr>
          <p:spPr bwMode="auto">
            <a:xfrm>
              <a:off x="3632" y="1885"/>
              <a:ext cx="42" cy="42"/>
            </a:xfrm>
            <a:prstGeom prst="ellipse">
              <a:avLst/>
            </a:prstGeom>
            <a:solidFill>
              <a:schemeClr val="tx1"/>
            </a:solidFill>
            <a:ln w="12700">
              <a:solidFill>
                <a:schemeClr val="tx1"/>
              </a:solidFill>
              <a:round/>
              <a:headEnd/>
              <a:tailEnd/>
            </a:ln>
            <a:effectLst/>
          </p:spPr>
          <p:txBody>
            <a:bodyPr wrap="none" anchor="ctr"/>
            <a:lstStyle/>
            <a:p>
              <a:endParaRPr lang="es-MX"/>
            </a:p>
          </p:txBody>
        </p:sp>
        <p:sp>
          <p:nvSpPr>
            <p:cNvPr id="14377" name="Line 41"/>
            <p:cNvSpPr>
              <a:spLocks noChangeShapeType="1"/>
            </p:cNvSpPr>
            <p:nvPr/>
          </p:nvSpPr>
          <p:spPr bwMode="auto">
            <a:xfrm>
              <a:off x="5363" y="1938"/>
              <a:ext cx="0" cy="1911"/>
            </a:xfrm>
            <a:prstGeom prst="line">
              <a:avLst/>
            </a:prstGeom>
            <a:noFill/>
            <a:ln w="25400">
              <a:solidFill>
                <a:schemeClr val="tx1"/>
              </a:solidFill>
              <a:round/>
              <a:headEnd/>
              <a:tailEnd/>
            </a:ln>
            <a:effectLst/>
          </p:spPr>
          <p:txBody>
            <a:bodyPr wrap="none" anchor="ctr"/>
            <a:lstStyle/>
            <a:p>
              <a:endParaRPr lang="es-MX"/>
            </a:p>
          </p:txBody>
        </p:sp>
        <p:sp>
          <p:nvSpPr>
            <p:cNvPr id="14378" name="Line 42"/>
            <p:cNvSpPr>
              <a:spLocks noChangeShapeType="1"/>
            </p:cNvSpPr>
            <p:nvPr/>
          </p:nvSpPr>
          <p:spPr bwMode="auto">
            <a:xfrm>
              <a:off x="3130" y="3857"/>
              <a:ext cx="2225" cy="0"/>
            </a:xfrm>
            <a:prstGeom prst="line">
              <a:avLst/>
            </a:prstGeom>
            <a:noFill/>
            <a:ln w="25400">
              <a:solidFill>
                <a:schemeClr val="tx1"/>
              </a:solidFill>
              <a:round/>
              <a:headEnd/>
              <a:tailEnd/>
            </a:ln>
            <a:effectLst/>
          </p:spPr>
          <p:txBody>
            <a:bodyPr wrap="none" anchor="ctr"/>
            <a:lstStyle/>
            <a:p>
              <a:endParaRPr lang="es-MX"/>
            </a:p>
          </p:txBody>
        </p:sp>
        <p:sp>
          <p:nvSpPr>
            <p:cNvPr id="14379" name="Freeform 43"/>
            <p:cNvSpPr>
              <a:spLocks/>
            </p:cNvSpPr>
            <p:nvPr/>
          </p:nvSpPr>
          <p:spPr bwMode="auto">
            <a:xfrm>
              <a:off x="3173" y="2310"/>
              <a:ext cx="2183" cy="1548"/>
            </a:xfrm>
            <a:custGeom>
              <a:avLst/>
              <a:gdLst/>
              <a:ahLst/>
              <a:cxnLst>
                <a:cxn ang="0">
                  <a:pos x="1950" y="20"/>
                </a:cxn>
                <a:cxn ang="0">
                  <a:pos x="1517" y="96"/>
                </a:cxn>
                <a:cxn ang="0">
                  <a:pos x="1141" y="220"/>
                </a:cxn>
                <a:cxn ang="0">
                  <a:pos x="821" y="389"/>
                </a:cxn>
                <a:cxn ang="0">
                  <a:pos x="556" y="597"/>
                </a:cxn>
                <a:cxn ang="0">
                  <a:pos x="356" y="838"/>
                </a:cxn>
                <a:cxn ang="0">
                  <a:pos x="225" y="1106"/>
                </a:cxn>
                <a:cxn ang="0">
                  <a:pos x="160" y="1395"/>
                </a:cxn>
                <a:cxn ang="0">
                  <a:pos x="136" y="1547"/>
                </a:cxn>
                <a:cxn ang="0">
                  <a:pos x="96" y="1547"/>
                </a:cxn>
                <a:cxn ang="0">
                  <a:pos x="60" y="1547"/>
                </a:cxn>
                <a:cxn ang="0">
                  <a:pos x="20" y="1547"/>
                </a:cxn>
                <a:cxn ang="0">
                  <a:pos x="16" y="1511"/>
                </a:cxn>
                <a:cxn ang="0">
                  <a:pos x="53" y="1443"/>
                </a:cxn>
                <a:cxn ang="0">
                  <a:pos x="96" y="1382"/>
                </a:cxn>
                <a:cxn ang="0">
                  <a:pos x="140" y="1326"/>
                </a:cxn>
                <a:cxn ang="0">
                  <a:pos x="209" y="1250"/>
                </a:cxn>
                <a:cxn ang="0">
                  <a:pos x="272" y="1154"/>
                </a:cxn>
                <a:cxn ang="0">
                  <a:pos x="309" y="1058"/>
                </a:cxn>
                <a:cxn ang="0">
                  <a:pos x="325" y="958"/>
                </a:cxn>
                <a:cxn ang="0">
                  <a:pos x="336" y="838"/>
                </a:cxn>
                <a:cxn ang="0">
                  <a:pos x="361" y="709"/>
                </a:cxn>
                <a:cxn ang="0">
                  <a:pos x="393" y="585"/>
                </a:cxn>
                <a:cxn ang="0">
                  <a:pos x="440" y="469"/>
                </a:cxn>
                <a:cxn ang="0">
                  <a:pos x="488" y="365"/>
                </a:cxn>
                <a:cxn ang="0">
                  <a:pos x="544" y="268"/>
                </a:cxn>
                <a:cxn ang="0">
                  <a:pos x="601" y="197"/>
                </a:cxn>
                <a:cxn ang="0">
                  <a:pos x="657" y="140"/>
                </a:cxn>
                <a:cxn ang="0">
                  <a:pos x="721" y="104"/>
                </a:cxn>
                <a:cxn ang="0">
                  <a:pos x="805" y="80"/>
                </a:cxn>
                <a:cxn ang="0">
                  <a:pos x="905" y="72"/>
                </a:cxn>
                <a:cxn ang="0">
                  <a:pos x="1009" y="68"/>
                </a:cxn>
                <a:cxn ang="0">
                  <a:pos x="1121" y="72"/>
                </a:cxn>
                <a:cxn ang="0">
                  <a:pos x="1230" y="80"/>
                </a:cxn>
                <a:cxn ang="0">
                  <a:pos x="1329" y="92"/>
                </a:cxn>
                <a:cxn ang="0">
                  <a:pos x="1421" y="108"/>
                </a:cxn>
                <a:cxn ang="0">
                  <a:pos x="1517" y="120"/>
                </a:cxn>
                <a:cxn ang="0">
                  <a:pos x="1622" y="132"/>
                </a:cxn>
                <a:cxn ang="0">
                  <a:pos x="1717" y="132"/>
                </a:cxn>
                <a:cxn ang="0">
                  <a:pos x="1814" y="124"/>
                </a:cxn>
                <a:cxn ang="0">
                  <a:pos x="1905" y="108"/>
                </a:cxn>
                <a:cxn ang="0">
                  <a:pos x="1982" y="92"/>
                </a:cxn>
                <a:cxn ang="0">
                  <a:pos x="2061" y="76"/>
                </a:cxn>
                <a:cxn ang="0">
                  <a:pos x="2142" y="56"/>
                </a:cxn>
                <a:cxn ang="0">
                  <a:pos x="2182" y="36"/>
                </a:cxn>
                <a:cxn ang="0">
                  <a:pos x="2182" y="12"/>
                </a:cxn>
              </a:cxnLst>
              <a:rect l="0" t="0" r="r" b="b"/>
              <a:pathLst>
                <a:path w="2183" h="1548">
                  <a:moveTo>
                    <a:pt x="2182" y="0"/>
                  </a:moveTo>
                  <a:lnTo>
                    <a:pt x="1950" y="20"/>
                  </a:lnTo>
                  <a:lnTo>
                    <a:pt x="1726" y="48"/>
                  </a:lnTo>
                  <a:lnTo>
                    <a:pt x="1517" y="96"/>
                  </a:lnTo>
                  <a:lnTo>
                    <a:pt x="1325" y="152"/>
                  </a:lnTo>
                  <a:lnTo>
                    <a:pt x="1141" y="220"/>
                  </a:lnTo>
                  <a:lnTo>
                    <a:pt x="973" y="301"/>
                  </a:lnTo>
                  <a:lnTo>
                    <a:pt x="821" y="389"/>
                  </a:lnTo>
                  <a:lnTo>
                    <a:pt x="680" y="489"/>
                  </a:lnTo>
                  <a:lnTo>
                    <a:pt x="556" y="597"/>
                  </a:lnTo>
                  <a:lnTo>
                    <a:pt x="449" y="713"/>
                  </a:lnTo>
                  <a:lnTo>
                    <a:pt x="356" y="838"/>
                  </a:lnTo>
                  <a:lnTo>
                    <a:pt x="284" y="970"/>
                  </a:lnTo>
                  <a:lnTo>
                    <a:pt x="225" y="1106"/>
                  </a:lnTo>
                  <a:lnTo>
                    <a:pt x="184" y="1250"/>
                  </a:lnTo>
                  <a:lnTo>
                    <a:pt x="160" y="1395"/>
                  </a:lnTo>
                  <a:lnTo>
                    <a:pt x="157" y="1547"/>
                  </a:lnTo>
                  <a:lnTo>
                    <a:pt x="136" y="1547"/>
                  </a:lnTo>
                  <a:lnTo>
                    <a:pt x="116" y="1547"/>
                  </a:lnTo>
                  <a:lnTo>
                    <a:pt x="96" y="1547"/>
                  </a:lnTo>
                  <a:lnTo>
                    <a:pt x="76" y="1547"/>
                  </a:lnTo>
                  <a:lnTo>
                    <a:pt x="60" y="1547"/>
                  </a:lnTo>
                  <a:lnTo>
                    <a:pt x="40" y="1547"/>
                  </a:lnTo>
                  <a:lnTo>
                    <a:pt x="20" y="1547"/>
                  </a:lnTo>
                  <a:lnTo>
                    <a:pt x="0" y="1547"/>
                  </a:lnTo>
                  <a:lnTo>
                    <a:pt x="16" y="1511"/>
                  </a:lnTo>
                  <a:lnTo>
                    <a:pt x="32" y="1475"/>
                  </a:lnTo>
                  <a:lnTo>
                    <a:pt x="53" y="1443"/>
                  </a:lnTo>
                  <a:lnTo>
                    <a:pt x="72" y="1411"/>
                  </a:lnTo>
                  <a:lnTo>
                    <a:pt x="96" y="1382"/>
                  </a:lnTo>
                  <a:lnTo>
                    <a:pt x="121" y="1350"/>
                  </a:lnTo>
                  <a:lnTo>
                    <a:pt x="140" y="1326"/>
                  </a:lnTo>
                  <a:lnTo>
                    <a:pt x="164" y="1298"/>
                  </a:lnTo>
                  <a:lnTo>
                    <a:pt x="209" y="1250"/>
                  </a:lnTo>
                  <a:lnTo>
                    <a:pt x="244" y="1202"/>
                  </a:lnTo>
                  <a:lnTo>
                    <a:pt x="272" y="1154"/>
                  </a:lnTo>
                  <a:lnTo>
                    <a:pt x="293" y="1106"/>
                  </a:lnTo>
                  <a:lnTo>
                    <a:pt x="309" y="1058"/>
                  </a:lnTo>
                  <a:lnTo>
                    <a:pt x="316" y="1006"/>
                  </a:lnTo>
                  <a:lnTo>
                    <a:pt x="325" y="958"/>
                  </a:lnTo>
                  <a:lnTo>
                    <a:pt x="329" y="902"/>
                  </a:lnTo>
                  <a:lnTo>
                    <a:pt x="336" y="838"/>
                  </a:lnTo>
                  <a:lnTo>
                    <a:pt x="345" y="773"/>
                  </a:lnTo>
                  <a:lnTo>
                    <a:pt x="361" y="709"/>
                  </a:lnTo>
                  <a:lnTo>
                    <a:pt x="377" y="649"/>
                  </a:lnTo>
                  <a:lnTo>
                    <a:pt x="393" y="585"/>
                  </a:lnTo>
                  <a:lnTo>
                    <a:pt x="417" y="525"/>
                  </a:lnTo>
                  <a:lnTo>
                    <a:pt x="440" y="469"/>
                  </a:lnTo>
                  <a:lnTo>
                    <a:pt x="465" y="413"/>
                  </a:lnTo>
                  <a:lnTo>
                    <a:pt x="488" y="365"/>
                  </a:lnTo>
                  <a:lnTo>
                    <a:pt x="517" y="313"/>
                  </a:lnTo>
                  <a:lnTo>
                    <a:pt x="544" y="268"/>
                  </a:lnTo>
                  <a:lnTo>
                    <a:pt x="572" y="228"/>
                  </a:lnTo>
                  <a:lnTo>
                    <a:pt x="601" y="197"/>
                  </a:lnTo>
                  <a:lnTo>
                    <a:pt x="628" y="164"/>
                  </a:lnTo>
                  <a:lnTo>
                    <a:pt x="657" y="140"/>
                  </a:lnTo>
                  <a:lnTo>
                    <a:pt x="685" y="120"/>
                  </a:lnTo>
                  <a:lnTo>
                    <a:pt x="721" y="104"/>
                  </a:lnTo>
                  <a:lnTo>
                    <a:pt x="761" y="92"/>
                  </a:lnTo>
                  <a:lnTo>
                    <a:pt x="805" y="80"/>
                  </a:lnTo>
                  <a:lnTo>
                    <a:pt x="853" y="76"/>
                  </a:lnTo>
                  <a:lnTo>
                    <a:pt x="905" y="72"/>
                  </a:lnTo>
                  <a:lnTo>
                    <a:pt x="957" y="68"/>
                  </a:lnTo>
                  <a:lnTo>
                    <a:pt x="1009" y="68"/>
                  </a:lnTo>
                  <a:lnTo>
                    <a:pt x="1065" y="68"/>
                  </a:lnTo>
                  <a:lnTo>
                    <a:pt x="1121" y="72"/>
                  </a:lnTo>
                  <a:lnTo>
                    <a:pt x="1173" y="76"/>
                  </a:lnTo>
                  <a:lnTo>
                    <a:pt x="1230" y="80"/>
                  </a:lnTo>
                  <a:lnTo>
                    <a:pt x="1282" y="88"/>
                  </a:lnTo>
                  <a:lnTo>
                    <a:pt x="1329" y="92"/>
                  </a:lnTo>
                  <a:lnTo>
                    <a:pt x="1377" y="100"/>
                  </a:lnTo>
                  <a:lnTo>
                    <a:pt x="1421" y="108"/>
                  </a:lnTo>
                  <a:lnTo>
                    <a:pt x="1461" y="112"/>
                  </a:lnTo>
                  <a:lnTo>
                    <a:pt x="1517" y="120"/>
                  </a:lnTo>
                  <a:lnTo>
                    <a:pt x="1570" y="128"/>
                  </a:lnTo>
                  <a:lnTo>
                    <a:pt x="1622" y="132"/>
                  </a:lnTo>
                  <a:lnTo>
                    <a:pt x="1669" y="132"/>
                  </a:lnTo>
                  <a:lnTo>
                    <a:pt x="1717" y="132"/>
                  </a:lnTo>
                  <a:lnTo>
                    <a:pt x="1766" y="128"/>
                  </a:lnTo>
                  <a:lnTo>
                    <a:pt x="1814" y="124"/>
                  </a:lnTo>
                  <a:lnTo>
                    <a:pt x="1866" y="116"/>
                  </a:lnTo>
                  <a:lnTo>
                    <a:pt x="1905" y="108"/>
                  </a:lnTo>
                  <a:lnTo>
                    <a:pt x="1941" y="100"/>
                  </a:lnTo>
                  <a:lnTo>
                    <a:pt x="1982" y="92"/>
                  </a:lnTo>
                  <a:lnTo>
                    <a:pt x="2022" y="84"/>
                  </a:lnTo>
                  <a:lnTo>
                    <a:pt x="2061" y="76"/>
                  </a:lnTo>
                  <a:lnTo>
                    <a:pt x="2102" y="68"/>
                  </a:lnTo>
                  <a:lnTo>
                    <a:pt x="2142" y="56"/>
                  </a:lnTo>
                  <a:lnTo>
                    <a:pt x="2182" y="48"/>
                  </a:lnTo>
                  <a:lnTo>
                    <a:pt x="2182" y="36"/>
                  </a:lnTo>
                  <a:lnTo>
                    <a:pt x="2182" y="24"/>
                  </a:lnTo>
                  <a:lnTo>
                    <a:pt x="2182" y="12"/>
                  </a:lnTo>
                  <a:lnTo>
                    <a:pt x="2182" y="0"/>
                  </a:lnTo>
                </a:path>
              </a:pathLst>
            </a:custGeom>
            <a:solidFill>
              <a:srgbClr val="FFCC00"/>
            </a:solidFill>
            <a:ln w="25400" cap="rnd" cmpd="sng">
              <a:solidFill>
                <a:srgbClr val="000000"/>
              </a:solidFill>
              <a:prstDash val="solid"/>
              <a:round/>
              <a:headEnd type="none" w="med" len="med"/>
              <a:tailEnd type="none" w="med" len="med"/>
            </a:ln>
            <a:effectLst/>
          </p:spPr>
          <p:txBody>
            <a:bodyPr/>
            <a:lstStyle/>
            <a:p>
              <a:endParaRPr lang="es-MX"/>
            </a:p>
          </p:txBody>
        </p:sp>
        <p:sp>
          <p:nvSpPr>
            <p:cNvPr id="14380" name="Freeform 44"/>
            <p:cNvSpPr>
              <a:spLocks/>
            </p:cNvSpPr>
            <p:nvPr/>
          </p:nvSpPr>
          <p:spPr bwMode="auto">
            <a:xfrm>
              <a:off x="3514" y="1626"/>
              <a:ext cx="211" cy="69"/>
            </a:xfrm>
            <a:custGeom>
              <a:avLst/>
              <a:gdLst/>
              <a:ahLst/>
              <a:cxnLst>
                <a:cxn ang="0">
                  <a:pos x="210" y="0"/>
                </a:cxn>
                <a:cxn ang="0">
                  <a:pos x="0" y="0"/>
                </a:cxn>
                <a:cxn ang="0">
                  <a:pos x="0" y="68"/>
                </a:cxn>
                <a:cxn ang="0">
                  <a:pos x="210" y="68"/>
                </a:cxn>
                <a:cxn ang="0">
                  <a:pos x="210" y="0"/>
                </a:cxn>
              </a:cxnLst>
              <a:rect l="0" t="0" r="r" b="b"/>
              <a:pathLst>
                <a:path w="211" h="69">
                  <a:moveTo>
                    <a:pt x="210" y="0"/>
                  </a:moveTo>
                  <a:lnTo>
                    <a:pt x="0" y="0"/>
                  </a:lnTo>
                  <a:lnTo>
                    <a:pt x="0" y="68"/>
                  </a:lnTo>
                  <a:lnTo>
                    <a:pt x="210" y="68"/>
                  </a:lnTo>
                  <a:lnTo>
                    <a:pt x="210" y="0"/>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4381" name="Freeform 45"/>
            <p:cNvSpPr>
              <a:spLocks/>
            </p:cNvSpPr>
            <p:nvPr/>
          </p:nvSpPr>
          <p:spPr bwMode="auto">
            <a:xfrm>
              <a:off x="3514" y="1625"/>
              <a:ext cx="211" cy="37"/>
            </a:xfrm>
            <a:custGeom>
              <a:avLst/>
              <a:gdLst/>
              <a:ahLst/>
              <a:cxnLst>
                <a:cxn ang="0">
                  <a:pos x="210" y="0"/>
                </a:cxn>
                <a:cxn ang="0">
                  <a:pos x="182" y="16"/>
                </a:cxn>
                <a:cxn ang="0">
                  <a:pos x="158" y="29"/>
                </a:cxn>
                <a:cxn ang="0">
                  <a:pos x="130" y="36"/>
                </a:cxn>
                <a:cxn ang="0">
                  <a:pos x="105" y="36"/>
                </a:cxn>
                <a:cxn ang="0">
                  <a:pos x="77" y="36"/>
                </a:cxn>
                <a:cxn ang="0">
                  <a:pos x="53" y="29"/>
                </a:cxn>
                <a:cxn ang="0">
                  <a:pos x="25" y="16"/>
                </a:cxn>
                <a:cxn ang="0">
                  <a:pos x="0" y="0"/>
                </a:cxn>
              </a:cxnLst>
              <a:rect l="0" t="0" r="r" b="b"/>
              <a:pathLst>
                <a:path w="211" h="37">
                  <a:moveTo>
                    <a:pt x="210" y="0"/>
                  </a:moveTo>
                  <a:lnTo>
                    <a:pt x="182" y="16"/>
                  </a:lnTo>
                  <a:lnTo>
                    <a:pt x="158" y="29"/>
                  </a:lnTo>
                  <a:lnTo>
                    <a:pt x="130" y="36"/>
                  </a:lnTo>
                  <a:lnTo>
                    <a:pt x="105" y="36"/>
                  </a:lnTo>
                  <a:lnTo>
                    <a:pt x="77" y="36"/>
                  </a:lnTo>
                  <a:lnTo>
                    <a:pt x="53" y="29"/>
                  </a:lnTo>
                  <a:lnTo>
                    <a:pt x="25" y="16"/>
                  </a:lnTo>
                  <a:lnTo>
                    <a:pt x="0" y="0"/>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4382" name="Freeform 46"/>
            <p:cNvSpPr>
              <a:spLocks/>
            </p:cNvSpPr>
            <p:nvPr/>
          </p:nvSpPr>
          <p:spPr bwMode="auto">
            <a:xfrm>
              <a:off x="3606" y="1456"/>
              <a:ext cx="217" cy="983"/>
            </a:xfrm>
            <a:custGeom>
              <a:avLst/>
              <a:gdLst/>
              <a:ahLst/>
              <a:cxnLst>
                <a:cxn ang="0">
                  <a:pos x="0" y="0"/>
                </a:cxn>
                <a:cxn ang="0">
                  <a:pos x="0" y="205"/>
                </a:cxn>
                <a:cxn ang="0">
                  <a:pos x="8" y="255"/>
                </a:cxn>
                <a:cxn ang="0">
                  <a:pos x="20" y="311"/>
                </a:cxn>
                <a:cxn ang="0">
                  <a:pos x="27" y="363"/>
                </a:cxn>
                <a:cxn ang="0">
                  <a:pos x="40" y="419"/>
                </a:cxn>
                <a:cxn ang="0">
                  <a:pos x="47" y="468"/>
                </a:cxn>
                <a:cxn ang="0">
                  <a:pos x="60" y="521"/>
                </a:cxn>
                <a:cxn ang="0">
                  <a:pos x="72" y="567"/>
                </a:cxn>
                <a:cxn ang="0">
                  <a:pos x="88" y="618"/>
                </a:cxn>
                <a:cxn ang="0">
                  <a:pos x="100" y="666"/>
                </a:cxn>
                <a:cxn ang="0">
                  <a:pos x="116" y="716"/>
                </a:cxn>
                <a:cxn ang="0">
                  <a:pos x="128" y="763"/>
                </a:cxn>
                <a:cxn ang="0">
                  <a:pos x="144" y="805"/>
                </a:cxn>
                <a:cxn ang="0">
                  <a:pos x="160" y="850"/>
                </a:cxn>
                <a:cxn ang="0">
                  <a:pos x="180" y="898"/>
                </a:cxn>
                <a:cxn ang="0">
                  <a:pos x="196" y="940"/>
                </a:cxn>
                <a:cxn ang="0">
                  <a:pos x="216" y="982"/>
                </a:cxn>
              </a:cxnLst>
              <a:rect l="0" t="0" r="r" b="b"/>
              <a:pathLst>
                <a:path w="217" h="983">
                  <a:moveTo>
                    <a:pt x="0" y="0"/>
                  </a:moveTo>
                  <a:lnTo>
                    <a:pt x="0" y="205"/>
                  </a:lnTo>
                  <a:lnTo>
                    <a:pt x="8" y="255"/>
                  </a:lnTo>
                  <a:lnTo>
                    <a:pt x="20" y="311"/>
                  </a:lnTo>
                  <a:lnTo>
                    <a:pt x="27" y="363"/>
                  </a:lnTo>
                  <a:lnTo>
                    <a:pt x="40" y="419"/>
                  </a:lnTo>
                  <a:lnTo>
                    <a:pt x="47" y="468"/>
                  </a:lnTo>
                  <a:lnTo>
                    <a:pt x="60" y="521"/>
                  </a:lnTo>
                  <a:lnTo>
                    <a:pt x="72" y="567"/>
                  </a:lnTo>
                  <a:lnTo>
                    <a:pt x="88" y="618"/>
                  </a:lnTo>
                  <a:lnTo>
                    <a:pt x="100" y="666"/>
                  </a:lnTo>
                  <a:lnTo>
                    <a:pt x="116" y="716"/>
                  </a:lnTo>
                  <a:lnTo>
                    <a:pt x="128" y="763"/>
                  </a:lnTo>
                  <a:lnTo>
                    <a:pt x="144" y="805"/>
                  </a:lnTo>
                  <a:lnTo>
                    <a:pt x="160" y="850"/>
                  </a:lnTo>
                  <a:lnTo>
                    <a:pt x="180" y="898"/>
                  </a:lnTo>
                  <a:lnTo>
                    <a:pt x="196" y="940"/>
                  </a:lnTo>
                  <a:lnTo>
                    <a:pt x="216" y="982"/>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4383" name="Freeform 47"/>
            <p:cNvSpPr>
              <a:spLocks/>
            </p:cNvSpPr>
            <p:nvPr/>
          </p:nvSpPr>
          <p:spPr bwMode="auto">
            <a:xfrm>
              <a:off x="3744" y="2360"/>
              <a:ext cx="43" cy="137"/>
            </a:xfrm>
            <a:custGeom>
              <a:avLst/>
              <a:gdLst/>
              <a:ahLst/>
              <a:cxnLst>
                <a:cxn ang="0">
                  <a:pos x="42" y="0"/>
                </a:cxn>
                <a:cxn ang="0">
                  <a:pos x="27" y="7"/>
                </a:cxn>
                <a:cxn ang="0">
                  <a:pos x="15" y="22"/>
                </a:cxn>
                <a:cxn ang="0">
                  <a:pos x="7" y="40"/>
                </a:cxn>
                <a:cxn ang="0">
                  <a:pos x="3" y="53"/>
                </a:cxn>
                <a:cxn ang="0">
                  <a:pos x="0" y="71"/>
                </a:cxn>
                <a:cxn ang="0">
                  <a:pos x="3" y="89"/>
                </a:cxn>
                <a:cxn ang="0">
                  <a:pos x="7" y="112"/>
                </a:cxn>
                <a:cxn ang="0">
                  <a:pos x="19" y="136"/>
                </a:cxn>
              </a:cxnLst>
              <a:rect l="0" t="0" r="r" b="b"/>
              <a:pathLst>
                <a:path w="43" h="137">
                  <a:moveTo>
                    <a:pt x="42" y="0"/>
                  </a:moveTo>
                  <a:lnTo>
                    <a:pt x="27" y="7"/>
                  </a:lnTo>
                  <a:lnTo>
                    <a:pt x="15" y="22"/>
                  </a:lnTo>
                  <a:lnTo>
                    <a:pt x="7" y="40"/>
                  </a:lnTo>
                  <a:lnTo>
                    <a:pt x="3" y="53"/>
                  </a:lnTo>
                  <a:lnTo>
                    <a:pt x="0" y="71"/>
                  </a:lnTo>
                  <a:lnTo>
                    <a:pt x="3" y="89"/>
                  </a:lnTo>
                  <a:lnTo>
                    <a:pt x="7" y="112"/>
                  </a:lnTo>
                  <a:lnTo>
                    <a:pt x="19" y="136"/>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4384" name="Freeform 48"/>
            <p:cNvSpPr>
              <a:spLocks/>
            </p:cNvSpPr>
            <p:nvPr/>
          </p:nvSpPr>
          <p:spPr bwMode="auto">
            <a:xfrm>
              <a:off x="3779" y="2423"/>
              <a:ext cx="22" cy="21"/>
            </a:xfrm>
            <a:custGeom>
              <a:avLst/>
              <a:gdLst/>
              <a:ahLst/>
              <a:cxnLst>
                <a:cxn ang="0">
                  <a:pos x="8" y="0"/>
                </a:cxn>
                <a:cxn ang="0">
                  <a:pos x="4" y="0"/>
                </a:cxn>
                <a:cxn ang="0">
                  <a:pos x="4" y="4"/>
                </a:cxn>
                <a:cxn ang="0">
                  <a:pos x="0" y="4"/>
                </a:cxn>
                <a:cxn ang="0">
                  <a:pos x="0" y="8"/>
                </a:cxn>
                <a:cxn ang="0">
                  <a:pos x="0" y="12"/>
                </a:cxn>
                <a:cxn ang="0">
                  <a:pos x="4" y="16"/>
                </a:cxn>
                <a:cxn ang="0">
                  <a:pos x="8" y="20"/>
                </a:cxn>
                <a:cxn ang="0">
                  <a:pos x="12" y="16"/>
                </a:cxn>
                <a:cxn ang="0">
                  <a:pos x="16" y="16"/>
                </a:cxn>
                <a:cxn ang="0">
                  <a:pos x="16" y="12"/>
                </a:cxn>
                <a:cxn ang="0">
                  <a:pos x="21" y="8"/>
                </a:cxn>
                <a:cxn ang="0">
                  <a:pos x="16" y="4"/>
                </a:cxn>
                <a:cxn ang="0">
                  <a:pos x="12" y="0"/>
                </a:cxn>
                <a:cxn ang="0">
                  <a:pos x="8" y="0"/>
                </a:cxn>
              </a:cxnLst>
              <a:rect l="0" t="0" r="r" b="b"/>
              <a:pathLst>
                <a:path w="22" h="21">
                  <a:moveTo>
                    <a:pt x="8" y="0"/>
                  </a:moveTo>
                  <a:lnTo>
                    <a:pt x="4" y="0"/>
                  </a:lnTo>
                  <a:lnTo>
                    <a:pt x="4" y="4"/>
                  </a:lnTo>
                  <a:lnTo>
                    <a:pt x="0" y="4"/>
                  </a:lnTo>
                  <a:lnTo>
                    <a:pt x="0" y="8"/>
                  </a:lnTo>
                  <a:lnTo>
                    <a:pt x="0" y="12"/>
                  </a:lnTo>
                  <a:lnTo>
                    <a:pt x="4" y="16"/>
                  </a:lnTo>
                  <a:lnTo>
                    <a:pt x="8" y="20"/>
                  </a:lnTo>
                  <a:lnTo>
                    <a:pt x="12" y="16"/>
                  </a:lnTo>
                  <a:lnTo>
                    <a:pt x="16" y="16"/>
                  </a:lnTo>
                  <a:lnTo>
                    <a:pt x="16" y="12"/>
                  </a:lnTo>
                  <a:lnTo>
                    <a:pt x="21" y="8"/>
                  </a:lnTo>
                  <a:lnTo>
                    <a:pt x="16" y="4"/>
                  </a:lnTo>
                  <a:lnTo>
                    <a:pt x="12" y="0"/>
                  </a:lnTo>
                  <a:lnTo>
                    <a:pt x="8" y="0"/>
                  </a:lnTo>
                </a:path>
              </a:pathLst>
            </a:custGeom>
            <a:solidFill>
              <a:srgbClr val="000000"/>
            </a:solidFill>
            <a:ln w="12700" cap="rnd" cmpd="sng">
              <a:noFill/>
              <a:prstDash val="solid"/>
              <a:round/>
              <a:headEnd type="none" w="med" len="med"/>
              <a:tailEnd type="none" w="med" len="med"/>
            </a:ln>
            <a:effectLst/>
          </p:spPr>
          <p:txBody>
            <a:bodyPr/>
            <a:lstStyle/>
            <a:p>
              <a:endParaRPr lang="es-MX"/>
            </a:p>
          </p:txBody>
        </p:sp>
        <p:sp>
          <p:nvSpPr>
            <p:cNvPr id="14385" name="Rectangle 49"/>
            <p:cNvSpPr>
              <a:spLocks noChangeArrowheads="1"/>
            </p:cNvSpPr>
            <p:nvPr/>
          </p:nvSpPr>
          <p:spPr bwMode="auto">
            <a:xfrm flipH="1">
              <a:off x="3510" y="2154"/>
              <a:ext cx="214" cy="240"/>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2000" b="1">
                  <a:effectLst>
                    <a:outerShdw blurRad="38100" dist="38100" dir="2700000" algn="tl">
                      <a:srgbClr val="C0C0C0"/>
                    </a:outerShdw>
                  </a:effectLst>
                </a:rPr>
                <a:t>H</a:t>
              </a:r>
            </a:p>
          </p:txBody>
        </p:sp>
        <p:sp>
          <p:nvSpPr>
            <p:cNvPr id="14386" name="Line 50"/>
            <p:cNvSpPr>
              <a:spLocks noChangeShapeType="1"/>
            </p:cNvSpPr>
            <p:nvPr/>
          </p:nvSpPr>
          <p:spPr bwMode="auto">
            <a:xfrm flipH="1" flipV="1">
              <a:off x="3557" y="1749"/>
              <a:ext cx="1313" cy="2111"/>
            </a:xfrm>
            <a:prstGeom prst="line">
              <a:avLst/>
            </a:prstGeom>
            <a:noFill/>
            <a:ln w="12700">
              <a:solidFill>
                <a:srgbClr val="000000"/>
              </a:solidFill>
              <a:round/>
              <a:headEnd/>
              <a:tailEnd/>
            </a:ln>
            <a:effectLst/>
          </p:spPr>
          <p:txBody>
            <a:bodyPr wrap="none" anchor="ctr"/>
            <a:lstStyle/>
            <a:p>
              <a:endParaRPr lang="es-MX"/>
            </a:p>
          </p:txBody>
        </p:sp>
        <p:sp>
          <p:nvSpPr>
            <p:cNvPr id="14387" name="Rectangle 51"/>
            <p:cNvSpPr>
              <a:spLocks noChangeArrowheads="1"/>
            </p:cNvSpPr>
            <p:nvPr/>
          </p:nvSpPr>
          <p:spPr bwMode="auto">
            <a:xfrm>
              <a:off x="4734" y="2476"/>
              <a:ext cx="532" cy="202"/>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600" b="1" i="1">
                  <a:effectLst>
                    <a:outerShdw blurRad="38100" dist="38100" dir="2700000" algn="tl">
                      <a:srgbClr val="C0C0C0"/>
                    </a:outerShdw>
                  </a:effectLst>
                </a:rPr>
                <a:t>Geoide</a:t>
              </a:r>
            </a:p>
          </p:txBody>
        </p:sp>
        <p:sp>
          <p:nvSpPr>
            <p:cNvPr id="14388" name="Freeform 52"/>
            <p:cNvSpPr>
              <a:spLocks/>
            </p:cNvSpPr>
            <p:nvPr/>
          </p:nvSpPr>
          <p:spPr bwMode="auto">
            <a:xfrm>
              <a:off x="4066" y="2533"/>
              <a:ext cx="119" cy="60"/>
            </a:xfrm>
            <a:custGeom>
              <a:avLst/>
              <a:gdLst/>
              <a:ahLst/>
              <a:cxnLst>
                <a:cxn ang="0">
                  <a:pos x="118" y="59"/>
                </a:cxn>
                <a:cxn ang="0">
                  <a:pos x="109" y="38"/>
                </a:cxn>
                <a:cxn ang="0">
                  <a:pos x="97" y="21"/>
                </a:cxn>
                <a:cxn ang="0">
                  <a:pos x="85" y="12"/>
                </a:cxn>
                <a:cxn ang="0">
                  <a:pos x="69" y="0"/>
                </a:cxn>
                <a:cxn ang="0">
                  <a:pos x="54" y="0"/>
                </a:cxn>
                <a:cxn ang="0">
                  <a:pos x="38" y="0"/>
                </a:cxn>
                <a:cxn ang="0">
                  <a:pos x="18" y="6"/>
                </a:cxn>
                <a:cxn ang="0">
                  <a:pos x="0" y="16"/>
                </a:cxn>
              </a:cxnLst>
              <a:rect l="0" t="0" r="r" b="b"/>
              <a:pathLst>
                <a:path w="119" h="60">
                  <a:moveTo>
                    <a:pt x="118" y="59"/>
                  </a:moveTo>
                  <a:lnTo>
                    <a:pt x="109" y="38"/>
                  </a:lnTo>
                  <a:lnTo>
                    <a:pt x="97" y="21"/>
                  </a:lnTo>
                  <a:lnTo>
                    <a:pt x="85" y="12"/>
                  </a:lnTo>
                  <a:lnTo>
                    <a:pt x="69" y="0"/>
                  </a:lnTo>
                  <a:lnTo>
                    <a:pt x="54" y="0"/>
                  </a:lnTo>
                  <a:lnTo>
                    <a:pt x="38" y="0"/>
                  </a:lnTo>
                  <a:lnTo>
                    <a:pt x="18" y="6"/>
                  </a:lnTo>
                  <a:lnTo>
                    <a:pt x="0" y="16"/>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4389" name="Freeform 53"/>
            <p:cNvSpPr>
              <a:spLocks/>
            </p:cNvSpPr>
            <p:nvPr/>
          </p:nvSpPr>
          <p:spPr bwMode="auto">
            <a:xfrm>
              <a:off x="4062" y="2532"/>
              <a:ext cx="119" cy="60"/>
            </a:xfrm>
            <a:custGeom>
              <a:avLst/>
              <a:gdLst/>
              <a:ahLst/>
              <a:cxnLst>
                <a:cxn ang="0">
                  <a:pos x="118" y="59"/>
                </a:cxn>
                <a:cxn ang="0">
                  <a:pos x="109" y="38"/>
                </a:cxn>
                <a:cxn ang="0">
                  <a:pos x="97" y="21"/>
                </a:cxn>
                <a:cxn ang="0">
                  <a:pos x="85" y="12"/>
                </a:cxn>
                <a:cxn ang="0">
                  <a:pos x="69" y="0"/>
                </a:cxn>
                <a:cxn ang="0">
                  <a:pos x="54" y="0"/>
                </a:cxn>
                <a:cxn ang="0">
                  <a:pos x="38" y="0"/>
                </a:cxn>
                <a:cxn ang="0">
                  <a:pos x="18" y="6"/>
                </a:cxn>
                <a:cxn ang="0">
                  <a:pos x="0" y="16"/>
                </a:cxn>
              </a:cxnLst>
              <a:rect l="0" t="0" r="r" b="b"/>
              <a:pathLst>
                <a:path w="119" h="60">
                  <a:moveTo>
                    <a:pt x="118" y="59"/>
                  </a:moveTo>
                  <a:lnTo>
                    <a:pt x="109" y="38"/>
                  </a:lnTo>
                  <a:lnTo>
                    <a:pt x="97" y="21"/>
                  </a:lnTo>
                  <a:lnTo>
                    <a:pt x="85" y="12"/>
                  </a:lnTo>
                  <a:lnTo>
                    <a:pt x="69" y="0"/>
                  </a:lnTo>
                  <a:lnTo>
                    <a:pt x="54" y="0"/>
                  </a:lnTo>
                  <a:lnTo>
                    <a:pt x="38" y="0"/>
                  </a:lnTo>
                  <a:lnTo>
                    <a:pt x="18" y="6"/>
                  </a:lnTo>
                  <a:lnTo>
                    <a:pt x="0" y="16"/>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4390" name="Freeform 54"/>
            <p:cNvSpPr>
              <a:spLocks/>
            </p:cNvSpPr>
            <p:nvPr/>
          </p:nvSpPr>
          <p:spPr bwMode="auto">
            <a:xfrm>
              <a:off x="4105" y="2571"/>
              <a:ext cx="22" cy="21"/>
            </a:xfrm>
            <a:custGeom>
              <a:avLst/>
              <a:gdLst/>
              <a:ahLst/>
              <a:cxnLst>
                <a:cxn ang="0">
                  <a:pos x="8" y="0"/>
                </a:cxn>
                <a:cxn ang="0">
                  <a:pos x="4" y="0"/>
                </a:cxn>
                <a:cxn ang="0">
                  <a:pos x="4" y="4"/>
                </a:cxn>
                <a:cxn ang="0">
                  <a:pos x="0" y="4"/>
                </a:cxn>
                <a:cxn ang="0">
                  <a:pos x="0" y="8"/>
                </a:cxn>
                <a:cxn ang="0">
                  <a:pos x="0" y="12"/>
                </a:cxn>
                <a:cxn ang="0">
                  <a:pos x="4" y="16"/>
                </a:cxn>
                <a:cxn ang="0">
                  <a:pos x="8" y="20"/>
                </a:cxn>
                <a:cxn ang="0">
                  <a:pos x="12" y="16"/>
                </a:cxn>
                <a:cxn ang="0">
                  <a:pos x="16" y="16"/>
                </a:cxn>
                <a:cxn ang="0">
                  <a:pos x="16" y="12"/>
                </a:cxn>
                <a:cxn ang="0">
                  <a:pos x="21" y="8"/>
                </a:cxn>
                <a:cxn ang="0">
                  <a:pos x="16" y="4"/>
                </a:cxn>
                <a:cxn ang="0">
                  <a:pos x="12" y="0"/>
                </a:cxn>
                <a:cxn ang="0">
                  <a:pos x="8" y="0"/>
                </a:cxn>
              </a:cxnLst>
              <a:rect l="0" t="0" r="r" b="b"/>
              <a:pathLst>
                <a:path w="22" h="21">
                  <a:moveTo>
                    <a:pt x="8" y="0"/>
                  </a:moveTo>
                  <a:lnTo>
                    <a:pt x="4" y="0"/>
                  </a:lnTo>
                  <a:lnTo>
                    <a:pt x="4" y="4"/>
                  </a:lnTo>
                  <a:lnTo>
                    <a:pt x="0" y="4"/>
                  </a:lnTo>
                  <a:lnTo>
                    <a:pt x="0" y="8"/>
                  </a:lnTo>
                  <a:lnTo>
                    <a:pt x="0" y="12"/>
                  </a:lnTo>
                  <a:lnTo>
                    <a:pt x="4" y="16"/>
                  </a:lnTo>
                  <a:lnTo>
                    <a:pt x="8" y="20"/>
                  </a:lnTo>
                  <a:lnTo>
                    <a:pt x="12" y="16"/>
                  </a:lnTo>
                  <a:lnTo>
                    <a:pt x="16" y="16"/>
                  </a:lnTo>
                  <a:lnTo>
                    <a:pt x="16" y="12"/>
                  </a:lnTo>
                  <a:lnTo>
                    <a:pt x="21" y="8"/>
                  </a:lnTo>
                  <a:lnTo>
                    <a:pt x="16" y="4"/>
                  </a:lnTo>
                  <a:lnTo>
                    <a:pt x="12" y="0"/>
                  </a:lnTo>
                  <a:lnTo>
                    <a:pt x="8" y="0"/>
                  </a:lnTo>
                </a:path>
              </a:pathLst>
            </a:custGeom>
            <a:solidFill>
              <a:srgbClr val="000000"/>
            </a:solidFill>
            <a:ln w="12700" cap="rnd" cmpd="sng">
              <a:noFill/>
              <a:prstDash val="solid"/>
              <a:round/>
              <a:headEnd type="none" w="med" len="med"/>
              <a:tailEnd type="none" w="med" len="med"/>
            </a:ln>
            <a:effectLst/>
          </p:spPr>
          <p:txBody>
            <a:bodyPr/>
            <a:lstStyle/>
            <a:p>
              <a:endParaRPr lang="es-MX"/>
            </a:p>
          </p:txBody>
        </p:sp>
        <p:sp>
          <p:nvSpPr>
            <p:cNvPr id="14391" name="Line 55"/>
            <p:cNvSpPr>
              <a:spLocks noChangeShapeType="1"/>
            </p:cNvSpPr>
            <p:nvPr/>
          </p:nvSpPr>
          <p:spPr bwMode="auto">
            <a:xfrm flipV="1">
              <a:off x="2965" y="2365"/>
              <a:ext cx="574" cy="949"/>
            </a:xfrm>
            <a:prstGeom prst="line">
              <a:avLst/>
            </a:prstGeom>
            <a:noFill/>
            <a:ln w="12700">
              <a:solidFill>
                <a:schemeClr val="tx1"/>
              </a:solidFill>
              <a:round/>
              <a:headEnd/>
              <a:tailEnd type="triangle" w="med" len="med"/>
            </a:ln>
            <a:effectLst/>
          </p:spPr>
          <p:txBody>
            <a:bodyPr wrap="none" anchor="ctr"/>
            <a:lstStyle/>
            <a:p>
              <a:endParaRPr lang="es-MX"/>
            </a:p>
          </p:txBody>
        </p:sp>
        <p:sp>
          <p:nvSpPr>
            <p:cNvPr id="14392" name="Line 56"/>
            <p:cNvSpPr>
              <a:spLocks noChangeShapeType="1"/>
            </p:cNvSpPr>
            <p:nvPr/>
          </p:nvSpPr>
          <p:spPr bwMode="auto">
            <a:xfrm>
              <a:off x="2502" y="3311"/>
              <a:ext cx="438" cy="0"/>
            </a:xfrm>
            <a:prstGeom prst="line">
              <a:avLst/>
            </a:prstGeom>
            <a:noFill/>
            <a:ln w="12700">
              <a:solidFill>
                <a:schemeClr val="tx1"/>
              </a:solidFill>
              <a:round/>
              <a:headEnd/>
              <a:tailEnd/>
            </a:ln>
            <a:effectLst/>
          </p:spPr>
          <p:txBody>
            <a:bodyPr wrap="none" anchor="ctr"/>
            <a:lstStyle/>
            <a:p>
              <a:endParaRPr lang="es-MX"/>
            </a:p>
          </p:txBody>
        </p:sp>
        <p:sp>
          <p:nvSpPr>
            <p:cNvPr id="14393" name="Rectangle 57"/>
            <p:cNvSpPr>
              <a:spLocks noChangeArrowheads="1"/>
            </p:cNvSpPr>
            <p:nvPr/>
          </p:nvSpPr>
          <p:spPr bwMode="auto">
            <a:xfrm flipH="1">
              <a:off x="3862" y="1961"/>
              <a:ext cx="196" cy="240"/>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2000" b="1">
                  <a:solidFill>
                    <a:schemeClr val="accent1"/>
                  </a:solidFill>
                  <a:effectLst>
                    <a:outerShdw blurRad="38100" dist="38100" dir="2700000" algn="tl">
                      <a:srgbClr val="C0C0C0"/>
                    </a:outerShdw>
                  </a:effectLst>
                </a:rPr>
                <a:t>h</a:t>
              </a:r>
            </a:p>
          </p:txBody>
        </p:sp>
        <p:sp>
          <p:nvSpPr>
            <p:cNvPr id="14394" name="Rectangle 58"/>
            <p:cNvSpPr>
              <a:spLocks noChangeArrowheads="1"/>
            </p:cNvSpPr>
            <p:nvPr/>
          </p:nvSpPr>
          <p:spPr bwMode="auto">
            <a:xfrm flipH="1">
              <a:off x="4166" y="1786"/>
              <a:ext cx="658" cy="174"/>
            </a:xfrm>
            <a:prstGeom prst="rect">
              <a:avLst/>
            </a:prstGeom>
            <a:noFill/>
            <a:ln w="12700">
              <a:noFill/>
              <a:miter lim="800000"/>
              <a:headEnd/>
              <a:tailEnd/>
            </a:ln>
            <a:effectLst/>
          </p:spPr>
          <p:txBody>
            <a:bodyPr wrap="none" lIns="65088" tIns="31750" rIns="65088" bIns="31750">
              <a:spAutoFit/>
            </a:bodyPr>
            <a:lstStyle/>
            <a:p>
              <a:pPr algn="ctr" defTabSz="373063" eaLnBrk="0" hangingPunct="0"/>
              <a:r>
                <a:rPr lang="es-ES_tradnl" sz="1400" b="1" i="1">
                  <a:effectLst>
                    <a:outerShdw blurRad="38100" dist="38100" dir="2700000" algn="tl">
                      <a:srgbClr val="C0C0C0"/>
                    </a:outerShdw>
                  </a:effectLst>
                </a:rPr>
                <a:t>Topografía</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2" name="Group 30"/>
          <p:cNvGrpSpPr>
            <a:grpSpLocks/>
          </p:cNvGrpSpPr>
          <p:nvPr/>
        </p:nvGrpSpPr>
        <p:grpSpPr bwMode="auto">
          <a:xfrm>
            <a:off x="569913" y="1657350"/>
            <a:ext cx="7945437" cy="4470400"/>
            <a:chOff x="359" y="1044"/>
            <a:chExt cx="5005" cy="2816"/>
          </a:xfrm>
        </p:grpSpPr>
        <p:sp>
          <p:nvSpPr>
            <p:cNvPr id="13314" name="Rectangle 2"/>
            <p:cNvSpPr>
              <a:spLocks noChangeArrowheads="1"/>
            </p:cNvSpPr>
            <p:nvPr/>
          </p:nvSpPr>
          <p:spPr bwMode="auto">
            <a:xfrm>
              <a:off x="359" y="1044"/>
              <a:ext cx="3049" cy="696"/>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A la diferencia de alturas entre el Elipsoide y el Geoide se le denomina Altura u Ondulación Geoidal</a:t>
              </a:r>
            </a:p>
            <a:p>
              <a:pPr marL="315913" indent="-315913" defTabSz="844550" eaLnBrk="0" hangingPunct="0">
                <a:spcBef>
                  <a:spcPct val="20000"/>
                </a:spcBef>
                <a:buFontTx/>
                <a:buChar char="•"/>
              </a:pPr>
              <a:r>
                <a:rPr lang="es-ES_tradnl" sz="2000" b="1"/>
                <a:t>Para obtener las Alturas Ortométricas, se debe considerar la Altura Geoidal</a:t>
              </a:r>
            </a:p>
          </p:txBody>
        </p:sp>
        <p:sp>
          <p:nvSpPr>
            <p:cNvPr id="13315" name="Freeform 3"/>
            <p:cNvSpPr>
              <a:spLocks/>
            </p:cNvSpPr>
            <p:nvPr/>
          </p:nvSpPr>
          <p:spPr bwMode="auto">
            <a:xfrm>
              <a:off x="3333" y="2309"/>
              <a:ext cx="2031" cy="1547"/>
            </a:xfrm>
            <a:custGeom>
              <a:avLst/>
              <a:gdLst/>
              <a:ahLst/>
              <a:cxnLst>
                <a:cxn ang="0">
                  <a:pos x="2025" y="0"/>
                </a:cxn>
                <a:cxn ang="0">
                  <a:pos x="1794" y="21"/>
                </a:cxn>
                <a:cxn ang="0">
                  <a:pos x="1569" y="48"/>
                </a:cxn>
                <a:cxn ang="0">
                  <a:pos x="1361" y="96"/>
                </a:cxn>
                <a:cxn ang="0">
                  <a:pos x="1169" y="152"/>
                </a:cxn>
                <a:cxn ang="0">
                  <a:pos x="985" y="220"/>
                </a:cxn>
                <a:cxn ang="0">
                  <a:pos x="816" y="301"/>
                </a:cxn>
                <a:cxn ang="0">
                  <a:pos x="664" y="389"/>
                </a:cxn>
                <a:cxn ang="0">
                  <a:pos x="524" y="489"/>
                </a:cxn>
                <a:cxn ang="0">
                  <a:pos x="399" y="597"/>
                </a:cxn>
                <a:cxn ang="0">
                  <a:pos x="292" y="713"/>
                </a:cxn>
                <a:cxn ang="0">
                  <a:pos x="199" y="838"/>
                </a:cxn>
                <a:cxn ang="0">
                  <a:pos x="127" y="970"/>
                </a:cxn>
                <a:cxn ang="0">
                  <a:pos x="68" y="1106"/>
                </a:cxn>
                <a:cxn ang="0">
                  <a:pos x="27" y="1250"/>
                </a:cxn>
                <a:cxn ang="0">
                  <a:pos x="3" y="1394"/>
                </a:cxn>
                <a:cxn ang="0">
                  <a:pos x="0" y="1546"/>
                </a:cxn>
                <a:cxn ang="0">
                  <a:pos x="2030" y="1542"/>
                </a:cxn>
                <a:cxn ang="0">
                  <a:pos x="2030" y="1446"/>
                </a:cxn>
                <a:cxn ang="0">
                  <a:pos x="2030" y="1350"/>
                </a:cxn>
                <a:cxn ang="0">
                  <a:pos x="2030" y="1254"/>
                </a:cxn>
                <a:cxn ang="0">
                  <a:pos x="2030" y="1158"/>
                </a:cxn>
                <a:cxn ang="0">
                  <a:pos x="2030" y="1062"/>
                </a:cxn>
                <a:cxn ang="0">
                  <a:pos x="2025" y="965"/>
                </a:cxn>
                <a:cxn ang="0">
                  <a:pos x="2025" y="870"/>
                </a:cxn>
                <a:cxn ang="0">
                  <a:pos x="2025" y="773"/>
                </a:cxn>
                <a:cxn ang="0">
                  <a:pos x="2025" y="677"/>
                </a:cxn>
                <a:cxn ang="0">
                  <a:pos x="2025" y="581"/>
                </a:cxn>
                <a:cxn ang="0">
                  <a:pos x="2025" y="485"/>
                </a:cxn>
                <a:cxn ang="0">
                  <a:pos x="2025" y="389"/>
                </a:cxn>
                <a:cxn ang="0">
                  <a:pos x="2025" y="288"/>
                </a:cxn>
                <a:cxn ang="0">
                  <a:pos x="2025" y="193"/>
                </a:cxn>
                <a:cxn ang="0">
                  <a:pos x="2025" y="96"/>
                </a:cxn>
                <a:cxn ang="0">
                  <a:pos x="2025" y="0"/>
                </a:cxn>
              </a:cxnLst>
              <a:rect l="0" t="0" r="r" b="b"/>
              <a:pathLst>
                <a:path w="2031" h="1547">
                  <a:moveTo>
                    <a:pt x="2025" y="0"/>
                  </a:moveTo>
                  <a:lnTo>
                    <a:pt x="1794" y="21"/>
                  </a:lnTo>
                  <a:lnTo>
                    <a:pt x="1569" y="48"/>
                  </a:lnTo>
                  <a:lnTo>
                    <a:pt x="1361" y="96"/>
                  </a:lnTo>
                  <a:lnTo>
                    <a:pt x="1169" y="152"/>
                  </a:lnTo>
                  <a:lnTo>
                    <a:pt x="985" y="220"/>
                  </a:lnTo>
                  <a:lnTo>
                    <a:pt x="816" y="301"/>
                  </a:lnTo>
                  <a:lnTo>
                    <a:pt x="664" y="389"/>
                  </a:lnTo>
                  <a:lnTo>
                    <a:pt x="524" y="489"/>
                  </a:lnTo>
                  <a:lnTo>
                    <a:pt x="399" y="597"/>
                  </a:lnTo>
                  <a:lnTo>
                    <a:pt x="292" y="713"/>
                  </a:lnTo>
                  <a:lnTo>
                    <a:pt x="199" y="838"/>
                  </a:lnTo>
                  <a:lnTo>
                    <a:pt x="127" y="970"/>
                  </a:lnTo>
                  <a:lnTo>
                    <a:pt x="68" y="1106"/>
                  </a:lnTo>
                  <a:lnTo>
                    <a:pt x="27" y="1250"/>
                  </a:lnTo>
                  <a:lnTo>
                    <a:pt x="3" y="1394"/>
                  </a:lnTo>
                  <a:lnTo>
                    <a:pt x="0" y="1546"/>
                  </a:lnTo>
                  <a:lnTo>
                    <a:pt x="2030" y="1542"/>
                  </a:lnTo>
                  <a:lnTo>
                    <a:pt x="2030" y="1446"/>
                  </a:lnTo>
                  <a:lnTo>
                    <a:pt x="2030" y="1350"/>
                  </a:lnTo>
                  <a:lnTo>
                    <a:pt x="2030" y="1254"/>
                  </a:lnTo>
                  <a:lnTo>
                    <a:pt x="2030" y="1158"/>
                  </a:lnTo>
                  <a:lnTo>
                    <a:pt x="2030" y="1062"/>
                  </a:lnTo>
                  <a:lnTo>
                    <a:pt x="2025" y="965"/>
                  </a:lnTo>
                  <a:lnTo>
                    <a:pt x="2025" y="870"/>
                  </a:lnTo>
                  <a:lnTo>
                    <a:pt x="2025" y="773"/>
                  </a:lnTo>
                  <a:lnTo>
                    <a:pt x="2025" y="677"/>
                  </a:lnTo>
                  <a:lnTo>
                    <a:pt x="2025" y="581"/>
                  </a:lnTo>
                  <a:lnTo>
                    <a:pt x="2025" y="485"/>
                  </a:lnTo>
                  <a:lnTo>
                    <a:pt x="2025" y="389"/>
                  </a:lnTo>
                  <a:lnTo>
                    <a:pt x="2025" y="288"/>
                  </a:lnTo>
                  <a:lnTo>
                    <a:pt x="2025" y="193"/>
                  </a:lnTo>
                  <a:lnTo>
                    <a:pt x="2025" y="96"/>
                  </a:lnTo>
                  <a:lnTo>
                    <a:pt x="2025" y="0"/>
                  </a:lnTo>
                </a:path>
              </a:pathLst>
            </a:custGeom>
            <a:gradFill rotWithShape="0">
              <a:gsLst>
                <a:gs pos="0">
                  <a:srgbClr val="00FFFF">
                    <a:gamma/>
                    <a:tint val="50196"/>
                    <a:invGamma/>
                  </a:srgbClr>
                </a:gs>
                <a:gs pos="100000">
                  <a:srgbClr val="00FFFF"/>
                </a:gs>
              </a:gsLst>
              <a:lin ang="18900000" scaled="1"/>
            </a:gradFill>
            <a:ln w="12700" cap="rnd" cmpd="sng">
              <a:solidFill>
                <a:schemeClr val="tx2"/>
              </a:solidFill>
              <a:prstDash val="solid"/>
              <a:round/>
              <a:headEnd type="none" w="med" len="med"/>
              <a:tailEnd type="none" w="med" len="med"/>
            </a:ln>
            <a:effectLst/>
          </p:spPr>
          <p:txBody>
            <a:bodyPr/>
            <a:lstStyle/>
            <a:p>
              <a:endParaRPr lang="es-MX"/>
            </a:p>
          </p:txBody>
        </p:sp>
        <p:sp>
          <p:nvSpPr>
            <p:cNvPr id="13316" name="Rectangle 4"/>
            <p:cNvSpPr>
              <a:spLocks noChangeArrowheads="1"/>
            </p:cNvSpPr>
            <p:nvPr/>
          </p:nvSpPr>
          <p:spPr bwMode="auto">
            <a:xfrm flipH="1">
              <a:off x="3514" y="3258"/>
              <a:ext cx="667" cy="202"/>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600" b="1" i="1">
                  <a:solidFill>
                    <a:schemeClr val="tx2"/>
                  </a:solidFill>
                  <a:effectLst>
                    <a:outerShdw blurRad="38100" dist="38100" dir="2700000" algn="tl">
                      <a:srgbClr val="C0C0C0"/>
                    </a:outerShdw>
                  </a:effectLst>
                </a:rPr>
                <a:t>Elipsoide</a:t>
              </a:r>
            </a:p>
          </p:txBody>
        </p:sp>
        <p:sp>
          <p:nvSpPr>
            <p:cNvPr id="13317" name="Rectangle 5"/>
            <p:cNvSpPr>
              <a:spLocks noChangeArrowheads="1"/>
            </p:cNvSpPr>
            <p:nvPr/>
          </p:nvSpPr>
          <p:spPr bwMode="auto">
            <a:xfrm flipH="1">
              <a:off x="3426" y="1804"/>
              <a:ext cx="189" cy="211"/>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700" b="1" i="1">
                  <a:effectLst>
                    <a:outerShdw blurRad="38100" dist="38100" dir="2700000" algn="tl">
                      <a:srgbClr val="C0C0C0"/>
                    </a:outerShdw>
                  </a:effectLst>
                </a:rPr>
                <a:t>P</a:t>
              </a:r>
            </a:p>
          </p:txBody>
        </p:sp>
        <p:sp>
          <p:nvSpPr>
            <p:cNvPr id="13318" name="Freeform 6"/>
            <p:cNvSpPr>
              <a:spLocks/>
            </p:cNvSpPr>
            <p:nvPr/>
          </p:nvSpPr>
          <p:spPr bwMode="auto">
            <a:xfrm>
              <a:off x="3386" y="1855"/>
              <a:ext cx="721" cy="473"/>
            </a:xfrm>
            <a:custGeom>
              <a:avLst/>
              <a:gdLst/>
              <a:ahLst/>
              <a:cxnLst>
                <a:cxn ang="0">
                  <a:pos x="688" y="16"/>
                </a:cxn>
                <a:cxn ang="0">
                  <a:pos x="632" y="8"/>
                </a:cxn>
                <a:cxn ang="0">
                  <a:pos x="584" y="16"/>
                </a:cxn>
                <a:cxn ang="0">
                  <a:pos x="520" y="8"/>
                </a:cxn>
                <a:cxn ang="0">
                  <a:pos x="464" y="24"/>
                </a:cxn>
                <a:cxn ang="0">
                  <a:pos x="400" y="0"/>
                </a:cxn>
                <a:cxn ang="0">
                  <a:pos x="352" y="32"/>
                </a:cxn>
                <a:cxn ang="0">
                  <a:pos x="288" y="56"/>
                </a:cxn>
                <a:cxn ang="0">
                  <a:pos x="240" y="72"/>
                </a:cxn>
                <a:cxn ang="0">
                  <a:pos x="200" y="136"/>
                </a:cxn>
                <a:cxn ang="0">
                  <a:pos x="136" y="192"/>
                </a:cxn>
                <a:cxn ang="0">
                  <a:pos x="80" y="208"/>
                </a:cxn>
                <a:cxn ang="0">
                  <a:pos x="56" y="248"/>
                </a:cxn>
                <a:cxn ang="0">
                  <a:pos x="24" y="312"/>
                </a:cxn>
                <a:cxn ang="0">
                  <a:pos x="8" y="360"/>
                </a:cxn>
                <a:cxn ang="0">
                  <a:pos x="0" y="424"/>
                </a:cxn>
                <a:cxn ang="0">
                  <a:pos x="0" y="472"/>
                </a:cxn>
                <a:cxn ang="0">
                  <a:pos x="32" y="416"/>
                </a:cxn>
                <a:cxn ang="0">
                  <a:pos x="72" y="384"/>
                </a:cxn>
                <a:cxn ang="0">
                  <a:pos x="96" y="328"/>
                </a:cxn>
                <a:cxn ang="0">
                  <a:pos x="128" y="272"/>
                </a:cxn>
                <a:cxn ang="0">
                  <a:pos x="168" y="248"/>
                </a:cxn>
                <a:cxn ang="0">
                  <a:pos x="216" y="216"/>
                </a:cxn>
                <a:cxn ang="0">
                  <a:pos x="248" y="184"/>
                </a:cxn>
                <a:cxn ang="0">
                  <a:pos x="288" y="152"/>
                </a:cxn>
                <a:cxn ang="0">
                  <a:pos x="352" y="104"/>
                </a:cxn>
                <a:cxn ang="0">
                  <a:pos x="408" y="72"/>
                </a:cxn>
                <a:cxn ang="0">
                  <a:pos x="480" y="80"/>
                </a:cxn>
                <a:cxn ang="0">
                  <a:pos x="536" y="88"/>
                </a:cxn>
                <a:cxn ang="0">
                  <a:pos x="600" y="64"/>
                </a:cxn>
                <a:cxn ang="0">
                  <a:pos x="656" y="56"/>
                </a:cxn>
                <a:cxn ang="0">
                  <a:pos x="720" y="16"/>
                </a:cxn>
              </a:cxnLst>
              <a:rect l="0" t="0" r="r" b="b"/>
              <a:pathLst>
                <a:path w="721" h="473">
                  <a:moveTo>
                    <a:pt x="720" y="16"/>
                  </a:moveTo>
                  <a:lnTo>
                    <a:pt x="688" y="16"/>
                  </a:lnTo>
                  <a:lnTo>
                    <a:pt x="664" y="16"/>
                  </a:lnTo>
                  <a:lnTo>
                    <a:pt x="632" y="8"/>
                  </a:lnTo>
                  <a:lnTo>
                    <a:pt x="608" y="16"/>
                  </a:lnTo>
                  <a:lnTo>
                    <a:pt x="584" y="16"/>
                  </a:lnTo>
                  <a:lnTo>
                    <a:pt x="552" y="16"/>
                  </a:lnTo>
                  <a:lnTo>
                    <a:pt x="520" y="8"/>
                  </a:lnTo>
                  <a:lnTo>
                    <a:pt x="488" y="24"/>
                  </a:lnTo>
                  <a:lnTo>
                    <a:pt x="464" y="24"/>
                  </a:lnTo>
                  <a:lnTo>
                    <a:pt x="432" y="8"/>
                  </a:lnTo>
                  <a:lnTo>
                    <a:pt x="400" y="0"/>
                  </a:lnTo>
                  <a:lnTo>
                    <a:pt x="376" y="0"/>
                  </a:lnTo>
                  <a:lnTo>
                    <a:pt x="352" y="32"/>
                  </a:lnTo>
                  <a:lnTo>
                    <a:pt x="320" y="40"/>
                  </a:lnTo>
                  <a:lnTo>
                    <a:pt x="288" y="56"/>
                  </a:lnTo>
                  <a:lnTo>
                    <a:pt x="264" y="64"/>
                  </a:lnTo>
                  <a:lnTo>
                    <a:pt x="240" y="72"/>
                  </a:lnTo>
                  <a:lnTo>
                    <a:pt x="224" y="104"/>
                  </a:lnTo>
                  <a:lnTo>
                    <a:pt x="200" y="136"/>
                  </a:lnTo>
                  <a:lnTo>
                    <a:pt x="168" y="160"/>
                  </a:lnTo>
                  <a:lnTo>
                    <a:pt x="136" y="192"/>
                  </a:lnTo>
                  <a:lnTo>
                    <a:pt x="112" y="192"/>
                  </a:lnTo>
                  <a:lnTo>
                    <a:pt x="80" y="208"/>
                  </a:lnTo>
                  <a:lnTo>
                    <a:pt x="56" y="224"/>
                  </a:lnTo>
                  <a:lnTo>
                    <a:pt x="56" y="248"/>
                  </a:lnTo>
                  <a:lnTo>
                    <a:pt x="40" y="280"/>
                  </a:lnTo>
                  <a:lnTo>
                    <a:pt x="24" y="312"/>
                  </a:lnTo>
                  <a:lnTo>
                    <a:pt x="16" y="336"/>
                  </a:lnTo>
                  <a:lnTo>
                    <a:pt x="8" y="360"/>
                  </a:lnTo>
                  <a:lnTo>
                    <a:pt x="0" y="392"/>
                  </a:lnTo>
                  <a:lnTo>
                    <a:pt x="0" y="424"/>
                  </a:lnTo>
                  <a:lnTo>
                    <a:pt x="0" y="448"/>
                  </a:lnTo>
                  <a:lnTo>
                    <a:pt x="0" y="472"/>
                  </a:lnTo>
                  <a:lnTo>
                    <a:pt x="16" y="448"/>
                  </a:lnTo>
                  <a:lnTo>
                    <a:pt x="32" y="416"/>
                  </a:lnTo>
                  <a:lnTo>
                    <a:pt x="64" y="408"/>
                  </a:lnTo>
                  <a:lnTo>
                    <a:pt x="72" y="384"/>
                  </a:lnTo>
                  <a:lnTo>
                    <a:pt x="80" y="352"/>
                  </a:lnTo>
                  <a:lnTo>
                    <a:pt x="96" y="328"/>
                  </a:lnTo>
                  <a:lnTo>
                    <a:pt x="112" y="296"/>
                  </a:lnTo>
                  <a:lnTo>
                    <a:pt x="128" y="272"/>
                  </a:lnTo>
                  <a:lnTo>
                    <a:pt x="152" y="272"/>
                  </a:lnTo>
                  <a:lnTo>
                    <a:pt x="168" y="248"/>
                  </a:lnTo>
                  <a:lnTo>
                    <a:pt x="192" y="232"/>
                  </a:lnTo>
                  <a:lnTo>
                    <a:pt x="216" y="216"/>
                  </a:lnTo>
                  <a:lnTo>
                    <a:pt x="240" y="208"/>
                  </a:lnTo>
                  <a:lnTo>
                    <a:pt x="248" y="184"/>
                  </a:lnTo>
                  <a:lnTo>
                    <a:pt x="264" y="160"/>
                  </a:lnTo>
                  <a:lnTo>
                    <a:pt x="288" y="152"/>
                  </a:lnTo>
                  <a:lnTo>
                    <a:pt x="320" y="120"/>
                  </a:lnTo>
                  <a:lnTo>
                    <a:pt x="352" y="104"/>
                  </a:lnTo>
                  <a:lnTo>
                    <a:pt x="384" y="88"/>
                  </a:lnTo>
                  <a:lnTo>
                    <a:pt x="408" y="72"/>
                  </a:lnTo>
                  <a:lnTo>
                    <a:pt x="448" y="72"/>
                  </a:lnTo>
                  <a:lnTo>
                    <a:pt x="480" y="80"/>
                  </a:lnTo>
                  <a:lnTo>
                    <a:pt x="504" y="96"/>
                  </a:lnTo>
                  <a:lnTo>
                    <a:pt x="536" y="88"/>
                  </a:lnTo>
                  <a:lnTo>
                    <a:pt x="568" y="80"/>
                  </a:lnTo>
                  <a:lnTo>
                    <a:pt x="600" y="64"/>
                  </a:lnTo>
                  <a:lnTo>
                    <a:pt x="632" y="64"/>
                  </a:lnTo>
                  <a:lnTo>
                    <a:pt x="656" y="56"/>
                  </a:lnTo>
                  <a:lnTo>
                    <a:pt x="680" y="56"/>
                  </a:lnTo>
                  <a:lnTo>
                    <a:pt x="720" y="16"/>
                  </a:lnTo>
                </a:path>
              </a:pathLst>
            </a:custGeom>
            <a:gradFill rotWithShape="0">
              <a:gsLst>
                <a:gs pos="0">
                  <a:srgbClr val="33CC33">
                    <a:gamma/>
                    <a:tint val="40000"/>
                    <a:invGamma/>
                  </a:srgbClr>
                </a:gs>
                <a:gs pos="100000">
                  <a:srgbClr val="33CC33"/>
                </a:gs>
              </a:gsLst>
              <a:lin ang="18900000" scaled="1"/>
            </a:gradFill>
            <a:ln w="12700" cap="rnd" cmpd="sng">
              <a:solidFill>
                <a:schemeClr val="tx1"/>
              </a:solidFill>
              <a:prstDash val="solid"/>
              <a:round/>
              <a:headEnd type="none" w="med" len="med"/>
              <a:tailEnd type="none" w="med" len="med"/>
            </a:ln>
            <a:effectLst/>
          </p:spPr>
          <p:txBody>
            <a:bodyPr/>
            <a:lstStyle/>
            <a:p>
              <a:endParaRPr lang="es-MX"/>
            </a:p>
          </p:txBody>
        </p:sp>
        <p:sp>
          <p:nvSpPr>
            <p:cNvPr id="13319" name="Oval 7"/>
            <p:cNvSpPr>
              <a:spLocks noChangeArrowheads="1"/>
            </p:cNvSpPr>
            <p:nvPr/>
          </p:nvSpPr>
          <p:spPr bwMode="auto">
            <a:xfrm>
              <a:off x="3632" y="1885"/>
              <a:ext cx="42" cy="42"/>
            </a:xfrm>
            <a:prstGeom prst="ellipse">
              <a:avLst/>
            </a:prstGeom>
            <a:solidFill>
              <a:schemeClr val="tx1"/>
            </a:solidFill>
            <a:ln w="12700">
              <a:solidFill>
                <a:schemeClr val="tx1"/>
              </a:solidFill>
              <a:round/>
              <a:headEnd/>
              <a:tailEnd/>
            </a:ln>
            <a:effectLst/>
          </p:spPr>
          <p:txBody>
            <a:bodyPr wrap="none" anchor="ctr"/>
            <a:lstStyle/>
            <a:p>
              <a:endParaRPr lang="es-MX"/>
            </a:p>
          </p:txBody>
        </p:sp>
        <p:sp>
          <p:nvSpPr>
            <p:cNvPr id="13320" name="Line 8"/>
            <p:cNvSpPr>
              <a:spLocks noChangeShapeType="1"/>
            </p:cNvSpPr>
            <p:nvPr/>
          </p:nvSpPr>
          <p:spPr bwMode="auto">
            <a:xfrm>
              <a:off x="5363" y="1938"/>
              <a:ext cx="0" cy="1911"/>
            </a:xfrm>
            <a:prstGeom prst="line">
              <a:avLst/>
            </a:prstGeom>
            <a:noFill/>
            <a:ln w="25400">
              <a:solidFill>
                <a:schemeClr val="tx1"/>
              </a:solidFill>
              <a:round/>
              <a:headEnd/>
              <a:tailEnd/>
            </a:ln>
            <a:effectLst/>
          </p:spPr>
          <p:txBody>
            <a:bodyPr wrap="none" anchor="ctr"/>
            <a:lstStyle/>
            <a:p>
              <a:endParaRPr lang="es-MX"/>
            </a:p>
          </p:txBody>
        </p:sp>
        <p:sp>
          <p:nvSpPr>
            <p:cNvPr id="13321" name="Line 9"/>
            <p:cNvSpPr>
              <a:spLocks noChangeShapeType="1"/>
            </p:cNvSpPr>
            <p:nvPr/>
          </p:nvSpPr>
          <p:spPr bwMode="auto">
            <a:xfrm>
              <a:off x="3130" y="3857"/>
              <a:ext cx="2225" cy="0"/>
            </a:xfrm>
            <a:prstGeom prst="line">
              <a:avLst/>
            </a:prstGeom>
            <a:noFill/>
            <a:ln w="25400">
              <a:solidFill>
                <a:schemeClr val="tx1"/>
              </a:solidFill>
              <a:round/>
              <a:headEnd/>
              <a:tailEnd/>
            </a:ln>
            <a:effectLst/>
          </p:spPr>
          <p:txBody>
            <a:bodyPr wrap="none" anchor="ctr"/>
            <a:lstStyle/>
            <a:p>
              <a:endParaRPr lang="es-MX"/>
            </a:p>
          </p:txBody>
        </p:sp>
        <p:sp>
          <p:nvSpPr>
            <p:cNvPr id="13322" name="Freeform 10"/>
            <p:cNvSpPr>
              <a:spLocks/>
            </p:cNvSpPr>
            <p:nvPr/>
          </p:nvSpPr>
          <p:spPr bwMode="auto">
            <a:xfrm>
              <a:off x="3173" y="2310"/>
              <a:ext cx="2183" cy="1548"/>
            </a:xfrm>
            <a:custGeom>
              <a:avLst/>
              <a:gdLst/>
              <a:ahLst/>
              <a:cxnLst>
                <a:cxn ang="0">
                  <a:pos x="1950" y="20"/>
                </a:cxn>
                <a:cxn ang="0">
                  <a:pos x="1517" y="96"/>
                </a:cxn>
                <a:cxn ang="0">
                  <a:pos x="1141" y="220"/>
                </a:cxn>
                <a:cxn ang="0">
                  <a:pos x="821" y="389"/>
                </a:cxn>
                <a:cxn ang="0">
                  <a:pos x="556" y="597"/>
                </a:cxn>
                <a:cxn ang="0">
                  <a:pos x="356" y="838"/>
                </a:cxn>
                <a:cxn ang="0">
                  <a:pos x="225" y="1106"/>
                </a:cxn>
                <a:cxn ang="0">
                  <a:pos x="160" y="1395"/>
                </a:cxn>
                <a:cxn ang="0">
                  <a:pos x="136" y="1547"/>
                </a:cxn>
                <a:cxn ang="0">
                  <a:pos x="96" y="1547"/>
                </a:cxn>
                <a:cxn ang="0">
                  <a:pos x="60" y="1547"/>
                </a:cxn>
                <a:cxn ang="0">
                  <a:pos x="20" y="1547"/>
                </a:cxn>
                <a:cxn ang="0">
                  <a:pos x="16" y="1511"/>
                </a:cxn>
                <a:cxn ang="0">
                  <a:pos x="53" y="1443"/>
                </a:cxn>
                <a:cxn ang="0">
                  <a:pos x="96" y="1382"/>
                </a:cxn>
                <a:cxn ang="0">
                  <a:pos x="140" y="1326"/>
                </a:cxn>
                <a:cxn ang="0">
                  <a:pos x="209" y="1250"/>
                </a:cxn>
                <a:cxn ang="0">
                  <a:pos x="272" y="1154"/>
                </a:cxn>
                <a:cxn ang="0">
                  <a:pos x="309" y="1058"/>
                </a:cxn>
                <a:cxn ang="0">
                  <a:pos x="325" y="958"/>
                </a:cxn>
                <a:cxn ang="0">
                  <a:pos x="336" y="838"/>
                </a:cxn>
                <a:cxn ang="0">
                  <a:pos x="361" y="709"/>
                </a:cxn>
                <a:cxn ang="0">
                  <a:pos x="393" y="585"/>
                </a:cxn>
                <a:cxn ang="0">
                  <a:pos x="440" y="469"/>
                </a:cxn>
                <a:cxn ang="0">
                  <a:pos x="488" y="365"/>
                </a:cxn>
                <a:cxn ang="0">
                  <a:pos x="544" y="268"/>
                </a:cxn>
                <a:cxn ang="0">
                  <a:pos x="601" y="197"/>
                </a:cxn>
                <a:cxn ang="0">
                  <a:pos x="657" y="140"/>
                </a:cxn>
                <a:cxn ang="0">
                  <a:pos x="721" y="104"/>
                </a:cxn>
                <a:cxn ang="0">
                  <a:pos x="805" y="80"/>
                </a:cxn>
                <a:cxn ang="0">
                  <a:pos x="905" y="72"/>
                </a:cxn>
                <a:cxn ang="0">
                  <a:pos x="1009" y="68"/>
                </a:cxn>
                <a:cxn ang="0">
                  <a:pos x="1121" y="72"/>
                </a:cxn>
                <a:cxn ang="0">
                  <a:pos x="1230" y="80"/>
                </a:cxn>
                <a:cxn ang="0">
                  <a:pos x="1329" y="92"/>
                </a:cxn>
                <a:cxn ang="0">
                  <a:pos x="1421" y="108"/>
                </a:cxn>
                <a:cxn ang="0">
                  <a:pos x="1517" y="120"/>
                </a:cxn>
                <a:cxn ang="0">
                  <a:pos x="1622" y="132"/>
                </a:cxn>
                <a:cxn ang="0">
                  <a:pos x="1717" y="132"/>
                </a:cxn>
                <a:cxn ang="0">
                  <a:pos x="1814" y="124"/>
                </a:cxn>
                <a:cxn ang="0">
                  <a:pos x="1905" y="108"/>
                </a:cxn>
                <a:cxn ang="0">
                  <a:pos x="1982" y="92"/>
                </a:cxn>
                <a:cxn ang="0">
                  <a:pos x="2061" y="76"/>
                </a:cxn>
                <a:cxn ang="0">
                  <a:pos x="2142" y="56"/>
                </a:cxn>
                <a:cxn ang="0">
                  <a:pos x="2182" y="36"/>
                </a:cxn>
                <a:cxn ang="0">
                  <a:pos x="2182" y="12"/>
                </a:cxn>
              </a:cxnLst>
              <a:rect l="0" t="0" r="r" b="b"/>
              <a:pathLst>
                <a:path w="2183" h="1548">
                  <a:moveTo>
                    <a:pt x="2182" y="0"/>
                  </a:moveTo>
                  <a:lnTo>
                    <a:pt x="1950" y="20"/>
                  </a:lnTo>
                  <a:lnTo>
                    <a:pt x="1726" y="48"/>
                  </a:lnTo>
                  <a:lnTo>
                    <a:pt x="1517" y="96"/>
                  </a:lnTo>
                  <a:lnTo>
                    <a:pt x="1325" y="152"/>
                  </a:lnTo>
                  <a:lnTo>
                    <a:pt x="1141" y="220"/>
                  </a:lnTo>
                  <a:lnTo>
                    <a:pt x="973" y="301"/>
                  </a:lnTo>
                  <a:lnTo>
                    <a:pt x="821" y="389"/>
                  </a:lnTo>
                  <a:lnTo>
                    <a:pt x="680" y="489"/>
                  </a:lnTo>
                  <a:lnTo>
                    <a:pt x="556" y="597"/>
                  </a:lnTo>
                  <a:lnTo>
                    <a:pt x="449" y="713"/>
                  </a:lnTo>
                  <a:lnTo>
                    <a:pt x="356" y="838"/>
                  </a:lnTo>
                  <a:lnTo>
                    <a:pt x="284" y="970"/>
                  </a:lnTo>
                  <a:lnTo>
                    <a:pt x="225" y="1106"/>
                  </a:lnTo>
                  <a:lnTo>
                    <a:pt x="184" y="1250"/>
                  </a:lnTo>
                  <a:lnTo>
                    <a:pt x="160" y="1395"/>
                  </a:lnTo>
                  <a:lnTo>
                    <a:pt x="157" y="1547"/>
                  </a:lnTo>
                  <a:lnTo>
                    <a:pt x="136" y="1547"/>
                  </a:lnTo>
                  <a:lnTo>
                    <a:pt x="116" y="1547"/>
                  </a:lnTo>
                  <a:lnTo>
                    <a:pt x="96" y="1547"/>
                  </a:lnTo>
                  <a:lnTo>
                    <a:pt x="76" y="1547"/>
                  </a:lnTo>
                  <a:lnTo>
                    <a:pt x="60" y="1547"/>
                  </a:lnTo>
                  <a:lnTo>
                    <a:pt x="40" y="1547"/>
                  </a:lnTo>
                  <a:lnTo>
                    <a:pt x="20" y="1547"/>
                  </a:lnTo>
                  <a:lnTo>
                    <a:pt x="0" y="1547"/>
                  </a:lnTo>
                  <a:lnTo>
                    <a:pt x="16" y="1511"/>
                  </a:lnTo>
                  <a:lnTo>
                    <a:pt x="32" y="1475"/>
                  </a:lnTo>
                  <a:lnTo>
                    <a:pt x="53" y="1443"/>
                  </a:lnTo>
                  <a:lnTo>
                    <a:pt x="72" y="1411"/>
                  </a:lnTo>
                  <a:lnTo>
                    <a:pt x="96" y="1382"/>
                  </a:lnTo>
                  <a:lnTo>
                    <a:pt x="121" y="1350"/>
                  </a:lnTo>
                  <a:lnTo>
                    <a:pt x="140" y="1326"/>
                  </a:lnTo>
                  <a:lnTo>
                    <a:pt x="164" y="1298"/>
                  </a:lnTo>
                  <a:lnTo>
                    <a:pt x="209" y="1250"/>
                  </a:lnTo>
                  <a:lnTo>
                    <a:pt x="244" y="1202"/>
                  </a:lnTo>
                  <a:lnTo>
                    <a:pt x="272" y="1154"/>
                  </a:lnTo>
                  <a:lnTo>
                    <a:pt x="293" y="1106"/>
                  </a:lnTo>
                  <a:lnTo>
                    <a:pt x="309" y="1058"/>
                  </a:lnTo>
                  <a:lnTo>
                    <a:pt x="316" y="1006"/>
                  </a:lnTo>
                  <a:lnTo>
                    <a:pt x="325" y="958"/>
                  </a:lnTo>
                  <a:lnTo>
                    <a:pt x="329" y="902"/>
                  </a:lnTo>
                  <a:lnTo>
                    <a:pt x="336" y="838"/>
                  </a:lnTo>
                  <a:lnTo>
                    <a:pt x="345" y="773"/>
                  </a:lnTo>
                  <a:lnTo>
                    <a:pt x="361" y="709"/>
                  </a:lnTo>
                  <a:lnTo>
                    <a:pt x="377" y="649"/>
                  </a:lnTo>
                  <a:lnTo>
                    <a:pt x="393" y="585"/>
                  </a:lnTo>
                  <a:lnTo>
                    <a:pt x="417" y="525"/>
                  </a:lnTo>
                  <a:lnTo>
                    <a:pt x="440" y="469"/>
                  </a:lnTo>
                  <a:lnTo>
                    <a:pt x="465" y="413"/>
                  </a:lnTo>
                  <a:lnTo>
                    <a:pt x="488" y="365"/>
                  </a:lnTo>
                  <a:lnTo>
                    <a:pt x="517" y="313"/>
                  </a:lnTo>
                  <a:lnTo>
                    <a:pt x="544" y="268"/>
                  </a:lnTo>
                  <a:lnTo>
                    <a:pt x="572" y="228"/>
                  </a:lnTo>
                  <a:lnTo>
                    <a:pt x="601" y="197"/>
                  </a:lnTo>
                  <a:lnTo>
                    <a:pt x="628" y="164"/>
                  </a:lnTo>
                  <a:lnTo>
                    <a:pt x="657" y="140"/>
                  </a:lnTo>
                  <a:lnTo>
                    <a:pt x="685" y="120"/>
                  </a:lnTo>
                  <a:lnTo>
                    <a:pt x="721" y="104"/>
                  </a:lnTo>
                  <a:lnTo>
                    <a:pt x="761" y="92"/>
                  </a:lnTo>
                  <a:lnTo>
                    <a:pt x="805" y="80"/>
                  </a:lnTo>
                  <a:lnTo>
                    <a:pt x="853" y="76"/>
                  </a:lnTo>
                  <a:lnTo>
                    <a:pt x="905" y="72"/>
                  </a:lnTo>
                  <a:lnTo>
                    <a:pt x="957" y="68"/>
                  </a:lnTo>
                  <a:lnTo>
                    <a:pt x="1009" y="68"/>
                  </a:lnTo>
                  <a:lnTo>
                    <a:pt x="1065" y="68"/>
                  </a:lnTo>
                  <a:lnTo>
                    <a:pt x="1121" y="72"/>
                  </a:lnTo>
                  <a:lnTo>
                    <a:pt x="1173" y="76"/>
                  </a:lnTo>
                  <a:lnTo>
                    <a:pt x="1230" y="80"/>
                  </a:lnTo>
                  <a:lnTo>
                    <a:pt x="1282" y="88"/>
                  </a:lnTo>
                  <a:lnTo>
                    <a:pt x="1329" y="92"/>
                  </a:lnTo>
                  <a:lnTo>
                    <a:pt x="1377" y="100"/>
                  </a:lnTo>
                  <a:lnTo>
                    <a:pt x="1421" y="108"/>
                  </a:lnTo>
                  <a:lnTo>
                    <a:pt x="1461" y="112"/>
                  </a:lnTo>
                  <a:lnTo>
                    <a:pt x="1517" y="120"/>
                  </a:lnTo>
                  <a:lnTo>
                    <a:pt x="1570" y="128"/>
                  </a:lnTo>
                  <a:lnTo>
                    <a:pt x="1622" y="132"/>
                  </a:lnTo>
                  <a:lnTo>
                    <a:pt x="1669" y="132"/>
                  </a:lnTo>
                  <a:lnTo>
                    <a:pt x="1717" y="132"/>
                  </a:lnTo>
                  <a:lnTo>
                    <a:pt x="1766" y="128"/>
                  </a:lnTo>
                  <a:lnTo>
                    <a:pt x="1814" y="124"/>
                  </a:lnTo>
                  <a:lnTo>
                    <a:pt x="1866" y="116"/>
                  </a:lnTo>
                  <a:lnTo>
                    <a:pt x="1905" y="108"/>
                  </a:lnTo>
                  <a:lnTo>
                    <a:pt x="1941" y="100"/>
                  </a:lnTo>
                  <a:lnTo>
                    <a:pt x="1982" y="92"/>
                  </a:lnTo>
                  <a:lnTo>
                    <a:pt x="2022" y="84"/>
                  </a:lnTo>
                  <a:lnTo>
                    <a:pt x="2061" y="76"/>
                  </a:lnTo>
                  <a:lnTo>
                    <a:pt x="2102" y="68"/>
                  </a:lnTo>
                  <a:lnTo>
                    <a:pt x="2142" y="56"/>
                  </a:lnTo>
                  <a:lnTo>
                    <a:pt x="2182" y="48"/>
                  </a:lnTo>
                  <a:lnTo>
                    <a:pt x="2182" y="36"/>
                  </a:lnTo>
                  <a:lnTo>
                    <a:pt x="2182" y="24"/>
                  </a:lnTo>
                  <a:lnTo>
                    <a:pt x="2182" y="12"/>
                  </a:lnTo>
                  <a:lnTo>
                    <a:pt x="2182" y="0"/>
                  </a:lnTo>
                </a:path>
              </a:pathLst>
            </a:custGeom>
            <a:solidFill>
              <a:srgbClr val="FFCC00"/>
            </a:solidFill>
            <a:ln w="25400" cap="rnd" cmpd="sng">
              <a:solidFill>
                <a:srgbClr val="000000"/>
              </a:solidFill>
              <a:prstDash val="solid"/>
              <a:round/>
              <a:headEnd type="none" w="med" len="med"/>
              <a:tailEnd type="none" w="med" len="med"/>
            </a:ln>
            <a:effectLst/>
          </p:spPr>
          <p:txBody>
            <a:bodyPr/>
            <a:lstStyle/>
            <a:p>
              <a:endParaRPr lang="es-MX"/>
            </a:p>
          </p:txBody>
        </p:sp>
        <p:sp>
          <p:nvSpPr>
            <p:cNvPr id="13323" name="Freeform 11"/>
            <p:cNvSpPr>
              <a:spLocks/>
            </p:cNvSpPr>
            <p:nvPr/>
          </p:nvSpPr>
          <p:spPr bwMode="auto">
            <a:xfrm>
              <a:off x="3514" y="1626"/>
              <a:ext cx="211" cy="69"/>
            </a:xfrm>
            <a:custGeom>
              <a:avLst/>
              <a:gdLst/>
              <a:ahLst/>
              <a:cxnLst>
                <a:cxn ang="0">
                  <a:pos x="210" y="0"/>
                </a:cxn>
                <a:cxn ang="0">
                  <a:pos x="0" y="0"/>
                </a:cxn>
                <a:cxn ang="0">
                  <a:pos x="0" y="68"/>
                </a:cxn>
                <a:cxn ang="0">
                  <a:pos x="210" y="68"/>
                </a:cxn>
                <a:cxn ang="0">
                  <a:pos x="210" y="0"/>
                </a:cxn>
              </a:cxnLst>
              <a:rect l="0" t="0" r="r" b="b"/>
              <a:pathLst>
                <a:path w="211" h="69">
                  <a:moveTo>
                    <a:pt x="210" y="0"/>
                  </a:moveTo>
                  <a:lnTo>
                    <a:pt x="0" y="0"/>
                  </a:lnTo>
                  <a:lnTo>
                    <a:pt x="0" y="68"/>
                  </a:lnTo>
                  <a:lnTo>
                    <a:pt x="210" y="68"/>
                  </a:lnTo>
                  <a:lnTo>
                    <a:pt x="210" y="0"/>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3324" name="Freeform 12"/>
            <p:cNvSpPr>
              <a:spLocks/>
            </p:cNvSpPr>
            <p:nvPr/>
          </p:nvSpPr>
          <p:spPr bwMode="auto">
            <a:xfrm>
              <a:off x="3514" y="1625"/>
              <a:ext cx="211" cy="37"/>
            </a:xfrm>
            <a:custGeom>
              <a:avLst/>
              <a:gdLst/>
              <a:ahLst/>
              <a:cxnLst>
                <a:cxn ang="0">
                  <a:pos x="210" y="0"/>
                </a:cxn>
                <a:cxn ang="0">
                  <a:pos x="182" y="16"/>
                </a:cxn>
                <a:cxn ang="0">
                  <a:pos x="158" y="29"/>
                </a:cxn>
                <a:cxn ang="0">
                  <a:pos x="130" y="36"/>
                </a:cxn>
                <a:cxn ang="0">
                  <a:pos x="105" y="36"/>
                </a:cxn>
                <a:cxn ang="0">
                  <a:pos x="77" y="36"/>
                </a:cxn>
                <a:cxn ang="0">
                  <a:pos x="53" y="29"/>
                </a:cxn>
                <a:cxn ang="0">
                  <a:pos x="25" y="16"/>
                </a:cxn>
                <a:cxn ang="0">
                  <a:pos x="0" y="0"/>
                </a:cxn>
              </a:cxnLst>
              <a:rect l="0" t="0" r="r" b="b"/>
              <a:pathLst>
                <a:path w="211" h="37">
                  <a:moveTo>
                    <a:pt x="210" y="0"/>
                  </a:moveTo>
                  <a:lnTo>
                    <a:pt x="182" y="16"/>
                  </a:lnTo>
                  <a:lnTo>
                    <a:pt x="158" y="29"/>
                  </a:lnTo>
                  <a:lnTo>
                    <a:pt x="130" y="36"/>
                  </a:lnTo>
                  <a:lnTo>
                    <a:pt x="105" y="36"/>
                  </a:lnTo>
                  <a:lnTo>
                    <a:pt x="77" y="36"/>
                  </a:lnTo>
                  <a:lnTo>
                    <a:pt x="53" y="29"/>
                  </a:lnTo>
                  <a:lnTo>
                    <a:pt x="25" y="16"/>
                  </a:lnTo>
                  <a:lnTo>
                    <a:pt x="0" y="0"/>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3325" name="Freeform 13"/>
            <p:cNvSpPr>
              <a:spLocks/>
            </p:cNvSpPr>
            <p:nvPr/>
          </p:nvSpPr>
          <p:spPr bwMode="auto">
            <a:xfrm>
              <a:off x="3606" y="1456"/>
              <a:ext cx="217" cy="983"/>
            </a:xfrm>
            <a:custGeom>
              <a:avLst/>
              <a:gdLst/>
              <a:ahLst/>
              <a:cxnLst>
                <a:cxn ang="0">
                  <a:pos x="0" y="0"/>
                </a:cxn>
                <a:cxn ang="0">
                  <a:pos x="0" y="205"/>
                </a:cxn>
                <a:cxn ang="0">
                  <a:pos x="8" y="255"/>
                </a:cxn>
                <a:cxn ang="0">
                  <a:pos x="20" y="311"/>
                </a:cxn>
                <a:cxn ang="0">
                  <a:pos x="27" y="363"/>
                </a:cxn>
                <a:cxn ang="0">
                  <a:pos x="40" y="419"/>
                </a:cxn>
                <a:cxn ang="0">
                  <a:pos x="47" y="468"/>
                </a:cxn>
                <a:cxn ang="0">
                  <a:pos x="60" y="521"/>
                </a:cxn>
                <a:cxn ang="0">
                  <a:pos x="72" y="567"/>
                </a:cxn>
                <a:cxn ang="0">
                  <a:pos x="88" y="618"/>
                </a:cxn>
                <a:cxn ang="0">
                  <a:pos x="100" y="666"/>
                </a:cxn>
                <a:cxn ang="0">
                  <a:pos x="116" y="716"/>
                </a:cxn>
                <a:cxn ang="0">
                  <a:pos x="128" y="763"/>
                </a:cxn>
                <a:cxn ang="0">
                  <a:pos x="144" y="805"/>
                </a:cxn>
                <a:cxn ang="0">
                  <a:pos x="160" y="850"/>
                </a:cxn>
                <a:cxn ang="0">
                  <a:pos x="180" y="898"/>
                </a:cxn>
                <a:cxn ang="0">
                  <a:pos x="196" y="940"/>
                </a:cxn>
                <a:cxn ang="0">
                  <a:pos x="216" y="982"/>
                </a:cxn>
              </a:cxnLst>
              <a:rect l="0" t="0" r="r" b="b"/>
              <a:pathLst>
                <a:path w="217" h="983">
                  <a:moveTo>
                    <a:pt x="0" y="0"/>
                  </a:moveTo>
                  <a:lnTo>
                    <a:pt x="0" y="205"/>
                  </a:lnTo>
                  <a:lnTo>
                    <a:pt x="8" y="255"/>
                  </a:lnTo>
                  <a:lnTo>
                    <a:pt x="20" y="311"/>
                  </a:lnTo>
                  <a:lnTo>
                    <a:pt x="27" y="363"/>
                  </a:lnTo>
                  <a:lnTo>
                    <a:pt x="40" y="419"/>
                  </a:lnTo>
                  <a:lnTo>
                    <a:pt x="47" y="468"/>
                  </a:lnTo>
                  <a:lnTo>
                    <a:pt x="60" y="521"/>
                  </a:lnTo>
                  <a:lnTo>
                    <a:pt x="72" y="567"/>
                  </a:lnTo>
                  <a:lnTo>
                    <a:pt x="88" y="618"/>
                  </a:lnTo>
                  <a:lnTo>
                    <a:pt x="100" y="666"/>
                  </a:lnTo>
                  <a:lnTo>
                    <a:pt x="116" y="716"/>
                  </a:lnTo>
                  <a:lnTo>
                    <a:pt x="128" y="763"/>
                  </a:lnTo>
                  <a:lnTo>
                    <a:pt x="144" y="805"/>
                  </a:lnTo>
                  <a:lnTo>
                    <a:pt x="160" y="850"/>
                  </a:lnTo>
                  <a:lnTo>
                    <a:pt x="180" y="898"/>
                  </a:lnTo>
                  <a:lnTo>
                    <a:pt x="196" y="940"/>
                  </a:lnTo>
                  <a:lnTo>
                    <a:pt x="216" y="982"/>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3326" name="Freeform 14"/>
            <p:cNvSpPr>
              <a:spLocks/>
            </p:cNvSpPr>
            <p:nvPr/>
          </p:nvSpPr>
          <p:spPr bwMode="auto">
            <a:xfrm>
              <a:off x="3744" y="2360"/>
              <a:ext cx="43" cy="137"/>
            </a:xfrm>
            <a:custGeom>
              <a:avLst/>
              <a:gdLst/>
              <a:ahLst/>
              <a:cxnLst>
                <a:cxn ang="0">
                  <a:pos x="42" y="0"/>
                </a:cxn>
                <a:cxn ang="0">
                  <a:pos x="27" y="7"/>
                </a:cxn>
                <a:cxn ang="0">
                  <a:pos x="15" y="22"/>
                </a:cxn>
                <a:cxn ang="0">
                  <a:pos x="7" y="40"/>
                </a:cxn>
                <a:cxn ang="0">
                  <a:pos x="3" y="53"/>
                </a:cxn>
                <a:cxn ang="0">
                  <a:pos x="0" y="71"/>
                </a:cxn>
                <a:cxn ang="0">
                  <a:pos x="3" y="89"/>
                </a:cxn>
                <a:cxn ang="0">
                  <a:pos x="7" y="112"/>
                </a:cxn>
                <a:cxn ang="0">
                  <a:pos x="19" y="136"/>
                </a:cxn>
              </a:cxnLst>
              <a:rect l="0" t="0" r="r" b="b"/>
              <a:pathLst>
                <a:path w="43" h="137">
                  <a:moveTo>
                    <a:pt x="42" y="0"/>
                  </a:moveTo>
                  <a:lnTo>
                    <a:pt x="27" y="7"/>
                  </a:lnTo>
                  <a:lnTo>
                    <a:pt x="15" y="22"/>
                  </a:lnTo>
                  <a:lnTo>
                    <a:pt x="7" y="40"/>
                  </a:lnTo>
                  <a:lnTo>
                    <a:pt x="3" y="53"/>
                  </a:lnTo>
                  <a:lnTo>
                    <a:pt x="0" y="71"/>
                  </a:lnTo>
                  <a:lnTo>
                    <a:pt x="3" y="89"/>
                  </a:lnTo>
                  <a:lnTo>
                    <a:pt x="7" y="112"/>
                  </a:lnTo>
                  <a:lnTo>
                    <a:pt x="19" y="136"/>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3327" name="Freeform 15"/>
            <p:cNvSpPr>
              <a:spLocks/>
            </p:cNvSpPr>
            <p:nvPr/>
          </p:nvSpPr>
          <p:spPr bwMode="auto">
            <a:xfrm>
              <a:off x="3779" y="2423"/>
              <a:ext cx="22" cy="21"/>
            </a:xfrm>
            <a:custGeom>
              <a:avLst/>
              <a:gdLst/>
              <a:ahLst/>
              <a:cxnLst>
                <a:cxn ang="0">
                  <a:pos x="8" y="0"/>
                </a:cxn>
                <a:cxn ang="0">
                  <a:pos x="4" y="0"/>
                </a:cxn>
                <a:cxn ang="0">
                  <a:pos x="4" y="4"/>
                </a:cxn>
                <a:cxn ang="0">
                  <a:pos x="0" y="4"/>
                </a:cxn>
                <a:cxn ang="0">
                  <a:pos x="0" y="8"/>
                </a:cxn>
                <a:cxn ang="0">
                  <a:pos x="0" y="12"/>
                </a:cxn>
                <a:cxn ang="0">
                  <a:pos x="4" y="16"/>
                </a:cxn>
                <a:cxn ang="0">
                  <a:pos x="8" y="20"/>
                </a:cxn>
                <a:cxn ang="0">
                  <a:pos x="12" y="16"/>
                </a:cxn>
                <a:cxn ang="0">
                  <a:pos x="16" y="16"/>
                </a:cxn>
                <a:cxn ang="0">
                  <a:pos x="16" y="12"/>
                </a:cxn>
                <a:cxn ang="0">
                  <a:pos x="21" y="8"/>
                </a:cxn>
                <a:cxn ang="0">
                  <a:pos x="16" y="4"/>
                </a:cxn>
                <a:cxn ang="0">
                  <a:pos x="12" y="0"/>
                </a:cxn>
                <a:cxn ang="0">
                  <a:pos x="8" y="0"/>
                </a:cxn>
              </a:cxnLst>
              <a:rect l="0" t="0" r="r" b="b"/>
              <a:pathLst>
                <a:path w="22" h="21">
                  <a:moveTo>
                    <a:pt x="8" y="0"/>
                  </a:moveTo>
                  <a:lnTo>
                    <a:pt x="4" y="0"/>
                  </a:lnTo>
                  <a:lnTo>
                    <a:pt x="4" y="4"/>
                  </a:lnTo>
                  <a:lnTo>
                    <a:pt x="0" y="4"/>
                  </a:lnTo>
                  <a:lnTo>
                    <a:pt x="0" y="8"/>
                  </a:lnTo>
                  <a:lnTo>
                    <a:pt x="0" y="12"/>
                  </a:lnTo>
                  <a:lnTo>
                    <a:pt x="4" y="16"/>
                  </a:lnTo>
                  <a:lnTo>
                    <a:pt x="8" y="20"/>
                  </a:lnTo>
                  <a:lnTo>
                    <a:pt x="12" y="16"/>
                  </a:lnTo>
                  <a:lnTo>
                    <a:pt x="16" y="16"/>
                  </a:lnTo>
                  <a:lnTo>
                    <a:pt x="16" y="12"/>
                  </a:lnTo>
                  <a:lnTo>
                    <a:pt x="21" y="8"/>
                  </a:lnTo>
                  <a:lnTo>
                    <a:pt x="16" y="4"/>
                  </a:lnTo>
                  <a:lnTo>
                    <a:pt x="12" y="0"/>
                  </a:lnTo>
                  <a:lnTo>
                    <a:pt x="8" y="0"/>
                  </a:lnTo>
                </a:path>
              </a:pathLst>
            </a:custGeom>
            <a:solidFill>
              <a:srgbClr val="000000"/>
            </a:solidFill>
            <a:ln w="12700" cap="rnd" cmpd="sng">
              <a:noFill/>
              <a:prstDash val="solid"/>
              <a:round/>
              <a:headEnd type="none" w="med" len="med"/>
              <a:tailEnd type="none" w="med" len="med"/>
            </a:ln>
            <a:effectLst/>
          </p:spPr>
          <p:txBody>
            <a:bodyPr/>
            <a:lstStyle/>
            <a:p>
              <a:endParaRPr lang="es-MX"/>
            </a:p>
          </p:txBody>
        </p:sp>
        <p:sp>
          <p:nvSpPr>
            <p:cNvPr id="13328" name="Rectangle 16"/>
            <p:cNvSpPr>
              <a:spLocks noChangeArrowheads="1"/>
            </p:cNvSpPr>
            <p:nvPr/>
          </p:nvSpPr>
          <p:spPr bwMode="auto">
            <a:xfrm flipH="1">
              <a:off x="3510" y="2154"/>
              <a:ext cx="214" cy="240"/>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2000" b="1">
                  <a:solidFill>
                    <a:schemeClr val="accent1"/>
                  </a:solidFill>
                  <a:effectLst>
                    <a:outerShdw blurRad="38100" dist="38100" dir="2700000" algn="tl">
                      <a:srgbClr val="C0C0C0"/>
                    </a:outerShdw>
                  </a:effectLst>
                </a:rPr>
                <a:t>H</a:t>
              </a:r>
            </a:p>
          </p:txBody>
        </p:sp>
        <p:sp>
          <p:nvSpPr>
            <p:cNvPr id="13329" name="Line 17"/>
            <p:cNvSpPr>
              <a:spLocks noChangeShapeType="1"/>
            </p:cNvSpPr>
            <p:nvPr/>
          </p:nvSpPr>
          <p:spPr bwMode="auto">
            <a:xfrm flipH="1" flipV="1">
              <a:off x="3557" y="1749"/>
              <a:ext cx="1313" cy="2111"/>
            </a:xfrm>
            <a:prstGeom prst="line">
              <a:avLst/>
            </a:prstGeom>
            <a:noFill/>
            <a:ln w="12700">
              <a:solidFill>
                <a:srgbClr val="000000"/>
              </a:solidFill>
              <a:round/>
              <a:headEnd/>
              <a:tailEnd/>
            </a:ln>
            <a:effectLst/>
          </p:spPr>
          <p:txBody>
            <a:bodyPr wrap="none" anchor="ctr"/>
            <a:lstStyle/>
            <a:p>
              <a:endParaRPr lang="es-MX"/>
            </a:p>
          </p:txBody>
        </p:sp>
        <p:sp>
          <p:nvSpPr>
            <p:cNvPr id="13330" name="Rectangle 18"/>
            <p:cNvSpPr>
              <a:spLocks noChangeArrowheads="1"/>
            </p:cNvSpPr>
            <p:nvPr/>
          </p:nvSpPr>
          <p:spPr bwMode="auto">
            <a:xfrm>
              <a:off x="4734" y="2476"/>
              <a:ext cx="532" cy="202"/>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600" b="1" i="1">
                  <a:effectLst>
                    <a:outerShdw blurRad="38100" dist="38100" dir="2700000" algn="tl">
                      <a:srgbClr val="C0C0C0"/>
                    </a:outerShdw>
                  </a:effectLst>
                </a:rPr>
                <a:t>Geoide</a:t>
              </a:r>
            </a:p>
          </p:txBody>
        </p:sp>
        <p:sp>
          <p:nvSpPr>
            <p:cNvPr id="13331" name="Freeform 19"/>
            <p:cNvSpPr>
              <a:spLocks/>
            </p:cNvSpPr>
            <p:nvPr/>
          </p:nvSpPr>
          <p:spPr bwMode="auto">
            <a:xfrm>
              <a:off x="4066" y="2533"/>
              <a:ext cx="119" cy="60"/>
            </a:xfrm>
            <a:custGeom>
              <a:avLst/>
              <a:gdLst/>
              <a:ahLst/>
              <a:cxnLst>
                <a:cxn ang="0">
                  <a:pos x="118" y="59"/>
                </a:cxn>
                <a:cxn ang="0">
                  <a:pos x="109" y="38"/>
                </a:cxn>
                <a:cxn ang="0">
                  <a:pos x="97" y="21"/>
                </a:cxn>
                <a:cxn ang="0">
                  <a:pos x="85" y="12"/>
                </a:cxn>
                <a:cxn ang="0">
                  <a:pos x="69" y="0"/>
                </a:cxn>
                <a:cxn ang="0">
                  <a:pos x="54" y="0"/>
                </a:cxn>
                <a:cxn ang="0">
                  <a:pos x="38" y="0"/>
                </a:cxn>
                <a:cxn ang="0">
                  <a:pos x="18" y="6"/>
                </a:cxn>
                <a:cxn ang="0">
                  <a:pos x="0" y="16"/>
                </a:cxn>
              </a:cxnLst>
              <a:rect l="0" t="0" r="r" b="b"/>
              <a:pathLst>
                <a:path w="119" h="60">
                  <a:moveTo>
                    <a:pt x="118" y="59"/>
                  </a:moveTo>
                  <a:lnTo>
                    <a:pt x="109" y="38"/>
                  </a:lnTo>
                  <a:lnTo>
                    <a:pt x="97" y="21"/>
                  </a:lnTo>
                  <a:lnTo>
                    <a:pt x="85" y="12"/>
                  </a:lnTo>
                  <a:lnTo>
                    <a:pt x="69" y="0"/>
                  </a:lnTo>
                  <a:lnTo>
                    <a:pt x="54" y="0"/>
                  </a:lnTo>
                  <a:lnTo>
                    <a:pt x="38" y="0"/>
                  </a:lnTo>
                  <a:lnTo>
                    <a:pt x="18" y="6"/>
                  </a:lnTo>
                  <a:lnTo>
                    <a:pt x="0" y="16"/>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3332" name="Freeform 20"/>
            <p:cNvSpPr>
              <a:spLocks/>
            </p:cNvSpPr>
            <p:nvPr/>
          </p:nvSpPr>
          <p:spPr bwMode="auto">
            <a:xfrm>
              <a:off x="4062" y="2532"/>
              <a:ext cx="119" cy="60"/>
            </a:xfrm>
            <a:custGeom>
              <a:avLst/>
              <a:gdLst/>
              <a:ahLst/>
              <a:cxnLst>
                <a:cxn ang="0">
                  <a:pos x="118" y="59"/>
                </a:cxn>
                <a:cxn ang="0">
                  <a:pos x="109" y="38"/>
                </a:cxn>
                <a:cxn ang="0">
                  <a:pos x="97" y="21"/>
                </a:cxn>
                <a:cxn ang="0">
                  <a:pos x="85" y="12"/>
                </a:cxn>
                <a:cxn ang="0">
                  <a:pos x="69" y="0"/>
                </a:cxn>
                <a:cxn ang="0">
                  <a:pos x="54" y="0"/>
                </a:cxn>
                <a:cxn ang="0">
                  <a:pos x="38" y="0"/>
                </a:cxn>
                <a:cxn ang="0">
                  <a:pos x="18" y="6"/>
                </a:cxn>
                <a:cxn ang="0">
                  <a:pos x="0" y="16"/>
                </a:cxn>
              </a:cxnLst>
              <a:rect l="0" t="0" r="r" b="b"/>
              <a:pathLst>
                <a:path w="119" h="60">
                  <a:moveTo>
                    <a:pt x="118" y="59"/>
                  </a:moveTo>
                  <a:lnTo>
                    <a:pt x="109" y="38"/>
                  </a:lnTo>
                  <a:lnTo>
                    <a:pt x="97" y="21"/>
                  </a:lnTo>
                  <a:lnTo>
                    <a:pt x="85" y="12"/>
                  </a:lnTo>
                  <a:lnTo>
                    <a:pt x="69" y="0"/>
                  </a:lnTo>
                  <a:lnTo>
                    <a:pt x="54" y="0"/>
                  </a:lnTo>
                  <a:lnTo>
                    <a:pt x="38" y="0"/>
                  </a:lnTo>
                  <a:lnTo>
                    <a:pt x="18" y="6"/>
                  </a:lnTo>
                  <a:lnTo>
                    <a:pt x="0" y="16"/>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3333" name="Freeform 21"/>
            <p:cNvSpPr>
              <a:spLocks/>
            </p:cNvSpPr>
            <p:nvPr/>
          </p:nvSpPr>
          <p:spPr bwMode="auto">
            <a:xfrm>
              <a:off x="4105" y="2571"/>
              <a:ext cx="22" cy="21"/>
            </a:xfrm>
            <a:custGeom>
              <a:avLst/>
              <a:gdLst/>
              <a:ahLst/>
              <a:cxnLst>
                <a:cxn ang="0">
                  <a:pos x="8" y="0"/>
                </a:cxn>
                <a:cxn ang="0">
                  <a:pos x="4" y="0"/>
                </a:cxn>
                <a:cxn ang="0">
                  <a:pos x="4" y="4"/>
                </a:cxn>
                <a:cxn ang="0">
                  <a:pos x="0" y="4"/>
                </a:cxn>
                <a:cxn ang="0">
                  <a:pos x="0" y="8"/>
                </a:cxn>
                <a:cxn ang="0">
                  <a:pos x="0" y="12"/>
                </a:cxn>
                <a:cxn ang="0">
                  <a:pos x="4" y="16"/>
                </a:cxn>
                <a:cxn ang="0">
                  <a:pos x="8" y="20"/>
                </a:cxn>
                <a:cxn ang="0">
                  <a:pos x="12" y="16"/>
                </a:cxn>
                <a:cxn ang="0">
                  <a:pos x="16" y="16"/>
                </a:cxn>
                <a:cxn ang="0">
                  <a:pos x="16" y="12"/>
                </a:cxn>
                <a:cxn ang="0">
                  <a:pos x="21" y="8"/>
                </a:cxn>
                <a:cxn ang="0">
                  <a:pos x="16" y="4"/>
                </a:cxn>
                <a:cxn ang="0">
                  <a:pos x="12" y="0"/>
                </a:cxn>
                <a:cxn ang="0">
                  <a:pos x="8" y="0"/>
                </a:cxn>
              </a:cxnLst>
              <a:rect l="0" t="0" r="r" b="b"/>
              <a:pathLst>
                <a:path w="22" h="21">
                  <a:moveTo>
                    <a:pt x="8" y="0"/>
                  </a:moveTo>
                  <a:lnTo>
                    <a:pt x="4" y="0"/>
                  </a:lnTo>
                  <a:lnTo>
                    <a:pt x="4" y="4"/>
                  </a:lnTo>
                  <a:lnTo>
                    <a:pt x="0" y="4"/>
                  </a:lnTo>
                  <a:lnTo>
                    <a:pt x="0" y="8"/>
                  </a:lnTo>
                  <a:lnTo>
                    <a:pt x="0" y="12"/>
                  </a:lnTo>
                  <a:lnTo>
                    <a:pt x="4" y="16"/>
                  </a:lnTo>
                  <a:lnTo>
                    <a:pt x="8" y="20"/>
                  </a:lnTo>
                  <a:lnTo>
                    <a:pt x="12" y="16"/>
                  </a:lnTo>
                  <a:lnTo>
                    <a:pt x="16" y="16"/>
                  </a:lnTo>
                  <a:lnTo>
                    <a:pt x="16" y="12"/>
                  </a:lnTo>
                  <a:lnTo>
                    <a:pt x="21" y="8"/>
                  </a:lnTo>
                  <a:lnTo>
                    <a:pt x="16" y="4"/>
                  </a:lnTo>
                  <a:lnTo>
                    <a:pt x="12" y="0"/>
                  </a:lnTo>
                  <a:lnTo>
                    <a:pt x="8" y="0"/>
                  </a:lnTo>
                </a:path>
              </a:pathLst>
            </a:custGeom>
            <a:solidFill>
              <a:srgbClr val="000000"/>
            </a:solidFill>
            <a:ln w="12700" cap="rnd" cmpd="sng">
              <a:noFill/>
              <a:prstDash val="solid"/>
              <a:round/>
              <a:headEnd type="none" w="med" len="med"/>
              <a:tailEnd type="none" w="med" len="med"/>
            </a:ln>
            <a:effectLst/>
          </p:spPr>
          <p:txBody>
            <a:bodyPr/>
            <a:lstStyle/>
            <a:p>
              <a:endParaRPr lang="es-MX"/>
            </a:p>
          </p:txBody>
        </p:sp>
        <p:sp>
          <p:nvSpPr>
            <p:cNvPr id="13334" name="Line 22"/>
            <p:cNvSpPr>
              <a:spLocks noChangeShapeType="1"/>
            </p:cNvSpPr>
            <p:nvPr/>
          </p:nvSpPr>
          <p:spPr bwMode="auto">
            <a:xfrm>
              <a:off x="3852" y="2468"/>
              <a:ext cx="132" cy="241"/>
            </a:xfrm>
            <a:prstGeom prst="line">
              <a:avLst/>
            </a:prstGeom>
            <a:noFill/>
            <a:ln w="25400">
              <a:solidFill>
                <a:schemeClr val="tx1"/>
              </a:solidFill>
              <a:round/>
              <a:headEnd/>
              <a:tailEnd/>
            </a:ln>
            <a:effectLst/>
          </p:spPr>
          <p:txBody>
            <a:bodyPr wrap="none" anchor="ctr"/>
            <a:lstStyle/>
            <a:p>
              <a:endParaRPr lang="es-MX"/>
            </a:p>
          </p:txBody>
        </p:sp>
        <p:sp>
          <p:nvSpPr>
            <p:cNvPr id="13335" name="Rectangle 23"/>
            <p:cNvSpPr>
              <a:spLocks noChangeArrowheads="1"/>
            </p:cNvSpPr>
            <p:nvPr/>
          </p:nvSpPr>
          <p:spPr bwMode="auto">
            <a:xfrm flipH="1">
              <a:off x="3710" y="2538"/>
              <a:ext cx="214" cy="240"/>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2000" b="1">
                  <a:effectLst>
                    <a:outerShdw blurRad="38100" dist="38100" dir="2700000" algn="tl">
                      <a:srgbClr val="C0C0C0"/>
                    </a:outerShdw>
                  </a:effectLst>
                </a:rPr>
                <a:t>N</a:t>
              </a:r>
            </a:p>
          </p:txBody>
        </p:sp>
        <p:grpSp>
          <p:nvGrpSpPr>
            <p:cNvPr id="13336" name="Group 24"/>
            <p:cNvGrpSpPr>
              <a:grpSpLocks/>
            </p:cNvGrpSpPr>
            <p:nvPr/>
          </p:nvGrpSpPr>
          <p:grpSpPr bwMode="auto">
            <a:xfrm>
              <a:off x="803" y="3163"/>
              <a:ext cx="1691" cy="296"/>
              <a:chOff x="803" y="3163"/>
              <a:chExt cx="1691" cy="296"/>
            </a:xfrm>
          </p:grpSpPr>
          <p:sp>
            <p:nvSpPr>
              <p:cNvPr id="13337" name="Rectangle 25"/>
              <p:cNvSpPr>
                <a:spLocks noChangeArrowheads="1"/>
              </p:cNvSpPr>
              <p:nvPr/>
            </p:nvSpPr>
            <p:spPr bwMode="auto">
              <a:xfrm>
                <a:off x="803" y="3163"/>
                <a:ext cx="1691" cy="296"/>
              </a:xfrm>
              <a:prstGeom prst="rect">
                <a:avLst/>
              </a:prstGeom>
              <a:solidFill>
                <a:srgbClr val="00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s-MX"/>
              </a:p>
            </p:txBody>
          </p:sp>
          <p:sp>
            <p:nvSpPr>
              <p:cNvPr id="13338" name="Rectangle 26"/>
              <p:cNvSpPr>
                <a:spLocks noChangeArrowheads="1"/>
              </p:cNvSpPr>
              <p:nvPr/>
            </p:nvSpPr>
            <p:spPr bwMode="auto">
              <a:xfrm>
                <a:off x="908" y="3227"/>
                <a:ext cx="1579" cy="217"/>
              </a:xfrm>
              <a:prstGeom prst="rect">
                <a:avLst/>
              </a:prstGeom>
              <a:noFill/>
              <a:ln w="12700">
                <a:noFill/>
                <a:miter lim="800000"/>
                <a:headEnd/>
                <a:tailEnd/>
              </a:ln>
              <a:effectLst/>
            </p:spPr>
            <p:txBody>
              <a:bodyPr lIns="65088" tIns="31750" rIns="65088" bIns="31750">
                <a:spAutoFit/>
              </a:bodyPr>
              <a:lstStyle/>
              <a:p>
                <a:pPr defTabSz="373063" eaLnBrk="0" hangingPunct="0">
                  <a:spcAft>
                    <a:spcPct val="15000"/>
                  </a:spcAft>
                  <a:tabLst>
                    <a:tab pos="338138" algn="l"/>
                  </a:tabLst>
                </a:pPr>
                <a:r>
                  <a:rPr lang="es-ES_tradnl" sz="1600" b="1" i="1"/>
                  <a:t>N = Separación Geoidal</a:t>
                </a:r>
              </a:p>
            </p:txBody>
          </p:sp>
        </p:grpSp>
        <p:sp>
          <p:nvSpPr>
            <p:cNvPr id="13339" name="Line 27"/>
            <p:cNvSpPr>
              <a:spLocks noChangeShapeType="1"/>
            </p:cNvSpPr>
            <p:nvPr/>
          </p:nvSpPr>
          <p:spPr bwMode="auto">
            <a:xfrm flipV="1">
              <a:off x="2493" y="2693"/>
              <a:ext cx="1230" cy="630"/>
            </a:xfrm>
            <a:prstGeom prst="line">
              <a:avLst/>
            </a:prstGeom>
            <a:noFill/>
            <a:ln w="12700">
              <a:solidFill>
                <a:schemeClr val="tx1"/>
              </a:solidFill>
              <a:round/>
              <a:headEnd/>
              <a:tailEnd type="triangle" w="med" len="med"/>
            </a:ln>
            <a:effectLst/>
          </p:spPr>
          <p:txBody>
            <a:bodyPr wrap="none" anchor="ctr"/>
            <a:lstStyle/>
            <a:p>
              <a:endParaRPr lang="es-MX"/>
            </a:p>
          </p:txBody>
        </p:sp>
        <p:sp>
          <p:nvSpPr>
            <p:cNvPr id="13340" name="Rectangle 28"/>
            <p:cNvSpPr>
              <a:spLocks noChangeArrowheads="1"/>
            </p:cNvSpPr>
            <p:nvPr/>
          </p:nvSpPr>
          <p:spPr bwMode="auto">
            <a:xfrm flipH="1">
              <a:off x="3862" y="1961"/>
              <a:ext cx="196" cy="240"/>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2000" b="1">
                  <a:solidFill>
                    <a:schemeClr val="accent1"/>
                  </a:solidFill>
                  <a:effectLst>
                    <a:outerShdw blurRad="38100" dist="38100" dir="2700000" algn="tl">
                      <a:srgbClr val="C0C0C0"/>
                    </a:outerShdw>
                  </a:effectLst>
                </a:rPr>
                <a:t>h</a:t>
              </a:r>
            </a:p>
          </p:txBody>
        </p:sp>
        <p:sp>
          <p:nvSpPr>
            <p:cNvPr id="13341" name="Rectangle 29"/>
            <p:cNvSpPr>
              <a:spLocks noChangeArrowheads="1"/>
            </p:cNvSpPr>
            <p:nvPr/>
          </p:nvSpPr>
          <p:spPr bwMode="auto">
            <a:xfrm flipH="1">
              <a:off x="4166" y="1786"/>
              <a:ext cx="658" cy="174"/>
            </a:xfrm>
            <a:prstGeom prst="rect">
              <a:avLst/>
            </a:prstGeom>
            <a:noFill/>
            <a:ln w="12700">
              <a:noFill/>
              <a:miter lim="800000"/>
              <a:headEnd/>
              <a:tailEnd/>
            </a:ln>
            <a:effectLst/>
          </p:spPr>
          <p:txBody>
            <a:bodyPr wrap="none" lIns="65088" tIns="31750" rIns="65088" bIns="31750">
              <a:spAutoFit/>
            </a:bodyPr>
            <a:lstStyle/>
            <a:p>
              <a:pPr algn="ctr" defTabSz="373063" eaLnBrk="0" hangingPunct="0"/>
              <a:r>
                <a:rPr lang="es-ES_tradnl" sz="1400" b="1" i="1">
                  <a:effectLst>
                    <a:outerShdw blurRad="38100" dist="38100" dir="2700000" algn="tl">
                      <a:srgbClr val="C0C0C0"/>
                    </a:outerShdw>
                  </a:effectLst>
                </a:rPr>
                <a:t>Topografía</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31" name="Group 43"/>
          <p:cNvGrpSpPr>
            <a:grpSpLocks/>
          </p:cNvGrpSpPr>
          <p:nvPr/>
        </p:nvGrpSpPr>
        <p:grpSpPr bwMode="auto">
          <a:xfrm>
            <a:off x="569913" y="1657350"/>
            <a:ext cx="7945437" cy="4470400"/>
            <a:chOff x="359" y="1044"/>
            <a:chExt cx="5005" cy="2816"/>
          </a:xfrm>
        </p:grpSpPr>
        <p:sp>
          <p:nvSpPr>
            <p:cNvPr id="12290" name="Rectangle 2"/>
            <p:cNvSpPr>
              <a:spLocks noChangeArrowheads="1"/>
            </p:cNvSpPr>
            <p:nvPr/>
          </p:nvSpPr>
          <p:spPr bwMode="auto">
            <a:xfrm>
              <a:off x="708" y="3216"/>
              <a:ext cx="1883" cy="410"/>
            </a:xfrm>
            <a:prstGeom prst="rect">
              <a:avLst/>
            </a:prstGeom>
            <a:solidFill>
              <a:srgbClr val="CC0000"/>
            </a:solidFill>
            <a:ln w="25400">
              <a:solidFill>
                <a:schemeClr val="tx1"/>
              </a:solidFill>
              <a:miter lim="800000"/>
              <a:headEnd/>
              <a:tailEnd/>
            </a:ln>
            <a:effectLst>
              <a:outerShdw dist="53882" dir="2700000" algn="ctr" rotWithShape="0">
                <a:schemeClr val="tx2"/>
              </a:outerShdw>
            </a:effectLst>
          </p:spPr>
          <p:txBody>
            <a:bodyPr lIns="109538" tIns="53975" rIns="109538" bIns="53975">
              <a:spAutoFit/>
            </a:bodyPr>
            <a:lstStyle/>
            <a:p>
              <a:pPr algn="ctr" defTabSz="1066800" eaLnBrk="0" hangingPunct="0"/>
              <a:r>
                <a:rPr lang="es-ES_tradnl" sz="3400" b="1" i="1">
                  <a:solidFill>
                    <a:srgbClr val="FFFFFF"/>
                  </a:solidFill>
                  <a:effectLst>
                    <a:outerShdw blurRad="38100" dist="38100" dir="2700000" algn="tl">
                      <a:srgbClr val="000000"/>
                    </a:outerShdw>
                  </a:effectLst>
                </a:rPr>
                <a:t>h = H + N</a:t>
              </a:r>
            </a:p>
          </p:txBody>
        </p:sp>
        <p:sp>
          <p:nvSpPr>
            <p:cNvPr id="12291" name="Rectangle 3"/>
            <p:cNvSpPr>
              <a:spLocks noChangeArrowheads="1"/>
            </p:cNvSpPr>
            <p:nvPr/>
          </p:nvSpPr>
          <p:spPr bwMode="auto">
            <a:xfrm>
              <a:off x="359" y="1044"/>
              <a:ext cx="4977" cy="696"/>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La ondulación geoidal puede ser positiva o negativa.</a:t>
              </a:r>
            </a:p>
          </p:txBody>
        </p:sp>
        <p:sp>
          <p:nvSpPr>
            <p:cNvPr id="12292" name="Freeform 4"/>
            <p:cNvSpPr>
              <a:spLocks/>
            </p:cNvSpPr>
            <p:nvPr/>
          </p:nvSpPr>
          <p:spPr bwMode="auto">
            <a:xfrm>
              <a:off x="3333" y="2309"/>
              <a:ext cx="2031" cy="1547"/>
            </a:xfrm>
            <a:custGeom>
              <a:avLst/>
              <a:gdLst/>
              <a:ahLst/>
              <a:cxnLst>
                <a:cxn ang="0">
                  <a:pos x="2025" y="0"/>
                </a:cxn>
                <a:cxn ang="0">
                  <a:pos x="1794" y="21"/>
                </a:cxn>
                <a:cxn ang="0">
                  <a:pos x="1569" y="48"/>
                </a:cxn>
                <a:cxn ang="0">
                  <a:pos x="1361" y="96"/>
                </a:cxn>
                <a:cxn ang="0">
                  <a:pos x="1169" y="152"/>
                </a:cxn>
                <a:cxn ang="0">
                  <a:pos x="985" y="220"/>
                </a:cxn>
                <a:cxn ang="0">
                  <a:pos x="816" y="301"/>
                </a:cxn>
                <a:cxn ang="0">
                  <a:pos x="664" y="389"/>
                </a:cxn>
                <a:cxn ang="0">
                  <a:pos x="524" y="489"/>
                </a:cxn>
                <a:cxn ang="0">
                  <a:pos x="399" y="597"/>
                </a:cxn>
                <a:cxn ang="0">
                  <a:pos x="292" y="713"/>
                </a:cxn>
                <a:cxn ang="0">
                  <a:pos x="199" y="838"/>
                </a:cxn>
                <a:cxn ang="0">
                  <a:pos x="127" y="970"/>
                </a:cxn>
                <a:cxn ang="0">
                  <a:pos x="68" y="1106"/>
                </a:cxn>
                <a:cxn ang="0">
                  <a:pos x="27" y="1250"/>
                </a:cxn>
                <a:cxn ang="0">
                  <a:pos x="3" y="1394"/>
                </a:cxn>
                <a:cxn ang="0">
                  <a:pos x="0" y="1546"/>
                </a:cxn>
                <a:cxn ang="0">
                  <a:pos x="2030" y="1542"/>
                </a:cxn>
                <a:cxn ang="0">
                  <a:pos x="2030" y="1446"/>
                </a:cxn>
                <a:cxn ang="0">
                  <a:pos x="2030" y="1350"/>
                </a:cxn>
                <a:cxn ang="0">
                  <a:pos x="2030" y="1254"/>
                </a:cxn>
                <a:cxn ang="0">
                  <a:pos x="2030" y="1158"/>
                </a:cxn>
                <a:cxn ang="0">
                  <a:pos x="2030" y="1062"/>
                </a:cxn>
                <a:cxn ang="0">
                  <a:pos x="2025" y="965"/>
                </a:cxn>
                <a:cxn ang="0">
                  <a:pos x="2025" y="870"/>
                </a:cxn>
                <a:cxn ang="0">
                  <a:pos x="2025" y="773"/>
                </a:cxn>
                <a:cxn ang="0">
                  <a:pos x="2025" y="677"/>
                </a:cxn>
                <a:cxn ang="0">
                  <a:pos x="2025" y="581"/>
                </a:cxn>
                <a:cxn ang="0">
                  <a:pos x="2025" y="485"/>
                </a:cxn>
                <a:cxn ang="0">
                  <a:pos x="2025" y="389"/>
                </a:cxn>
                <a:cxn ang="0">
                  <a:pos x="2025" y="288"/>
                </a:cxn>
                <a:cxn ang="0">
                  <a:pos x="2025" y="193"/>
                </a:cxn>
                <a:cxn ang="0">
                  <a:pos x="2025" y="96"/>
                </a:cxn>
                <a:cxn ang="0">
                  <a:pos x="2025" y="0"/>
                </a:cxn>
              </a:cxnLst>
              <a:rect l="0" t="0" r="r" b="b"/>
              <a:pathLst>
                <a:path w="2031" h="1547">
                  <a:moveTo>
                    <a:pt x="2025" y="0"/>
                  </a:moveTo>
                  <a:lnTo>
                    <a:pt x="1794" y="21"/>
                  </a:lnTo>
                  <a:lnTo>
                    <a:pt x="1569" y="48"/>
                  </a:lnTo>
                  <a:lnTo>
                    <a:pt x="1361" y="96"/>
                  </a:lnTo>
                  <a:lnTo>
                    <a:pt x="1169" y="152"/>
                  </a:lnTo>
                  <a:lnTo>
                    <a:pt x="985" y="220"/>
                  </a:lnTo>
                  <a:lnTo>
                    <a:pt x="816" y="301"/>
                  </a:lnTo>
                  <a:lnTo>
                    <a:pt x="664" y="389"/>
                  </a:lnTo>
                  <a:lnTo>
                    <a:pt x="524" y="489"/>
                  </a:lnTo>
                  <a:lnTo>
                    <a:pt x="399" y="597"/>
                  </a:lnTo>
                  <a:lnTo>
                    <a:pt x="292" y="713"/>
                  </a:lnTo>
                  <a:lnTo>
                    <a:pt x="199" y="838"/>
                  </a:lnTo>
                  <a:lnTo>
                    <a:pt x="127" y="970"/>
                  </a:lnTo>
                  <a:lnTo>
                    <a:pt x="68" y="1106"/>
                  </a:lnTo>
                  <a:lnTo>
                    <a:pt x="27" y="1250"/>
                  </a:lnTo>
                  <a:lnTo>
                    <a:pt x="3" y="1394"/>
                  </a:lnTo>
                  <a:lnTo>
                    <a:pt x="0" y="1546"/>
                  </a:lnTo>
                  <a:lnTo>
                    <a:pt x="2030" y="1542"/>
                  </a:lnTo>
                  <a:lnTo>
                    <a:pt x="2030" y="1446"/>
                  </a:lnTo>
                  <a:lnTo>
                    <a:pt x="2030" y="1350"/>
                  </a:lnTo>
                  <a:lnTo>
                    <a:pt x="2030" y="1254"/>
                  </a:lnTo>
                  <a:lnTo>
                    <a:pt x="2030" y="1158"/>
                  </a:lnTo>
                  <a:lnTo>
                    <a:pt x="2030" y="1062"/>
                  </a:lnTo>
                  <a:lnTo>
                    <a:pt x="2025" y="965"/>
                  </a:lnTo>
                  <a:lnTo>
                    <a:pt x="2025" y="870"/>
                  </a:lnTo>
                  <a:lnTo>
                    <a:pt x="2025" y="773"/>
                  </a:lnTo>
                  <a:lnTo>
                    <a:pt x="2025" y="677"/>
                  </a:lnTo>
                  <a:lnTo>
                    <a:pt x="2025" y="581"/>
                  </a:lnTo>
                  <a:lnTo>
                    <a:pt x="2025" y="485"/>
                  </a:lnTo>
                  <a:lnTo>
                    <a:pt x="2025" y="389"/>
                  </a:lnTo>
                  <a:lnTo>
                    <a:pt x="2025" y="288"/>
                  </a:lnTo>
                  <a:lnTo>
                    <a:pt x="2025" y="193"/>
                  </a:lnTo>
                  <a:lnTo>
                    <a:pt x="2025" y="96"/>
                  </a:lnTo>
                  <a:lnTo>
                    <a:pt x="2025" y="0"/>
                  </a:lnTo>
                </a:path>
              </a:pathLst>
            </a:custGeom>
            <a:gradFill rotWithShape="0">
              <a:gsLst>
                <a:gs pos="0">
                  <a:srgbClr val="00FFFF">
                    <a:gamma/>
                    <a:tint val="50196"/>
                    <a:invGamma/>
                  </a:srgbClr>
                </a:gs>
                <a:gs pos="100000">
                  <a:srgbClr val="00FFFF"/>
                </a:gs>
              </a:gsLst>
              <a:lin ang="18900000" scaled="1"/>
            </a:gradFill>
            <a:ln w="12700" cap="rnd" cmpd="sng">
              <a:solidFill>
                <a:schemeClr val="tx2"/>
              </a:solidFill>
              <a:prstDash val="solid"/>
              <a:round/>
              <a:headEnd type="none" w="med" len="med"/>
              <a:tailEnd type="none" w="med" len="med"/>
            </a:ln>
            <a:effectLst/>
          </p:spPr>
          <p:txBody>
            <a:bodyPr/>
            <a:lstStyle/>
            <a:p>
              <a:endParaRPr lang="es-MX"/>
            </a:p>
          </p:txBody>
        </p:sp>
        <p:sp>
          <p:nvSpPr>
            <p:cNvPr id="12293" name="Rectangle 5"/>
            <p:cNvSpPr>
              <a:spLocks noChangeArrowheads="1"/>
            </p:cNvSpPr>
            <p:nvPr/>
          </p:nvSpPr>
          <p:spPr bwMode="auto">
            <a:xfrm flipH="1">
              <a:off x="3514" y="3258"/>
              <a:ext cx="667" cy="202"/>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600" b="1" i="1">
                  <a:solidFill>
                    <a:schemeClr val="tx2"/>
                  </a:solidFill>
                  <a:effectLst>
                    <a:outerShdw blurRad="38100" dist="38100" dir="2700000" algn="tl">
                      <a:srgbClr val="C0C0C0"/>
                    </a:outerShdw>
                  </a:effectLst>
                </a:rPr>
                <a:t>Elipsoide</a:t>
              </a:r>
            </a:p>
          </p:txBody>
        </p:sp>
        <p:sp>
          <p:nvSpPr>
            <p:cNvPr id="12294" name="Rectangle 6"/>
            <p:cNvSpPr>
              <a:spLocks noChangeArrowheads="1"/>
            </p:cNvSpPr>
            <p:nvPr/>
          </p:nvSpPr>
          <p:spPr bwMode="auto">
            <a:xfrm flipH="1">
              <a:off x="3862" y="1961"/>
              <a:ext cx="196" cy="240"/>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2000" b="1">
                  <a:effectLst>
                    <a:outerShdw blurRad="38100" dist="38100" dir="2700000" algn="tl">
                      <a:srgbClr val="C0C0C0"/>
                    </a:outerShdw>
                  </a:effectLst>
                </a:rPr>
                <a:t>h</a:t>
              </a:r>
            </a:p>
          </p:txBody>
        </p:sp>
        <p:sp>
          <p:nvSpPr>
            <p:cNvPr id="12295" name="Rectangle 7"/>
            <p:cNvSpPr>
              <a:spLocks noChangeArrowheads="1"/>
            </p:cNvSpPr>
            <p:nvPr/>
          </p:nvSpPr>
          <p:spPr bwMode="auto">
            <a:xfrm flipH="1">
              <a:off x="3426" y="1804"/>
              <a:ext cx="189" cy="211"/>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700" b="1" i="1">
                  <a:effectLst>
                    <a:outerShdw blurRad="38100" dist="38100" dir="2700000" algn="tl">
                      <a:srgbClr val="C0C0C0"/>
                    </a:outerShdw>
                  </a:effectLst>
                </a:rPr>
                <a:t>P</a:t>
              </a:r>
            </a:p>
          </p:txBody>
        </p:sp>
        <p:sp>
          <p:nvSpPr>
            <p:cNvPr id="12296" name="Freeform 8"/>
            <p:cNvSpPr>
              <a:spLocks/>
            </p:cNvSpPr>
            <p:nvPr/>
          </p:nvSpPr>
          <p:spPr bwMode="auto">
            <a:xfrm>
              <a:off x="3386" y="1855"/>
              <a:ext cx="721" cy="473"/>
            </a:xfrm>
            <a:custGeom>
              <a:avLst/>
              <a:gdLst/>
              <a:ahLst/>
              <a:cxnLst>
                <a:cxn ang="0">
                  <a:pos x="688" y="16"/>
                </a:cxn>
                <a:cxn ang="0">
                  <a:pos x="632" y="8"/>
                </a:cxn>
                <a:cxn ang="0">
                  <a:pos x="584" y="16"/>
                </a:cxn>
                <a:cxn ang="0">
                  <a:pos x="520" y="8"/>
                </a:cxn>
                <a:cxn ang="0">
                  <a:pos x="464" y="24"/>
                </a:cxn>
                <a:cxn ang="0">
                  <a:pos x="400" y="0"/>
                </a:cxn>
                <a:cxn ang="0">
                  <a:pos x="352" y="32"/>
                </a:cxn>
                <a:cxn ang="0">
                  <a:pos x="288" y="56"/>
                </a:cxn>
                <a:cxn ang="0">
                  <a:pos x="240" y="72"/>
                </a:cxn>
                <a:cxn ang="0">
                  <a:pos x="200" y="136"/>
                </a:cxn>
                <a:cxn ang="0">
                  <a:pos x="136" y="192"/>
                </a:cxn>
                <a:cxn ang="0">
                  <a:pos x="80" y="208"/>
                </a:cxn>
                <a:cxn ang="0">
                  <a:pos x="56" y="248"/>
                </a:cxn>
                <a:cxn ang="0">
                  <a:pos x="24" y="312"/>
                </a:cxn>
                <a:cxn ang="0">
                  <a:pos x="8" y="360"/>
                </a:cxn>
                <a:cxn ang="0">
                  <a:pos x="0" y="424"/>
                </a:cxn>
                <a:cxn ang="0">
                  <a:pos x="0" y="472"/>
                </a:cxn>
                <a:cxn ang="0">
                  <a:pos x="32" y="416"/>
                </a:cxn>
                <a:cxn ang="0">
                  <a:pos x="72" y="384"/>
                </a:cxn>
                <a:cxn ang="0">
                  <a:pos x="96" y="328"/>
                </a:cxn>
                <a:cxn ang="0">
                  <a:pos x="128" y="272"/>
                </a:cxn>
                <a:cxn ang="0">
                  <a:pos x="168" y="248"/>
                </a:cxn>
                <a:cxn ang="0">
                  <a:pos x="216" y="216"/>
                </a:cxn>
                <a:cxn ang="0">
                  <a:pos x="248" y="184"/>
                </a:cxn>
                <a:cxn ang="0">
                  <a:pos x="288" y="152"/>
                </a:cxn>
                <a:cxn ang="0">
                  <a:pos x="352" y="104"/>
                </a:cxn>
                <a:cxn ang="0">
                  <a:pos x="408" y="72"/>
                </a:cxn>
                <a:cxn ang="0">
                  <a:pos x="480" y="80"/>
                </a:cxn>
                <a:cxn ang="0">
                  <a:pos x="536" y="88"/>
                </a:cxn>
                <a:cxn ang="0">
                  <a:pos x="600" y="64"/>
                </a:cxn>
                <a:cxn ang="0">
                  <a:pos x="656" y="56"/>
                </a:cxn>
                <a:cxn ang="0">
                  <a:pos x="720" y="16"/>
                </a:cxn>
              </a:cxnLst>
              <a:rect l="0" t="0" r="r" b="b"/>
              <a:pathLst>
                <a:path w="721" h="473">
                  <a:moveTo>
                    <a:pt x="720" y="16"/>
                  </a:moveTo>
                  <a:lnTo>
                    <a:pt x="688" y="16"/>
                  </a:lnTo>
                  <a:lnTo>
                    <a:pt x="664" y="16"/>
                  </a:lnTo>
                  <a:lnTo>
                    <a:pt x="632" y="8"/>
                  </a:lnTo>
                  <a:lnTo>
                    <a:pt x="608" y="16"/>
                  </a:lnTo>
                  <a:lnTo>
                    <a:pt x="584" y="16"/>
                  </a:lnTo>
                  <a:lnTo>
                    <a:pt x="552" y="16"/>
                  </a:lnTo>
                  <a:lnTo>
                    <a:pt x="520" y="8"/>
                  </a:lnTo>
                  <a:lnTo>
                    <a:pt x="488" y="24"/>
                  </a:lnTo>
                  <a:lnTo>
                    <a:pt x="464" y="24"/>
                  </a:lnTo>
                  <a:lnTo>
                    <a:pt x="432" y="8"/>
                  </a:lnTo>
                  <a:lnTo>
                    <a:pt x="400" y="0"/>
                  </a:lnTo>
                  <a:lnTo>
                    <a:pt x="376" y="0"/>
                  </a:lnTo>
                  <a:lnTo>
                    <a:pt x="352" y="32"/>
                  </a:lnTo>
                  <a:lnTo>
                    <a:pt x="320" y="40"/>
                  </a:lnTo>
                  <a:lnTo>
                    <a:pt x="288" y="56"/>
                  </a:lnTo>
                  <a:lnTo>
                    <a:pt x="264" y="64"/>
                  </a:lnTo>
                  <a:lnTo>
                    <a:pt x="240" y="72"/>
                  </a:lnTo>
                  <a:lnTo>
                    <a:pt x="224" y="104"/>
                  </a:lnTo>
                  <a:lnTo>
                    <a:pt x="200" y="136"/>
                  </a:lnTo>
                  <a:lnTo>
                    <a:pt x="168" y="160"/>
                  </a:lnTo>
                  <a:lnTo>
                    <a:pt x="136" y="192"/>
                  </a:lnTo>
                  <a:lnTo>
                    <a:pt x="112" y="192"/>
                  </a:lnTo>
                  <a:lnTo>
                    <a:pt x="80" y="208"/>
                  </a:lnTo>
                  <a:lnTo>
                    <a:pt x="56" y="224"/>
                  </a:lnTo>
                  <a:lnTo>
                    <a:pt x="56" y="248"/>
                  </a:lnTo>
                  <a:lnTo>
                    <a:pt x="40" y="280"/>
                  </a:lnTo>
                  <a:lnTo>
                    <a:pt x="24" y="312"/>
                  </a:lnTo>
                  <a:lnTo>
                    <a:pt x="16" y="336"/>
                  </a:lnTo>
                  <a:lnTo>
                    <a:pt x="8" y="360"/>
                  </a:lnTo>
                  <a:lnTo>
                    <a:pt x="0" y="392"/>
                  </a:lnTo>
                  <a:lnTo>
                    <a:pt x="0" y="424"/>
                  </a:lnTo>
                  <a:lnTo>
                    <a:pt x="0" y="448"/>
                  </a:lnTo>
                  <a:lnTo>
                    <a:pt x="0" y="472"/>
                  </a:lnTo>
                  <a:lnTo>
                    <a:pt x="16" y="448"/>
                  </a:lnTo>
                  <a:lnTo>
                    <a:pt x="32" y="416"/>
                  </a:lnTo>
                  <a:lnTo>
                    <a:pt x="64" y="408"/>
                  </a:lnTo>
                  <a:lnTo>
                    <a:pt x="72" y="384"/>
                  </a:lnTo>
                  <a:lnTo>
                    <a:pt x="80" y="352"/>
                  </a:lnTo>
                  <a:lnTo>
                    <a:pt x="96" y="328"/>
                  </a:lnTo>
                  <a:lnTo>
                    <a:pt x="112" y="296"/>
                  </a:lnTo>
                  <a:lnTo>
                    <a:pt x="128" y="272"/>
                  </a:lnTo>
                  <a:lnTo>
                    <a:pt x="152" y="272"/>
                  </a:lnTo>
                  <a:lnTo>
                    <a:pt x="168" y="248"/>
                  </a:lnTo>
                  <a:lnTo>
                    <a:pt x="192" y="232"/>
                  </a:lnTo>
                  <a:lnTo>
                    <a:pt x="216" y="216"/>
                  </a:lnTo>
                  <a:lnTo>
                    <a:pt x="240" y="208"/>
                  </a:lnTo>
                  <a:lnTo>
                    <a:pt x="248" y="184"/>
                  </a:lnTo>
                  <a:lnTo>
                    <a:pt x="264" y="160"/>
                  </a:lnTo>
                  <a:lnTo>
                    <a:pt x="288" y="152"/>
                  </a:lnTo>
                  <a:lnTo>
                    <a:pt x="320" y="120"/>
                  </a:lnTo>
                  <a:lnTo>
                    <a:pt x="352" y="104"/>
                  </a:lnTo>
                  <a:lnTo>
                    <a:pt x="384" y="88"/>
                  </a:lnTo>
                  <a:lnTo>
                    <a:pt x="408" y="72"/>
                  </a:lnTo>
                  <a:lnTo>
                    <a:pt x="448" y="72"/>
                  </a:lnTo>
                  <a:lnTo>
                    <a:pt x="480" y="80"/>
                  </a:lnTo>
                  <a:lnTo>
                    <a:pt x="504" y="96"/>
                  </a:lnTo>
                  <a:lnTo>
                    <a:pt x="536" y="88"/>
                  </a:lnTo>
                  <a:lnTo>
                    <a:pt x="568" y="80"/>
                  </a:lnTo>
                  <a:lnTo>
                    <a:pt x="600" y="64"/>
                  </a:lnTo>
                  <a:lnTo>
                    <a:pt x="632" y="64"/>
                  </a:lnTo>
                  <a:lnTo>
                    <a:pt x="656" y="56"/>
                  </a:lnTo>
                  <a:lnTo>
                    <a:pt x="680" y="56"/>
                  </a:lnTo>
                  <a:lnTo>
                    <a:pt x="720" y="16"/>
                  </a:lnTo>
                </a:path>
              </a:pathLst>
            </a:custGeom>
            <a:gradFill rotWithShape="0">
              <a:gsLst>
                <a:gs pos="0">
                  <a:srgbClr val="33CC33">
                    <a:gamma/>
                    <a:tint val="40000"/>
                    <a:invGamma/>
                  </a:srgbClr>
                </a:gs>
                <a:gs pos="100000">
                  <a:srgbClr val="33CC33"/>
                </a:gs>
              </a:gsLst>
              <a:lin ang="18900000" scaled="1"/>
            </a:gradFill>
            <a:ln w="12700" cap="rnd" cmpd="sng">
              <a:solidFill>
                <a:schemeClr val="tx1"/>
              </a:solidFill>
              <a:prstDash val="solid"/>
              <a:round/>
              <a:headEnd type="none" w="med" len="med"/>
              <a:tailEnd type="none" w="med" len="med"/>
            </a:ln>
            <a:effectLst/>
          </p:spPr>
          <p:txBody>
            <a:bodyPr/>
            <a:lstStyle/>
            <a:p>
              <a:endParaRPr lang="es-MX"/>
            </a:p>
          </p:txBody>
        </p:sp>
        <p:sp>
          <p:nvSpPr>
            <p:cNvPr id="12297" name="Rectangle 9"/>
            <p:cNvSpPr>
              <a:spLocks noChangeArrowheads="1"/>
            </p:cNvSpPr>
            <p:nvPr/>
          </p:nvSpPr>
          <p:spPr bwMode="auto">
            <a:xfrm flipH="1">
              <a:off x="4110" y="1786"/>
              <a:ext cx="658" cy="174"/>
            </a:xfrm>
            <a:prstGeom prst="rect">
              <a:avLst/>
            </a:prstGeom>
            <a:noFill/>
            <a:ln w="12700">
              <a:noFill/>
              <a:miter lim="800000"/>
              <a:headEnd/>
              <a:tailEnd/>
            </a:ln>
            <a:effectLst/>
          </p:spPr>
          <p:txBody>
            <a:bodyPr wrap="none" lIns="65088" tIns="31750" rIns="65088" bIns="31750">
              <a:spAutoFit/>
            </a:bodyPr>
            <a:lstStyle/>
            <a:p>
              <a:pPr algn="ctr" defTabSz="373063" eaLnBrk="0" hangingPunct="0"/>
              <a:r>
                <a:rPr lang="es-ES_tradnl" sz="1400" b="1" i="1">
                  <a:effectLst>
                    <a:outerShdw blurRad="38100" dist="38100" dir="2700000" algn="tl">
                      <a:srgbClr val="C0C0C0"/>
                    </a:outerShdw>
                  </a:effectLst>
                </a:rPr>
                <a:t>Topografía</a:t>
              </a:r>
            </a:p>
          </p:txBody>
        </p:sp>
        <p:sp>
          <p:nvSpPr>
            <p:cNvPr id="12298" name="Oval 10"/>
            <p:cNvSpPr>
              <a:spLocks noChangeArrowheads="1"/>
            </p:cNvSpPr>
            <p:nvPr/>
          </p:nvSpPr>
          <p:spPr bwMode="auto">
            <a:xfrm>
              <a:off x="3632" y="1885"/>
              <a:ext cx="42" cy="42"/>
            </a:xfrm>
            <a:prstGeom prst="ellipse">
              <a:avLst/>
            </a:prstGeom>
            <a:solidFill>
              <a:schemeClr val="tx1"/>
            </a:solidFill>
            <a:ln w="12700">
              <a:solidFill>
                <a:schemeClr val="tx1"/>
              </a:solidFill>
              <a:round/>
              <a:headEnd/>
              <a:tailEnd/>
            </a:ln>
            <a:effectLst/>
          </p:spPr>
          <p:txBody>
            <a:bodyPr wrap="none" anchor="ctr"/>
            <a:lstStyle/>
            <a:p>
              <a:endParaRPr lang="es-MX"/>
            </a:p>
          </p:txBody>
        </p:sp>
        <p:sp>
          <p:nvSpPr>
            <p:cNvPr id="12299" name="Line 11"/>
            <p:cNvSpPr>
              <a:spLocks noChangeShapeType="1"/>
            </p:cNvSpPr>
            <p:nvPr/>
          </p:nvSpPr>
          <p:spPr bwMode="auto">
            <a:xfrm>
              <a:off x="5363" y="1938"/>
              <a:ext cx="0" cy="1911"/>
            </a:xfrm>
            <a:prstGeom prst="line">
              <a:avLst/>
            </a:prstGeom>
            <a:noFill/>
            <a:ln w="25400">
              <a:solidFill>
                <a:schemeClr val="tx1"/>
              </a:solidFill>
              <a:round/>
              <a:headEnd/>
              <a:tailEnd/>
            </a:ln>
            <a:effectLst/>
          </p:spPr>
          <p:txBody>
            <a:bodyPr wrap="none" anchor="ctr"/>
            <a:lstStyle/>
            <a:p>
              <a:endParaRPr lang="es-MX"/>
            </a:p>
          </p:txBody>
        </p:sp>
        <p:sp>
          <p:nvSpPr>
            <p:cNvPr id="12300" name="Line 12"/>
            <p:cNvSpPr>
              <a:spLocks noChangeShapeType="1"/>
            </p:cNvSpPr>
            <p:nvPr/>
          </p:nvSpPr>
          <p:spPr bwMode="auto">
            <a:xfrm>
              <a:off x="3130" y="3857"/>
              <a:ext cx="2225" cy="0"/>
            </a:xfrm>
            <a:prstGeom prst="line">
              <a:avLst/>
            </a:prstGeom>
            <a:noFill/>
            <a:ln w="25400">
              <a:solidFill>
                <a:schemeClr val="tx1"/>
              </a:solidFill>
              <a:round/>
              <a:headEnd/>
              <a:tailEnd/>
            </a:ln>
            <a:effectLst/>
          </p:spPr>
          <p:txBody>
            <a:bodyPr wrap="none" anchor="ctr"/>
            <a:lstStyle/>
            <a:p>
              <a:endParaRPr lang="es-MX"/>
            </a:p>
          </p:txBody>
        </p:sp>
        <p:sp>
          <p:nvSpPr>
            <p:cNvPr id="12301" name="Freeform 13"/>
            <p:cNvSpPr>
              <a:spLocks/>
            </p:cNvSpPr>
            <p:nvPr/>
          </p:nvSpPr>
          <p:spPr bwMode="auto">
            <a:xfrm>
              <a:off x="3173" y="2310"/>
              <a:ext cx="2183" cy="1548"/>
            </a:xfrm>
            <a:custGeom>
              <a:avLst/>
              <a:gdLst/>
              <a:ahLst/>
              <a:cxnLst>
                <a:cxn ang="0">
                  <a:pos x="1950" y="20"/>
                </a:cxn>
                <a:cxn ang="0">
                  <a:pos x="1517" y="96"/>
                </a:cxn>
                <a:cxn ang="0">
                  <a:pos x="1141" y="220"/>
                </a:cxn>
                <a:cxn ang="0">
                  <a:pos x="821" y="389"/>
                </a:cxn>
                <a:cxn ang="0">
                  <a:pos x="556" y="597"/>
                </a:cxn>
                <a:cxn ang="0">
                  <a:pos x="356" y="838"/>
                </a:cxn>
                <a:cxn ang="0">
                  <a:pos x="225" y="1106"/>
                </a:cxn>
                <a:cxn ang="0">
                  <a:pos x="160" y="1395"/>
                </a:cxn>
                <a:cxn ang="0">
                  <a:pos x="136" y="1547"/>
                </a:cxn>
                <a:cxn ang="0">
                  <a:pos x="96" y="1547"/>
                </a:cxn>
                <a:cxn ang="0">
                  <a:pos x="60" y="1547"/>
                </a:cxn>
                <a:cxn ang="0">
                  <a:pos x="20" y="1547"/>
                </a:cxn>
                <a:cxn ang="0">
                  <a:pos x="16" y="1511"/>
                </a:cxn>
                <a:cxn ang="0">
                  <a:pos x="53" y="1443"/>
                </a:cxn>
                <a:cxn ang="0">
                  <a:pos x="96" y="1382"/>
                </a:cxn>
                <a:cxn ang="0">
                  <a:pos x="140" y="1326"/>
                </a:cxn>
                <a:cxn ang="0">
                  <a:pos x="209" y="1250"/>
                </a:cxn>
                <a:cxn ang="0">
                  <a:pos x="272" y="1154"/>
                </a:cxn>
                <a:cxn ang="0">
                  <a:pos x="309" y="1058"/>
                </a:cxn>
                <a:cxn ang="0">
                  <a:pos x="325" y="958"/>
                </a:cxn>
                <a:cxn ang="0">
                  <a:pos x="336" y="838"/>
                </a:cxn>
                <a:cxn ang="0">
                  <a:pos x="361" y="709"/>
                </a:cxn>
                <a:cxn ang="0">
                  <a:pos x="393" y="585"/>
                </a:cxn>
                <a:cxn ang="0">
                  <a:pos x="440" y="469"/>
                </a:cxn>
                <a:cxn ang="0">
                  <a:pos x="488" y="365"/>
                </a:cxn>
                <a:cxn ang="0">
                  <a:pos x="544" y="268"/>
                </a:cxn>
                <a:cxn ang="0">
                  <a:pos x="601" y="197"/>
                </a:cxn>
                <a:cxn ang="0">
                  <a:pos x="657" y="140"/>
                </a:cxn>
                <a:cxn ang="0">
                  <a:pos x="721" y="104"/>
                </a:cxn>
                <a:cxn ang="0">
                  <a:pos x="805" y="80"/>
                </a:cxn>
                <a:cxn ang="0">
                  <a:pos x="905" y="72"/>
                </a:cxn>
                <a:cxn ang="0">
                  <a:pos x="1009" y="68"/>
                </a:cxn>
                <a:cxn ang="0">
                  <a:pos x="1121" y="72"/>
                </a:cxn>
                <a:cxn ang="0">
                  <a:pos x="1230" y="80"/>
                </a:cxn>
                <a:cxn ang="0">
                  <a:pos x="1329" y="92"/>
                </a:cxn>
                <a:cxn ang="0">
                  <a:pos x="1421" y="108"/>
                </a:cxn>
                <a:cxn ang="0">
                  <a:pos x="1517" y="120"/>
                </a:cxn>
                <a:cxn ang="0">
                  <a:pos x="1622" y="132"/>
                </a:cxn>
                <a:cxn ang="0">
                  <a:pos x="1717" y="132"/>
                </a:cxn>
                <a:cxn ang="0">
                  <a:pos x="1814" y="124"/>
                </a:cxn>
                <a:cxn ang="0">
                  <a:pos x="1905" y="108"/>
                </a:cxn>
                <a:cxn ang="0">
                  <a:pos x="1982" y="92"/>
                </a:cxn>
                <a:cxn ang="0">
                  <a:pos x="2061" y="76"/>
                </a:cxn>
                <a:cxn ang="0">
                  <a:pos x="2142" y="56"/>
                </a:cxn>
                <a:cxn ang="0">
                  <a:pos x="2182" y="36"/>
                </a:cxn>
                <a:cxn ang="0">
                  <a:pos x="2182" y="12"/>
                </a:cxn>
              </a:cxnLst>
              <a:rect l="0" t="0" r="r" b="b"/>
              <a:pathLst>
                <a:path w="2183" h="1548">
                  <a:moveTo>
                    <a:pt x="2182" y="0"/>
                  </a:moveTo>
                  <a:lnTo>
                    <a:pt x="1950" y="20"/>
                  </a:lnTo>
                  <a:lnTo>
                    <a:pt x="1726" y="48"/>
                  </a:lnTo>
                  <a:lnTo>
                    <a:pt x="1517" y="96"/>
                  </a:lnTo>
                  <a:lnTo>
                    <a:pt x="1325" y="152"/>
                  </a:lnTo>
                  <a:lnTo>
                    <a:pt x="1141" y="220"/>
                  </a:lnTo>
                  <a:lnTo>
                    <a:pt x="973" y="301"/>
                  </a:lnTo>
                  <a:lnTo>
                    <a:pt x="821" y="389"/>
                  </a:lnTo>
                  <a:lnTo>
                    <a:pt x="680" y="489"/>
                  </a:lnTo>
                  <a:lnTo>
                    <a:pt x="556" y="597"/>
                  </a:lnTo>
                  <a:lnTo>
                    <a:pt x="449" y="713"/>
                  </a:lnTo>
                  <a:lnTo>
                    <a:pt x="356" y="838"/>
                  </a:lnTo>
                  <a:lnTo>
                    <a:pt x="284" y="970"/>
                  </a:lnTo>
                  <a:lnTo>
                    <a:pt x="225" y="1106"/>
                  </a:lnTo>
                  <a:lnTo>
                    <a:pt x="184" y="1250"/>
                  </a:lnTo>
                  <a:lnTo>
                    <a:pt x="160" y="1395"/>
                  </a:lnTo>
                  <a:lnTo>
                    <a:pt x="157" y="1547"/>
                  </a:lnTo>
                  <a:lnTo>
                    <a:pt x="136" y="1547"/>
                  </a:lnTo>
                  <a:lnTo>
                    <a:pt x="116" y="1547"/>
                  </a:lnTo>
                  <a:lnTo>
                    <a:pt x="96" y="1547"/>
                  </a:lnTo>
                  <a:lnTo>
                    <a:pt x="76" y="1547"/>
                  </a:lnTo>
                  <a:lnTo>
                    <a:pt x="60" y="1547"/>
                  </a:lnTo>
                  <a:lnTo>
                    <a:pt x="40" y="1547"/>
                  </a:lnTo>
                  <a:lnTo>
                    <a:pt x="20" y="1547"/>
                  </a:lnTo>
                  <a:lnTo>
                    <a:pt x="0" y="1547"/>
                  </a:lnTo>
                  <a:lnTo>
                    <a:pt x="16" y="1511"/>
                  </a:lnTo>
                  <a:lnTo>
                    <a:pt x="32" y="1475"/>
                  </a:lnTo>
                  <a:lnTo>
                    <a:pt x="53" y="1443"/>
                  </a:lnTo>
                  <a:lnTo>
                    <a:pt x="72" y="1411"/>
                  </a:lnTo>
                  <a:lnTo>
                    <a:pt x="96" y="1382"/>
                  </a:lnTo>
                  <a:lnTo>
                    <a:pt x="121" y="1350"/>
                  </a:lnTo>
                  <a:lnTo>
                    <a:pt x="140" y="1326"/>
                  </a:lnTo>
                  <a:lnTo>
                    <a:pt x="164" y="1298"/>
                  </a:lnTo>
                  <a:lnTo>
                    <a:pt x="209" y="1250"/>
                  </a:lnTo>
                  <a:lnTo>
                    <a:pt x="244" y="1202"/>
                  </a:lnTo>
                  <a:lnTo>
                    <a:pt x="272" y="1154"/>
                  </a:lnTo>
                  <a:lnTo>
                    <a:pt x="293" y="1106"/>
                  </a:lnTo>
                  <a:lnTo>
                    <a:pt x="309" y="1058"/>
                  </a:lnTo>
                  <a:lnTo>
                    <a:pt x="316" y="1006"/>
                  </a:lnTo>
                  <a:lnTo>
                    <a:pt x="325" y="958"/>
                  </a:lnTo>
                  <a:lnTo>
                    <a:pt x="329" y="902"/>
                  </a:lnTo>
                  <a:lnTo>
                    <a:pt x="336" y="838"/>
                  </a:lnTo>
                  <a:lnTo>
                    <a:pt x="345" y="773"/>
                  </a:lnTo>
                  <a:lnTo>
                    <a:pt x="361" y="709"/>
                  </a:lnTo>
                  <a:lnTo>
                    <a:pt x="377" y="649"/>
                  </a:lnTo>
                  <a:lnTo>
                    <a:pt x="393" y="585"/>
                  </a:lnTo>
                  <a:lnTo>
                    <a:pt x="417" y="525"/>
                  </a:lnTo>
                  <a:lnTo>
                    <a:pt x="440" y="469"/>
                  </a:lnTo>
                  <a:lnTo>
                    <a:pt x="465" y="413"/>
                  </a:lnTo>
                  <a:lnTo>
                    <a:pt x="488" y="365"/>
                  </a:lnTo>
                  <a:lnTo>
                    <a:pt x="517" y="313"/>
                  </a:lnTo>
                  <a:lnTo>
                    <a:pt x="544" y="268"/>
                  </a:lnTo>
                  <a:lnTo>
                    <a:pt x="572" y="228"/>
                  </a:lnTo>
                  <a:lnTo>
                    <a:pt x="601" y="197"/>
                  </a:lnTo>
                  <a:lnTo>
                    <a:pt x="628" y="164"/>
                  </a:lnTo>
                  <a:lnTo>
                    <a:pt x="657" y="140"/>
                  </a:lnTo>
                  <a:lnTo>
                    <a:pt x="685" y="120"/>
                  </a:lnTo>
                  <a:lnTo>
                    <a:pt x="721" y="104"/>
                  </a:lnTo>
                  <a:lnTo>
                    <a:pt x="761" y="92"/>
                  </a:lnTo>
                  <a:lnTo>
                    <a:pt x="805" y="80"/>
                  </a:lnTo>
                  <a:lnTo>
                    <a:pt x="853" y="76"/>
                  </a:lnTo>
                  <a:lnTo>
                    <a:pt x="905" y="72"/>
                  </a:lnTo>
                  <a:lnTo>
                    <a:pt x="957" y="68"/>
                  </a:lnTo>
                  <a:lnTo>
                    <a:pt x="1009" y="68"/>
                  </a:lnTo>
                  <a:lnTo>
                    <a:pt x="1065" y="68"/>
                  </a:lnTo>
                  <a:lnTo>
                    <a:pt x="1121" y="72"/>
                  </a:lnTo>
                  <a:lnTo>
                    <a:pt x="1173" y="76"/>
                  </a:lnTo>
                  <a:lnTo>
                    <a:pt x="1230" y="80"/>
                  </a:lnTo>
                  <a:lnTo>
                    <a:pt x="1282" y="88"/>
                  </a:lnTo>
                  <a:lnTo>
                    <a:pt x="1329" y="92"/>
                  </a:lnTo>
                  <a:lnTo>
                    <a:pt x="1377" y="100"/>
                  </a:lnTo>
                  <a:lnTo>
                    <a:pt x="1421" y="108"/>
                  </a:lnTo>
                  <a:lnTo>
                    <a:pt x="1461" y="112"/>
                  </a:lnTo>
                  <a:lnTo>
                    <a:pt x="1517" y="120"/>
                  </a:lnTo>
                  <a:lnTo>
                    <a:pt x="1570" y="128"/>
                  </a:lnTo>
                  <a:lnTo>
                    <a:pt x="1622" y="132"/>
                  </a:lnTo>
                  <a:lnTo>
                    <a:pt x="1669" y="132"/>
                  </a:lnTo>
                  <a:lnTo>
                    <a:pt x="1717" y="132"/>
                  </a:lnTo>
                  <a:lnTo>
                    <a:pt x="1766" y="128"/>
                  </a:lnTo>
                  <a:lnTo>
                    <a:pt x="1814" y="124"/>
                  </a:lnTo>
                  <a:lnTo>
                    <a:pt x="1866" y="116"/>
                  </a:lnTo>
                  <a:lnTo>
                    <a:pt x="1905" y="108"/>
                  </a:lnTo>
                  <a:lnTo>
                    <a:pt x="1941" y="100"/>
                  </a:lnTo>
                  <a:lnTo>
                    <a:pt x="1982" y="92"/>
                  </a:lnTo>
                  <a:lnTo>
                    <a:pt x="2022" y="84"/>
                  </a:lnTo>
                  <a:lnTo>
                    <a:pt x="2061" y="76"/>
                  </a:lnTo>
                  <a:lnTo>
                    <a:pt x="2102" y="68"/>
                  </a:lnTo>
                  <a:lnTo>
                    <a:pt x="2142" y="56"/>
                  </a:lnTo>
                  <a:lnTo>
                    <a:pt x="2182" y="48"/>
                  </a:lnTo>
                  <a:lnTo>
                    <a:pt x="2182" y="36"/>
                  </a:lnTo>
                  <a:lnTo>
                    <a:pt x="2182" y="24"/>
                  </a:lnTo>
                  <a:lnTo>
                    <a:pt x="2182" y="12"/>
                  </a:lnTo>
                  <a:lnTo>
                    <a:pt x="2182" y="0"/>
                  </a:lnTo>
                </a:path>
              </a:pathLst>
            </a:custGeom>
            <a:solidFill>
              <a:srgbClr val="FFCC00"/>
            </a:solidFill>
            <a:ln w="25400" cap="rnd" cmpd="sng">
              <a:solidFill>
                <a:srgbClr val="000000"/>
              </a:solidFill>
              <a:prstDash val="solid"/>
              <a:round/>
              <a:headEnd type="none" w="med" len="med"/>
              <a:tailEnd type="none" w="med" len="med"/>
            </a:ln>
            <a:effectLst/>
          </p:spPr>
          <p:txBody>
            <a:bodyPr/>
            <a:lstStyle/>
            <a:p>
              <a:endParaRPr lang="es-MX"/>
            </a:p>
          </p:txBody>
        </p:sp>
        <p:sp>
          <p:nvSpPr>
            <p:cNvPr id="12302" name="Freeform 14"/>
            <p:cNvSpPr>
              <a:spLocks/>
            </p:cNvSpPr>
            <p:nvPr/>
          </p:nvSpPr>
          <p:spPr bwMode="auto">
            <a:xfrm>
              <a:off x="3514" y="1626"/>
              <a:ext cx="211" cy="69"/>
            </a:xfrm>
            <a:custGeom>
              <a:avLst/>
              <a:gdLst/>
              <a:ahLst/>
              <a:cxnLst>
                <a:cxn ang="0">
                  <a:pos x="210" y="0"/>
                </a:cxn>
                <a:cxn ang="0">
                  <a:pos x="0" y="0"/>
                </a:cxn>
                <a:cxn ang="0">
                  <a:pos x="0" y="68"/>
                </a:cxn>
                <a:cxn ang="0">
                  <a:pos x="210" y="68"/>
                </a:cxn>
                <a:cxn ang="0">
                  <a:pos x="210" y="0"/>
                </a:cxn>
              </a:cxnLst>
              <a:rect l="0" t="0" r="r" b="b"/>
              <a:pathLst>
                <a:path w="211" h="69">
                  <a:moveTo>
                    <a:pt x="210" y="0"/>
                  </a:moveTo>
                  <a:lnTo>
                    <a:pt x="0" y="0"/>
                  </a:lnTo>
                  <a:lnTo>
                    <a:pt x="0" y="68"/>
                  </a:lnTo>
                  <a:lnTo>
                    <a:pt x="210" y="68"/>
                  </a:lnTo>
                  <a:lnTo>
                    <a:pt x="210" y="0"/>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2303" name="Freeform 15"/>
            <p:cNvSpPr>
              <a:spLocks/>
            </p:cNvSpPr>
            <p:nvPr/>
          </p:nvSpPr>
          <p:spPr bwMode="auto">
            <a:xfrm>
              <a:off x="3514" y="1625"/>
              <a:ext cx="211" cy="37"/>
            </a:xfrm>
            <a:custGeom>
              <a:avLst/>
              <a:gdLst/>
              <a:ahLst/>
              <a:cxnLst>
                <a:cxn ang="0">
                  <a:pos x="210" y="0"/>
                </a:cxn>
                <a:cxn ang="0">
                  <a:pos x="182" y="16"/>
                </a:cxn>
                <a:cxn ang="0">
                  <a:pos x="158" y="29"/>
                </a:cxn>
                <a:cxn ang="0">
                  <a:pos x="130" y="36"/>
                </a:cxn>
                <a:cxn ang="0">
                  <a:pos x="105" y="36"/>
                </a:cxn>
                <a:cxn ang="0">
                  <a:pos x="77" y="36"/>
                </a:cxn>
                <a:cxn ang="0">
                  <a:pos x="53" y="29"/>
                </a:cxn>
                <a:cxn ang="0">
                  <a:pos x="25" y="16"/>
                </a:cxn>
                <a:cxn ang="0">
                  <a:pos x="0" y="0"/>
                </a:cxn>
              </a:cxnLst>
              <a:rect l="0" t="0" r="r" b="b"/>
              <a:pathLst>
                <a:path w="211" h="37">
                  <a:moveTo>
                    <a:pt x="210" y="0"/>
                  </a:moveTo>
                  <a:lnTo>
                    <a:pt x="182" y="16"/>
                  </a:lnTo>
                  <a:lnTo>
                    <a:pt x="158" y="29"/>
                  </a:lnTo>
                  <a:lnTo>
                    <a:pt x="130" y="36"/>
                  </a:lnTo>
                  <a:lnTo>
                    <a:pt x="105" y="36"/>
                  </a:lnTo>
                  <a:lnTo>
                    <a:pt x="77" y="36"/>
                  </a:lnTo>
                  <a:lnTo>
                    <a:pt x="53" y="29"/>
                  </a:lnTo>
                  <a:lnTo>
                    <a:pt x="25" y="16"/>
                  </a:lnTo>
                  <a:lnTo>
                    <a:pt x="0" y="0"/>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2304" name="Freeform 16"/>
            <p:cNvSpPr>
              <a:spLocks/>
            </p:cNvSpPr>
            <p:nvPr/>
          </p:nvSpPr>
          <p:spPr bwMode="auto">
            <a:xfrm>
              <a:off x="3606" y="1456"/>
              <a:ext cx="217" cy="983"/>
            </a:xfrm>
            <a:custGeom>
              <a:avLst/>
              <a:gdLst/>
              <a:ahLst/>
              <a:cxnLst>
                <a:cxn ang="0">
                  <a:pos x="0" y="0"/>
                </a:cxn>
                <a:cxn ang="0">
                  <a:pos x="0" y="205"/>
                </a:cxn>
                <a:cxn ang="0">
                  <a:pos x="8" y="255"/>
                </a:cxn>
                <a:cxn ang="0">
                  <a:pos x="20" y="311"/>
                </a:cxn>
                <a:cxn ang="0">
                  <a:pos x="27" y="363"/>
                </a:cxn>
                <a:cxn ang="0">
                  <a:pos x="40" y="419"/>
                </a:cxn>
                <a:cxn ang="0">
                  <a:pos x="47" y="468"/>
                </a:cxn>
                <a:cxn ang="0">
                  <a:pos x="60" y="521"/>
                </a:cxn>
                <a:cxn ang="0">
                  <a:pos x="72" y="567"/>
                </a:cxn>
                <a:cxn ang="0">
                  <a:pos x="88" y="618"/>
                </a:cxn>
                <a:cxn ang="0">
                  <a:pos x="100" y="666"/>
                </a:cxn>
                <a:cxn ang="0">
                  <a:pos x="116" y="716"/>
                </a:cxn>
                <a:cxn ang="0">
                  <a:pos x="128" y="763"/>
                </a:cxn>
                <a:cxn ang="0">
                  <a:pos x="144" y="805"/>
                </a:cxn>
                <a:cxn ang="0">
                  <a:pos x="160" y="850"/>
                </a:cxn>
                <a:cxn ang="0">
                  <a:pos x="180" y="898"/>
                </a:cxn>
                <a:cxn ang="0">
                  <a:pos x="196" y="940"/>
                </a:cxn>
                <a:cxn ang="0">
                  <a:pos x="216" y="982"/>
                </a:cxn>
              </a:cxnLst>
              <a:rect l="0" t="0" r="r" b="b"/>
              <a:pathLst>
                <a:path w="217" h="983">
                  <a:moveTo>
                    <a:pt x="0" y="0"/>
                  </a:moveTo>
                  <a:lnTo>
                    <a:pt x="0" y="205"/>
                  </a:lnTo>
                  <a:lnTo>
                    <a:pt x="8" y="255"/>
                  </a:lnTo>
                  <a:lnTo>
                    <a:pt x="20" y="311"/>
                  </a:lnTo>
                  <a:lnTo>
                    <a:pt x="27" y="363"/>
                  </a:lnTo>
                  <a:lnTo>
                    <a:pt x="40" y="419"/>
                  </a:lnTo>
                  <a:lnTo>
                    <a:pt x="47" y="468"/>
                  </a:lnTo>
                  <a:lnTo>
                    <a:pt x="60" y="521"/>
                  </a:lnTo>
                  <a:lnTo>
                    <a:pt x="72" y="567"/>
                  </a:lnTo>
                  <a:lnTo>
                    <a:pt x="88" y="618"/>
                  </a:lnTo>
                  <a:lnTo>
                    <a:pt x="100" y="666"/>
                  </a:lnTo>
                  <a:lnTo>
                    <a:pt x="116" y="716"/>
                  </a:lnTo>
                  <a:lnTo>
                    <a:pt x="128" y="763"/>
                  </a:lnTo>
                  <a:lnTo>
                    <a:pt x="144" y="805"/>
                  </a:lnTo>
                  <a:lnTo>
                    <a:pt x="160" y="850"/>
                  </a:lnTo>
                  <a:lnTo>
                    <a:pt x="180" y="898"/>
                  </a:lnTo>
                  <a:lnTo>
                    <a:pt x="196" y="940"/>
                  </a:lnTo>
                  <a:lnTo>
                    <a:pt x="216" y="982"/>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2305" name="Freeform 17"/>
            <p:cNvSpPr>
              <a:spLocks/>
            </p:cNvSpPr>
            <p:nvPr/>
          </p:nvSpPr>
          <p:spPr bwMode="auto">
            <a:xfrm>
              <a:off x="3744" y="2360"/>
              <a:ext cx="43" cy="137"/>
            </a:xfrm>
            <a:custGeom>
              <a:avLst/>
              <a:gdLst/>
              <a:ahLst/>
              <a:cxnLst>
                <a:cxn ang="0">
                  <a:pos x="42" y="0"/>
                </a:cxn>
                <a:cxn ang="0">
                  <a:pos x="27" y="7"/>
                </a:cxn>
                <a:cxn ang="0">
                  <a:pos x="15" y="22"/>
                </a:cxn>
                <a:cxn ang="0">
                  <a:pos x="7" y="40"/>
                </a:cxn>
                <a:cxn ang="0">
                  <a:pos x="3" y="53"/>
                </a:cxn>
                <a:cxn ang="0">
                  <a:pos x="0" y="71"/>
                </a:cxn>
                <a:cxn ang="0">
                  <a:pos x="3" y="89"/>
                </a:cxn>
                <a:cxn ang="0">
                  <a:pos x="7" y="112"/>
                </a:cxn>
                <a:cxn ang="0">
                  <a:pos x="19" y="136"/>
                </a:cxn>
              </a:cxnLst>
              <a:rect l="0" t="0" r="r" b="b"/>
              <a:pathLst>
                <a:path w="43" h="137">
                  <a:moveTo>
                    <a:pt x="42" y="0"/>
                  </a:moveTo>
                  <a:lnTo>
                    <a:pt x="27" y="7"/>
                  </a:lnTo>
                  <a:lnTo>
                    <a:pt x="15" y="22"/>
                  </a:lnTo>
                  <a:lnTo>
                    <a:pt x="7" y="40"/>
                  </a:lnTo>
                  <a:lnTo>
                    <a:pt x="3" y="53"/>
                  </a:lnTo>
                  <a:lnTo>
                    <a:pt x="0" y="71"/>
                  </a:lnTo>
                  <a:lnTo>
                    <a:pt x="3" y="89"/>
                  </a:lnTo>
                  <a:lnTo>
                    <a:pt x="7" y="112"/>
                  </a:lnTo>
                  <a:lnTo>
                    <a:pt x="19" y="136"/>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2306" name="Freeform 18"/>
            <p:cNvSpPr>
              <a:spLocks/>
            </p:cNvSpPr>
            <p:nvPr/>
          </p:nvSpPr>
          <p:spPr bwMode="auto">
            <a:xfrm>
              <a:off x="3779" y="2423"/>
              <a:ext cx="22" cy="21"/>
            </a:xfrm>
            <a:custGeom>
              <a:avLst/>
              <a:gdLst/>
              <a:ahLst/>
              <a:cxnLst>
                <a:cxn ang="0">
                  <a:pos x="8" y="0"/>
                </a:cxn>
                <a:cxn ang="0">
                  <a:pos x="4" y="0"/>
                </a:cxn>
                <a:cxn ang="0">
                  <a:pos x="4" y="4"/>
                </a:cxn>
                <a:cxn ang="0">
                  <a:pos x="0" y="4"/>
                </a:cxn>
                <a:cxn ang="0">
                  <a:pos x="0" y="8"/>
                </a:cxn>
                <a:cxn ang="0">
                  <a:pos x="0" y="12"/>
                </a:cxn>
                <a:cxn ang="0">
                  <a:pos x="4" y="16"/>
                </a:cxn>
                <a:cxn ang="0">
                  <a:pos x="8" y="20"/>
                </a:cxn>
                <a:cxn ang="0">
                  <a:pos x="12" y="16"/>
                </a:cxn>
                <a:cxn ang="0">
                  <a:pos x="16" y="16"/>
                </a:cxn>
                <a:cxn ang="0">
                  <a:pos x="16" y="12"/>
                </a:cxn>
                <a:cxn ang="0">
                  <a:pos x="21" y="8"/>
                </a:cxn>
                <a:cxn ang="0">
                  <a:pos x="16" y="4"/>
                </a:cxn>
                <a:cxn ang="0">
                  <a:pos x="12" y="0"/>
                </a:cxn>
                <a:cxn ang="0">
                  <a:pos x="8" y="0"/>
                </a:cxn>
              </a:cxnLst>
              <a:rect l="0" t="0" r="r" b="b"/>
              <a:pathLst>
                <a:path w="22" h="21">
                  <a:moveTo>
                    <a:pt x="8" y="0"/>
                  </a:moveTo>
                  <a:lnTo>
                    <a:pt x="4" y="0"/>
                  </a:lnTo>
                  <a:lnTo>
                    <a:pt x="4" y="4"/>
                  </a:lnTo>
                  <a:lnTo>
                    <a:pt x="0" y="4"/>
                  </a:lnTo>
                  <a:lnTo>
                    <a:pt x="0" y="8"/>
                  </a:lnTo>
                  <a:lnTo>
                    <a:pt x="0" y="12"/>
                  </a:lnTo>
                  <a:lnTo>
                    <a:pt x="4" y="16"/>
                  </a:lnTo>
                  <a:lnTo>
                    <a:pt x="8" y="20"/>
                  </a:lnTo>
                  <a:lnTo>
                    <a:pt x="12" y="16"/>
                  </a:lnTo>
                  <a:lnTo>
                    <a:pt x="16" y="16"/>
                  </a:lnTo>
                  <a:lnTo>
                    <a:pt x="16" y="12"/>
                  </a:lnTo>
                  <a:lnTo>
                    <a:pt x="21" y="8"/>
                  </a:lnTo>
                  <a:lnTo>
                    <a:pt x="16" y="4"/>
                  </a:lnTo>
                  <a:lnTo>
                    <a:pt x="12" y="0"/>
                  </a:lnTo>
                  <a:lnTo>
                    <a:pt x="8" y="0"/>
                  </a:lnTo>
                </a:path>
              </a:pathLst>
            </a:custGeom>
            <a:solidFill>
              <a:srgbClr val="000000"/>
            </a:solidFill>
            <a:ln w="12700" cap="rnd" cmpd="sng">
              <a:noFill/>
              <a:prstDash val="solid"/>
              <a:round/>
              <a:headEnd type="none" w="med" len="med"/>
              <a:tailEnd type="none" w="med" len="med"/>
            </a:ln>
            <a:effectLst/>
          </p:spPr>
          <p:txBody>
            <a:bodyPr/>
            <a:lstStyle/>
            <a:p>
              <a:endParaRPr lang="es-MX"/>
            </a:p>
          </p:txBody>
        </p:sp>
        <p:sp>
          <p:nvSpPr>
            <p:cNvPr id="12307" name="Rectangle 19"/>
            <p:cNvSpPr>
              <a:spLocks noChangeArrowheads="1"/>
            </p:cNvSpPr>
            <p:nvPr/>
          </p:nvSpPr>
          <p:spPr bwMode="auto">
            <a:xfrm flipH="1">
              <a:off x="3510" y="2154"/>
              <a:ext cx="214" cy="240"/>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2000" b="1">
                  <a:effectLst>
                    <a:outerShdw blurRad="38100" dist="38100" dir="2700000" algn="tl">
                      <a:srgbClr val="C0C0C0"/>
                    </a:outerShdw>
                  </a:effectLst>
                </a:rPr>
                <a:t>H</a:t>
              </a:r>
            </a:p>
          </p:txBody>
        </p:sp>
        <p:sp>
          <p:nvSpPr>
            <p:cNvPr id="12308" name="Line 20"/>
            <p:cNvSpPr>
              <a:spLocks noChangeShapeType="1"/>
            </p:cNvSpPr>
            <p:nvPr/>
          </p:nvSpPr>
          <p:spPr bwMode="auto">
            <a:xfrm flipH="1" flipV="1">
              <a:off x="3557" y="1749"/>
              <a:ext cx="1313" cy="2111"/>
            </a:xfrm>
            <a:prstGeom prst="line">
              <a:avLst/>
            </a:prstGeom>
            <a:noFill/>
            <a:ln w="12700">
              <a:solidFill>
                <a:srgbClr val="000000"/>
              </a:solidFill>
              <a:round/>
              <a:headEnd/>
              <a:tailEnd/>
            </a:ln>
            <a:effectLst/>
          </p:spPr>
          <p:txBody>
            <a:bodyPr wrap="none" anchor="ctr"/>
            <a:lstStyle/>
            <a:p>
              <a:endParaRPr lang="es-MX"/>
            </a:p>
          </p:txBody>
        </p:sp>
        <p:sp>
          <p:nvSpPr>
            <p:cNvPr id="12309" name="Rectangle 21"/>
            <p:cNvSpPr>
              <a:spLocks noChangeArrowheads="1"/>
            </p:cNvSpPr>
            <p:nvPr/>
          </p:nvSpPr>
          <p:spPr bwMode="auto">
            <a:xfrm>
              <a:off x="4734" y="2476"/>
              <a:ext cx="532" cy="202"/>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1600" b="1" i="1">
                  <a:effectLst>
                    <a:outerShdw blurRad="38100" dist="38100" dir="2700000" algn="tl">
                      <a:srgbClr val="C0C0C0"/>
                    </a:outerShdw>
                  </a:effectLst>
                </a:rPr>
                <a:t>Geoide</a:t>
              </a:r>
            </a:p>
          </p:txBody>
        </p:sp>
        <p:sp>
          <p:nvSpPr>
            <p:cNvPr id="12310" name="Freeform 22"/>
            <p:cNvSpPr>
              <a:spLocks/>
            </p:cNvSpPr>
            <p:nvPr/>
          </p:nvSpPr>
          <p:spPr bwMode="auto">
            <a:xfrm>
              <a:off x="4066" y="2533"/>
              <a:ext cx="119" cy="60"/>
            </a:xfrm>
            <a:custGeom>
              <a:avLst/>
              <a:gdLst/>
              <a:ahLst/>
              <a:cxnLst>
                <a:cxn ang="0">
                  <a:pos x="118" y="59"/>
                </a:cxn>
                <a:cxn ang="0">
                  <a:pos x="109" y="38"/>
                </a:cxn>
                <a:cxn ang="0">
                  <a:pos x="97" y="21"/>
                </a:cxn>
                <a:cxn ang="0">
                  <a:pos x="85" y="12"/>
                </a:cxn>
                <a:cxn ang="0">
                  <a:pos x="69" y="0"/>
                </a:cxn>
                <a:cxn ang="0">
                  <a:pos x="54" y="0"/>
                </a:cxn>
                <a:cxn ang="0">
                  <a:pos x="38" y="0"/>
                </a:cxn>
                <a:cxn ang="0">
                  <a:pos x="18" y="6"/>
                </a:cxn>
                <a:cxn ang="0">
                  <a:pos x="0" y="16"/>
                </a:cxn>
              </a:cxnLst>
              <a:rect l="0" t="0" r="r" b="b"/>
              <a:pathLst>
                <a:path w="119" h="60">
                  <a:moveTo>
                    <a:pt x="118" y="59"/>
                  </a:moveTo>
                  <a:lnTo>
                    <a:pt x="109" y="38"/>
                  </a:lnTo>
                  <a:lnTo>
                    <a:pt x="97" y="21"/>
                  </a:lnTo>
                  <a:lnTo>
                    <a:pt x="85" y="12"/>
                  </a:lnTo>
                  <a:lnTo>
                    <a:pt x="69" y="0"/>
                  </a:lnTo>
                  <a:lnTo>
                    <a:pt x="54" y="0"/>
                  </a:lnTo>
                  <a:lnTo>
                    <a:pt x="38" y="0"/>
                  </a:lnTo>
                  <a:lnTo>
                    <a:pt x="18" y="6"/>
                  </a:lnTo>
                  <a:lnTo>
                    <a:pt x="0" y="16"/>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2311" name="Freeform 23"/>
            <p:cNvSpPr>
              <a:spLocks/>
            </p:cNvSpPr>
            <p:nvPr/>
          </p:nvSpPr>
          <p:spPr bwMode="auto">
            <a:xfrm>
              <a:off x="4062" y="2532"/>
              <a:ext cx="119" cy="60"/>
            </a:xfrm>
            <a:custGeom>
              <a:avLst/>
              <a:gdLst/>
              <a:ahLst/>
              <a:cxnLst>
                <a:cxn ang="0">
                  <a:pos x="118" y="59"/>
                </a:cxn>
                <a:cxn ang="0">
                  <a:pos x="109" y="38"/>
                </a:cxn>
                <a:cxn ang="0">
                  <a:pos x="97" y="21"/>
                </a:cxn>
                <a:cxn ang="0">
                  <a:pos x="85" y="12"/>
                </a:cxn>
                <a:cxn ang="0">
                  <a:pos x="69" y="0"/>
                </a:cxn>
                <a:cxn ang="0">
                  <a:pos x="54" y="0"/>
                </a:cxn>
                <a:cxn ang="0">
                  <a:pos x="38" y="0"/>
                </a:cxn>
                <a:cxn ang="0">
                  <a:pos x="18" y="6"/>
                </a:cxn>
                <a:cxn ang="0">
                  <a:pos x="0" y="16"/>
                </a:cxn>
              </a:cxnLst>
              <a:rect l="0" t="0" r="r" b="b"/>
              <a:pathLst>
                <a:path w="119" h="60">
                  <a:moveTo>
                    <a:pt x="118" y="59"/>
                  </a:moveTo>
                  <a:lnTo>
                    <a:pt x="109" y="38"/>
                  </a:lnTo>
                  <a:lnTo>
                    <a:pt x="97" y="21"/>
                  </a:lnTo>
                  <a:lnTo>
                    <a:pt x="85" y="12"/>
                  </a:lnTo>
                  <a:lnTo>
                    <a:pt x="69" y="0"/>
                  </a:lnTo>
                  <a:lnTo>
                    <a:pt x="54" y="0"/>
                  </a:lnTo>
                  <a:lnTo>
                    <a:pt x="38" y="0"/>
                  </a:lnTo>
                  <a:lnTo>
                    <a:pt x="18" y="6"/>
                  </a:lnTo>
                  <a:lnTo>
                    <a:pt x="0" y="16"/>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2312" name="Freeform 24"/>
            <p:cNvSpPr>
              <a:spLocks/>
            </p:cNvSpPr>
            <p:nvPr/>
          </p:nvSpPr>
          <p:spPr bwMode="auto">
            <a:xfrm>
              <a:off x="4105" y="2571"/>
              <a:ext cx="22" cy="21"/>
            </a:xfrm>
            <a:custGeom>
              <a:avLst/>
              <a:gdLst/>
              <a:ahLst/>
              <a:cxnLst>
                <a:cxn ang="0">
                  <a:pos x="8" y="0"/>
                </a:cxn>
                <a:cxn ang="0">
                  <a:pos x="4" y="0"/>
                </a:cxn>
                <a:cxn ang="0">
                  <a:pos x="4" y="4"/>
                </a:cxn>
                <a:cxn ang="0">
                  <a:pos x="0" y="4"/>
                </a:cxn>
                <a:cxn ang="0">
                  <a:pos x="0" y="8"/>
                </a:cxn>
                <a:cxn ang="0">
                  <a:pos x="0" y="12"/>
                </a:cxn>
                <a:cxn ang="0">
                  <a:pos x="4" y="16"/>
                </a:cxn>
                <a:cxn ang="0">
                  <a:pos x="8" y="20"/>
                </a:cxn>
                <a:cxn ang="0">
                  <a:pos x="12" y="16"/>
                </a:cxn>
                <a:cxn ang="0">
                  <a:pos x="16" y="16"/>
                </a:cxn>
                <a:cxn ang="0">
                  <a:pos x="16" y="12"/>
                </a:cxn>
                <a:cxn ang="0">
                  <a:pos x="21" y="8"/>
                </a:cxn>
                <a:cxn ang="0">
                  <a:pos x="16" y="4"/>
                </a:cxn>
                <a:cxn ang="0">
                  <a:pos x="12" y="0"/>
                </a:cxn>
                <a:cxn ang="0">
                  <a:pos x="8" y="0"/>
                </a:cxn>
              </a:cxnLst>
              <a:rect l="0" t="0" r="r" b="b"/>
              <a:pathLst>
                <a:path w="22" h="21">
                  <a:moveTo>
                    <a:pt x="8" y="0"/>
                  </a:moveTo>
                  <a:lnTo>
                    <a:pt x="4" y="0"/>
                  </a:lnTo>
                  <a:lnTo>
                    <a:pt x="4" y="4"/>
                  </a:lnTo>
                  <a:lnTo>
                    <a:pt x="0" y="4"/>
                  </a:lnTo>
                  <a:lnTo>
                    <a:pt x="0" y="8"/>
                  </a:lnTo>
                  <a:lnTo>
                    <a:pt x="0" y="12"/>
                  </a:lnTo>
                  <a:lnTo>
                    <a:pt x="4" y="16"/>
                  </a:lnTo>
                  <a:lnTo>
                    <a:pt x="8" y="20"/>
                  </a:lnTo>
                  <a:lnTo>
                    <a:pt x="12" y="16"/>
                  </a:lnTo>
                  <a:lnTo>
                    <a:pt x="16" y="16"/>
                  </a:lnTo>
                  <a:lnTo>
                    <a:pt x="16" y="12"/>
                  </a:lnTo>
                  <a:lnTo>
                    <a:pt x="21" y="8"/>
                  </a:lnTo>
                  <a:lnTo>
                    <a:pt x="16" y="4"/>
                  </a:lnTo>
                  <a:lnTo>
                    <a:pt x="12" y="0"/>
                  </a:lnTo>
                  <a:lnTo>
                    <a:pt x="8" y="0"/>
                  </a:lnTo>
                </a:path>
              </a:pathLst>
            </a:custGeom>
            <a:solidFill>
              <a:srgbClr val="000000"/>
            </a:solidFill>
            <a:ln w="12700" cap="rnd" cmpd="sng">
              <a:noFill/>
              <a:prstDash val="solid"/>
              <a:round/>
              <a:headEnd type="none" w="med" len="med"/>
              <a:tailEnd type="none" w="med" len="med"/>
            </a:ln>
            <a:effectLst/>
          </p:spPr>
          <p:txBody>
            <a:bodyPr/>
            <a:lstStyle/>
            <a:p>
              <a:endParaRPr lang="es-MX"/>
            </a:p>
          </p:txBody>
        </p:sp>
        <p:sp>
          <p:nvSpPr>
            <p:cNvPr id="12313" name="Line 25"/>
            <p:cNvSpPr>
              <a:spLocks noChangeShapeType="1"/>
            </p:cNvSpPr>
            <p:nvPr/>
          </p:nvSpPr>
          <p:spPr bwMode="auto">
            <a:xfrm>
              <a:off x="3852" y="2468"/>
              <a:ext cx="132" cy="241"/>
            </a:xfrm>
            <a:prstGeom prst="line">
              <a:avLst/>
            </a:prstGeom>
            <a:noFill/>
            <a:ln w="25400">
              <a:solidFill>
                <a:schemeClr val="tx1"/>
              </a:solidFill>
              <a:round/>
              <a:headEnd/>
              <a:tailEnd/>
            </a:ln>
            <a:effectLst/>
          </p:spPr>
          <p:txBody>
            <a:bodyPr wrap="none" anchor="ctr"/>
            <a:lstStyle/>
            <a:p>
              <a:endParaRPr lang="es-MX"/>
            </a:p>
          </p:txBody>
        </p:sp>
        <p:sp>
          <p:nvSpPr>
            <p:cNvPr id="12314" name="Rectangle 26"/>
            <p:cNvSpPr>
              <a:spLocks noChangeArrowheads="1"/>
            </p:cNvSpPr>
            <p:nvPr/>
          </p:nvSpPr>
          <p:spPr bwMode="auto">
            <a:xfrm flipH="1">
              <a:off x="3710" y="2538"/>
              <a:ext cx="214" cy="240"/>
            </a:xfrm>
            <a:prstGeom prst="rect">
              <a:avLst/>
            </a:prstGeom>
            <a:noFill/>
            <a:ln w="12700">
              <a:noFill/>
              <a:miter lim="800000"/>
              <a:headEnd/>
              <a:tailEnd/>
            </a:ln>
            <a:effectLst/>
          </p:spPr>
          <p:txBody>
            <a:bodyPr wrap="none" lIns="77788" tIns="38100" rIns="77788" bIns="38100">
              <a:spAutoFit/>
            </a:bodyPr>
            <a:lstStyle/>
            <a:p>
              <a:pPr algn="ctr" defTabSz="536575" eaLnBrk="0" hangingPunct="0"/>
              <a:r>
                <a:rPr lang="es-ES_tradnl" sz="2000" b="1">
                  <a:effectLst>
                    <a:outerShdw blurRad="38100" dist="38100" dir="2700000" algn="tl">
                      <a:srgbClr val="C0C0C0"/>
                    </a:outerShdw>
                  </a:effectLst>
                </a:rPr>
                <a:t>N</a:t>
              </a:r>
            </a:p>
          </p:txBody>
        </p:sp>
        <p:grpSp>
          <p:nvGrpSpPr>
            <p:cNvPr id="12315" name="Group 27"/>
            <p:cNvGrpSpPr>
              <a:grpSpLocks/>
            </p:cNvGrpSpPr>
            <p:nvPr/>
          </p:nvGrpSpPr>
          <p:grpSpPr bwMode="auto">
            <a:xfrm>
              <a:off x="803" y="2499"/>
              <a:ext cx="1691" cy="296"/>
              <a:chOff x="803" y="2499"/>
              <a:chExt cx="1691" cy="296"/>
            </a:xfrm>
          </p:grpSpPr>
          <p:sp>
            <p:nvSpPr>
              <p:cNvPr id="12316" name="Rectangle 28"/>
              <p:cNvSpPr>
                <a:spLocks noChangeArrowheads="1"/>
              </p:cNvSpPr>
              <p:nvPr/>
            </p:nvSpPr>
            <p:spPr bwMode="auto">
              <a:xfrm>
                <a:off x="803" y="2499"/>
                <a:ext cx="1691" cy="296"/>
              </a:xfrm>
              <a:prstGeom prst="rect">
                <a:avLst/>
              </a:prstGeom>
              <a:solidFill>
                <a:srgbClr val="00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s-MX"/>
              </a:p>
            </p:txBody>
          </p:sp>
          <p:sp>
            <p:nvSpPr>
              <p:cNvPr id="12317" name="Rectangle 29"/>
              <p:cNvSpPr>
                <a:spLocks noChangeArrowheads="1"/>
              </p:cNvSpPr>
              <p:nvPr/>
            </p:nvSpPr>
            <p:spPr bwMode="auto">
              <a:xfrm>
                <a:off x="908" y="2563"/>
                <a:ext cx="1579" cy="217"/>
              </a:xfrm>
              <a:prstGeom prst="rect">
                <a:avLst/>
              </a:prstGeom>
              <a:noFill/>
              <a:ln w="12700">
                <a:noFill/>
                <a:miter lim="800000"/>
                <a:headEnd/>
                <a:tailEnd/>
              </a:ln>
              <a:effectLst/>
            </p:spPr>
            <p:txBody>
              <a:bodyPr lIns="65088" tIns="31750" rIns="65088" bIns="31750">
                <a:spAutoFit/>
              </a:bodyPr>
              <a:lstStyle/>
              <a:p>
                <a:pPr defTabSz="373063" eaLnBrk="0" hangingPunct="0">
                  <a:spcAft>
                    <a:spcPct val="15000"/>
                  </a:spcAft>
                  <a:tabLst>
                    <a:tab pos="338138" algn="l"/>
                  </a:tabLst>
                </a:pPr>
                <a:r>
                  <a:rPr lang="es-ES_tradnl" sz="1600" b="1" i="1"/>
                  <a:t>N = Separación Geoidal</a:t>
                </a:r>
              </a:p>
            </p:txBody>
          </p:sp>
        </p:grpSp>
        <p:sp>
          <p:nvSpPr>
            <p:cNvPr id="12318" name="Line 30"/>
            <p:cNvSpPr>
              <a:spLocks noChangeShapeType="1"/>
            </p:cNvSpPr>
            <p:nvPr/>
          </p:nvSpPr>
          <p:spPr bwMode="auto">
            <a:xfrm>
              <a:off x="2542" y="2656"/>
              <a:ext cx="1198" cy="0"/>
            </a:xfrm>
            <a:prstGeom prst="line">
              <a:avLst/>
            </a:prstGeom>
            <a:noFill/>
            <a:ln w="12700">
              <a:solidFill>
                <a:schemeClr val="tx1"/>
              </a:solidFill>
              <a:round/>
              <a:headEnd/>
              <a:tailEnd type="triangle" w="med" len="med"/>
            </a:ln>
            <a:effectLst/>
          </p:spPr>
          <p:txBody>
            <a:bodyPr wrap="none" anchor="ctr"/>
            <a:lstStyle/>
            <a:p>
              <a:endParaRPr lang="es-MX"/>
            </a:p>
          </p:txBody>
        </p:sp>
        <p:grpSp>
          <p:nvGrpSpPr>
            <p:cNvPr id="12319" name="Group 31"/>
            <p:cNvGrpSpPr>
              <a:grpSpLocks/>
            </p:cNvGrpSpPr>
            <p:nvPr/>
          </p:nvGrpSpPr>
          <p:grpSpPr bwMode="auto">
            <a:xfrm>
              <a:off x="803" y="1927"/>
              <a:ext cx="1691" cy="464"/>
              <a:chOff x="803" y="1927"/>
              <a:chExt cx="1691" cy="464"/>
            </a:xfrm>
          </p:grpSpPr>
          <p:sp>
            <p:nvSpPr>
              <p:cNvPr id="12320" name="Rectangle 32"/>
              <p:cNvSpPr>
                <a:spLocks noChangeArrowheads="1"/>
              </p:cNvSpPr>
              <p:nvPr/>
            </p:nvSpPr>
            <p:spPr bwMode="auto">
              <a:xfrm>
                <a:off x="803" y="1927"/>
                <a:ext cx="1691" cy="464"/>
              </a:xfrm>
              <a:prstGeom prst="rect">
                <a:avLst/>
              </a:prstGeom>
              <a:solidFill>
                <a:srgbClr val="00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s-MX"/>
              </a:p>
            </p:txBody>
          </p:sp>
          <p:sp>
            <p:nvSpPr>
              <p:cNvPr id="12321" name="Rectangle 33"/>
              <p:cNvSpPr>
                <a:spLocks noChangeArrowheads="1"/>
              </p:cNvSpPr>
              <p:nvPr/>
            </p:nvSpPr>
            <p:spPr bwMode="auto">
              <a:xfrm>
                <a:off x="860" y="1991"/>
                <a:ext cx="1579" cy="217"/>
              </a:xfrm>
              <a:prstGeom prst="rect">
                <a:avLst/>
              </a:prstGeom>
              <a:noFill/>
              <a:ln w="12700">
                <a:noFill/>
                <a:miter lim="800000"/>
                <a:headEnd/>
                <a:tailEnd/>
              </a:ln>
              <a:effectLst/>
            </p:spPr>
            <p:txBody>
              <a:bodyPr lIns="65088" tIns="31750" rIns="65088" bIns="31750">
                <a:spAutoFit/>
              </a:bodyPr>
              <a:lstStyle/>
              <a:p>
                <a:pPr defTabSz="373063" eaLnBrk="0" hangingPunct="0">
                  <a:spcAft>
                    <a:spcPct val="15000"/>
                  </a:spcAft>
                  <a:tabLst>
                    <a:tab pos="338138" algn="l"/>
                  </a:tabLst>
                </a:pPr>
                <a:r>
                  <a:rPr lang="es-ES_tradnl" sz="1600" b="1" i="1"/>
                  <a:t>H = Altura Ortométrica</a:t>
                </a:r>
              </a:p>
            </p:txBody>
          </p:sp>
        </p:grpSp>
        <p:grpSp>
          <p:nvGrpSpPr>
            <p:cNvPr id="12322" name="Group 34"/>
            <p:cNvGrpSpPr>
              <a:grpSpLocks/>
            </p:cNvGrpSpPr>
            <p:nvPr/>
          </p:nvGrpSpPr>
          <p:grpSpPr bwMode="auto">
            <a:xfrm>
              <a:off x="795" y="1549"/>
              <a:ext cx="1711" cy="256"/>
              <a:chOff x="795" y="1549"/>
              <a:chExt cx="1711" cy="256"/>
            </a:xfrm>
          </p:grpSpPr>
          <p:sp>
            <p:nvSpPr>
              <p:cNvPr id="12323" name="Rectangle 35"/>
              <p:cNvSpPr>
                <a:spLocks noChangeArrowheads="1"/>
              </p:cNvSpPr>
              <p:nvPr/>
            </p:nvSpPr>
            <p:spPr bwMode="auto">
              <a:xfrm>
                <a:off x="795" y="1549"/>
                <a:ext cx="1691" cy="256"/>
              </a:xfrm>
              <a:prstGeom prst="rect">
                <a:avLst/>
              </a:prstGeom>
              <a:solidFill>
                <a:srgbClr val="00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s-MX"/>
              </a:p>
            </p:txBody>
          </p:sp>
          <p:sp>
            <p:nvSpPr>
              <p:cNvPr id="12324" name="Rectangle 36"/>
              <p:cNvSpPr>
                <a:spLocks noChangeArrowheads="1"/>
              </p:cNvSpPr>
              <p:nvPr/>
            </p:nvSpPr>
            <p:spPr bwMode="auto">
              <a:xfrm>
                <a:off x="953" y="1585"/>
                <a:ext cx="1553" cy="217"/>
              </a:xfrm>
              <a:prstGeom prst="rect">
                <a:avLst/>
              </a:prstGeom>
              <a:noFill/>
              <a:ln w="12700">
                <a:noFill/>
                <a:miter lim="800000"/>
                <a:headEnd/>
                <a:tailEnd/>
              </a:ln>
              <a:effectLst/>
            </p:spPr>
            <p:txBody>
              <a:bodyPr lIns="65088" tIns="31750" rIns="65088" bIns="31750">
                <a:spAutoFit/>
              </a:bodyPr>
              <a:lstStyle/>
              <a:p>
                <a:pPr defTabSz="373063" eaLnBrk="0" hangingPunct="0">
                  <a:spcAft>
                    <a:spcPct val="15000"/>
                  </a:spcAft>
                  <a:tabLst>
                    <a:tab pos="338138" algn="l"/>
                  </a:tabLst>
                </a:pPr>
                <a:r>
                  <a:rPr lang="es-ES_tradnl" sz="1600" b="1" i="1"/>
                  <a:t>h =	Altura Elipsoidal</a:t>
                </a:r>
              </a:p>
            </p:txBody>
          </p:sp>
        </p:grpSp>
        <p:sp>
          <p:nvSpPr>
            <p:cNvPr id="12325" name="Line 37"/>
            <p:cNvSpPr>
              <a:spLocks noChangeShapeType="1"/>
            </p:cNvSpPr>
            <p:nvPr/>
          </p:nvSpPr>
          <p:spPr bwMode="auto">
            <a:xfrm>
              <a:off x="2526" y="1672"/>
              <a:ext cx="639" cy="0"/>
            </a:xfrm>
            <a:prstGeom prst="line">
              <a:avLst/>
            </a:prstGeom>
            <a:noFill/>
            <a:ln w="12700">
              <a:solidFill>
                <a:schemeClr val="tx1"/>
              </a:solidFill>
              <a:round/>
              <a:headEnd/>
              <a:tailEnd/>
            </a:ln>
            <a:effectLst/>
          </p:spPr>
          <p:txBody>
            <a:bodyPr wrap="none" anchor="ctr"/>
            <a:lstStyle/>
            <a:p>
              <a:endParaRPr lang="es-MX"/>
            </a:p>
          </p:txBody>
        </p:sp>
        <p:sp>
          <p:nvSpPr>
            <p:cNvPr id="12326" name="Line 38"/>
            <p:cNvSpPr>
              <a:spLocks noChangeShapeType="1"/>
            </p:cNvSpPr>
            <p:nvPr/>
          </p:nvSpPr>
          <p:spPr bwMode="auto">
            <a:xfrm>
              <a:off x="2518" y="2166"/>
              <a:ext cx="502" cy="1"/>
            </a:xfrm>
            <a:prstGeom prst="line">
              <a:avLst/>
            </a:prstGeom>
            <a:noFill/>
            <a:ln w="12700">
              <a:solidFill>
                <a:schemeClr val="tx1"/>
              </a:solidFill>
              <a:round/>
              <a:headEnd/>
              <a:tailEnd/>
            </a:ln>
            <a:effectLst/>
          </p:spPr>
          <p:txBody>
            <a:bodyPr wrap="none" anchor="ctr"/>
            <a:lstStyle/>
            <a:p>
              <a:endParaRPr lang="es-MX"/>
            </a:p>
          </p:txBody>
        </p:sp>
        <p:sp>
          <p:nvSpPr>
            <p:cNvPr id="12327" name="Line 39"/>
            <p:cNvSpPr>
              <a:spLocks noChangeShapeType="1"/>
            </p:cNvSpPr>
            <p:nvPr/>
          </p:nvSpPr>
          <p:spPr bwMode="auto">
            <a:xfrm>
              <a:off x="3030" y="2255"/>
              <a:ext cx="494" cy="1"/>
            </a:xfrm>
            <a:prstGeom prst="line">
              <a:avLst/>
            </a:prstGeom>
            <a:noFill/>
            <a:ln w="12700">
              <a:solidFill>
                <a:schemeClr val="tx1"/>
              </a:solidFill>
              <a:round/>
              <a:headEnd/>
              <a:tailEnd type="triangle" w="med" len="med"/>
            </a:ln>
            <a:effectLst/>
          </p:spPr>
          <p:txBody>
            <a:bodyPr wrap="none" anchor="ctr"/>
            <a:lstStyle/>
            <a:p>
              <a:endParaRPr lang="es-MX"/>
            </a:p>
          </p:txBody>
        </p:sp>
        <p:sp>
          <p:nvSpPr>
            <p:cNvPr id="12328" name="Line 40"/>
            <p:cNvSpPr>
              <a:spLocks noChangeShapeType="1"/>
            </p:cNvSpPr>
            <p:nvPr/>
          </p:nvSpPr>
          <p:spPr bwMode="auto">
            <a:xfrm>
              <a:off x="3025" y="2173"/>
              <a:ext cx="0" cy="79"/>
            </a:xfrm>
            <a:prstGeom prst="line">
              <a:avLst/>
            </a:prstGeom>
            <a:noFill/>
            <a:ln w="12700">
              <a:solidFill>
                <a:schemeClr val="tx1"/>
              </a:solidFill>
              <a:round/>
              <a:headEnd/>
              <a:tailEnd/>
            </a:ln>
            <a:effectLst/>
          </p:spPr>
          <p:txBody>
            <a:bodyPr wrap="none" anchor="ctr"/>
            <a:lstStyle/>
            <a:p>
              <a:endParaRPr lang="es-MX"/>
            </a:p>
          </p:txBody>
        </p:sp>
        <p:sp>
          <p:nvSpPr>
            <p:cNvPr id="12329" name="Line 41"/>
            <p:cNvSpPr>
              <a:spLocks noChangeShapeType="1"/>
            </p:cNvSpPr>
            <p:nvPr/>
          </p:nvSpPr>
          <p:spPr bwMode="auto">
            <a:xfrm>
              <a:off x="3174" y="2079"/>
              <a:ext cx="702" cy="1"/>
            </a:xfrm>
            <a:prstGeom prst="line">
              <a:avLst/>
            </a:prstGeom>
            <a:noFill/>
            <a:ln w="12700">
              <a:solidFill>
                <a:schemeClr val="tx1"/>
              </a:solidFill>
              <a:round/>
              <a:headEnd/>
              <a:tailEnd type="triangle" w="med" len="med"/>
            </a:ln>
            <a:effectLst/>
          </p:spPr>
          <p:txBody>
            <a:bodyPr wrap="none" anchor="ctr"/>
            <a:lstStyle/>
            <a:p>
              <a:endParaRPr lang="es-MX"/>
            </a:p>
          </p:txBody>
        </p:sp>
        <p:sp>
          <p:nvSpPr>
            <p:cNvPr id="12330" name="Line 42"/>
            <p:cNvSpPr>
              <a:spLocks noChangeShapeType="1"/>
            </p:cNvSpPr>
            <p:nvPr/>
          </p:nvSpPr>
          <p:spPr bwMode="auto">
            <a:xfrm flipV="1">
              <a:off x="3169" y="1669"/>
              <a:ext cx="0" cy="413"/>
            </a:xfrm>
            <a:prstGeom prst="line">
              <a:avLst/>
            </a:prstGeom>
            <a:noFill/>
            <a:ln w="12700">
              <a:solidFill>
                <a:schemeClr val="tx1"/>
              </a:solidFill>
              <a:round/>
              <a:headEnd/>
              <a:tailEnd/>
            </a:ln>
            <a:effectLst/>
          </p:spPr>
          <p:txBody>
            <a:bodyPr wrap="none" anchor="ctr"/>
            <a:lstStyle/>
            <a:p>
              <a:endParaRPr lang="es-MX"/>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a:hlinkClick r:id="" action="ppaction://hlinkshowjump?jump=nextslide"/>
          </p:cNvPr>
          <p:cNvSpPr>
            <a:spLocks noChangeArrowheads="1"/>
          </p:cNvSpPr>
          <p:nvPr/>
        </p:nvSpPr>
        <p:spPr bwMode="auto">
          <a:xfrm>
            <a:off x="0" y="1981200"/>
            <a:ext cx="9372600" cy="1143000"/>
          </a:xfrm>
          <a:prstGeom prst="rect">
            <a:avLst/>
          </a:prstGeom>
          <a:noFill/>
          <a:ln w="9525">
            <a:noFill/>
            <a:miter lim="800000"/>
            <a:headEnd/>
            <a:tailEnd/>
          </a:ln>
          <a:effectLst/>
        </p:spPr>
        <p:txBody>
          <a:bodyPr/>
          <a:lstStyle/>
          <a:p>
            <a:pPr algn="ct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onotype Corsiva" pitchFamily="66" charset="0"/>
              </a:rPr>
              <a:t>Representaciones Cartográficas</a:t>
            </a:r>
          </a:p>
        </p:txBody>
      </p:sp>
      <p:pic>
        <p:nvPicPr>
          <p:cNvPr id="11269" name="Picture 5"/>
          <p:cNvPicPr>
            <a:picLocks noChangeAspect="1" noChangeArrowheads="1"/>
          </p:cNvPicPr>
          <p:nvPr/>
        </p:nvPicPr>
        <p:blipFill>
          <a:blip r:embed="rId2"/>
          <a:srcRect l="8421" r="11578" b="7439"/>
          <a:stretch>
            <a:fillRect/>
          </a:stretch>
        </p:blipFill>
        <p:spPr bwMode="auto">
          <a:xfrm>
            <a:off x="3352800" y="3124200"/>
            <a:ext cx="2819400" cy="2078038"/>
          </a:xfrm>
          <a:prstGeom prst="rect">
            <a:avLst/>
          </a:prstGeom>
          <a:noFill/>
          <a:ln w="12700">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box(out)">
                                      <p:cBhvr>
                                        <p:cTn id="7"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1" name="Rectangle 189"/>
          <p:cNvSpPr>
            <a:spLocks noChangeArrowheads="1"/>
          </p:cNvSpPr>
          <p:nvPr/>
        </p:nvSpPr>
        <p:spPr bwMode="auto">
          <a:xfrm>
            <a:off x="652463" y="6262688"/>
            <a:ext cx="1914525" cy="449262"/>
          </a:xfrm>
          <a:prstGeom prst="rect">
            <a:avLst/>
          </a:prstGeom>
          <a:noFill/>
          <a:ln w="12700">
            <a:noFill/>
            <a:miter lim="800000"/>
            <a:headEnd/>
            <a:tailEnd/>
          </a:ln>
          <a:effectLst/>
        </p:spPr>
        <p:txBody>
          <a:bodyPr wrap="none" anchor="ctr"/>
          <a:lstStyle/>
          <a:p>
            <a:endParaRPr lang="es-MX"/>
          </a:p>
        </p:txBody>
      </p:sp>
      <p:sp>
        <p:nvSpPr>
          <p:cNvPr id="3262" name="Rectangle 190"/>
          <p:cNvSpPr>
            <a:spLocks noChangeArrowheads="1"/>
          </p:cNvSpPr>
          <p:nvPr/>
        </p:nvSpPr>
        <p:spPr bwMode="auto">
          <a:xfrm>
            <a:off x="3176588" y="6262688"/>
            <a:ext cx="2790825" cy="449262"/>
          </a:xfrm>
          <a:prstGeom prst="rect">
            <a:avLst/>
          </a:prstGeom>
          <a:noFill/>
          <a:ln w="12700">
            <a:noFill/>
            <a:miter lim="800000"/>
            <a:headEnd/>
            <a:tailEnd/>
          </a:ln>
          <a:effectLst/>
        </p:spPr>
        <p:txBody>
          <a:bodyPr wrap="none" anchor="ctr"/>
          <a:lstStyle/>
          <a:p>
            <a:endParaRPr lang="es-MX"/>
          </a:p>
        </p:txBody>
      </p:sp>
      <p:grpSp>
        <p:nvGrpSpPr>
          <p:cNvPr id="3277" name="Group 205"/>
          <p:cNvGrpSpPr>
            <a:grpSpLocks/>
          </p:cNvGrpSpPr>
          <p:nvPr/>
        </p:nvGrpSpPr>
        <p:grpSpPr bwMode="auto">
          <a:xfrm>
            <a:off x="569913" y="381000"/>
            <a:ext cx="7900987" cy="5334000"/>
            <a:chOff x="359" y="240"/>
            <a:chExt cx="4977" cy="3360"/>
          </a:xfrm>
        </p:grpSpPr>
        <p:sp>
          <p:nvSpPr>
            <p:cNvPr id="3263" name="Rectangle 191"/>
            <p:cNvSpPr>
              <a:spLocks noChangeArrowheads="1"/>
            </p:cNvSpPr>
            <p:nvPr/>
          </p:nvSpPr>
          <p:spPr bwMode="auto">
            <a:xfrm>
              <a:off x="1045" y="1749"/>
              <a:ext cx="1883" cy="410"/>
            </a:xfrm>
            <a:prstGeom prst="rect">
              <a:avLst/>
            </a:prstGeom>
            <a:solidFill>
              <a:srgbClr val="CC0000"/>
            </a:solidFill>
            <a:ln w="25400">
              <a:solidFill>
                <a:schemeClr val="tx1"/>
              </a:solidFill>
              <a:miter lim="800000"/>
              <a:headEnd/>
              <a:tailEnd/>
            </a:ln>
            <a:effectLst>
              <a:outerShdw dist="53882" dir="2700000" algn="ctr" rotWithShape="0">
                <a:schemeClr val="tx2"/>
              </a:outerShdw>
            </a:effectLst>
          </p:spPr>
          <p:txBody>
            <a:bodyPr lIns="109538" tIns="53975" rIns="109538" bIns="53975">
              <a:spAutoFit/>
            </a:bodyPr>
            <a:lstStyle/>
            <a:p>
              <a:pPr algn="ctr" defTabSz="1066800" eaLnBrk="0" hangingPunct="0"/>
              <a:r>
                <a:rPr lang="es-ES_tradnl" sz="3400" b="1" i="1">
                  <a:solidFill>
                    <a:srgbClr val="FFFFFF"/>
                  </a:solidFill>
                  <a:effectLst>
                    <a:outerShdw blurRad="38100" dist="38100" dir="2700000" algn="tl">
                      <a:srgbClr val="000000"/>
                    </a:outerShdw>
                  </a:effectLst>
                </a:rPr>
                <a:t>Cartesianas</a:t>
              </a:r>
            </a:p>
          </p:txBody>
        </p:sp>
        <p:sp>
          <p:nvSpPr>
            <p:cNvPr id="3264" name="Rectangle 192"/>
            <p:cNvSpPr>
              <a:spLocks noChangeArrowheads="1"/>
            </p:cNvSpPr>
            <p:nvPr/>
          </p:nvSpPr>
          <p:spPr bwMode="auto">
            <a:xfrm>
              <a:off x="885" y="240"/>
              <a:ext cx="2253" cy="289"/>
            </a:xfrm>
            <a:prstGeom prst="rect">
              <a:avLst/>
            </a:prstGeom>
            <a:noFill/>
            <a:ln w="12700">
              <a:noFill/>
              <a:miter lim="800000"/>
              <a:headEnd/>
              <a:tailEnd/>
            </a:ln>
            <a:effectLst/>
          </p:spPr>
          <p:txBody>
            <a:bodyPr wrap="none" lIns="90488" tIns="44450" rIns="90488" bIns="44450">
              <a:spAutoFit/>
            </a:bodyPr>
            <a:lstStyle/>
            <a:p>
              <a:pPr marL="390525" indent="-390525" defTabSz="1042988" eaLnBrk="0" hangingPunct="0">
                <a:spcBef>
                  <a:spcPct val="20000"/>
                </a:spcBef>
              </a:pPr>
              <a:r>
                <a:rPr lang="es-ES_tradnl" sz="2400" b="1" i="1" dirty="0">
                  <a:ln w="18000">
                    <a:solidFill>
                      <a:schemeClr val="accent2">
                        <a:satMod val="140000"/>
                      </a:schemeClr>
                    </a:solidFill>
                    <a:prstDash val="solid"/>
                    <a:miter lim="800000"/>
                  </a:ln>
                  <a:noFill/>
                  <a:effectLst>
                    <a:outerShdw blurRad="25500" dist="23000" dir="7020000" algn="tl">
                      <a:srgbClr val="000000">
                        <a:alpha val="50000"/>
                      </a:srgbClr>
                    </a:outerShdw>
                  </a:effectLst>
                </a:rPr>
                <a:t>Tipos de Coordenadas </a:t>
              </a:r>
            </a:p>
          </p:txBody>
        </p:sp>
        <p:sp>
          <p:nvSpPr>
            <p:cNvPr id="3265" name="Rectangle 193"/>
            <p:cNvSpPr>
              <a:spLocks noChangeArrowheads="1"/>
            </p:cNvSpPr>
            <p:nvPr/>
          </p:nvSpPr>
          <p:spPr bwMode="auto">
            <a:xfrm>
              <a:off x="359" y="960"/>
              <a:ext cx="4977" cy="696"/>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Existen varios sistemas o tipos de coordenadas diferentes las cuales son :</a:t>
              </a:r>
            </a:p>
          </p:txBody>
        </p:sp>
        <p:sp>
          <p:nvSpPr>
            <p:cNvPr id="3266" name="Rectangle 194"/>
            <p:cNvSpPr>
              <a:spLocks noChangeArrowheads="1"/>
            </p:cNvSpPr>
            <p:nvPr/>
          </p:nvSpPr>
          <p:spPr bwMode="auto">
            <a:xfrm>
              <a:off x="1056" y="2373"/>
              <a:ext cx="1883" cy="410"/>
            </a:xfrm>
            <a:prstGeom prst="rect">
              <a:avLst/>
            </a:prstGeom>
            <a:solidFill>
              <a:srgbClr val="CC0000"/>
            </a:solidFill>
            <a:ln w="25400">
              <a:solidFill>
                <a:schemeClr val="tx1"/>
              </a:solidFill>
              <a:miter lim="800000"/>
              <a:headEnd/>
              <a:tailEnd/>
            </a:ln>
            <a:effectLst>
              <a:outerShdw dist="53882" dir="2700000" algn="ctr" rotWithShape="0">
                <a:schemeClr val="tx2"/>
              </a:outerShdw>
            </a:effectLst>
          </p:spPr>
          <p:txBody>
            <a:bodyPr lIns="109538" tIns="53975" rIns="109538" bIns="53975">
              <a:spAutoFit/>
            </a:bodyPr>
            <a:lstStyle/>
            <a:p>
              <a:pPr algn="ctr" defTabSz="1066800" eaLnBrk="0" hangingPunct="0"/>
              <a:r>
                <a:rPr lang="es-ES_tradnl" sz="3400" b="1" i="1">
                  <a:solidFill>
                    <a:srgbClr val="FFFFFF"/>
                  </a:solidFill>
                  <a:effectLst>
                    <a:outerShdw blurRad="38100" dist="38100" dir="2700000" algn="tl">
                      <a:srgbClr val="000000"/>
                    </a:outerShdw>
                  </a:effectLst>
                </a:rPr>
                <a:t>Geodésicas</a:t>
              </a:r>
            </a:p>
          </p:txBody>
        </p:sp>
        <p:sp>
          <p:nvSpPr>
            <p:cNvPr id="3267" name="Rectangle 195"/>
            <p:cNvSpPr>
              <a:spLocks noChangeArrowheads="1"/>
            </p:cNvSpPr>
            <p:nvPr/>
          </p:nvSpPr>
          <p:spPr bwMode="auto">
            <a:xfrm>
              <a:off x="1056" y="3093"/>
              <a:ext cx="1883" cy="410"/>
            </a:xfrm>
            <a:prstGeom prst="rect">
              <a:avLst/>
            </a:prstGeom>
            <a:solidFill>
              <a:srgbClr val="CC0000"/>
            </a:solidFill>
            <a:ln w="25400">
              <a:solidFill>
                <a:schemeClr val="tx1"/>
              </a:solidFill>
              <a:miter lim="800000"/>
              <a:headEnd/>
              <a:tailEnd/>
            </a:ln>
            <a:effectLst>
              <a:outerShdw dist="53882" dir="2700000" algn="ctr" rotWithShape="0">
                <a:schemeClr val="tx2"/>
              </a:outerShdw>
            </a:effectLst>
          </p:spPr>
          <p:txBody>
            <a:bodyPr lIns="109538" tIns="53975" rIns="109538" bIns="53975">
              <a:spAutoFit/>
            </a:bodyPr>
            <a:lstStyle/>
            <a:p>
              <a:pPr algn="ctr" defTabSz="1066800" eaLnBrk="0" hangingPunct="0"/>
              <a:r>
                <a:rPr lang="es-ES_tradnl" sz="3400" b="1" i="1">
                  <a:solidFill>
                    <a:srgbClr val="FFFFFF"/>
                  </a:solidFill>
                  <a:effectLst>
                    <a:outerShdw blurRad="38100" dist="38100" dir="2700000" algn="tl">
                      <a:srgbClr val="000000"/>
                    </a:outerShdw>
                  </a:effectLst>
                </a:rPr>
                <a:t>Locales</a:t>
              </a:r>
            </a:p>
          </p:txBody>
        </p:sp>
        <p:grpSp>
          <p:nvGrpSpPr>
            <p:cNvPr id="3268" name="Group 196"/>
            <p:cNvGrpSpPr>
              <a:grpSpLocks/>
            </p:cNvGrpSpPr>
            <p:nvPr/>
          </p:nvGrpSpPr>
          <p:grpSpPr bwMode="auto">
            <a:xfrm>
              <a:off x="3120" y="2277"/>
              <a:ext cx="1663" cy="555"/>
              <a:chOff x="795" y="1549"/>
              <a:chExt cx="1711" cy="269"/>
            </a:xfrm>
          </p:grpSpPr>
          <p:sp>
            <p:nvSpPr>
              <p:cNvPr id="3269" name="Rectangle 197"/>
              <p:cNvSpPr>
                <a:spLocks noChangeArrowheads="1"/>
              </p:cNvSpPr>
              <p:nvPr/>
            </p:nvSpPr>
            <p:spPr bwMode="auto">
              <a:xfrm>
                <a:off x="795" y="1549"/>
                <a:ext cx="1691" cy="256"/>
              </a:xfrm>
              <a:prstGeom prst="rect">
                <a:avLst/>
              </a:prstGeom>
              <a:solidFill>
                <a:srgbClr val="00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s-MX"/>
              </a:p>
            </p:txBody>
          </p:sp>
          <p:sp>
            <p:nvSpPr>
              <p:cNvPr id="3270" name="Rectangle 198"/>
              <p:cNvSpPr>
                <a:spLocks noChangeArrowheads="1"/>
              </p:cNvSpPr>
              <p:nvPr/>
            </p:nvSpPr>
            <p:spPr bwMode="auto">
              <a:xfrm>
                <a:off x="953" y="1585"/>
                <a:ext cx="1553" cy="233"/>
              </a:xfrm>
              <a:prstGeom prst="rect">
                <a:avLst/>
              </a:prstGeom>
              <a:noFill/>
              <a:ln w="12700">
                <a:noFill/>
                <a:miter lim="800000"/>
                <a:headEnd/>
                <a:tailEnd/>
              </a:ln>
              <a:effectLst/>
            </p:spPr>
            <p:txBody>
              <a:bodyPr lIns="65088" tIns="31750" rIns="65088" bIns="31750">
                <a:spAutoFit/>
              </a:bodyPr>
              <a:lstStyle/>
              <a:p>
                <a:pPr defTabSz="373063" eaLnBrk="0" hangingPunct="0">
                  <a:spcAft>
                    <a:spcPct val="15000"/>
                  </a:spcAft>
                  <a:tabLst>
                    <a:tab pos="338138" algn="l"/>
                  </a:tabLst>
                </a:pPr>
                <a:r>
                  <a:rPr lang="es-ES_tradnl" sz="1400" b="1" i="1"/>
                  <a:t>Lat= 19° 31’ 28.80253’’ N</a:t>
                </a:r>
              </a:p>
              <a:p>
                <a:pPr defTabSz="373063" eaLnBrk="0" hangingPunct="0">
                  <a:spcAft>
                    <a:spcPct val="15000"/>
                  </a:spcAft>
                  <a:tabLst>
                    <a:tab pos="338138" algn="l"/>
                  </a:tabLst>
                </a:pPr>
                <a:r>
                  <a:rPr lang="es-ES_tradnl" sz="1400" b="1" i="1"/>
                  <a:t>Long= 99° 10’ 35.23651’’ W </a:t>
                </a:r>
              </a:p>
              <a:p>
                <a:pPr defTabSz="373063" eaLnBrk="0" hangingPunct="0">
                  <a:spcAft>
                    <a:spcPct val="15000"/>
                  </a:spcAft>
                  <a:tabLst>
                    <a:tab pos="338138" algn="l"/>
                  </a:tabLst>
                </a:pPr>
                <a:r>
                  <a:rPr lang="es-ES_tradnl" sz="1400" b="1" i="1"/>
                  <a:t>Alt =  2241.852 msnm</a:t>
                </a:r>
              </a:p>
            </p:txBody>
          </p:sp>
        </p:grpSp>
        <p:grpSp>
          <p:nvGrpSpPr>
            <p:cNvPr id="3271" name="Group 199"/>
            <p:cNvGrpSpPr>
              <a:grpSpLocks/>
            </p:cNvGrpSpPr>
            <p:nvPr/>
          </p:nvGrpSpPr>
          <p:grpSpPr bwMode="auto">
            <a:xfrm>
              <a:off x="3120" y="3045"/>
              <a:ext cx="1663" cy="555"/>
              <a:chOff x="795" y="1549"/>
              <a:chExt cx="1711" cy="269"/>
            </a:xfrm>
          </p:grpSpPr>
          <p:sp>
            <p:nvSpPr>
              <p:cNvPr id="3272" name="Rectangle 200"/>
              <p:cNvSpPr>
                <a:spLocks noChangeArrowheads="1"/>
              </p:cNvSpPr>
              <p:nvPr/>
            </p:nvSpPr>
            <p:spPr bwMode="auto">
              <a:xfrm>
                <a:off x="795" y="1549"/>
                <a:ext cx="1691" cy="256"/>
              </a:xfrm>
              <a:prstGeom prst="rect">
                <a:avLst/>
              </a:prstGeom>
              <a:solidFill>
                <a:srgbClr val="00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s-MX"/>
              </a:p>
            </p:txBody>
          </p:sp>
          <p:sp>
            <p:nvSpPr>
              <p:cNvPr id="3273" name="Rectangle 201"/>
              <p:cNvSpPr>
                <a:spLocks noChangeArrowheads="1"/>
              </p:cNvSpPr>
              <p:nvPr/>
            </p:nvSpPr>
            <p:spPr bwMode="auto">
              <a:xfrm>
                <a:off x="953" y="1585"/>
                <a:ext cx="1553" cy="233"/>
              </a:xfrm>
              <a:prstGeom prst="rect">
                <a:avLst/>
              </a:prstGeom>
              <a:noFill/>
              <a:ln w="12700">
                <a:noFill/>
                <a:miter lim="800000"/>
                <a:headEnd/>
                <a:tailEnd/>
              </a:ln>
              <a:effectLst/>
            </p:spPr>
            <p:txBody>
              <a:bodyPr lIns="65088" tIns="31750" rIns="65088" bIns="31750">
                <a:spAutoFit/>
              </a:bodyPr>
              <a:lstStyle/>
              <a:p>
                <a:pPr defTabSz="373063" eaLnBrk="0" hangingPunct="0">
                  <a:spcAft>
                    <a:spcPct val="15000"/>
                  </a:spcAft>
                  <a:tabLst>
                    <a:tab pos="338138" algn="l"/>
                  </a:tabLst>
                </a:pPr>
                <a:r>
                  <a:rPr lang="es-ES_tradnl" sz="1400" b="1" i="1"/>
                  <a:t>X = 5,000.000</a:t>
                </a:r>
              </a:p>
              <a:p>
                <a:pPr defTabSz="373063" eaLnBrk="0" hangingPunct="0">
                  <a:spcAft>
                    <a:spcPct val="15000"/>
                  </a:spcAft>
                  <a:tabLst>
                    <a:tab pos="338138" algn="l"/>
                  </a:tabLst>
                </a:pPr>
                <a:r>
                  <a:rPr lang="es-ES_tradnl" sz="1400" b="1" i="1"/>
                  <a:t>Y = 	5,000.000 </a:t>
                </a:r>
              </a:p>
              <a:p>
                <a:pPr defTabSz="373063" eaLnBrk="0" hangingPunct="0">
                  <a:spcAft>
                    <a:spcPct val="15000"/>
                  </a:spcAft>
                  <a:tabLst>
                    <a:tab pos="338138" algn="l"/>
                  </a:tabLst>
                </a:pPr>
                <a:r>
                  <a:rPr lang="es-ES_tradnl" sz="1400" b="1" i="1"/>
                  <a:t>Z = 500.000</a:t>
                </a:r>
              </a:p>
            </p:txBody>
          </p:sp>
        </p:grpSp>
        <p:grpSp>
          <p:nvGrpSpPr>
            <p:cNvPr id="3274" name="Group 202"/>
            <p:cNvGrpSpPr>
              <a:grpSpLocks/>
            </p:cNvGrpSpPr>
            <p:nvPr/>
          </p:nvGrpSpPr>
          <p:grpSpPr bwMode="auto">
            <a:xfrm>
              <a:off x="3120" y="1653"/>
              <a:ext cx="1663" cy="555"/>
              <a:chOff x="795" y="1549"/>
              <a:chExt cx="1711" cy="269"/>
            </a:xfrm>
          </p:grpSpPr>
          <p:sp>
            <p:nvSpPr>
              <p:cNvPr id="3275" name="Rectangle 203"/>
              <p:cNvSpPr>
                <a:spLocks noChangeArrowheads="1"/>
              </p:cNvSpPr>
              <p:nvPr/>
            </p:nvSpPr>
            <p:spPr bwMode="auto">
              <a:xfrm>
                <a:off x="795" y="1549"/>
                <a:ext cx="1691" cy="256"/>
              </a:xfrm>
              <a:prstGeom prst="rect">
                <a:avLst/>
              </a:prstGeom>
              <a:solidFill>
                <a:srgbClr val="00CCFF"/>
              </a:solidFill>
              <a:ln w="12700">
                <a:solidFill>
                  <a:schemeClr val="tx1"/>
                </a:solidFill>
                <a:miter lim="800000"/>
                <a:headEnd/>
                <a:tailEnd/>
              </a:ln>
              <a:effectLst>
                <a:outerShdw dist="107763" dir="2700000" algn="ctr" rotWithShape="0">
                  <a:schemeClr val="tx1"/>
                </a:outerShdw>
              </a:effectLst>
            </p:spPr>
            <p:txBody>
              <a:bodyPr wrap="none" anchor="ctr"/>
              <a:lstStyle/>
              <a:p>
                <a:endParaRPr lang="es-MX"/>
              </a:p>
            </p:txBody>
          </p:sp>
          <p:sp>
            <p:nvSpPr>
              <p:cNvPr id="3276" name="Rectangle 204"/>
              <p:cNvSpPr>
                <a:spLocks noChangeArrowheads="1"/>
              </p:cNvSpPr>
              <p:nvPr/>
            </p:nvSpPr>
            <p:spPr bwMode="auto">
              <a:xfrm>
                <a:off x="953" y="1585"/>
                <a:ext cx="1553" cy="233"/>
              </a:xfrm>
              <a:prstGeom prst="rect">
                <a:avLst/>
              </a:prstGeom>
              <a:noFill/>
              <a:ln w="12700">
                <a:noFill/>
                <a:miter lim="800000"/>
                <a:headEnd/>
                <a:tailEnd/>
              </a:ln>
              <a:effectLst/>
            </p:spPr>
            <p:txBody>
              <a:bodyPr lIns="65088" tIns="31750" rIns="65088" bIns="31750">
                <a:spAutoFit/>
              </a:bodyPr>
              <a:lstStyle/>
              <a:p>
                <a:pPr defTabSz="373063" eaLnBrk="0" hangingPunct="0">
                  <a:spcAft>
                    <a:spcPct val="15000"/>
                  </a:spcAft>
                  <a:tabLst>
                    <a:tab pos="338138" algn="l"/>
                  </a:tabLst>
                </a:pPr>
                <a:r>
                  <a:rPr lang="es-ES_tradnl" sz="1400" b="1" i="1"/>
                  <a:t>X = - 1,339,405.091</a:t>
                </a:r>
              </a:p>
              <a:p>
                <a:pPr defTabSz="373063" eaLnBrk="0" hangingPunct="0">
                  <a:spcAft>
                    <a:spcPct val="15000"/>
                  </a:spcAft>
                  <a:tabLst>
                    <a:tab pos="338138" algn="l"/>
                  </a:tabLst>
                </a:pPr>
                <a:r>
                  <a:rPr lang="es-ES_tradnl" sz="1400" b="1" i="1"/>
                  <a:t>Y = 	- 5,602,278.211 </a:t>
                </a:r>
              </a:p>
              <a:p>
                <a:pPr defTabSz="373063" eaLnBrk="0" hangingPunct="0">
                  <a:spcAft>
                    <a:spcPct val="15000"/>
                  </a:spcAft>
                  <a:tabLst>
                    <a:tab pos="338138" algn="l"/>
                  </a:tabLst>
                </a:pPr>
                <a:r>
                  <a:rPr lang="es-ES_tradnl" sz="1400" b="1" i="1"/>
                  <a:t>Z =   2,732,093.914</a:t>
                </a:r>
              </a:p>
            </p:txBody>
          </p:sp>
        </p:gr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63" name="Group 23"/>
          <p:cNvGrpSpPr>
            <a:grpSpLocks/>
          </p:cNvGrpSpPr>
          <p:nvPr/>
        </p:nvGrpSpPr>
        <p:grpSpPr bwMode="auto">
          <a:xfrm>
            <a:off x="403225" y="1066800"/>
            <a:ext cx="8253413" cy="5235575"/>
            <a:chOff x="254" y="672"/>
            <a:chExt cx="5199" cy="3298"/>
          </a:xfrm>
        </p:grpSpPr>
        <p:sp>
          <p:nvSpPr>
            <p:cNvPr id="10242" name="Rectangle 2"/>
            <p:cNvSpPr>
              <a:spLocks noChangeArrowheads="1"/>
            </p:cNvSpPr>
            <p:nvPr/>
          </p:nvSpPr>
          <p:spPr bwMode="auto">
            <a:xfrm>
              <a:off x="254" y="1632"/>
              <a:ext cx="3010" cy="696"/>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buFontTx/>
                <a:buChar char="•"/>
              </a:pPr>
              <a:r>
                <a:rPr lang="es-ES_tradnl" sz="2000" b="1"/>
                <a:t>El eje X pasa por el meridiano de Greenwich </a:t>
              </a:r>
            </a:p>
            <a:p>
              <a:pPr marL="315913" indent="-315913" defTabSz="844550" eaLnBrk="0" hangingPunct="0">
                <a:spcBef>
                  <a:spcPct val="20000"/>
                </a:spcBef>
                <a:buFontTx/>
                <a:buChar char="•"/>
              </a:pPr>
              <a:r>
                <a:rPr lang="es-ES_tradnl" sz="2000" b="1"/>
                <a:t>Las diferencias de Posición y  Coordenadas se obtienen en el Sistema de Coordenadas WGS 84 </a:t>
              </a:r>
            </a:p>
            <a:p>
              <a:pPr marL="742950" lvl="1" indent="-285750" defTabSz="844550" eaLnBrk="0" hangingPunct="0">
                <a:spcBef>
                  <a:spcPct val="20000"/>
                </a:spcBef>
                <a:buFontTx/>
                <a:buChar char="–"/>
              </a:pPr>
              <a:r>
                <a:rPr lang="es-ES_tradnl" b="1"/>
                <a:t>Coordenadas Geocéntricas</a:t>
              </a:r>
            </a:p>
            <a:p>
              <a:pPr marL="742950" lvl="1" indent="-285750" defTabSz="844550" eaLnBrk="0" hangingPunct="0">
                <a:spcBef>
                  <a:spcPct val="20000"/>
                </a:spcBef>
              </a:pPr>
              <a:r>
                <a:rPr lang="es-ES_tradnl" b="1"/>
                <a:t>     X, Y, Z. </a:t>
              </a:r>
            </a:p>
          </p:txBody>
        </p:sp>
        <p:sp>
          <p:nvSpPr>
            <p:cNvPr id="10243" name="Rectangle 3"/>
            <p:cNvSpPr>
              <a:spLocks noChangeArrowheads="1"/>
            </p:cNvSpPr>
            <p:nvPr/>
          </p:nvSpPr>
          <p:spPr bwMode="auto">
            <a:xfrm>
              <a:off x="2768" y="3759"/>
              <a:ext cx="1334" cy="211"/>
            </a:xfrm>
            <a:prstGeom prst="rect">
              <a:avLst/>
            </a:prstGeom>
            <a:noFill/>
            <a:ln w="12700">
              <a:noFill/>
              <a:miter lim="800000"/>
              <a:headEnd/>
              <a:tailEnd/>
            </a:ln>
            <a:effectLst/>
          </p:spPr>
          <p:txBody>
            <a:bodyPr wrap="none" anchor="ctr"/>
            <a:lstStyle/>
            <a:p>
              <a:endParaRPr lang="es-MX"/>
            </a:p>
          </p:txBody>
        </p:sp>
        <p:sp>
          <p:nvSpPr>
            <p:cNvPr id="10244" name="Freeform 4"/>
            <p:cNvSpPr>
              <a:spLocks/>
            </p:cNvSpPr>
            <p:nvPr/>
          </p:nvSpPr>
          <p:spPr bwMode="auto">
            <a:xfrm>
              <a:off x="4214" y="2072"/>
              <a:ext cx="508" cy="420"/>
            </a:xfrm>
            <a:custGeom>
              <a:avLst/>
              <a:gdLst/>
              <a:ahLst/>
              <a:cxnLst>
                <a:cxn ang="0">
                  <a:pos x="38" y="38"/>
                </a:cxn>
                <a:cxn ang="0">
                  <a:pos x="77" y="38"/>
                </a:cxn>
                <a:cxn ang="0">
                  <a:pos x="88" y="21"/>
                </a:cxn>
                <a:cxn ang="0">
                  <a:pos x="100" y="10"/>
                </a:cxn>
                <a:cxn ang="0">
                  <a:pos x="110" y="0"/>
                </a:cxn>
                <a:cxn ang="0">
                  <a:pos x="128" y="4"/>
                </a:cxn>
                <a:cxn ang="0">
                  <a:pos x="160" y="32"/>
                </a:cxn>
                <a:cxn ang="0">
                  <a:pos x="262" y="26"/>
                </a:cxn>
                <a:cxn ang="0">
                  <a:pos x="278" y="44"/>
                </a:cxn>
                <a:cxn ang="0">
                  <a:pos x="289" y="54"/>
                </a:cxn>
                <a:cxn ang="0">
                  <a:pos x="300" y="66"/>
                </a:cxn>
                <a:cxn ang="0">
                  <a:pos x="322" y="77"/>
                </a:cxn>
                <a:cxn ang="0">
                  <a:pos x="389" y="89"/>
                </a:cxn>
                <a:cxn ang="0">
                  <a:pos x="411" y="116"/>
                </a:cxn>
                <a:cxn ang="0">
                  <a:pos x="417" y="139"/>
                </a:cxn>
                <a:cxn ang="0">
                  <a:pos x="411" y="200"/>
                </a:cxn>
                <a:cxn ang="0">
                  <a:pos x="423" y="206"/>
                </a:cxn>
                <a:cxn ang="0">
                  <a:pos x="434" y="229"/>
                </a:cxn>
                <a:cxn ang="0">
                  <a:pos x="451" y="268"/>
                </a:cxn>
                <a:cxn ang="0">
                  <a:pos x="461" y="290"/>
                </a:cxn>
                <a:cxn ang="0">
                  <a:pos x="467" y="345"/>
                </a:cxn>
                <a:cxn ang="0">
                  <a:pos x="490" y="351"/>
                </a:cxn>
                <a:cxn ang="0">
                  <a:pos x="496" y="367"/>
                </a:cxn>
                <a:cxn ang="0">
                  <a:pos x="501" y="396"/>
                </a:cxn>
                <a:cxn ang="0">
                  <a:pos x="484" y="419"/>
                </a:cxn>
                <a:cxn ang="0">
                  <a:pos x="467" y="402"/>
                </a:cxn>
                <a:cxn ang="0">
                  <a:pos x="445" y="390"/>
                </a:cxn>
                <a:cxn ang="0">
                  <a:pos x="429" y="379"/>
                </a:cxn>
                <a:cxn ang="0">
                  <a:pos x="411" y="367"/>
                </a:cxn>
                <a:cxn ang="0">
                  <a:pos x="389" y="357"/>
                </a:cxn>
                <a:cxn ang="0">
                  <a:pos x="372" y="340"/>
                </a:cxn>
                <a:cxn ang="0">
                  <a:pos x="356" y="323"/>
                </a:cxn>
                <a:cxn ang="0">
                  <a:pos x="351" y="256"/>
                </a:cxn>
                <a:cxn ang="0">
                  <a:pos x="339" y="229"/>
                </a:cxn>
                <a:cxn ang="0">
                  <a:pos x="334" y="217"/>
                </a:cxn>
                <a:cxn ang="0">
                  <a:pos x="328" y="188"/>
                </a:cxn>
                <a:cxn ang="0">
                  <a:pos x="312" y="172"/>
                </a:cxn>
                <a:cxn ang="0">
                  <a:pos x="306" y="161"/>
                </a:cxn>
                <a:cxn ang="0">
                  <a:pos x="295" y="156"/>
                </a:cxn>
                <a:cxn ang="0">
                  <a:pos x="284" y="144"/>
                </a:cxn>
                <a:cxn ang="0">
                  <a:pos x="256" y="134"/>
                </a:cxn>
                <a:cxn ang="0">
                  <a:pos x="239" y="122"/>
                </a:cxn>
                <a:cxn ang="0">
                  <a:pos x="222" y="111"/>
                </a:cxn>
                <a:cxn ang="0">
                  <a:pos x="172" y="111"/>
                </a:cxn>
                <a:cxn ang="0">
                  <a:pos x="27" y="93"/>
                </a:cxn>
                <a:cxn ang="0">
                  <a:pos x="5" y="83"/>
                </a:cxn>
                <a:cxn ang="0">
                  <a:pos x="5" y="66"/>
                </a:cxn>
                <a:cxn ang="0">
                  <a:pos x="5" y="26"/>
                </a:cxn>
              </a:cxnLst>
              <a:rect l="0" t="0" r="r" b="b"/>
              <a:pathLst>
                <a:path w="508" h="420">
                  <a:moveTo>
                    <a:pt x="5" y="26"/>
                  </a:moveTo>
                  <a:lnTo>
                    <a:pt x="21" y="32"/>
                  </a:lnTo>
                  <a:lnTo>
                    <a:pt x="38" y="38"/>
                  </a:lnTo>
                  <a:lnTo>
                    <a:pt x="60" y="44"/>
                  </a:lnTo>
                  <a:lnTo>
                    <a:pt x="72" y="44"/>
                  </a:lnTo>
                  <a:lnTo>
                    <a:pt x="77" y="38"/>
                  </a:lnTo>
                  <a:lnTo>
                    <a:pt x="77" y="32"/>
                  </a:lnTo>
                  <a:lnTo>
                    <a:pt x="77" y="26"/>
                  </a:lnTo>
                  <a:lnTo>
                    <a:pt x="88" y="21"/>
                  </a:lnTo>
                  <a:lnTo>
                    <a:pt x="88" y="16"/>
                  </a:lnTo>
                  <a:lnTo>
                    <a:pt x="94" y="10"/>
                  </a:lnTo>
                  <a:lnTo>
                    <a:pt x="100" y="10"/>
                  </a:lnTo>
                  <a:lnTo>
                    <a:pt x="100" y="4"/>
                  </a:lnTo>
                  <a:lnTo>
                    <a:pt x="104" y="4"/>
                  </a:lnTo>
                  <a:lnTo>
                    <a:pt x="110" y="0"/>
                  </a:lnTo>
                  <a:lnTo>
                    <a:pt x="116" y="0"/>
                  </a:lnTo>
                  <a:lnTo>
                    <a:pt x="128" y="0"/>
                  </a:lnTo>
                  <a:lnTo>
                    <a:pt x="128" y="4"/>
                  </a:lnTo>
                  <a:lnTo>
                    <a:pt x="133" y="4"/>
                  </a:lnTo>
                  <a:lnTo>
                    <a:pt x="139" y="10"/>
                  </a:lnTo>
                  <a:lnTo>
                    <a:pt x="160" y="32"/>
                  </a:lnTo>
                  <a:lnTo>
                    <a:pt x="195" y="38"/>
                  </a:lnTo>
                  <a:lnTo>
                    <a:pt x="228" y="32"/>
                  </a:lnTo>
                  <a:lnTo>
                    <a:pt x="262" y="26"/>
                  </a:lnTo>
                  <a:lnTo>
                    <a:pt x="268" y="32"/>
                  </a:lnTo>
                  <a:lnTo>
                    <a:pt x="272" y="38"/>
                  </a:lnTo>
                  <a:lnTo>
                    <a:pt x="278" y="44"/>
                  </a:lnTo>
                  <a:lnTo>
                    <a:pt x="284" y="44"/>
                  </a:lnTo>
                  <a:lnTo>
                    <a:pt x="289" y="49"/>
                  </a:lnTo>
                  <a:lnTo>
                    <a:pt x="289" y="54"/>
                  </a:lnTo>
                  <a:lnTo>
                    <a:pt x="295" y="60"/>
                  </a:lnTo>
                  <a:lnTo>
                    <a:pt x="300" y="60"/>
                  </a:lnTo>
                  <a:lnTo>
                    <a:pt x="300" y="66"/>
                  </a:lnTo>
                  <a:lnTo>
                    <a:pt x="306" y="71"/>
                  </a:lnTo>
                  <a:lnTo>
                    <a:pt x="306" y="77"/>
                  </a:lnTo>
                  <a:lnTo>
                    <a:pt x="322" y="77"/>
                  </a:lnTo>
                  <a:lnTo>
                    <a:pt x="345" y="83"/>
                  </a:lnTo>
                  <a:lnTo>
                    <a:pt x="372" y="83"/>
                  </a:lnTo>
                  <a:lnTo>
                    <a:pt x="389" y="89"/>
                  </a:lnTo>
                  <a:lnTo>
                    <a:pt x="395" y="93"/>
                  </a:lnTo>
                  <a:lnTo>
                    <a:pt x="407" y="105"/>
                  </a:lnTo>
                  <a:lnTo>
                    <a:pt x="411" y="116"/>
                  </a:lnTo>
                  <a:lnTo>
                    <a:pt x="417" y="122"/>
                  </a:lnTo>
                  <a:lnTo>
                    <a:pt x="417" y="128"/>
                  </a:lnTo>
                  <a:lnTo>
                    <a:pt x="417" y="139"/>
                  </a:lnTo>
                  <a:lnTo>
                    <a:pt x="417" y="144"/>
                  </a:lnTo>
                  <a:lnTo>
                    <a:pt x="411" y="150"/>
                  </a:lnTo>
                  <a:lnTo>
                    <a:pt x="411" y="200"/>
                  </a:lnTo>
                  <a:lnTo>
                    <a:pt x="417" y="200"/>
                  </a:lnTo>
                  <a:lnTo>
                    <a:pt x="417" y="206"/>
                  </a:lnTo>
                  <a:lnTo>
                    <a:pt x="423" y="206"/>
                  </a:lnTo>
                  <a:lnTo>
                    <a:pt x="429" y="211"/>
                  </a:lnTo>
                  <a:lnTo>
                    <a:pt x="429" y="217"/>
                  </a:lnTo>
                  <a:lnTo>
                    <a:pt x="434" y="229"/>
                  </a:lnTo>
                  <a:lnTo>
                    <a:pt x="439" y="233"/>
                  </a:lnTo>
                  <a:lnTo>
                    <a:pt x="451" y="233"/>
                  </a:lnTo>
                  <a:lnTo>
                    <a:pt x="451" y="268"/>
                  </a:lnTo>
                  <a:lnTo>
                    <a:pt x="451" y="273"/>
                  </a:lnTo>
                  <a:lnTo>
                    <a:pt x="461" y="273"/>
                  </a:lnTo>
                  <a:lnTo>
                    <a:pt x="461" y="290"/>
                  </a:lnTo>
                  <a:lnTo>
                    <a:pt x="467" y="306"/>
                  </a:lnTo>
                  <a:lnTo>
                    <a:pt x="467" y="323"/>
                  </a:lnTo>
                  <a:lnTo>
                    <a:pt x="467" y="345"/>
                  </a:lnTo>
                  <a:lnTo>
                    <a:pt x="473" y="345"/>
                  </a:lnTo>
                  <a:lnTo>
                    <a:pt x="480" y="351"/>
                  </a:lnTo>
                  <a:lnTo>
                    <a:pt x="490" y="351"/>
                  </a:lnTo>
                  <a:lnTo>
                    <a:pt x="490" y="357"/>
                  </a:lnTo>
                  <a:lnTo>
                    <a:pt x="490" y="363"/>
                  </a:lnTo>
                  <a:lnTo>
                    <a:pt x="496" y="367"/>
                  </a:lnTo>
                  <a:lnTo>
                    <a:pt x="496" y="373"/>
                  </a:lnTo>
                  <a:lnTo>
                    <a:pt x="501" y="379"/>
                  </a:lnTo>
                  <a:lnTo>
                    <a:pt x="501" y="396"/>
                  </a:lnTo>
                  <a:lnTo>
                    <a:pt x="507" y="408"/>
                  </a:lnTo>
                  <a:lnTo>
                    <a:pt x="507" y="419"/>
                  </a:lnTo>
                  <a:lnTo>
                    <a:pt x="484" y="419"/>
                  </a:lnTo>
                  <a:lnTo>
                    <a:pt x="480" y="419"/>
                  </a:lnTo>
                  <a:lnTo>
                    <a:pt x="473" y="412"/>
                  </a:lnTo>
                  <a:lnTo>
                    <a:pt x="467" y="402"/>
                  </a:lnTo>
                  <a:lnTo>
                    <a:pt x="461" y="402"/>
                  </a:lnTo>
                  <a:lnTo>
                    <a:pt x="456" y="396"/>
                  </a:lnTo>
                  <a:lnTo>
                    <a:pt x="445" y="390"/>
                  </a:lnTo>
                  <a:lnTo>
                    <a:pt x="439" y="386"/>
                  </a:lnTo>
                  <a:lnTo>
                    <a:pt x="434" y="379"/>
                  </a:lnTo>
                  <a:lnTo>
                    <a:pt x="429" y="379"/>
                  </a:lnTo>
                  <a:lnTo>
                    <a:pt x="423" y="379"/>
                  </a:lnTo>
                  <a:lnTo>
                    <a:pt x="417" y="367"/>
                  </a:lnTo>
                  <a:lnTo>
                    <a:pt x="411" y="367"/>
                  </a:lnTo>
                  <a:lnTo>
                    <a:pt x="407" y="363"/>
                  </a:lnTo>
                  <a:lnTo>
                    <a:pt x="395" y="363"/>
                  </a:lnTo>
                  <a:lnTo>
                    <a:pt x="389" y="357"/>
                  </a:lnTo>
                  <a:lnTo>
                    <a:pt x="389" y="351"/>
                  </a:lnTo>
                  <a:lnTo>
                    <a:pt x="384" y="345"/>
                  </a:lnTo>
                  <a:lnTo>
                    <a:pt x="372" y="340"/>
                  </a:lnTo>
                  <a:lnTo>
                    <a:pt x="367" y="328"/>
                  </a:lnTo>
                  <a:lnTo>
                    <a:pt x="362" y="323"/>
                  </a:lnTo>
                  <a:lnTo>
                    <a:pt x="356" y="323"/>
                  </a:lnTo>
                  <a:lnTo>
                    <a:pt x="351" y="306"/>
                  </a:lnTo>
                  <a:lnTo>
                    <a:pt x="351" y="284"/>
                  </a:lnTo>
                  <a:lnTo>
                    <a:pt x="351" y="256"/>
                  </a:lnTo>
                  <a:lnTo>
                    <a:pt x="345" y="245"/>
                  </a:lnTo>
                  <a:lnTo>
                    <a:pt x="345" y="229"/>
                  </a:lnTo>
                  <a:lnTo>
                    <a:pt x="339" y="229"/>
                  </a:lnTo>
                  <a:lnTo>
                    <a:pt x="339" y="223"/>
                  </a:lnTo>
                  <a:lnTo>
                    <a:pt x="339" y="217"/>
                  </a:lnTo>
                  <a:lnTo>
                    <a:pt x="334" y="217"/>
                  </a:lnTo>
                  <a:lnTo>
                    <a:pt x="334" y="206"/>
                  </a:lnTo>
                  <a:lnTo>
                    <a:pt x="328" y="200"/>
                  </a:lnTo>
                  <a:lnTo>
                    <a:pt x="328" y="188"/>
                  </a:lnTo>
                  <a:lnTo>
                    <a:pt x="322" y="184"/>
                  </a:lnTo>
                  <a:lnTo>
                    <a:pt x="316" y="178"/>
                  </a:lnTo>
                  <a:lnTo>
                    <a:pt x="312" y="172"/>
                  </a:lnTo>
                  <a:lnTo>
                    <a:pt x="312" y="167"/>
                  </a:lnTo>
                  <a:lnTo>
                    <a:pt x="312" y="161"/>
                  </a:lnTo>
                  <a:lnTo>
                    <a:pt x="306" y="161"/>
                  </a:lnTo>
                  <a:lnTo>
                    <a:pt x="306" y="156"/>
                  </a:lnTo>
                  <a:lnTo>
                    <a:pt x="300" y="156"/>
                  </a:lnTo>
                  <a:lnTo>
                    <a:pt x="295" y="156"/>
                  </a:lnTo>
                  <a:lnTo>
                    <a:pt x="289" y="150"/>
                  </a:lnTo>
                  <a:lnTo>
                    <a:pt x="289" y="144"/>
                  </a:lnTo>
                  <a:lnTo>
                    <a:pt x="284" y="144"/>
                  </a:lnTo>
                  <a:lnTo>
                    <a:pt x="284" y="139"/>
                  </a:lnTo>
                  <a:lnTo>
                    <a:pt x="278" y="134"/>
                  </a:lnTo>
                  <a:lnTo>
                    <a:pt x="256" y="134"/>
                  </a:lnTo>
                  <a:lnTo>
                    <a:pt x="256" y="128"/>
                  </a:lnTo>
                  <a:lnTo>
                    <a:pt x="239" y="128"/>
                  </a:lnTo>
                  <a:lnTo>
                    <a:pt x="239" y="122"/>
                  </a:lnTo>
                  <a:lnTo>
                    <a:pt x="233" y="122"/>
                  </a:lnTo>
                  <a:lnTo>
                    <a:pt x="228" y="116"/>
                  </a:lnTo>
                  <a:lnTo>
                    <a:pt x="222" y="111"/>
                  </a:lnTo>
                  <a:lnTo>
                    <a:pt x="211" y="111"/>
                  </a:lnTo>
                  <a:lnTo>
                    <a:pt x="189" y="111"/>
                  </a:lnTo>
                  <a:lnTo>
                    <a:pt x="172" y="111"/>
                  </a:lnTo>
                  <a:lnTo>
                    <a:pt x="166" y="105"/>
                  </a:lnTo>
                  <a:lnTo>
                    <a:pt x="27" y="99"/>
                  </a:lnTo>
                  <a:lnTo>
                    <a:pt x="27" y="93"/>
                  </a:lnTo>
                  <a:lnTo>
                    <a:pt x="21" y="89"/>
                  </a:lnTo>
                  <a:lnTo>
                    <a:pt x="11" y="83"/>
                  </a:lnTo>
                  <a:lnTo>
                    <a:pt x="5" y="83"/>
                  </a:lnTo>
                  <a:lnTo>
                    <a:pt x="5" y="77"/>
                  </a:lnTo>
                  <a:lnTo>
                    <a:pt x="5" y="71"/>
                  </a:lnTo>
                  <a:lnTo>
                    <a:pt x="5" y="66"/>
                  </a:lnTo>
                  <a:lnTo>
                    <a:pt x="0" y="66"/>
                  </a:lnTo>
                  <a:lnTo>
                    <a:pt x="0" y="26"/>
                  </a:lnTo>
                  <a:lnTo>
                    <a:pt x="5" y="26"/>
                  </a:lnTo>
                </a:path>
              </a:pathLst>
            </a:custGeom>
            <a:noFill/>
            <a:ln w="12700" cap="rnd" cmpd="sng">
              <a:noFill/>
              <a:prstDash val="solid"/>
              <a:round/>
              <a:headEnd type="none" w="med" len="med"/>
              <a:tailEnd type="none" w="med" len="med"/>
            </a:ln>
            <a:effectLst/>
          </p:spPr>
          <p:txBody>
            <a:bodyPr/>
            <a:lstStyle/>
            <a:p>
              <a:endParaRPr lang="es-MX"/>
            </a:p>
          </p:txBody>
        </p:sp>
        <p:sp>
          <p:nvSpPr>
            <p:cNvPr id="10245" name="Line 5"/>
            <p:cNvSpPr>
              <a:spLocks noChangeShapeType="1"/>
            </p:cNvSpPr>
            <p:nvPr/>
          </p:nvSpPr>
          <p:spPr bwMode="auto">
            <a:xfrm flipV="1">
              <a:off x="3600" y="1522"/>
              <a:ext cx="0" cy="1406"/>
            </a:xfrm>
            <a:prstGeom prst="line">
              <a:avLst/>
            </a:prstGeom>
            <a:noFill/>
            <a:ln w="12700">
              <a:solidFill>
                <a:srgbClr val="000000"/>
              </a:solidFill>
              <a:round/>
              <a:headEnd/>
              <a:tailEnd type="triangle" w="med" len="med"/>
            </a:ln>
            <a:effectLst/>
          </p:spPr>
          <p:txBody>
            <a:bodyPr wrap="none" anchor="ctr"/>
            <a:lstStyle/>
            <a:p>
              <a:endParaRPr lang="es-MX"/>
            </a:p>
          </p:txBody>
        </p:sp>
        <p:sp>
          <p:nvSpPr>
            <p:cNvPr id="10246" name="Line 6"/>
            <p:cNvSpPr>
              <a:spLocks noChangeShapeType="1"/>
            </p:cNvSpPr>
            <p:nvPr/>
          </p:nvSpPr>
          <p:spPr bwMode="auto">
            <a:xfrm>
              <a:off x="3567" y="2920"/>
              <a:ext cx="1706" cy="0"/>
            </a:xfrm>
            <a:prstGeom prst="line">
              <a:avLst/>
            </a:prstGeom>
            <a:noFill/>
            <a:ln w="12700">
              <a:solidFill>
                <a:srgbClr val="000000"/>
              </a:solidFill>
              <a:round/>
              <a:headEnd/>
              <a:tailEnd type="triangle" w="med" len="med"/>
            </a:ln>
            <a:effectLst/>
          </p:spPr>
          <p:txBody>
            <a:bodyPr wrap="none" anchor="ctr"/>
            <a:lstStyle/>
            <a:p>
              <a:endParaRPr lang="es-MX"/>
            </a:p>
          </p:txBody>
        </p:sp>
        <p:sp>
          <p:nvSpPr>
            <p:cNvPr id="10247" name="Line 7"/>
            <p:cNvSpPr>
              <a:spLocks noChangeShapeType="1"/>
            </p:cNvSpPr>
            <p:nvPr/>
          </p:nvSpPr>
          <p:spPr bwMode="auto">
            <a:xfrm flipH="1">
              <a:off x="2714" y="2926"/>
              <a:ext cx="840" cy="865"/>
            </a:xfrm>
            <a:prstGeom prst="line">
              <a:avLst/>
            </a:prstGeom>
            <a:noFill/>
            <a:ln w="12700">
              <a:solidFill>
                <a:srgbClr val="000000"/>
              </a:solidFill>
              <a:round/>
              <a:headEnd/>
              <a:tailEnd type="triangle" w="med" len="med"/>
            </a:ln>
            <a:effectLst/>
          </p:spPr>
          <p:txBody>
            <a:bodyPr wrap="none" anchor="ctr"/>
            <a:lstStyle/>
            <a:p>
              <a:endParaRPr lang="es-MX"/>
            </a:p>
          </p:txBody>
        </p:sp>
        <p:sp>
          <p:nvSpPr>
            <p:cNvPr id="10248" name="Freeform 8"/>
            <p:cNvSpPr>
              <a:spLocks/>
            </p:cNvSpPr>
            <p:nvPr/>
          </p:nvSpPr>
          <p:spPr bwMode="auto">
            <a:xfrm>
              <a:off x="4130" y="2065"/>
              <a:ext cx="721" cy="473"/>
            </a:xfrm>
            <a:custGeom>
              <a:avLst/>
              <a:gdLst/>
              <a:ahLst/>
              <a:cxnLst>
                <a:cxn ang="0">
                  <a:pos x="32" y="16"/>
                </a:cxn>
                <a:cxn ang="0">
                  <a:pos x="88" y="8"/>
                </a:cxn>
                <a:cxn ang="0">
                  <a:pos x="136" y="16"/>
                </a:cxn>
                <a:cxn ang="0">
                  <a:pos x="200" y="8"/>
                </a:cxn>
                <a:cxn ang="0">
                  <a:pos x="256" y="24"/>
                </a:cxn>
                <a:cxn ang="0">
                  <a:pos x="320" y="0"/>
                </a:cxn>
                <a:cxn ang="0">
                  <a:pos x="368" y="32"/>
                </a:cxn>
                <a:cxn ang="0">
                  <a:pos x="432" y="56"/>
                </a:cxn>
                <a:cxn ang="0">
                  <a:pos x="480" y="72"/>
                </a:cxn>
                <a:cxn ang="0">
                  <a:pos x="520" y="136"/>
                </a:cxn>
                <a:cxn ang="0">
                  <a:pos x="584" y="192"/>
                </a:cxn>
                <a:cxn ang="0">
                  <a:pos x="640" y="208"/>
                </a:cxn>
                <a:cxn ang="0">
                  <a:pos x="664" y="248"/>
                </a:cxn>
                <a:cxn ang="0">
                  <a:pos x="696" y="312"/>
                </a:cxn>
                <a:cxn ang="0">
                  <a:pos x="712" y="360"/>
                </a:cxn>
                <a:cxn ang="0">
                  <a:pos x="720" y="424"/>
                </a:cxn>
                <a:cxn ang="0">
                  <a:pos x="720" y="472"/>
                </a:cxn>
                <a:cxn ang="0">
                  <a:pos x="688" y="416"/>
                </a:cxn>
                <a:cxn ang="0">
                  <a:pos x="648" y="384"/>
                </a:cxn>
                <a:cxn ang="0">
                  <a:pos x="624" y="328"/>
                </a:cxn>
                <a:cxn ang="0">
                  <a:pos x="592" y="272"/>
                </a:cxn>
                <a:cxn ang="0">
                  <a:pos x="552" y="248"/>
                </a:cxn>
                <a:cxn ang="0">
                  <a:pos x="504" y="216"/>
                </a:cxn>
                <a:cxn ang="0">
                  <a:pos x="472" y="184"/>
                </a:cxn>
                <a:cxn ang="0">
                  <a:pos x="432" y="152"/>
                </a:cxn>
                <a:cxn ang="0">
                  <a:pos x="368" y="104"/>
                </a:cxn>
                <a:cxn ang="0">
                  <a:pos x="312" y="72"/>
                </a:cxn>
                <a:cxn ang="0">
                  <a:pos x="240" y="80"/>
                </a:cxn>
                <a:cxn ang="0">
                  <a:pos x="184" y="88"/>
                </a:cxn>
                <a:cxn ang="0">
                  <a:pos x="120" y="64"/>
                </a:cxn>
                <a:cxn ang="0">
                  <a:pos x="64" y="56"/>
                </a:cxn>
                <a:cxn ang="0">
                  <a:pos x="0" y="16"/>
                </a:cxn>
              </a:cxnLst>
              <a:rect l="0" t="0" r="r" b="b"/>
              <a:pathLst>
                <a:path w="721" h="473">
                  <a:moveTo>
                    <a:pt x="0" y="16"/>
                  </a:moveTo>
                  <a:lnTo>
                    <a:pt x="32" y="16"/>
                  </a:lnTo>
                  <a:lnTo>
                    <a:pt x="56" y="16"/>
                  </a:lnTo>
                  <a:lnTo>
                    <a:pt x="88" y="8"/>
                  </a:lnTo>
                  <a:lnTo>
                    <a:pt x="112" y="16"/>
                  </a:lnTo>
                  <a:lnTo>
                    <a:pt x="136" y="16"/>
                  </a:lnTo>
                  <a:lnTo>
                    <a:pt x="168" y="16"/>
                  </a:lnTo>
                  <a:lnTo>
                    <a:pt x="200" y="8"/>
                  </a:lnTo>
                  <a:lnTo>
                    <a:pt x="232" y="24"/>
                  </a:lnTo>
                  <a:lnTo>
                    <a:pt x="256" y="24"/>
                  </a:lnTo>
                  <a:lnTo>
                    <a:pt x="288" y="8"/>
                  </a:lnTo>
                  <a:lnTo>
                    <a:pt x="320" y="0"/>
                  </a:lnTo>
                  <a:lnTo>
                    <a:pt x="344" y="0"/>
                  </a:lnTo>
                  <a:lnTo>
                    <a:pt x="368" y="32"/>
                  </a:lnTo>
                  <a:lnTo>
                    <a:pt x="400" y="40"/>
                  </a:lnTo>
                  <a:lnTo>
                    <a:pt x="432" y="56"/>
                  </a:lnTo>
                  <a:lnTo>
                    <a:pt x="456" y="64"/>
                  </a:lnTo>
                  <a:lnTo>
                    <a:pt x="480" y="72"/>
                  </a:lnTo>
                  <a:lnTo>
                    <a:pt x="496" y="104"/>
                  </a:lnTo>
                  <a:lnTo>
                    <a:pt x="520" y="136"/>
                  </a:lnTo>
                  <a:lnTo>
                    <a:pt x="552" y="160"/>
                  </a:lnTo>
                  <a:lnTo>
                    <a:pt x="584" y="192"/>
                  </a:lnTo>
                  <a:lnTo>
                    <a:pt x="608" y="192"/>
                  </a:lnTo>
                  <a:lnTo>
                    <a:pt x="640" y="208"/>
                  </a:lnTo>
                  <a:lnTo>
                    <a:pt x="664" y="224"/>
                  </a:lnTo>
                  <a:lnTo>
                    <a:pt x="664" y="248"/>
                  </a:lnTo>
                  <a:lnTo>
                    <a:pt x="680" y="280"/>
                  </a:lnTo>
                  <a:lnTo>
                    <a:pt x="696" y="312"/>
                  </a:lnTo>
                  <a:lnTo>
                    <a:pt x="704" y="336"/>
                  </a:lnTo>
                  <a:lnTo>
                    <a:pt x="712" y="360"/>
                  </a:lnTo>
                  <a:lnTo>
                    <a:pt x="720" y="392"/>
                  </a:lnTo>
                  <a:lnTo>
                    <a:pt x="720" y="424"/>
                  </a:lnTo>
                  <a:lnTo>
                    <a:pt x="720" y="448"/>
                  </a:lnTo>
                  <a:lnTo>
                    <a:pt x="720" y="472"/>
                  </a:lnTo>
                  <a:lnTo>
                    <a:pt x="704" y="448"/>
                  </a:lnTo>
                  <a:lnTo>
                    <a:pt x="688" y="416"/>
                  </a:lnTo>
                  <a:lnTo>
                    <a:pt x="656" y="408"/>
                  </a:lnTo>
                  <a:lnTo>
                    <a:pt x="648" y="384"/>
                  </a:lnTo>
                  <a:lnTo>
                    <a:pt x="640" y="352"/>
                  </a:lnTo>
                  <a:lnTo>
                    <a:pt x="624" y="328"/>
                  </a:lnTo>
                  <a:lnTo>
                    <a:pt x="608" y="296"/>
                  </a:lnTo>
                  <a:lnTo>
                    <a:pt x="592" y="272"/>
                  </a:lnTo>
                  <a:lnTo>
                    <a:pt x="568" y="272"/>
                  </a:lnTo>
                  <a:lnTo>
                    <a:pt x="552" y="248"/>
                  </a:lnTo>
                  <a:lnTo>
                    <a:pt x="528" y="232"/>
                  </a:lnTo>
                  <a:lnTo>
                    <a:pt x="504" y="216"/>
                  </a:lnTo>
                  <a:lnTo>
                    <a:pt x="480" y="208"/>
                  </a:lnTo>
                  <a:lnTo>
                    <a:pt x="472" y="184"/>
                  </a:lnTo>
                  <a:lnTo>
                    <a:pt x="456" y="160"/>
                  </a:lnTo>
                  <a:lnTo>
                    <a:pt x="432" y="152"/>
                  </a:lnTo>
                  <a:lnTo>
                    <a:pt x="400" y="120"/>
                  </a:lnTo>
                  <a:lnTo>
                    <a:pt x="368" y="104"/>
                  </a:lnTo>
                  <a:lnTo>
                    <a:pt x="336" y="88"/>
                  </a:lnTo>
                  <a:lnTo>
                    <a:pt x="312" y="72"/>
                  </a:lnTo>
                  <a:lnTo>
                    <a:pt x="272" y="72"/>
                  </a:lnTo>
                  <a:lnTo>
                    <a:pt x="240" y="80"/>
                  </a:lnTo>
                  <a:lnTo>
                    <a:pt x="216" y="96"/>
                  </a:lnTo>
                  <a:lnTo>
                    <a:pt x="184" y="88"/>
                  </a:lnTo>
                  <a:lnTo>
                    <a:pt x="152" y="80"/>
                  </a:lnTo>
                  <a:lnTo>
                    <a:pt x="120" y="64"/>
                  </a:lnTo>
                  <a:lnTo>
                    <a:pt x="88" y="64"/>
                  </a:lnTo>
                  <a:lnTo>
                    <a:pt x="64" y="56"/>
                  </a:lnTo>
                  <a:lnTo>
                    <a:pt x="40" y="56"/>
                  </a:lnTo>
                  <a:lnTo>
                    <a:pt x="0" y="16"/>
                  </a:lnTo>
                </a:path>
              </a:pathLst>
            </a:custGeom>
            <a:gradFill rotWithShape="0">
              <a:gsLst>
                <a:gs pos="0">
                  <a:srgbClr val="33CC33">
                    <a:gamma/>
                    <a:tint val="40000"/>
                    <a:invGamma/>
                  </a:srgbClr>
                </a:gs>
                <a:gs pos="100000">
                  <a:srgbClr val="33CC33"/>
                </a:gs>
              </a:gsLst>
              <a:lin ang="18900000" scaled="1"/>
            </a:gradFill>
            <a:ln w="12700" cap="rnd" cmpd="sng">
              <a:solidFill>
                <a:schemeClr val="tx1"/>
              </a:solidFill>
              <a:prstDash val="solid"/>
              <a:round/>
              <a:headEnd type="none" w="med" len="med"/>
              <a:tailEnd type="none" w="med" len="med"/>
            </a:ln>
            <a:effectLst/>
          </p:spPr>
          <p:txBody>
            <a:bodyPr/>
            <a:lstStyle/>
            <a:p>
              <a:endParaRPr lang="es-MX"/>
            </a:p>
          </p:txBody>
        </p:sp>
        <p:sp>
          <p:nvSpPr>
            <p:cNvPr id="10249" name="Freeform 9"/>
            <p:cNvSpPr>
              <a:spLocks/>
            </p:cNvSpPr>
            <p:nvPr/>
          </p:nvSpPr>
          <p:spPr bwMode="auto">
            <a:xfrm>
              <a:off x="3058" y="2921"/>
              <a:ext cx="1983" cy="509"/>
            </a:xfrm>
            <a:custGeom>
              <a:avLst/>
              <a:gdLst/>
              <a:ahLst/>
              <a:cxnLst>
                <a:cxn ang="0">
                  <a:pos x="0" y="508"/>
                </a:cxn>
                <a:cxn ang="0">
                  <a:pos x="1529" y="508"/>
                </a:cxn>
                <a:cxn ang="0">
                  <a:pos x="1982" y="0"/>
                </a:cxn>
              </a:cxnLst>
              <a:rect l="0" t="0" r="r" b="b"/>
              <a:pathLst>
                <a:path w="1983" h="509">
                  <a:moveTo>
                    <a:pt x="0" y="508"/>
                  </a:moveTo>
                  <a:lnTo>
                    <a:pt x="1529" y="508"/>
                  </a:lnTo>
                  <a:lnTo>
                    <a:pt x="1982" y="0"/>
                  </a:lnTo>
                </a:path>
              </a:pathLst>
            </a:custGeom>
            <a:noFill/>
            <a:ln w="12700" cap="rnd" cmpd="sng">
              <a:solidFill>
                <a:srgbClr val="000000"/>
              </a:solidFill>
              <a:prstDash val="solid"/>
              <a:round/>
              <a:headEnd type="none" w="med" len="med"/>
              <a:tailEnd type="none" w="med" len="med"/>
            </a:ln>
            <a:effectLst/>
          </p:spPr>
          <p:txBody>
            <a:bodyPr/>
            <a:lstStyle/>
            <a:p>
              <a:endParaRPr lang="es-MX"/>
            </a:p>
          </p:txBody>
        </p:sp>
        <p:sp>
          <p:nvSpPr>
            <p:cNvPr id="10250" name="Line 10"/>
            <p:cNvSpPr>
              <a:spLocks noChangeShapeType="1"/>
            </p:cNvSpPr>
            <p:nvPr/>
          </p:nvSpPr>
          <p:spPr bwMode="auto">
            <a:xfrm flipV="1">
              <a:off x="3558" y="2208"/>
              <a:ext cx="1050" cy="720"/>
            </a:xfrm>
            <a:prstGeom prst="line">
              <a:avLst/>
            </a:prstGeom>
            <a:noFill/>
            <a:ln w="12700">
              <a:solidFill>
                <a:srgbClr val="000000"/>
              </a:solidFill>
              <a:round/>
              <a:headEnd/>
              <a:tailEnd/>
            </a:ln>
            <a:effectLst/>
          </p:spPr>
          <p:txBody>
            <a:bodyPr wrap="none" anchor="ctr"/>
            <a:lstStyle/>
            <a:p>
              <a:endParaRPr lang="es-MX"/>
            </a:p>
          </p:txBody>
        </p:sp>
        <p:sp>
          <p:nvSpPr>
            <p:cNvPr id="10251" name="Freeform 11"/>
            <p:cNvSpPr>
              <a:spLocks/>
            </p:cNvSpPr>
            <p:nvPr/>
          </p:nvSpPr>
          <p:spPr bwMode="auto">
            <a:xfrm>
              <a:off x="2957" y="2068"/>
              <a:ext cx="1699" cy="1484"/>
            </a:xfrm>
            <a:custGeom>
              <a:avLst/>
              <a:gdLst/>
              <a:ahLst/>
              <a:cxnLst>
                <a:cxn ang="0">
                  <a:pos x="4" y="1460"/>
                </a:cxn>
                <a:cxn ang="0">
                  <a:pos x="0" y="1326"/>
                </a:cxn>
                <a:cxn ang="0">
                  <a:pos x="4" y="1198"/>
                </a:cxn>
                <a:cxn ang="0">
                  <a:pos x="10" y="1075"/>
                </a:cxn>
                <a:cxn ang="0">
                  <a:pos x="21" y="957"/>
                </a:cxn>
                <a:cxn ang="0">
                  <a:pos x="38" y="852"/>
                </a:cxn>
                <a:cxn ang="0">
                  <a:pos x="60" y="746"/>
                </a:cxn>
                <a:cxn ang="0">
                  <a:pos x="89" y="646"/>
                </a:cxn>
                <a:cxn ang="0">
                  <a:pos x="121" y="551"/>
                </a:cxn>
                <a:cxn ang="0">
                  <a:pos x="161" y="462"/>
                </a:cxn>
                <a:cxn ang="0">
                  <a:pos x="206" y="378"/>
                </a:cxn>
                <a:cxn ang="0">
                  <a:pos x="256" y="300"/>
                </a:cxn>
                <a:cxn ang="0">
                  <a:pos x="311" y="228"/>
                </a:cxn>
                <a:cxn ang="0">
                  <a:pos x="374" y="167"/>
                </a:cxn>
                <a:cxn ang="0">
                  <a:pos x="440" y="105"/>
                </a:cxn>
                <a:cxn ang="0">
                  <a:pos x="513" y="50"/>
                </a:cxn>
                <a:cxn ang="0">
                  <a:pos x="591" y="0"/>
                </a:cxn>
                <a:cxn ang="0">
                  <a:pos x="720" y="16"/>
                </a:cxn>
                <a:cxn ang="0">
                  <a:pos x="837" y="38"/>
                </a:cxn>
                <a:cxn ang="0">
                  <a:pos x="948" y="60"/>
                </a:cxn>
                <a:cxn ang="0">
                  <a:pos x="1050" y="94"/>
                </a:cxn>
                <a:cxn ang="0">
                  <a:pos x="1144" y="133"/>
                </a:cxn>
                <a:cxn ang="0">
                  <a:pos x="1233" y="172"/>
                </a:cxn>
                <a:cxn ang="0">
                  <a:pos x="1312" y="222"/>
                </a:cxn>
                <a:cxn ang="0">
                  <a:pos x="1385" y="273"/>
                </a:cxn>
                <a:cxn ang="0">
                  <a:pos x="1452" y="327"/>
                </a:cxn>
                <a:cxn ang="0">
                  <a:pos x="1507" y="390"/>
                </a:cxn>
                <a:cxn ang="0">
                  <a:pos x="1557" y="457"/>
                </a:cxn>
                <a:cxn ang="0">
                  <a:pos x="1596" y="524"/>
                </a:cxn>
                <a:cxn ang="0">
                  <a:pos x="1630" y="601"/>
                </a:cxn>
                <a:cxn ang="0">
                  <a:pos x="1658" y="679"/>
                </a:cxn>
                <a:cxn ang="0">
                  <a:pos x="1681" y="763"/>
                </a:cxn>
                <a:cxn ang="0">
                  <a:pos x="1698" y="852"/>
                </a:cxn>
                <a:cxn ang="0">
                  <a:pos x="1608" y="957"/>
                </a:cxn>
                <a:cxn ang="0">
                  <a:pos x="1519" y="1052"/>
                </a:cxn>
                <a:cxn ang="0">
                  <a:pos x="1430" y="1142"/>
                </a:cxn>
                <a:cxn ang="0">
                  <a:pos x="1335" y="1215"/>
                </a:cxn>
                <a:cxn ang="0">
                  <a:pos x="1233" y="1276"/>
                </a:cxn>
                <a:cxn ang="0">
                  <a:pos x="1133" y="1332"/>
                </a:cxn>
                <a:cxn ang="0">
                  <a:pos x="1027" y="1377"/>
                </a:cxn>
                <a:cxn ang="0">
                  <a:pos x="920" y="1409"/>
                </a:cxn>
                <a:cxn ang="0">
                  <a:pos x="815" y="1443"/>
                </a:cxn>
                <a:cxn ang="0">
                  <a:pos x="703" y="1460"/>
                </a:cxn>
                <a:cxn ang="0">
                  <a:pos x="591" y="1476"/>
                </a:cxn>
                <a:cxn ang="0">
                  <a:pos x="479" y="1483"/>
                </a:cxn>
                <a:cxn ang="0">
                  <a:pos x="361" y="1483"/>
                </a:cxn>
                <a:cxn ang="0">
                  <a:pos x="245" y="1483"/>
                </a:cxn>
                <a:cxn ang="0">
                  <a:pos x="127" y="1472"/>
                </a:cxn>
                <a:cxn ang="0">
                  <a:pos x="4" y="1460"/>
                </a:cxn>
              </a:cxnLst>
              <a:rect l="0" t="0" r="r" b="b"/>
              <a:pathLst>
                <a:path w="1699" h="1484">
                  <a:moveTo>
                    <a:pt x="4" y="1460"/>
                  </a:moveTo>
                  <a:lnTo>
                    <a:pt x="0" y="1326"/>
                  </a:lnTo>
                  <a:lnTo>
                    <a:pt x="4" y="1198"/>
                  </a:lnTo>
                  <a:lnTo>
                    <a:pt x="10" y="1075"/>
                  </a:lnTo>
                  <a:lnTo>
                    <a:pt x="21" y="957"/>
                  </a:lnTo>
                  <a:lnTo>
                    <a:pt x="38" y="852"/>
                  </a:lnTo>
                  <a:lnTo>
                    <a:pt x="60" y="746"/>
                  </a:lnTo>
                  <a:lnTo>
                    <a:pt x="89" y="646"/>
                  </a:lnTo>
                  <a:lnTo>
                    <a:pt x="121" y="551"/>
                  </a:lnTo>
                  <a:lnTo>
                    <a:pt x="161" y="462"/>
                  </a:lnTo>
                  <a:lnTo>
                    <a:pt x="206" y="378"/>
                  </a:lnTo>
                  <a:lnTo>
                    <a:pt x="256" y="300"/>
                  </a:lnTo>
                  <a:lnTo>
                    <a:pt x="311" y="228"/>
                  </a:lnTo>
                  <a:lnTo>
                    <a:pt x="374" y="167"/>
                  </a:lnTo>
                  <a:lnTo>
                    <a:pt x="440" y="105"/>
                  </a:lnTo>
                  <a:lnTo>
                    <a:pt x="513" y="50"/>
                  </a:lnTo>
                  <a:lnTo>
                    <a:pt x="591" y="0"/>
                  </a:lnTo>
                  <a:lnTo>
                    <a:pt x="720" y="16"/>
                  </a:lnTo>
                  <a:lnTo>
                    <a:pt x="837" y="38"/>
                  </a:lnTo>
                  <a:lnTo>
                    <a:pt x="948" y="60"/>
                  </a:lnTo>
                  <a:lnTo>
                    <a:pt x="1050" y="94"/>
                  </a:lnTo>
                  <a:lnTo>
                    <a:pt x="1144" y="133"/>
                  </a:lnTo>
                  <a:lnTo>
                    <a:pt x="1233" y="172"/>
                  </a:lnTo>
                  <a:lnTo>
                    <a:pt x="1312" y="222"/>
                  </a:lnTo>
                  <a:lnTo>
                    <a:pt x="1385" y="273"/>
                  </a:lnTo>
                  <a:lnTo>
                    <a:pt x="1452" y="327"/>
                  </a:lnTo>
                  <a:lnTo>
                    <a:pt x="1507" y="390"/>
                  </a:lnTo>
                  <a:lnTo>
                    <a:pt x="1557" y="457"/>
                  </a:lnTo>
                  <a:lnTo>
                    <a:pt x="1596" y="524"/>
                  </a:lnTo>
                  <a:lnTo>
                    <a:pt x="1630" y="601"/>
                  </a:lnTo>
                  <a:lnTo>
                    <a:pt x="1658" y="679"/>
                  </a:lnTo>
                  <a:lnTo>
                    <a:pt x="1681" y="763"/>
                  </a:lnTo>
                  <a:lnTo>
                    <a:pt x="1698" y="852"/>
                  </a:lnTo>
                  <a:lnTo>
                    <a:pt x="1608" y="957"/>
                  </a:lnTo>
                  <a:lnTo>
                    <a:pt x="1519" y="1052"/>
                  </a:lnTo>
                  <a:lnTo>
                    <a:pt x="1430" y="1142"/>
                  </a:lnTo>
                  <a:lnTo>
                    <a:pt x="1335" y="1215"/>
                  </a:lnTo>
                  <a:lnTo>
                    <a:pt x="1233" y="1276"/>
                  </a:lnTo>
                  <a:lnTo>
                    <a:pt x="1133" y="1332"/>
                  </a:lnTo>
                  <a:lnTo>
                    <a:pt x="1027" y="1377"/>
                  </a:lnTo>
                  <a:lnTo>
                    <a:pt x="920" y="1409"/>
                  </a:lnTo>
                  <a:lnTo>
                    <a:pt x="815" y="1443"/>
                  </a:lnTo>
                  <a:lnTo>
                    <a:pt x="703" y="1460"/>
                  </a:lnTo>
                  <a:lnTo>
                    <a:pt x="591" y="1476"/>
                  </a:lnTo>
                  <a:lnTo>
                    <a:pt x="479" y="1483"/>
                  </a:lnTo>
                  <a:lnTo>
                    <a:pt x="361" y="1483"/>
                  </a:lnTo>
                  <a:lnTo>
                    <a:pt x="245" y="1483"/>
                  </a:lnTo>
                  <a:lnTo>
                    <a:pt x="127" y="1472"/>
                  </a:lnTo>
                  <a:lnTo>
                    <a:pt x="4" y="1460"/>
                  </a:lnTo>
                </a:path>
              </a:pathLst>
            </a:custGeom>
            <a:noFill/>
            <a:ln w="25400" cap="rnd" cmpd="sng">
              <a:solidFill>
                <a:srgbClr val="000000"/>
              </a:solidFill>
              <a:prstDash val="solid"/>
              <a:round/>
              <a:headEnd type="none" w="med" len="med"/>
              <a:tailEnd type="none" w="med" len="med"/>
            </a:ln>
            <a:effectLst/>
          </p:spPr>
          <p:txBody>
            <a:bodyPr/>
            <a:lstStyle/>
            <a:p>
              <a:endParaRPr lang="es-MX"/>
            </a:p>
          </p:txBody>
        </p:sp>
        <p:sp>
          <p:nvSpPr>
            <p:cNvPr id="10252" name="Oval 12"/>
            <p:cNvSpPr>
              <a:spLocks noChangeArrowheads="1"/>
            </p:cNvSpPr>
            <p:nvPr/>
          </p:nvSpPr>
          <p:spPr bwMode="auto">
            <a:xfrm>
              <a:off x="4572" y="2179"/>
              <a:ext cx="28" cy="27"/>
            </a:xfrm>
            <a:prstGeom prst="ellipse">
              <a:avLst/>
            </a:prstGeom>
            <a:solidFill>
              <a:schemeClr val="tx1"/>
            </a:solidFill>
            <a:ln w="12700">
              <a:noFill/>
              <a:round/>
              <a:headEnd/>
              <a:tailEnd/>
            </a:ln>
            <a:effectLst/>
          </p:spPr>
          <p:txBody>
            <a:bodyPr wrap="none" anchor="ctr"/>
            <a:lstStyle/>
            <a:p>
              <a:endParaRPr lang="es-MX"/>
            </a:p>
          </p:txBody>
        </p:sp>
        <p:sp>
          <p:nvSpPr>
            <p:cNvPr id="10253" name="Rectangle 13"/>
            <p:cNvSpPr>
              <a:spLocks noChangeArrowheads="1"/>
            </p:cNvSpPr>
            <p:nvPr/>
          </p:nvSpPr>
          <p:spPr bwMode="auto">
            <a:xfrm>
              <a:off x="3481" y="3522"/>
              <a:ext cx="695" cy="22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t>Ecuador</a:t>
              </a:r>
            </a:p>
          </p:txBody>
        </p:sp>
        <p:sp>
          <p:nvSpPr>
            <p:cNvPr id="10254" name="Rectangle 14"/>
            <p:cNvSpPr>
              <a:spLocks noChangeArrowheads="1"/>
            </p:cNvSpPr>
            <p:nvPr/>
          </p:nvSpPr>
          <p:spPr bwMode="auto">
            <a:xfrm>
              <a:off x="4652" y="1990"/>
              <a:ext cx="187" cy="22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t>P</a:t>
              </a:r>
            </a:p>
          </p:txBody>
        </p:sp>
        <p:sp>
          <p:nvSpPr>
            <p:cNvPr id="10255" name="Rectangle 15"/>
            <p:cNvSpPr>
              <a:spLocks noChangeArrowheads="1"/>
            </p:cNvSpPr>
            <p:nvPr/>
          </p:nvSpPr>
          <p:spPr bwMode="auto">
            <a:xfrm>
              <a:off x="3441" y="1544"/>
              <a:ext cx="159" cy="184"/>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t>Z</a:t>
              </a:r>
            </a:p>
          </p:txBody>
        </p:sp>
        <p:sp>
          <p:nvSpPr>
            <p:cNvPr id="10256" name="Rectangle 16"/>
            <p:cNvSpPr>
              <a:spLocks noChangeArrowheads="1"/>
            </p:cNvSpPr>
            <p:nvPr/>
          </p:nvSpPr>
          <p:spPr bwMode="auto">
            <a:xfrm>
              <a:off x="2554" y="3766"/>
              <a:ext cx="166" cy="184"/>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t>X</a:t>
              </a:r>
            </a:p>
          </p:txBody>
        </p:sp>
        <p:sp>
          <p:nvSpPr>
            <p:cNvPr id="10257" name="Rectangle 17"/>
            <p:cNvSpPr>
              <a:spLocks noChangeArrowheads="1"/>
            </p:cNvSpPr>
            <p:nvPr/>
          </p:nvSpPr>
          <p:spPr bwMode="auto">
            <a:xfrm>
              <a:off x="5287" y="2858"/>
              <a:ext cx="166" cy="184"/>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t>Y</a:t>
              </a:r>
            </a:p>
          </p:txBody>
        </p:sp>
        <p:sp>
          <p:nvSpPr>
            <p:cNvPr id="10258" name="Line 18"/>
            <p:cNvSpPr>
              <a:spLocks noChangeShapeType="1"/>
            </p:cNvSpPr>
            <p:nvPr/>
          </p:nvSpPr>
          <p:spPr bwMode="auto">
            <a:xfrm flipV="1">
              <a:off x="4592" y="2179"/>
              <a:ext cx="0" cy="1233"/>
            </a:xfrm>
            <a:prstGeom prst="line">
              <a:avLst/>
            </a:prstGeom>
            <a:noFill/>
            <a:ln w="12700">
              <a:solidFill>
                <a:srgbClr val="000000"/>
              </a:solidFill>
              <a:prstDash val="lgDash"/>
              <a:round/>
              <a:headEnd/>
              <a:tailEnd/>
            </a:ln>
            <a:effectLst/>
          </p:spPr>
          <p:txBody>
            <a:bodyPr wrap="none" anchor="ctr"/>
            <a:lstStyle/>
            <a:p>
              <a:endParaRPr lang="es-MX"/>
            </a:p>
          </p:txBody>
        </p:sp>
        <p:sp>
          <p:nvSpPr>
            <p:cNvPr id="10259" name="Rectangle 19"/>
            <p:cNvSpPr>
              <a:spLocks noChangeArrowheads="1"/>
            </p:cNvSpPr>
            <p:nvPr/>
          </p:nvSpPr>
          <p:spPr bwMode="auto">
            <a:xfrm>
              <a:off x="421" y="672"/>
              <a:ext cx="1883" cy="410"/>
            </a:xfrm>
            <a:prstGeom prst="rect">
              <a:avLst/>
            </a:prstGeom>
            <a:solidFill>
              <a:srgbClr val="CC0000"/>
            </a:solidFill>
            <a:ln w="25400">
              <a:solidFill>
                <a:schemeClr val="tx1"/>
              </a:solidFill>
              <a:miter lim="800000"/>
              <a:headEnd/>
              <a:tailEnd/>
            </a:ln>
            <a:effectLst>
              <a:outerShdw dist="53882" dir="2700000" algn="ctr" rotWithShape="0">
                <a:schemeClr val="tx2"/>
              </a:outerShdw>
            </a:effectLst>
          </p:spPr>
          <p:txBody>
            <a:bodyPr lIns="109538" tIns="53975" rIns="109538" bIns="53975">
              <a:spAutoFit/>
            </a:bodyPr>
            <a:lstStyle/>
            <a:p>
              <a:pPr algn="ctr" defTabSz="1066800" eaLnBrk="0" hangingPunct="0"/>
              <a:r>
                <a:rPr lang="es-ES_tradnl" sz="3400" b="1" i="1">
                  <a:solidFill>
                    <a:srgbClr val="FFFFFF"/>
                  </a:solidFill>
                  <a:effectLst>
                    <a:outerShdw blurRad="38100" dist="38100" dir="2700000" algn="tl">
                      <a:srgbClr val="000000"/>
                    </a:outerShdw>
                  </a:effectLst>
                </a:rPr>
                <a:t>Cartesianas</a:t>
              </a:r>
            </a:p>
          </p:txBody>
        </p:sp>
        <p:sp>
          <p:nvSpPr>
            <p:cNvPr id="10260" name="Rectangle 20"/>
            <p:cNvSpPr>
              <a:spLocks noChangeArrowheads="1"/>
            </p:cNvSpPr>
            <p:nvPr/>
          </p:nvSpPr>
          <p:spPr bwMode="auto">
            <a:xfrm>
              <a:off x="4060" y="2305"/>
              <a:ext cx="179" cy="22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t>h</a:t>
              </a:r>
            </a:p>
          </p:txBody>
        </p:sp>
        <p:sp>
          <p:nvSpPr>
            <p:cNvPr id="10261" name="Rectangle 21"/>
            <p:cNvSpPr>
              <a:spLocks noChangeArrowheads="1"/>
            </p:cNvSpPr>
            <p:nvPr/>
          </p:nvSpPr>
          <p:spPr bwMode="auto">
            <a:xfrm>
              <a:off x="3517" y="2928"/>
              <a:ext cx="425" cy="22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t>0,0,0</a:t>
              </a:r>
            </a:p>
          </p:txBody>
        </p:sp>
        <p:sp>
          <p:nvSpPr>
            <p:cNvPr id="10262" name="Rectangle 22"/>
            <p:cNvSpPr>
              <a:spLocks noChangeArrowheads="1"/>
            </p:cNvSpPr>
            <p:nvPr/>
          </p:nvSpPr>
          <p:spPr bwMode="auto">
            <a:xfrm>
              <a:off x="2561" y="3234"/>
              <a:ext cx="415" cy="222"/>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t>M.G.</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668338" y="1101725"/>
            <a:ext cx="2989262" cy="650875"/>
          </a:xfrm>
          <a:prstGeom prst="rect">
            <a:avLst/>
          </a:prstGeom>
          <a:solidFill>
            <a:srgbClr val="CC0000"/>
          </a:solidFill>
          <a:ln w="25400">
            <a:solidFill>
              <a:schemeClr val="tx1"/>
            </a:solidFill>
            <a:miter lim="800000"/>
            <a:headEnd/>
            <a:tailEnd/>
          </a:ln>
          <a:effectLst>
            <a:outerShdw dist="53882" dir="2700000" algn="ctr" rotWithShape="0">
              <a:schemeClr val="tx2"/>
            </a:outerShdw>
          </a:effectLst>
        </p:spPr>
        <p:txBody>
          <a:bodyPr lIns="109538" tIns="53975" rIns="109538" bIns="53975">
            <a:spAutoFit/>
          </a:bodyPr>
          <a:lstStyle/>
          <a:p>
            <a:pPr algn="ctr" defTabSz="1066800" eaLnBrk="0" hangingPunct="0"/>
            <a:r>
              <a:rPr lang="es-ES_tradnl" sz="3400" b="1" i="1">
                <a:solidFill>
                  <a:srgbClr val="FFFFFF"/>
                </a:solidFill>
                <a:effectLst>
                  <a:outerShdw blurRad="38100" dist="38100" dir="2700000" algn="tl">
                    <a:srgbClr val="000000"/>
                  </a:outerShdw>
                </a:effectLst>
              </a:rPr>
              <a:t>Geodésicas</a:t>
            </a:r>
          </a:p>
        </p:txBody>
      </p:sp>
      <p:graphicFrame>
        <p:nvGraphicFramePr>
          <p:cNvPr id="9219" name="Object 3"/>
          <p:cNvGraphicFramePr>
            <a:graphicFrameLocks/>
          </p:cNvGraphicFramePr>
          <p:nvPr/>
        </p:nvGraphicFramePr>
        <p:xfrm>
          <a:off x="4495800" y="2133600"/>
          <a:ext cx="3259138" cy="3200400"/>
        </p:xfrm>
        <a:graphic>
          <a:graphicData uri="http://schemas.openxmlformats.org/presentationml/2006/ole">
            <mc:AlternateContent xmlns:mc="http://schemas.openxmlformats.org/markup-compatibility/2006">
              <mc:Choice xmlns:v="urn:schemas-microsoft-com:vml" Requires="v">
                <p:oleObj spid="_x0000_s9228" name="Clip" r:id="rId3" imgW="3611520" imgH="3660480" progId="">
                  <p:embed/>
                </p:oleObj>
              </mc:Choice>
              <mc:Fallback>
                <p:oleObj name="Clip" r:id="rId3" imgW="3611520" imgH="3660480" progId="">
                  <p:embed/>
                  <p:pic>
                    <p:nvPicPr>
                      <p:cNvPr id="0"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133600"/>
                        <a:ext cx="3259138"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0" name="Line 4"/>
          <p:cNvSpPr>
            <a:spLocks noChangeShapeType="1"/>
          </p:cNvSpPr>
          <p:nvPr/>
        </p:nvSpPr>
        <p:spPr bwMode="auto">
          <a:xfrm>
            <a:off x="4495800" y="3810000"/>
            <a:ext cx="3810000" cy="0"/>
          </a:xfrm>
          <a:prstGeom prst="line">
            <a:avLst/>
          </a:prstGeom>
          <a:noFill/>
          <a:ln w="12700">
            <a:solidFill>
              <a:srgbClr val="FFFF00"/>
            </a:solidFill>
            <a:round/>
            <a:headEnd/>
            <a:tailEnd/>
          </a:ln>
          <a:effectLst/>
        </p:spPr>
        <p:txBody>
          <a:bodyPr wrap="none" anchor="ctr"/>
          <a:lstStyle/>
          <a:p>
            <a:endParaRPr lang="es-MX"/>
          </a:p>
        </p:txBody>
      </p:sp>
      <p:sp>
        <p:nvSpPr>
          <p:cNvPr id="9221" name="Rectangle 5"/>
          <p:cNvSpPr>
            <a:spLocks noChangeArrowheads="1"/>
          </p:cNvSpPr>
          <p:nvPr/>
        </p:nvSpPr>
        <p:spPr bwMode="auto">
          <a:xfrm>
            <a:off x="5888038" y="1765300"/>
            <a:ext cx="519112" cy="304800"/>
          </a:xfrm>
          <a:prstGeom prst="rect">
            <a:avLst/>
          </a:prstGeom>
          <a:solidFill>
            <a:srgbClr val="FFFF00"/>
          </a:solidFill>
          <a:ln w="12700">
            <a:solidFill>
              <a:srgbClr val="FFFF00"/>
            </a:solidFill>
            <a:miter lim="800000"/>
            <a:headEnd/>
            <a:tailEnd/>
          </a:ln>
          <a:effectLst/>
        </p:spPr>
        <p:txBody>
          <a:bodyPr wrap="none" lIns="68262" tIns="31750" rIns="68262" bIns="31750">
            <a:spAutoFit/>
          </a:bodyPr>
          <a:lstStyle/>
          <a:p>
            <a:pPr algn="ctr" defTabSz="407988" eaLnBrk="0" hangingPunct="0"/>
            <a:r>
              <a:rPr lang="es-ES_tradnl" sz="1500" b="1"/>
              <a:t>P.N.</a:t>
            </a:r>
          </a:p>
        </p:txBody>
      </p:sp>
      <p:sp>
        <p:nvSpPr>
          <p:cNvPr id="9222" name="Line 6"/>
          <p:cNvSpPr>
            <a:spLocks noChangeShapeType="1"/>
          </p:cNvSpPr>
          <p:nvPr/>
        </p:nvSpPr>
        <p:spPr bwMode="auto">
          <a:xfrm>
            <a:off x="6096000" y="2057400"/>
            <a:ext cx="0" cy="3429000"/>
          </a:xfrm>
          <a:prstGeom prst="line">
            <a:avLst/>
          </a:prstGeom>
          <a:noFill/>
          <a:ln w="12700">
            <a:solidFill>
              <a:srgbClr val="FFFF00"/>
            </a:solidFill>
            <a:round/>
            <a:headEnd/>
            <a:tailEnd/>
          </a:ln>
          <a:effectLst/>
        </p:spPr>
        <p:txBody>
          <a:bodyPr wrap="none" anchor="ctr"/>
          <a:lstStyle/>
          <a:p>
            <a:endParaRPr lang="es-MX"/>
          </a:p>
        </p:txBody>
      </p:sp>
      <p:sp>
        <p:nvSpPr>
          <p:cNvPr id="9223" name="Rectangle 7"/>
          <p:cNvSpPr>
            <a:spLocks noChangeArrowheads="1"/>
          </p:cNvSpPr>
          <p:nvPr/>
        </p:nvSpPr>
        <p:spPr bwMode="auto">
          <a:xfrm>
            <a:off x="5861050" y="5422900"/>
            <a:ext cx="508000" cy="304800"/>
          </a:xfrm>
          <a:prstGeom prst="rect">
            <a:avLst/>
          </a:prstGeom>
          <a:solidFill>
            <a:srgbClr val="FFFF00"/>
          </a:solidFill>
          <a:ln w="12700">
            <a:solidFill>
              <a:srgbClr val="FFFF00"/>
            </a:solidFill>
            <a:miter lim="800000"/>
            <a:headEnd/>
            <a:tailEnd/>
          </a:ln>
          <a:effectLst/>
        </p:spPr>
        <p:txBody>
          <a:bodyPr wrap="none" lIns="68262" tIns="31750" rIns="68262" bIns="31750">
            <a:spAutoFit/>
          </a:bodyPr>
          <a:lstStyle/>
          <a:p>
            <a:pPr algn="ctr" defTabSz="407988" eaLnBrk="0" hangingPunct="0"/>
            <a:r>
              <a:rPr lang="es-ES_tradnl" sz="1500" b="1"/>
              <a:t>P.S.</a:t>
            </a:r>
          </a:p>
        </p:txBody>
      </p:sp>
      <p:sp>
        <p:nvSpPr>
          <p:cNvPr id="9224" name="Rectangle 8"/>
          <p:cNvSpPr>
            <a:spLocks noChangeArrowheads="1"/>
          </p:cNvSpPr>
          <p:nvPr/>
        </p:nvSpPr>
        <p:spPr bwMode="auto">
          <a:xfrm>
            <a:off x="7766050" y="3517900"/>
            <a:ext cx="911225" cy="304800"/>
          </a:xfrm>
          <a:prstGeom prst="rect">
            <a:avLst/>
          </a:prstGeom>
          <a:solidFill>
            <a:srgbClr val="FFFF00"/>
          </a:solidFill>
          <a:ln w="12700">
            <a:solidFill>
              <a:srgbClr val="FFFF00"/>
            </a:solidFill>
            <a:miter lim="800000"/>
            <a:headEnd/>
            <a:tailEnd/>
          </a:ln>
          <a:effectLst/>
        </p:spPr>
        <p:txBody>
          <a:bodyPr wrap="none" lIns="68262" tIns="31750" rIns="68262" bIns="31750">
            <a:spAutoFit/>
          </a:bodyPr>
          <a:lstStyle/>
          <a:p>
            <a:pPr algn="ctr" defTabSz="407988" eaLnBrk="0" hangingPunct="0"/>
            <a:r>
              <a:rPr lang="es-ES_tradnl" sz="1500" b="1"/>
              <a:t>Ecuador</a:t>
            </a:r>
          </a:p>
        </p:txBody>
      </p:sp>
      <p:sp>
        <p:nvSpPr>
          <p:cNvPr id="9225" name="Freeform 9"/>
          <p:cNvSpPr>
            <a:spLocks/>
          </p:cNvSpPr>
          <p:nvPr/>
        </p:nvSpPr>
        <p:spPr bwMode="auto">
          <a:xfrm>
            <a:off x="6096000" y="2133600"/>
            <a:ext cx="1295400" cy="3200400"/>
          </a:xfrm>
          <a:custGeom>
            <a:avLst/>
            <a:gdLst/>
            <a:ahLst/>
            <a:cxnLst>
              <a:cxn ang="0">
                <a:pos x="0" y="0"/>
              </a:cxn>
              <a:cxn ang="0">
                <a:pos x="816" y="1056"/>
              </a:cxn>
              <a:cxn ang="0">
                <a:pos x="0" y="2016"/>
              </a:cxn>
            </a:cxnLst>
            <a:rect l="0" t="0" r="r" b="b"/>
            <a:pathLst>
              <a:path w="816" h="2016">
                <a:moveTo>
                  <a:pt x="0" y="0"/>
                </a:moveTo>
                <a:cubicBezTo>
                  <a:pt x="408" y="360"/>
                  <a:pt x="816" y="720"/>
                  <a:pt x="816" y="1056"/>
                </a:cubicBezTo>
                <a:cubicBezTo>
                  <a:pt x="816" y="1392"/>
                  <a:pt x="232" y="1920"/>
                  <a:pt x="0" y="2016"/>
                </a:cubicBezTo>
              </a:path>
            </a:pathLst>
          </a:custGeom>
          <a:noFill/>
          <a:ln w="12700" cap="flat" cmpd="sng">
            <a:noFill/>
            <a:prstDash val="solid"/>
            <a:round/>
            <a:headEnd type="none" w="med" len="med"/>
            <a:tailEnd type="none" w="med" len="med"/>
          </a:ln>
          <a:effectLst/>
        </p:spPr>
        <p:txBody>
          <a:bodyPr wrap="none" anchor="ctr"/>
          <a:lstStyle/>
          <a:p>
            <a:endParaRPr lang="es-MX"/>
          </a:p>
        </p:txBody>
      </p:sp>
      <p:sp>
        <p:nvSpPr>
          <p:cNvPr id="9226" name="Arc 10"/>
          <p:cNvSpPr>
            <a:spLocks/>
          </p:cNvSpPr>
          <p:nvPr/>
        </p:nvSpPr>
        <p:spPr bwMode="auto">
          <a:xfrm>
            <a:off x="6096000" y="2135188"/>
            <a:ext cx="914400" cy="3198812"/>
          </a:xfrm>
          <a:custGeom>
            <a:avLst/>
            <a:gdLst>
              <a:gd name="G0" fmla="+- 0 0 0"/>
              <a:gd name="G1" fmla="+- 21600 0 0"/>
              <a:gd name="G2" fmla="+- 21600 0 0"/>
              <a:gd name="T0" fmla="*/ 0 w 21600"/>
              <a:gd name="T1" fmla="*/ 0 h 43190"/>
              <a:gd name="T2" fmla="*/ 648 w 21600"/>
              <a:gd name="T3" fmla="*/ 43190 h 43190"/>
              <a:gd name="T4" fmla="*/ 0 w 21600"/>
              <a:gd name="T5" fmla="*/ 21600 h 43190"/>
            </a:gdLst>
            <a:ahLst/>
            <a:cxnLst>
              <a:cxn ang="0">
                <a:pos x="T0" y="T1"/>
              </a:cxn>
              <a:cxn ang="0">
                <a:pos x="T2" y="T3"/>
              </a:cxn>
              <a:cxn ang="0">
                <a:pos x="T4" y="T5"/>
              </a:cxn>
            </a:cxnLst>
            <a:rect l="0" t="0" r="r" b="b"/>
            <a:pathLst>
              <a:path w="21600" h="43190" fill="none" extrusionOk="0">
                <a:moveTo>
                  <a:pt x="-1" y="0"/>
                </a:moveTo>
                <a:cubicBezTo>
                  <a:pt x="11929" y="0"/>
                  <a:pt x="21600" y="9670"/>
                  <a:pt x="21600" y="21600"/>
                </a:cubicBezTo>
                <a:cubicBezTo>
                  <a:pt x="21600" y="33277"/>
                  <a:pt x="12319" y="42839"/>
                  <a:pt x="648" y="43190"/>
                </a:cubicBezTo>
              </a:path>
              <a:path w="21600" h="43190" stroke="0" extrusionOk="0">
                <a:moveTo>
                  <a:pt x="-1" y="0"/>
                </a:moveTo>
                <a:cubicBezTo>
                  <a:pt x="11929" y="0"/>
                  <a:pt x="21600" y="9670"/>
                  <a:pt x="21600" y="21600"/>
                </a:cubicBezTo>
                <a:cubicBezTo>
                  <a:pt x="21600" y="33277"/>
                  <a:pt x="12319" y="42839"/>
                  <a:pt x="648" y="43190"/>
                </a:cubicBezTo>
                <a:lnTo>
                  <a:pt x="0" y="21600"/>
                </a:lnTo>
                <a:close/>
              </a:path>
            </a:pathLst>
          </a:custGeom>
          <a:noFill/>
          <a:ln w="12700">
            <a:solidFill>
              <a:schemeClr val="hlink"/>
            </a:solidFill>
            <a:round/>
            <a:headEnd/>
            <a:tailEnd/>
          </a:ln>
          <a:effectLst/>
        </p:spPr>
        <p:txBody>
          <a:bodyPr wrap="none" anchor="ctr"/>
          <a:lstStyle/>
          <a:p>
            <a:pPr algn="ctr" eaLnBrk="0" hangingPunct="0"/>
            <a:endParaRPr lang="es-MX" sz="2400"/>
          </a:p>
        </p:txBody>
      </p:sp>
      <p:sp>
        <p:nvSpPr>
          <p:cNvPr id="9227" name="Arc 11"/>
          <p:cNvSpPr>
            <a:spLocks/>
          </p:cNvSpPr>
          <p:nvPr/>
        </p:nvSpPr>
        <p:spPr bwMode="auto">
          <a:xfrm flipH="1">
            <a:off x="6477000" y="3886200"/>
            <a:ext cx="762000" cy="1524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noFill/>
            <a:round/>
            <a:headEnd/>
            <a:tailEnd/>
          </a:ln>
          <a:effectLst/>
        </p:spPr>
        <p:txBody>
          <a:bodyPr wrap="none" anchor="ctr"/>
          <a:lstStyle/>
          <a:p>
            <a:endParaRPr lang="es-MX"/>
          </a:p>
        </p:txBody>
      </p:sp>
      <p:sp>
        <p:nvSpPr>
          <p:cNvPr id="9228" name="Arc 12"/>
          <p:cNvSpPr>
            <a:spLocks/>
          </p:cNvSpPr>
          <p:nvPr/>
        </p:nvSpPr>
        <p:spPr bwMode="auto">
          <a:xfrm>
            <a:off x="6629400" y="1828800"/>
            <a:ext cx="1295400" cy="16764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FFFF00"/>
            </a:solidFill>
            <a:round/>
            <a:headEnd/>
            <a:tailEnd/>
          </a:ln>
          <a:effectLst/>
        </p:spPr>
        <p:txBody>
          <a:bodyPr wrap="none" anchor="ctr"/>
          <a:lstStyle/>
          <a:p>
            <a:endParaRPr lang="es-MX"/>
          </a:p>
        </p:txBody>
      </p:sp>
      <p:sp>
        <p:nvSpPr>
          <p:cNvPr id="9229" name="Arc 13"/>
          <p:cNvSpPr>
            <a:spLocks/>
          </p:cNvSpPr>
          <p:nvPr/>
        </p:nvSpPr>
        <p:spPr bwMode="auto">
          <a:xfrm flipV="1">
            <a:off x="6553200" y="3886200"/>
            <a:ext cx="1371600" cy="16764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FFFF00"/>
            </a:solidFill>
            <a:round/>
            <a:headEnd/>
            <a:tailEnd/>
          </a:ln>
          <a:effectLst/>
        </p:spPr>
        <p:txBody>
          <a:bodyPr wrap="none" anchor="ctr"/>
          <a:lstStyle/>
          <a:p>
            <a:endParaRPr lang="es-MX"/>
          </a:p>
        </p:txBody>
      </p:sp>
      <p:sp>
        <p:nvSpPr>
          <p:cNvPr id="9230" name="Rectangle 14"/>
          <p:cNvSpPr>
            <a:spLocks noChangeArrowheads="1"/>
          </p:cNvSpPr>
          <p:nvPr/>
        </p:nvSpPr>
        <p:spPr bwMode="auto">
          <a:xfrm>
            <a:off x="7315200" y="4724400"/>
            <a:ext cx="1403350" cy="520700"/>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solidFill>
                  <a:schemeClr val="hlink"/>
                </a:solidFill>
              </a:rPr>
              <a:t>Longitud Este</a:t>
            </a:r>
          </a:p>
          <a:p>
            <a:pPr algn="ctr" defTabSz="407988" eaLnBrk="0" hangingPunct="0"/>
            <a:r>
              <a:rPr lang="es-ES_tradnl" sz="1500" b="1">
                <a:solidFill>
                  <a:schemeClr val="hlink"/>
                </a:solidFill>
              </a:rPr>
              <a:t>de 0 a 180 °</a:t>
            </a:r>
          </a:p>
        </p:txBody>
      </p:sp>
      <p:sp>
        <p:nvSpPr>
          <p:cNvPr id="9231" name="Rectangle 15"/>
          <p:cNvSpPr>
            <a:spLocks noChangeArrowheads="1"/>
          </p:cNvSpPr>
          <p:nvPr/>
        </p:nvSpPr>
        <p:spPr bwMode="auto">
          <a:xfrm>
            <a:off x="7315200" y="1752600"/>
            <a:ext cx="1320800" cy="520700"/>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solidFill>
                  <a:srgbClr val="FFFF00"/>
                </a:solidFill>
              </a:rPr>
              <a:t>Latitud Norte</a:t>
            </a:r>
          </a:p>
          <a:p>
            <a:pPr algn="ctr" defTabSz="407988" eaLnBrk="0" hangingPunct="0"/>
            <a:r>
              <a:rPr lang="es-ES_tradnl" sz="1500" b="1">
                <a:solidFill>
                  <a:srgbClr val="FFFF00"/>
                </a:solidFill>
              </a:rPr>
              <a:t>de 0 a 90 °</a:t>
            </a:r>
          </a:p>
        </p:txBody>
      </p:sp>
      <p:sp>
        <p:nvSpPr>
          <p:cNvPr id="9232" name="Line 16"/>
          <p:cNvSpPr>
            <a:spLocks noChangeShapeType="1"/>
          </p:cNvSpPr>
          <p:nvPr/>
        </p:nvSpPr>
        <p:spPr bwMode="auto">
          <a:xfrm flipH="1">
            <a:off x="6477000" y="5562600"/>
            <a:ext cx="152400" cy="0"/>
          </a:xfrm>
          <a:prstGeom prst="line">
            <a:avLst/>
          </a:prstGeom>
          <a:noFill/>
          <a:ln w="12700">
            <a:solidFill>
              <a:srgbClr val="FFFF00"/>
            </a:solidFill>
            <a:round/>
            <a:headEnd/>
            <a:tailEnd type="triangle" w="med" len="med"/>
          </a:ln>
          <a:effectLst/>
        </p:spPr>
        <p:txBody>
          <a:bodyPr wrap="none" anchor="ctr"/>
          <a:lstStyle/>
          <a:p>
            <a:endParaRPr lang="es-MX"/>
          </a:p>
        </p:txBody>
      </p:sp>
      <p:sp>
        <p:nvSpPr>
          <p:cNvPr id="9233" name="Line 17"/>
          <p:cNvSpPr>
            <a:spLocks noChangeShapeType="1"/>
          </p:cNvSpPr>
          <p:nvPr/>
        </p:nvSpPr>
        <p:spPr bwMode="auto">
          <a:xfrm flipH="1">
            <a:off x="6477000" y="1828800"/>
            <a:ext cx="228600" cy="0"/>
          </a:xfrm>
          <a:prstGeom prst="line">
            <a:avLst/>
          </a:prstGeom>
          <a:noFill/>
          <a:ln w="12700">
            <a:solidFill>
              <a:srgbClr val="FFFF00"/>
            </a:solidFill>
            <a:round/>
            <a:headEnd/>
            <a:tailEnd type="triangle" w="med" len="med"/>
          </a:ln>
          <a:effectLst/>
        </p:spPr>
        <p:txBody>
          <a:bodyPr wrap="none" anchor="ctr"/>
          <a:lstStyle/>
          <a:p>
            <a:endParaRPr lang="es-MX"/>
          </a:p>
        </p:txBody>
      </p:sp>
      <p:sp>
        <p:nvSpPr>
          <p:cNvPr id="9234" name="Arc 18"/>
          <p:cNvSpPr>
            <a:spLocks/>
          </p:cNvSpPr>
          <p:nvPr/>
        </p:nvSpPr>
        <p:spPr bwMode="auto">
          <a:xfrm flipV="1">
            <a:off x="6705600" y="4267200"/>
            <a:ext cx="990600" cy="685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chemeClr val="hlink"/>
            </a:solidFill>
            <a:round/>
            <a:headEnd/>
            <a:tailEnd/>
          </a:ln>
          <a:effectLst/>
        </p:spPr>
        <p:txBody>
          <a:bodyPr wrap="none" anchor="ctr"/>
          <a:lstStyle/>
          <a:p>
            <a:endParaRPr lang="es-MX"/>
          </a:p>
        </p:txBody>
      </p:sp>
      <p:sp>
        <p:nvSpPr>
          <p:cNvPr id="9235" name="Line 19"/>
          <p:cNvSpPr>
            <a:spLocks noChangeShapeType="1"/>
          </p:cNvSpPr>
          <p:nvPr/>
        </p:nvSpPr>
        <p:spPr bwMode="auto">
          <a:xfrm flipV="1">
            <a:off x="7696200" y="4114800"/>
            <a:ext cx="0" cy="228600"/>
          </a:xfrm>
          <a:prstGeom prst="line">
            <a:avLst/>
          </a:prstGeom>
          <a:noFill/>
          <a:ln w="12700">
            <a:solidFill>
              <a:schemeClr val="hlink"/>
            </a:solidFill>
            <a:round/>
            <a:headEnd/>
            <a:tailEnd type="triangle" w="med" len="med"/>
          </a:ln>
          <a:effectLst/>
        </p:spPr>
        <p:txBody>
          <a:bodyPr wrap="none" anchor="ctr"/>
          <a:lstStyle/>
          <a:p>
            <a:endParaRPr lang="es-MX"/>
          </a:p>
        </p:txBody>
      </p:sp>
      <p:sp>
        <p:nvSpPr>
          <p:cNvPr id="9236" name="Arc 20"/>
          <p:cNvSpPr>
            <a:spLocks/>
          </p:cNvSpPr>
          <p:nvPr/>
        </p:nvSpPr>
        <p:spPr bwMode="auto">
          <a:xfrm flipH="1" flipV="1">
            <a:off x="4495800" y="3886200"/>
            <a:ext cx="2209800" cy="1066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chemeClr val="hlink"/>
            </a:solidFill>
            <a:round/>
            <a:headEnd/>
            <a:tailEnd/>
          </a:ln>
          <a:effectLst/>
        </p:spPr>
        <p:txBody>
          <a:bodyPr wrap="none" anchor="ctr"/>
          <a:lstStyle/>
          <a:p>
            <a:endParaRPr lang="es-MX"/>
          </a:p>
        </p:txBody>
      </p:sp>
      <p:sp>
        <p:nvSpPr>
          <p:cNvPr id="9237" name="Line 21"/>
          <p:cNvSpPr>
            <a:spLocks noChangeShapeType="1"/>
          </p:cNvSpPr>
          <p:nvPr/>
        </p:nvSpPr>
        <p:spPr bwMode="auto">
          <a:xfrm flipV="1">
            <a:off x="4495800" y="3886200"/>
            <a:ext cx="0" cy="152400"/>
          </a:xfrm>
          <a:prstGeom prst="line">
            <a:avLst/>
          </a:prstGeom>
          <a:noFill/>
          <a:ln w="12700">
            <a:solidFill>
              <a:schemeClr val="hlink"/>
            </a:solidFill>
            <a:round/>
            <a:headEnd/>
            <a:tailEnd type="triangle" w="med" len="med"/>
          </a:ln>
          <a:effectLst/>
        </p:spPr>
        <p:txBody>
          <a:bodyPr wrap="none" anchor="ctr"/>
          <a:lstStyle/>
          <a:p>
            <a:endParaRPr lang="es-MX"/>
          </a:p>
        </p:txBody>
      </p:sp>
      <p:sp>
        <p:nvSpPr>
          <p:cNvPr id="9238" name="Rectangle 22"/>
          <p:cNvSpPr>
            <a:spLocks noChangeArrowheads="1"/>
          </p:cNvSpPr>
          <p:nvPr/>
        </p:nvSpPr>
        <p:spPr bwMode="auto">
          <a:xfrm>
            <a:off x="6705600" y="5575300"/>
            <a:ext cx="1139825" cy="520700"/>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solidFill>
                  <a:srgbClr val="FFFF00"/>
                </a:solidFill>
              </a:rPr>
              <a:t>Latitud Sur</a:t>
            </a:r>
          </a:p>
          <a:p>
            <a:pPr algn="ctr" defTabSz="407988" eaLnBrk="0" hangingPunct="0"/>
            <a:r>
              <a:rPr lang="es-ES_tradnl" sz="1500" b="1">
                <a:solidFill>
                  <a:srgbClr val="FFFF00"/>
                </a:solidFill>
              </a:rPr>
              <a:t>de 0 a 90 °</a:t>
            </a:r>
          </a:p>
        </p:txBody>
      </p:sp>
      <p:sp>
        <p:nvSpPr>
          <p:cNvPr id="9239" name="Rectangle 23"/>
          <p:cNvSpPr>
            <a:spLocks noChangeArrowheads="1"/>
          </p:cNvSpPr>
          <p:nvPr/>
        </p:nvSpPr>
        <p:spPr bwMode="auto">
          <a:xfrm>
            <a:off x="4184650" y="4737100"/>
            <a:ext cx="1530350" cy="520700"/>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500" b="1">
                <a:solidFill>
                  <a:schemeClr val="hlink"/>
                </a:solidFill>
              </a:rPr>
              <a:t>Longitud Oeste</a:t>
            </a:r>
          </a:p>
          <a:p>
            <a:pPr algn="ctr" defTabSz="407988" eaLnBrk="0" hangingPunct="0"/>
            <a:r>
              <a:rPr lang="es-ES_tradnl" sz="1500" b="1">
                <a:solidFill>
                  <a:schemeClr val="hlink"/>
                </a:solidFill>
              </a:rPr>
              <a:t>de 0 a 180 °</a:t>
            </a:r>
          </a:p>
        </p:txBody>
      </p:sp>
      <p:sp>
        <p:nvSpPr>
          <p:cNvPr id="9262" name="Rectangle 46"/>
          <p:cNvSpPr>
            <a:spLocks noChangeArrowheads="1"/>
          </p:cNvSpPr>
          <p:nvPr/>
        </p:nvSpPr>
        <p:spPr bwMode="auto">
          <a:xfrm>
            <a:off x="228600" y="1981200"/>
            <a:ext cx="3962400" cy="4114800"/>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pPr>
            <a:r>
              <a:rPr lang="es-ES_tradnl" sz="2000" b="1"/>
              <a:t>	El origen de las coordenadas geodésicas en la Latitud es el Ecuador y esta puede ser Latitud Norte (+) o Latitud Sur (-) y es medida en Grados de 0° a 90° y la referencia de la Longitud es el meridiano de Grewinch y esta puede ser Longitud Este (+) y Longitud Oeste (-), las altura se representa en msnm.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668338" y="1101725"/>
            <a:ext cx="2989262" cy="650875"/>
          </a:xfrm>
          <a:prstGeom prst="rect">
            <a:avLst/>
          </a:prstGeom>
          <a:solidFill>
            <a:srgbClr val="CC0000"/>
          </a:solidFill>
          <a:ln w="25400">
            <a:solidFill>
              <a:schemeClr val="tx1"/>
            </a:solidFill>
            <a:miter lim="800000"/>
            <a:headEnd/>
            <a:tailEnd/>
          </a:ln>
          <a:effectLst>
            <a:outerShdw dist="53882" dir="2700000" algn="ctr" rotWithShape="0">
              <a:schemeClr val="tx2"/>
            </a:outerShdw>
          </a:effectLst>
        </p:spPr>
        <p:txBody>
          <a:bodyPr lIns="109538" tIns="53975" rIns="109538" bIns="53975">
            <a:spAutoFit/>
          </a:bodyPr>
          <a:lstStyle/>
          <a:p>
            <a:pPr algn="ctr" defTabSz="1066800" eaLnBrk="0" hangingPunct="0"/>
            <a:r>
              <a:rPr lang="es-ES_tradnl" sz="3400" b="1" i="1">
                <a:solidFill>
                  <a:srgbClr val="FFFFFF"/>
                </a:solidFill>
                <a:effectLst>
                  <a:outerShdw blurRad="38100" dist="38100" dir="2700000" algn="tl">
                    <a:srgbClr val="000000"/>
                  </a:outerShdw>
                </a:effectLst>
              </a:rPr>
              <a:t>Locales</a:t>
            </a:r>
          </a:p>
        </p:txBody>
      </p:sp>
      <p:sp>
        <p:nvSpPr>
          <p:cNvPr id="24579" name="Line 3"/>
          <p:cNvSpPr>
            <a:spLocks noChangeShapeType="1"/>
          </p:cNvSpPr>
          <p:nvPr/>
        </p:nvSpPr>
        <p:spPr bwMode="auto">
          <a:xfrm flipV="1">
            <a:off x="5562600" y="1524000"/>
            <a:ext cx="0" cy="2232025"/>
          </a:xfrm>
          <a:prstGeom prst="line">
            <a:avLst/>
          </a:prstGeom>
          <a:noFill/>
          <a:ln w="12700">
            <a:solidFill>
              <a:srgbClr val="000000"/>
            </a:solidFill>
            <a:round/>
            <a:headEnd/>
            <a:tailEnd type="triangle" w="med" len="med"/>
          </a:ln>
          <a:effectLst/>
        </p:spPr>
        <p:txBody>
          <a:bodyPr wrap="none" anchor="ctr"/>
          <a:lstStyle/>
          <a:p>
            <a:endParaRPr lang="es-MX"/>
          </a:p>
        </p:txBody>
      </p:sp>
      <p:sp>
        <p:nvSpPr>
          <p:cNvPr id="24580" name="Line 4"/>
          <p:cNvSpPr>
            <a:spLocks noChangeShapeType="1"/>
          </p:cNvSpPr>
          <p:nvPr/>
        </p:nvSpPr>
        <p:spPr bwMode="auto">
          <a:xfrm>
            <a:off x="5570538" y="3743325"/>
            <a:ext cx="2708275" cy="0"/>
          </a:xfrm>
          <a:prstGeom prst="line">
            <a:avLst/>
          </a:prstGeom>
          <a:noFill/>
          <a:ln w="12700">
            <a:solidFill>
              <a:srgbClr val="000000"/>
            </a:solidFill>
            <a:round/>
            <a:headEnd/>
            <a:tailEnd type="triangle" w="med" len="med"/>
          </a:ln>
          <a:effectLst/>
        </p:spPr>
        <p:txBody>
          <a:bodyPr wrap="none" anchor="ctr"/>
          <a:lstStyle/>
          <a:p>
            <a:endParaRPr lang="es-MX"/>
          </a:p>
        </p:txBody>
      </p:sp>
      <p:sp>
        <p:nvSpPr>
          <p:cNvPr id="24581" name="Line 5"/>
          <p:cNvSpPr>
            <a:spLocks noChangeShapeType="1"/>
          </p:cNvSpPr>
          <p:nvPr/>
        </p:nvSpPr>
        <p:spPr bwMode="auto">
          <a:xfrm flipH="1">
            <a:off x="4216400" y="3752850"/>
            <a:ext cx="1333500" cy="1373188"/>
          </a:xfrm>
          <a:prstGeom prst="line">
            <a:avLst/>
          </a:prstGeom>
          <a:noFill/>
          <a:ln w="12700">
            <a:solidFill>
              <a:srgbClr val="000000"/>
            </a:solidFill>
            <a:round/>
            <a:headEnd/>
            <a:tailEnd type="triangle" w="med" len="med"/>
          </a:ln>
          <a:effectLst/>
        </p:spPr>
        <p:txBody>
          <a:bodyPr wrap="none" anchor="ctr"/>
          <a:lstStyle/>
          <a:p>
            <a:endParaRPr lang="es-MX"/>
          </a:p>
        </p:txBody>
      </p:sp>
      <p:sp>
        <p:nvSpPr>
          <p:cNvPr id="24582" name="Rectangle 6"/>
          <p:cNvSpPr>
            <a:spLocks noChangeArrowheads="1"/>
          </p:cNvSpPr>
          <p:nvPr/>
        </p:nvSpPr>
        <p:spPr bwMode="auto">
          <a:xfrm>
            <a:off x="5410200" y="1219200"/>
            <a:ext cx="284163" cy="352425"/>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solidFill>
                  <a:schemeClr val="hlink"/>
                </a:solidFill>
              </a:rPr>
              <a:t>Z</a:t>
            </a:r>
          </a:p>
        </p:txBody>
      </p:sp>
      <p:sp>
        <p:nvSpPr>
          <p:cNvPr id="24583" name="Rectangle 7"/>
          <p:cNvSpPr>
            <a:spLocks noChangeArrowheads="1"/>
          </p:cNvSpPr>
          <p:nvPr/>
        </p:nvSpPr>
        <p:spPr bwMode="auto">
          <a:xfrm>
            <a:off x="3946525" y="5086350"/>
            <a:ext cx="296863" cy="352425"/>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solidFill>
                  <a:schemeClr val="hlink"/>
                </a:solidFill>
              </a:rPr>
              <a:t>X</a:t>
            </a:r>
          </a:p>
        </p:txBody>
      </p:sp>
      <p:sp>
        <p:nvSpPr>
          <p:cNvPr id="24584" name="Rectangle 8"/>
          <p:cNvSpPr>
            <a:spLocks noChangeArrowheads="1"/>
          </p:cNvSpPr>
          <p:nvPr/>
        </p:nvSpPr>
        <p:spPr bwMode="auto">
          <a:xfrm>
            <a:off x="8305800" y="3533775"/>
            <a:ext cx="296863" cy="352425"/>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solidFill>
                  <a:schemeClr val="hlink"/>
                </a:solidFill>
              </a:rPr>
              <a:t>Y</a:t>
            </a:r>
          </a:p>
        </p:txBody>
      </p:sp>
      <p:sp>
        <p:nvSpPr>
          <p:cNvPr id="24585" name="Rectangle 9"/>
          <p:cNvSpPr>
            <a:spLocks noChangeArrowheads="1"/>
          </p:cNvSpPr>
          <p:nvPr/>
        </p:nvSpPr>
        <p:spPr bwMode="auto">
          <a:xfrm>
            <a:off x="5575300" y="3810000"/>
            <a:ext cx="977900" cy="930275"/>
          </a:xfrm>
          <a:prstGeom prst="rect">
            <a:avLst/>
          </a:prstGeom>
          <a:noFill/>
          <a:ln w="12700">
            <a:noFill/>
            <a:miter lim="800000"/>
            <a:headEnd/>
            <a:tailEnd/>
          </a:ln>
          <a:effectLst/>
        </p:spPr>
        <p:txBody>
          <a:bodyPr wrap="none" lIns="68262" tIns="31750" rIns="68262" bIns="31750">
            <a:spAutoFit/>
          </a:bodyPr>
          <a:lstStyle/>
          <a:p>
            <a:pPr algn="ctr" defTabSz="407988" eaLnBrk="0" hangingPunct="0"/>
            <a:r>
              <a:rPr lang="es-ES_tradnl" sz="1900" b="1">
                <a:solidFill>
                  <a:schemeClr val="hlink"/>
                </a:solidFill>
              </a:rPr>
              <a:t>X=5000</a:t>
            </a:r>
          </a:p>
          <a:p>
            <a:pPr algn="ctr" defTabSz="407988" eaLnBrk="0" hangingPunct="0"/>
            <a:r>
              <a:rPr lang="es-ES_tradnl" sz="1900" b="1">
                <a:solidFill>
                  <a:schemeClr val="hlink"/>
                </a:solidFill>
              </a:rPr>
              <a:t>Y=5000</a:t>
            </a:r>
          </a:p>
          <a:p>
            <a:pPr algn="ctr" defTabSz="407988" eaLnBrk="0" hangingPunct="0"/>
            <a:r>
              <a:rPr lang="es-ES_tradnl" sz="1900" b="1">
                <a:solidFill>
                  <a:schemeClr val="hlink"/>
                </a:solidFill>
              </a:rPr>
              <a:t>Z=500</a:t>
            </a:r>
          </a:p>
        </p:txBody>
      </p:sp>
      <p:sp>
        <p:nvSpPr>
          <p:cNvPr id="24586" name="Rectangle 10"/>
          <p:cNvSpPr>
            <a:spLocks noChangeArrowheads="1"/>
          </p:cNvSpPr>
          <p:nvPr/>
        </p:nvSpPr>
        <p:spPr bwMode="auto">
          <a:xfrm>
            <a:off x="228600" y="2209800"/>
            <a:ext cx="4230688" cy="1104900"/>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pPr>
            <a:r>
              <a:rPr lang="es-ES_tradnl" sz="2000" b="1"/>
              <a:t>	El origen de las coordenadas locales puede ser cualquier punto sobre la superficie terrestre al cual se le designaran unos valores arbitrarios y estos pueden ser 1000, 1000, 100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7" name="Group 5"/>
          <p:cNvGrpSpPr>
            <a:grpSpLocks/>
          </p:cNvGrpSpPr>
          <p:nvPr/>
        </p:nvGrpSpPr>
        <p:grpSpPr bwMode="auto">
          <a:xfrm>
            <a:off x="609600" y="381000"/>
            <a:ext cx="8001000" cy="6019800"/>
            <a:chOff x="384" y="240"/>
            <a:chExt cx="5040" cy="3792"/>
          </a:xfrm>
        </p:grpSpPr>
        <p:sp>
          <p:nvSpPr>
            <p:cNvPr id="23554" name="Rectangle 2"/>
            <p:cNvSpPr>
              <a:spLocks noChangeArrowheads="1"/>
            </p:cNvSpPr>
            <p:nvPr/>
          </p:nvSpPr>
          <p:spPr bwMode="auto">
            <a:xfrm>
              <a:off x="384" y="1001"/>
              <a:ext cx="4656" cy="2916"/>
            </a:xfrm>
            <a:prstGeom prst="rect">
              <a:avLst/>
            </a:prstGeom>
            <a:noFill/>
            <a:ln w="9525">
              <a:noFill/>
              <a:miter lim="800000"/>
              <a:headEnd/>
              <a:tailEnd/>
            </a:ln>
            <a:effectLst/>
          </p:spPr>
          <p:txBody>
            <a:bodyPr lIns="92075" tIns="46038" rIns="92075" bIns="46038">
              <a:spAutoFit/>
            </a:bodyPr>
            <a:lstStyle/>
            <a:p>
              <a:pPr algn="just" defTabSz="762000" eaLnBrk="0" hangingPunct="0">
                <a:spcBef>
                  <a:spcPct val="50000"/>
                </a:spcBef>
              </a:pPr>
              <a:r>
                <a:rPr lang="es-ES_tradnl"/>
                <a:t>Las Coordenadas planas de la superficie terrestre son obtenidas a partir del uso de una Proyección, a través de la cuál se establece una relación entre una superficie de referencia esférica y una superficie de diseño plana. La elevación usada es la Altura Ortométrica que es casi igual al Nivel Medio del Mar.</a:t>
              </a:r>
            </a:p>
            <a:p>
              <a:pPr algn="just" defTabSz="762000" eaLnBrk="0" hangingPunct="0">
                <a:spcBef>
                  <a:spcPct val="50000"/>
                </a:spcBef>
              </a:pPr>
              <a:endParaRPr lang="es-ES_tradnl"/>
            </a:p>
            <a:p>
              <a:pPr algn="just" defTabSz="762000" eaLnBrk="0" hangingPunct="0">
                <a:spcBef>
                  <a:spcPct val="50000"/>
                </a:spcBef>
              </a:pPr>
              <a:r>
                <a:rPr lang="es-ES_tradnl"/>
                <a:t>Un objeto de la superficie terrestre se representa por </a:t>
              </a:r>
              <a:r>
                <a:rPr lang="es-ES_tradnl" b="1"/>
                <a:t>4</a:t>
              </a:r>
              <a:r>
                <a:rPr lang="es-ES_tradnl"/>
                <a:t> elementos bàsicos:</a:t>
              </a:r>
            </a:p>
            <a:p>
              <a:pPr algn="just" defTabSz="762000" eaLnBrk="0" hangingPunct="0">
                <a:spcBef>
                  <a:spcPct val="50000"/>
                </a:spcBef>
              </a:pPr>
              <a:r>
                <a:rPr lang="es-ES_tradnl" b="1"/>
                <a:t>Forma</a:t>
              </a:r>
            </a:p>
            <a:p>
              <a:pPr algn="just" defTabSz="762000" eaLnBrk="0" hangingPunct="0">
                <a:spcBef>
                  <a:spcPct val="50000"/>
                </a:spcBef>
              </a:pPr>
              <a:r>
                <a:rPr lang="es-ES_tradnl" b="1"/>
                <a:t>Superficie</a:t>
              </a:r>
            </a:p>
            <a:p>
              <a:pPr algn="just" defTabSz="762000" eaLnBrk="0" hangingPunct="0">
                <a:spcBef>
                  <a:spcPct val="50000"/>
                </a:spcBef>
              </a:pPr>
              <a:r>
                <a:rPr lang="es-ES_tradnl" b="1"/>
                <a:t>Distancia entre puntos</a:t>
              </a:r>
            </a:p>
            <a:p>
              <a:pPr algn="just" defTabSz="762000" eaLnBrk="0" hangingPunct="0">
                <a:spcBef>
                  <a:spcPct val="50000"/>
                </a:spcBef>
              </a:pPr>
              <a:r>
                <a:rPr lang="es-ES_tradnl" b="1"/>
                <a:t>Direcciòn de las lineas ( Azimut )</a:t>
              </a:r>
            </a:p>
            <a:p>
              <a:pPr algn="just" defTabSz="762000" eaLnBrk="0" hangingPunct="0">
                <a:spcBef>
                  <a:spcPct val="50000"/>
                </a:spcBef>
              </a:pPr>
              <a:endParaRPr lang="es-ES_tradnl" b="1"/>
            </a:p>
          </p:txBody>
        </p:sp>
        <p:graphicFrame>
          <p:nvGraphicFramePr>
            <p:cNvPr id="23555" name="Object 3"/>
            <p:cNvGraphicFramePr>
              <a:graphicFrameLocks/>
            </p:cNvGraphicFramePr>
            <p:nvPr/>
          </p:nvGraphicFramePr>
          <p:xfrm>
            <a:off x="2880" y="2784"/>
            <a:ext cx="2544" cy="1248"/>
          </p:xfrm>
          <a:graphic>
            <a:graphicData uri="http://schemas.openxmlformats.org/presentationml/2006/ole">
              <mc:AlternateContent xmlns:mc="http://schemas.openxmlformats.org/markup-compatibility/2006">
                <mc:Choice xmlns:v="urn:schemas-microsoft-com:vml" Requires="v">
                  <p:oleObj spid="_x0000_s23564" name="ClipArt" r:id="rId3" imgW="3657600" imgH="1611000" progId="">
                    <p:embed/>
                  </p:oleObj>
                </mc:Choice>
                <mc:Fallback>
                  <p:oleObj name="ClipArt" r:id="rId3" imgW="3657600" imgH="1611000" progId="">
                    <p:embed/>
                    <p:pic>
                      <p:nvPicPr>
                        <p:cNvPr id="0"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0" y="2784"/>
                          <a:ext cx="2544" cy="1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56" name="Rectangle 4"/>
            <p:cNvSpPr>
              <a:spLocks noChangeArrowheads="1"/>
            </p:cNvSpPr>
            <p:nvPr/>
          </p:nvSpPr>
          <p:spPr bwMode="auto">
            <a:xfrm>
              <a:off x="885" y="240"/>
              <a:ext cx="3243" cy="289"/>
            </a:xfrm>
            <a:prstGeom prst="rect">
              <a:avLst/>
            </a:prstGeom>
            <a:noFill/>
            <a:ln w="12700">
              <a:noFill/>
              <a:miter lim="800000"/>
              <a:headEnd/>
              <a:tailEnd/>
            </a:ln>
            <a:effectLst/>
          </p:spPr>
          <p:txBody>
            <a:bodyPr lIns="90488" tIns="44450" rIns="90488" bIns="44450">
              <a:spAutoFit/>
            </a:bodyPr>
            <a:lstStyle/>
            <a:p>
              <a:pPr marL="390525" indent="-390525" defTabSz="1042988" eaLnBrk="0" hangingPunct="0">
                <a:spcBef>
                  <a:spcPct val="20000"/>
                </a:spcBef>
              </a:pPr>
              <a:r>
                <a:rPr lang="es-ES_tradnl" sz="2400" b="1" i="1" dirty="0">
                  <a:ln w="18000">
                    <a:solidFill>
                      <a:schemeClr val="accent2">
                        <a:satMod val="140000"/>
                      </a:schemeClr>
                    </a:solidFill>
                    <a:prstDash val="solid"/>
                    <a:miter lim="800000"/>
                  </a:ln>
                  <a:noFill/>
                  <a:effectLst>
                    <a:outerShdw blurRad="25500" dist="23000" dir="7020000" algn="tl">
                      <a:srgbClr val="000000">
                        <a:alpha val="50000"/>
                      </a:srgbClr>
                    </a:outerShdw>
                  </a:effectLst>
                </a:rPr>
                <a:t>Traslado de coordenadas al plano</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31" name="Group 39"/>
          <p:cNvGrpSpPr>
            <a:grpSpLocks/>
          </p:cNvGrpSpPr>
          <p:nvPr/>
        </p:nvGrpSpPr>
        <p:grpSpPr bwMode="auto">
          <a:xfrm>
            <a:off x="381000" y="381000"/>
            <a:ext cx="8610600" cy="6248400"/>
            <a:chOff x="240" y="240"/>
            <a:chExt cx="5424" cy="3936"/>
          </a:xfrm>
        </p:grpSpPr>
        <p:sp>
          <p:nvSpPr>
            <p:cNvPr id="8228" name="Rectangle 36"/>
            <p:cNvSpPr>
              <a:spLocks noChangeArrowheads="1"/>
            </p:cNvSpPr>
            <p:nvPr/>
          </p:nvSpPr>
          <p:spPr bwMode="auto">
            <a:xfrm>
              <a:off x="885" y="240"/>
              <a:ext cx="4539" cy="289"/>
            </a:xfrm>
            <a:prstGeom prst="rect">
              <a:avLst/>
            </a:prstGeom>
            <a:noFill/>
            <a:ln w="12700">
              <a:noFill/>
              <a:miter lim="800000"/>
              <a:headEnd/>
              <a:tailEnd/>
            </a:ln>
            <a:effectLst/>
          </p:spPr>
          <p:txBody>
            <a:bodyPr lIns="90488" tIns="44450" rIns="90488" bIns="44450">
              <a:spAutoFit/>
            </a:bodyPr>
            <a:lstStyle/>
            <a:p>
              <a:pPr marL="390525" indent="-390525" defTabSz="1042988" eaLnBrk="0" hangingPunct="0">
                <a:spcBef>
                  <a:spcPct val="20000"/>
                </a:spcBef>
              </a:pPr>
              <a:r>
                <a:rPr lang="es-ES_tradnl" sz="2400" b="1" i="1" dirty="0">
                  <a:ln w="18000">
                    <a:solidFill>
                      <a:schemeClr val="accent2">
                        <a:satMod val="140000"/>
                      </a:schemeClr>
                    </a:solidFill>
                    <a:prstDash val="solid"/>
                    <a:miter lim="800000"/>
                  </a:ln>
                  <a:noFill/>
                  <a:effectLst>
                    <a:outerShdw blurRad="25500" dist="23000" dir="7020000" algn="tl">
                      <a:srgbClr val="000000">
                        <a:alpha val="50000"/>
                      </a:srgbClr>
                    </a:outerShdw>
                  </a:effectLst>
                </a:rPr>
                <a:t>Proyecciones</a:t>
              </a:r>
              <a:r>
                <a:rPr lang="es-ES_tradnl" sz="2400" b="1" i="1" dirty="0">
                  <a:solidFill>
                    <a:srgbClr val="FFFF00"/>
                  </a:solidFill>
                  <a:effectLst>
                    <a:outerShdw blurRad="38100" dist="38100" dir="2700000" algn="tl">
                      <a:srgbClr val="C0C0C0"/>
                    </a:outerShdw>
                  </a:effectLst>
                </a:rPr>
                <a:t> </a:t>
              </a:r>
              <a:r>
                <a:rPr lang="es-ES_tradnl" sz="2400" b="1" i="1" dirty="0">
                  <a:ln w="18000">
                    <a:solidFill>
                      <a:schemeClr val="accent2">
                        <a:satMod val="140000"/>
                      </a:schemeClr>
                    </a:solidFill>
                    <a:prstDash val="solid"/>
                    <a:miter lim="800000"/>
                  </a:ln>
                  <a:noFill/>
                  <a:effectLst>
                    <a:outerShdw blurRad="25500" dist="23000" dir="7020000" algn="tl">
                      <a:srgbClr val="000000">
                        <a:alpha val="50000"/>
                      </a:srgbClr>
                    </a:outerShdw>
                  </a:effectLst>
                </a:rPr>
                <a:t>Cartográficas Según Propiedades</a:t>
              </a:r>
              <a:endParaRPr lang="es-ES_tradnl" sz="2400" b="1" i="1" dirty="0">
                <a:solidFill>
                  <a:srgbClr val="FFFF00"/>
                </a:solidFill>
                <a:effectLst>
                  <a:outerShdw blurRad="38100" dist="38100" dir="2700000" algn="tl">
                    <a:srgbClr val="C0C0C0"/>
                  </a:outerShdw>
                </a:effectLst>
              </a:endParaRPr>
            </a:p>
          </p:txBody>
        </p:sp>
        <p:sp>
          <p:nvSpPr>
            <p:cNvPr id="8229" name="Rectangle 37"/>
            <p:cNvSpPr>
              <a:spLocks noChangeArrowheads="1"/>
            </p:cNvSpPr>
            <p:nvPr/>
          </p:nvSpPr>
          <p:spPr bwMode="auto">
            <a:xfrm>
              <a:off x="240" y="816"/>
              <a:ext cx="5376" cy="1595"/>
            </a:xfrm>
            <a:prstGeom prst="rect">
              <a:avLst/>
            </a:prstGeom>
            <a:noFill/>
            <a:ln w="12700">
              <a:noFill/>
              <a:miter lim="800000"/>
              <a:headEnd/>
              <a:tailEnd/>
            </a:ln>
            <a:effectLst/>
          </p:spPr>
          <p:txBody>
            <a:bodyPr>
              <a:spAutoFit/>
            </a:bodyPr>
            <a:lstStyle/>
            <a:p>
              <a:pPr algn="ctr" eaLnBrk="0" hangingPunct="0">
                <a:spcBef>
                  <a:spcPct val="50000"/>
                </a:spcBef>
              </a:pPr>
              <a:r>
                <a:rPr lang="es-ES_tradnl" sz="2800" b="1" dirty="0">
                  <a:latin typeface="Helvetica" charset="0"/>
                  <a:cs typeface="Times New Roman" pitchFamily="18" charset="0"/>
                </a:rPr>
                <a:t>a)</a:t>
              </a:r>
              <a:r>
                <a:rPr lang="es-ES_tradnl" sz="2800" b="1" dirty="0">
                  <a:latin typeface="Times New Roman" pitchFamily="18" charset="0"/>
                  <a:cs typeface="Times New Roman" pitchFamily="18" charset="0"/>
                </a:rPr>
                <a:t>   </a:t>
              </a:r>
              <a:r>
                <a:rPr lang="es-ES_tradnl" sz="2800" b="1" i="1" dirty="0">
                  <a:latin typeface="Helvetica" charset="0"/>
                  <a:cs typeface="Times New Roman" pitchFamily="18" charset="0"/>
                </a:rPr>
                <a:t>Proyección Conforme</a:t>
              </a:r>
              <a:endParaRPr lang="es-ES_tradnl" sz="2800" b="1" dirty="0">
                <a:latin typeface="Helvetica" charset="0"/>
                <a:cs typeface="Times New Roman" pitchFamily="18" charset="0"/>
              </a:endParaRPr>
            </a:p>
            <a:p>
              <a:pPr algn="just" eaLnBrk="0" hangingPunct="0">
                <a:spcBef>
                  <a:spcPct val="50000"/>
                </a:spcBef>
              </a:pPr>
              <a:r>
                <a:rPr lang="es-ES_tradnl" sz="2000" dirty="0">
                  <a:latin typeface="Helvetica" charset="0"/>
                  <a:cs typeface="Times New Roman" pitchFamily="18" charset="0"/>
                </a:rPr>
                <a:t>  </a:t>
              </a:r>
              <a:r>
                <a:rPr lang="es-ES_tradnl" b="1" dirty="0">
                  <a:cs typeface="Times New Roman" pitchFamily="18" charset="0"/>
                </a:rPr>
                <a:t>Conservan la forma de los objetos y sus ángulos, Característica que puede identificarse al observar que las líneas de cuadrícula se interceptan a 90</a:t>
              </a:r>
              <a:r>
                <a:rPr lang="es-ES_tradnl" b="1" dirty="0">
                  <a:cs typeface="Times New Roman" pitchFamily="18" charset="0"/>
                  <a:sym typeface="Symbol" pitchFamily="18" charset="2"/>
                </a:rPr>
                <a:t></a:t>
              </a:r>
              <a:r>
                <a:rPr lang="es-ES_tradnl" b="1" dirty="0">
                  <a:cs typeface="Times New Roman" pitchFamily="18" charset="0"/>
                </a:rPr>
                <a:t>, aún a costa de distorsionar las líneas que unen dos puntos. Una consecuencia directa de lo anterior es que la superficie de cualquier polígono se distorsiona en dicho proceso</a:t>
              </a:r>
              <a:r>
                <a:rPr lang="es-ES_tradnl" dirty="0">
                  <a:latin typeface="Helvetica" charset="0"/>
                  <a:cs typeface="Times New Roman" pitchFamily="18" charset="0"/>
                </a:rPr>
                <a:t>.</a:t>
              </a:r>
              <a:endParaRPr lang="es-ES_tradnl" dirty="0">
                <a:latin typeface="Helvetica" charset="0"/>
                <a:cs typeface="Times New Roman" pitchFamily="18" charset="0"/>
                <a:sym typeface="Symbol" pitchFamily="18" charset="2"/>
              </a:endParaRPr>
            </a:p>
            <a:p>
              <a:pPr algn="ctr" eaLnBrk="0" hangingPunct="0">
                <a:spcBef>
                  <a:spcPct val="50000"/>
                </a:spcBef>
              </a:pPr>
              <a:r>
                <a:rPr lang="es-ES_tradnl" sz="2000" dirty="0">
                  <a:latin typeface="Helvetica" charset="0"/>
                  <a:cs typeface="Times New Roman" pitchFamily="18" charset="0"/>
                  <a:sym typeface="Symbol" pitchFamily="18" charset="2"/>
                </a:rPr>
                <a:t> </a:t>
              </a:r>
            </a:p>
          </p:txBody>
        </p:sp>
        <p:sp>
          <p:nvSpPr>
            <p:cNvPr id="8230" name="Rectangle 38"/>
            <p:cNvSpPr>
              <a:spLocks noChangeArrowheads="1"/>
            </p:cNvSpPr>
            <p:nvPr/>
          </p:nvSpPr>
          <p:spPr bwMode="auto">
            <a:xfrm>
              <a:off x="240" y="2350"/>
              <a:ext cx="5424" cy="1826"/>
            </a:xfrm>
            <a:prstGeom prst="rect">
              <a:avLst/>
            </a:prstGeom>
            <a:noFill/>
            <a:ln w="12700">
              <a:noFill/>
              <a:miter lim="800000"/>
              <a:headEnd/>
              <a:tailEnd/>
            </a:ln>
            <a:effectLst/>
          </p:spPr>
          <p:txBody>
            <a:bodyPr>
              <a:spAutoFit/>
            </a:bodyPr>
            <a:lstStyle/>
            <a:p>
              <a:pPr algn="ctr" eaLnBrk="0" hangingPunct="0">
                <a:spcBef>
                  <a:spcPct val="50000"/>
                </a:spcBef>
              </a:pPr>
              <a:r>
                <a:rPr lang="es-ES_tradnl" sz="2800" b="1">
                  <a:latin typeface="Helvetica" charset="0"/>
                  <a:cs typeface="Times New Roman" pitchFamily="18" charset="0"/>
                </a:rPr>
                <a:t>b)</a:t>
              </a:r>
              <a:r>
                <a:rPr lang="es-ES_tradnl" sz="2800" b="1">
                  <a:latin typeface="Times New Roman" pitchFamily="18" charset="0"/>
                  <a:cs typeface="Times New Roman" pitchFamily="18" charset="0"/>
                </a:rPr>
                <a:t>   </a:t>
              </a:r>
              <a:r>
                <a:rPr lang="es-ES_tradnl" sz="2800" b="1" i="1">
                  <a:latin typeface="Helvetica" charset="0"/>
                  <a:cs typeface="Times New Roman" pitchFamily="18" charset="0"/>
                </a:rPr>
                <a:t>Proyección Equidistante</a:t>
              </a:r>
              <a:endParaRPr lang="es-ES_tradnl" sz="2800" b="1">
                <a:latin typeface="Helvetica" charset="0"/>
                <a:cs typeface="Times New Roman" pitchFamily="18" charset="0"/>
              </a:endParaRPr>
            </a:p>
            <a:p>
              <a:pPr algn="just" eaLnBrk="0" hangingPunct="0">
                <a:spcBef>
                  <a:spcPct val="50000"/>
                </a:spcBef>
              </a:pPr>
              <a:r>
                <a:rPr lang="es-ES_tradnl" sz="2400">
                  <a:latin typeface="Helvetica" charset="0"/>
                  <a:cs typeface="Times New Roman" pitchFamily="18" charset="0"/>
                </a:rPr>
                <a:t> </a:t>
              </a:r>
              <a:r>
                <a:rPr lang="es-ES_tradnl" b="1">
                  <a:cs typeface="Times New Roman" pitchFamily="18" charset="0"/>
                  <a:sym typeface="Symbol" pitchFamily="18" charset="2"/>
                </a:rPr>
                <a:t>En este tipo de proyección las distancias entre puntos seleccionados se conservan sin deformación, en términos prácticos significa que el factor de escala es igual a la unidad.</a:t>
              </a:r>
            </a:p>
            <a:p>
              <a:pPr algn="just" eaLnBrk="0" hangingPunct="0">
                <a:spcBef>
                  <a:spcPct val="50000"/>
                </a:spcBef>
              </a:pPr>
              <a:r>
                <a:rPr lang="es-ES_tradnl" b="1">
                  <a:cs typeface="Times New Roman" pitchFamily="18" charset="0"/>
                  <a:sym typeface="Symbol" pitchFamily="18" charset="2"/>
                </a:rPr>
                <a:t>En consecuencia el Azimut, Forma y Superficie se distorsiona.</a:t>
              </a:r>
            </a:p>
            <a:p>
              <a:pPr algn="just" eaLnBrk="0" hangingPunct="0">
                <a:spcBef>
                  <a:spcPct val="50000"/>
                </a:spcBef>
              </a:pPr>
              <a:endParaRPr lang="es-ES_tradnl" b="1">
                <a:cs typeface="Times New Roman" pitchFamily="18" charset="0"/>
                <a:sym typeface="Symbol" pitchFamily="18" charset="2"/>
              </a:endParaRPr>
            </a:p>
            <a:p>
              <a:pPr algn="just" eaLnBrk="0" hangingPunct="0">
                <a:spcBef>
                  <a:spcPct val="50000"/>
                </a:spcBef>
              </a:pPr>
              <a:r>
                <a:rPr lang="es-ES_tradnl" sz="2000" b="1">
                  <a:latin typeface="Helvetica" charset="0"/>
                  <a:cs typeface="Times New Roman" pitchFamily="18" charset="0"/>
                  <a:sym typeface="Symbol" pitchFamily="18" charset="2"/>
                </a:rPr>
                <a:t> </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2" name="Group 4"/>
          <p:cNvGrpSpPr>
            <a:grpSpLocks/>
          </p:cNvGrpSpPr>
          <p:nvPr/>
        </p:nvGrpSpPr>
        <p:grpSpPr bwMode="auto">
          <a:xfrm>
            <a:off x="228600" y="1219200"/>
            <a:ext cx="8686800" cy="4618038"/>
            <a:chOff x="144" y="768"/>
            <a:chExt cx="5472" cy="2909"/>
          </a:xfrm>
        </p:grpSpPr>
        <p:sp>
          <p:nvSpPr>
            <p:cNvPr id="22530" name="Rectangle 2"/>
            <p:cNvSpPr>
              <a:spLocks noChangeArrowheads="1"/>
            </p:cNvSpPr>
            <p:nvPr/>
          </p:nvSpPr>
          <p:spPr bwMode="auto">
            <a:xfrm>
              <a:off x="192" y="768"/>
              <a:ext cx="5424" cy="1279"/>
            </a:xfrm>
            <a:prstGeom prst="rect">
              <a:avLst/>
            </a:prstGeom>
            <a:noFill/>
            <a:ln w="12700">
              <a:noFill/>
              <a:miter lim="800000"/>
              <a:headEnd/>
              <a:tailEnd/>
            </a:ln>
            <a:effectLst/>
          </p:spPr>
          <p:txBody>
            <a:bodyPr>
              <a:spAutoFit/>
            </a:bodyPr>
            <a:lstStyle/>
            <a:p>
              <a:pPr algn="ctr" eaLnBrk="0" hangingPunct="0">
                <a:spcBef>
                  <a:spcPct val="50000"/>
                </a:spcBef>
              </a:pPr>
              <a:r>
                <a:rPr lang="es-ES_tradnl" sz="2800" b="1">
                  <a:latin typeface="Helvetica" charset="0"/>
                  <a:cs typeface="Times New Roman" pitchFamily="18" charset="0"/>
                </a:rPr>
                <a:t>a)</a:t>
              </a:r>
              <a:r>
                <a:rPr lang="es-ES_tradnl" sz="2800" b="1">
                  <a:latin typeface="Times New Roman" pitchFamily="18" charset="0"/>
                  <a:cs typeface="Times New Roman" pitchFamily="18" charset="0"/>
                </a:rPr>
                <a:t>   </a:t>
              </a:r>
              <a:r>
                <a:rPr lang="es-ES_tradnl" sz="2800" b="1" i="1">
                  <a:latin typeface="Helvetica" charset="0"/>
                  <a:cs typeface="Times New Roman" pitchFamily="18" charset="0"/>
                </a:rPr>
                <a:t>Proyección Equivalente</a:t>
              </a:r>
            </a:p>
            <a:p>
              <a:pPr algn="just" eaLnBrk="0" hangingPunct="0">
                <a:spcBef>
                  <a:spcPct val="50000"/>
                </a:spcBef>
              </a:pPr>
              <a:r>
                <a:rPr lang="es-ES_tradnl" b="1">
                  <a:cs typeface="Times New Roman" pitchFamily="18" charset="0"/>
                  <a:sym typeface="Symbol" pitchFamily="18" charset="2"/>
                </a:rPr>
                <a:t>En este tipo de proyección se conservan las superficies del área representada, la escala será constante a lo largo de cualquier dirección, ya que la variación de la escala en una dirección compensa el cambio en otra dirección, por lo que no se alteran las áreas comprendidas entre los meridianos y los paralelos, ángulos y distancias.</a:t>
              </a:r>
            </a:p>
          </p:txBody>
        </p:sp>
        <p:sp>
          <p:nvSpPr>
            <p:cNvPr id="22531" name="Rectangle 3"/>
            <p:cNvSpPr>
              <a:spLocks noChangeArrowheads="1"/>
            </p:cNvSpPr>
            <p:nvPr/>
          </p:nvSpPr>
          <p:spPr bwMode="auto">
            <a:xfrm>
              <a:off x="144" y="2486"/>
              <a:ext cx="5472" cy="1191"/>
            </a:xfrm>
            <a:prstGeom prst="rect">
              <a:avLst/>
            </a:prstGeom>
            <a:noFill/>
            <a:ln w="12700">
              <a:noFill/>
              <a:miter lim="800000"/>
              <a:headEnd/>
              <a:tailEnd/>
            </a:ln>
            <a:effectLst/>
          </p:spPr>
          <p:txBody>
            <a:bodyPr>
              <a:spAutoFit/>
            </a:bodyPr>
            <a:lstStyle/>
            <a:p>
              <a:pPr algn="ctr" eaLnBrk="0" hangingPunct="0">
                <a:spcBef>
                  <a:spcPct val="50000"/>
                </a:spcBef>
              </a:pPr>
              <a:r>
                <a:rPr lang="es-ES_tradnl" sz="2800" b="1">
                  <a:latin typeface="Helvetica" charset="0"/>
                  <a:cs typeface="Times New Roman" pitchFamily="18" charset="0"/>
                </a:rPr>
                <a:t>a)</a:t>
              </a:r>
              <a:r>
                <a:rPr lang="es-ES_tradnl" sz="2800" b="1">
                  <a:latin typeface="Times New Roman" pitchFamily="18" charset="0"/>
                  <a:cs typeface="Times New Roman" pitchFamily="18" charset="0"/>
                </a:rPr>
                <a:t>   </a:t>
              </a:r>
              <a:r>
                <a:rPr lang="es-ES_tradnl" sz="2800" b="1" i="1">
                  <a:latin typeface="Helvetica" charset="0"/>
                  <a:cs typeface="Times New Roman" pitchFamily="18" charset="0"/>
                </a:rPr>
                <a:t>Proyección Acimutal</a:t>
              </a:r>
              <a:endParaRPr lang="es-ES_tradnl" sz="2800" b="1">
                <a:latin typeface="Helvetica" charset="0"/>
                <a:cs typeface="Times New Roman" pitchFamily="18" charset="0"/>
              </a:endParaRPr>
            </a:p>
            <a:p>
              <a:pPr algn="just" eaLnBrk="0" hangingPunct="0">
                <a:spcBef>
                  <a:spcPct val="50000"/>
                </a:spcBef>
              </a:pPr>
              <a:r>
                <a:rPr lang="es-ES_tradnl" sz="2400">
                  <a:latin typeface="Helvetica" charset="0"/>
                  <a:cs typeface="Times New Roman" pitchFamily="18" charset="0"/>
                </a:rPr>
                <a:t> </a:t>
              </a:r>
              <a:r>
                <a:rPr lang="es-ES_tradnl" b="1">
                  <a:cs typeface="Times New Roman" pitchFamily="18" charset="0"/>
                  <a:sym typeface="Symbol" pitchFamily="18" charset="2"/>
                </a:rPr>
                <a:t>En este tipo de proyección se conservan las direcciones con respeto a un punto, en consecuencia se alteran el resto de las características de los objetos, esta proyección se utiliza principalmente en en cartas de navegación.</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p:cNvPicPr>
            <a:picLocks noChangeAspect="1" noChangeArrowheads="1"/>
          </p:cNvPicPr>
          <p:nvPr/>
        </p:nvPicPr>
        <p:blipFill>
          <a:blip r:embed="rId2"/>
          <a:srcRect/>
          <a:stretch>
            <a:fillRect/>
          </a:stretch>
        </p:blipFill>
        <p:spPr bwMode="auto">
          <a:xfrm>
            <a:off x="6172200" y="1905000"/>
            <a:ext cx="1952625" cy="1971675"/>
          </a:xfrm>
          <a:prstGeom prst="rect">
            <a:avLst/>
          </a:prstGeom>
          <a:noFill/>
          <a:ln w="12700">
            <a:noFill/>
            <a:miter lim="800000"/>
            <a:headEnd/>
            <a:tailEnd/>
          </a:ln>
          <a:effectLst/>
        </p:spPr>
      </p:pic>
      <p:grpSp>
        <p:nvGrpSpPr>
          <p:cNvPr id="25607" name="Group 7"/>
          <p:cNvGrpSpPr>
            <a:grpSpLocks/>
          </p:cNvGrpSpPr>
          <p:nvPr/>
        </p:nvGrpSpPr>
        <p:grpSpPr bwMode="auto">
          <a:xfrm>
            <a:off x="0" y="381000"/>
            <a:ext cx="9829800" cy="6324600"/>
            <a:chOff x="0" y="240"/>
            <a:chExt cx="6192" cy="3984"/>
          </a:xfrm>
        </p:grpSpPr>
        <p:sp>
          <p:nvSpPr>
            <p:cNvPr id="25602" name="Rectangle 2"/>
            <p:cNvSpPr>
              <a:spLocks noChangeArrowheads="1"/>
            </p:cNvSpPr>
            <p:nvPr/>
          </p:nvSpPr>
          <p:spPr bwMode="auto">
            <a:xfrm>
              <a:off x="885" y="240"/>
              <a:ext cx="4683" cy="286"/>
            </a:xfrm>
            <a:prstGeom prst="rect">
              <a:avLst/>
            </a:prstGeom>
            <a:noFill/>
            <a:ln w="12700">
              <a:noFill/>
              <a:miter lim="800000"/>
              <a:headEnd/>
              <a:tailEnd/>
            </a:ln>
            <a:effectLst/>
          </p:spPr>
          <p:txBody>
            <a:bodyPr lIns="90488" tIns="44450" rIns="90488" bIns="44450">
              <a:spAutoFit/>
            </a:bodyPr>
            <a:lstStyle/>
            <a:p>
              <a:pPr marL="390525" indent="-390525" defTabSz="1042988" eaLnBrk="0" hangingPunct="0">
                <a:spcBef>
                  <a:spcPct val="20000"/>
                </a:spcBef>
              </a:pPr>
              <a:r>
                <a:rPr lang="es-ES_tradnl" sz="2400" b="1" i="1">
                  <a:solidFill>
                    <a:srgbClr val="FFFF00"/>
                  </a:solidFill>
                  <a:effectLst>
                    <a:outerShdw blurRad="38100" dist="38100" dir="2700000" algn="tl">
                      <a:srgbClr val="C0C0C0"/>
                    </a:outerShdw>
                  </a:effectLst>
                </a:rPr>
                <a:t>Proyecciones Cartográficas por tipo de Superficie</a:t>
              </a:r>
            </a:p>
          </p:txBody>
        </p:sp>
        <p:sp>
          <p:nvSpPr>
            <p:cNvPr id="25603" name="Rectangle 3"/>
            <p:cNvSpPr>
              <a:spLocks noChangeArrowheads="1"/>
            </p:cNvSpPr>
            <p:nvPr/>
          </p:nvSpPr>
          <p:spPr bwMode="auto">
            <a:xfrm>
              <a:off x="0" y="672"/>
              <a:ext cx="6192" cy="1995"/>
            </a:xfrm>
            <a:prstGeom prst="rect">
              <a:avLst/>
            </a:prstGeom>
            <a:noFill/>
            <a:ln w="12700">
              <a:noFill/>
              <a:miter lim="800000"/>
              <a:headEnd/>
              <a:tailEnd/>
            </a:ln>
            <a:effectLst/>
          </p:spPr>
          <p:txBody>
            <a:bodyPr>
              <a:spAutoFit/>
            </a:bodyPr>
            <a:lstStyle/>
            <a:p>
              <a:pPr eaLnBrk="0" hangingPunct="0">
                <a:spcBef>
                  <a:spcPct val="50000"/>
                </a:spcBef>
              </a:pPr>
              <a:r>
                <a:rPr lang="es-ES_tradnl" sz="2800" b="1">
                  <a:latin typeface="Helvetica" charset="0"/>
                  <a:cs typeface="Times New Roman" pitchFamily="18" charset="0"/>
                </a:rPr>
                <a:t>                              a)</a:t>
              </a:r>
              <a:r>
                <a:rPr lang="es-ES_tradnl" sz="2800" b="1">
                  <a:latin typeface="Times New Roman" pitchFamily="18" charset="0"/>
                  <a:cs typeface="Times New Roman" pitchFamily="18" charset="0"/>
                </a:rPr>
                <a:t>   </a:t>
              </a:r>
              <a:r>
                <a:rPr lang="es-ES_tradnl" sz="2800" b="1" i="1">
                  <a:latin typeface="Helvetica" charset="0"/>
                  <a:cs typeface="Times New Roman" pitchFamily="18" charset="0"/>
                </a:rPr>
                <a:t>Proyecciones Planas</a:t>
              </a:r>
            </a:p>
            <a:p>
              <a:pPr eaLnBrk="0" hangingPunct="0">
                <a:spcBef>
                  <a:spcPct val="50000"/>
                </a:spcBef>
              </a:pPr>
              <a:endParaRPr lang="es-ES_tradnl" sz="2400" b="1" i="1">
                <a:latin typeface="Helvetica" charset="0"/>
                <a:cs typeface="Times New Roman" pitchFamily="18" charset="0"/>
              </a:endParaRPr>
            </a:p>
            <a:p>
              <a:pPr algn="just" eaLnBrk="0" hangingPunct="0">
                <a:spcBef>
                  <a:spcPct val="50000"/>
                </a:spcBef>
              </a:pPr>
              <a:r>
                <a:rPr lang="es-ES_tradnl" sz="2400" b="1" i="1">
                  <a:latin typeface="Helvetica" charset="0"/>
                  <a:cs typeface="Times New Roman" pitchFamily="18" charset="0"/>
                </a:rPr>
                <a:t>            Gnomónica</a:t>
              </a:r>
              <a:r>
                <a:rPr lang="es-ES_tradnl" sz="1400" b="1">
                  <a:latin typeface="Helvetica" charset="0"/>
                  <a:cs typeface="Times New Roman" pitchFamily="18" charset="0"/>
                </a:rPr>
                <a:t>	</a:t>
              </a:r>
            </a:p>
            <a:p>
              <a:pPr algn="just" eaLnBrk="0" hangingPunct="0">
                <a:spcBef>
                  <a:spcPct val="50000"/>
                </a:spcBef>
              </a:pPr>
              <a:r>
                <a:rPr lang="es-ES_tradnl" sz="2000" b="1">
                  <a:cs typeface="Times New Roman" pitchFamily="18" charset="0"/>
                </a:rPr>
                <a:t>            Esta tiene como punto de vista</a:t>
              </a:r>
            </a:p>
            <a:p>
              <a:pPr algn="just" eaLnBrk="0" hangingPunct="0">
                <a:spcBef>
                  <a:spcPct val="50000"/>
                </a:spcBef>
              </a:pPr>
              <a:r>
                <a:rPr lang="es-ES_tradnl" sz="2000" b="1">
                  <a:cs typeface="Times New Roman" pitchFamily="18" charset="0"/>
                </a:rPr>
                <a:t>            el centro de la tierra.</a:t>
              </a:r>
            </a:p>
            <a:p>
              <a:pPr algn="just" eaLnBrk="0" hangingPunct="0">
                <a:spcBef>
                  <a:spcPct val="50000"/>
                </a:spcBef>
              </a:pPr>
              <a:r>
                <a:rPr lang="es-ES_tradnl" sz="1400" b="1">
                  <a:latin typeface="Helvetica" charset="0"/>
                  <a:cs typeface="Times New Roman" pitchFamily="18" charset="0"/>
                </a:rPr>
                <a:t> </a:t>
              </a:r>
            </a:p>
            <a:p>
              <a:pPr algn="just" eaLnBrk="0" hangingPunct="0">
                <a:spcBef>
                  <a:spcPct val="50000"/>
                </a:spcBef>
              </a:pPr>
              <a:endParaRPr lang="es-ES" sz="1400" b="1"/>
            </a:p>
          </p:txBody>
        </p:sp>
        <p:sp>
          <p:nvSpPr>
            <p:cNvPr id="25605" name="Rectangle 5"/>
            <p:cNvSpPr>
              <a:spLocks noChangeArrowheads="1"/>
            </p:cNvSpPr>
            <p:nvPr/>
          </p:nvSpPr>
          <p:spPr bwMode="auto">
            <a:xfrm>
              <a:off x="2880" y="2976"/>
              <a:ext cx="2880" cy="1248"/>
            </a:xfrm>
            <a:prstGeom prst="rect">
              <a:avLst/>
            </a:prstGeom>
            <a:noFill/>
            <a:ln w="12700">
              <a:noFill/>
              <a:miter lim="800000"/>
              <a:headEnd/>
              <a:tailEnd/>
            </a:ln>
            <a:effectLst/>
          </p:spPr>
          <p:txBody>
            <a:bodyPr>
              <a:spAutoFit/>
            </a:bodyPr>
            <a:lstStyle/>
            <a:p>
              <a:pPr algn="ctr" eaLnBrk="0" hangingPunct="0">
                <a:spcBef>
                  <a:spcPct val="50000"/>
                </a:spcBef>
              </a:pPr>
              <a:r>
                <a:rPr lang="es-ES_tradnl" sz="2400" b="1" i="1">
                  <a:latin typeface="Helvetica" charset="0"/>
                  <a:cs typeface="Times New Roman" pitchFamily="18" charset="0"/>
                </a:rPr>
                <a:t>Estereográfica</a:t>
              </a:r>
            </a:p>
            <a:p>
              <a:pPr algn="just" eaLnBrk="0" hangingPunct="0">
                <a:spcBef>
                  <a:spcPct val="50000"/>
                </a:spcBef>
              </a:pPr>
              <a:r>
                <a:rPr lang="es-ES_tradnl" sz="2000" b="1">
                  <a:cs typeface="Times New Roman" pitchFamily="18" charset="0"/>
                </a:rPr>
                <a:t>Esta tiene como punto de vista el punto diametral opuesto al punto de tangencia.</a:t>
              </a:r>
            </a:p>
            <a:p>
              <a:pPr algn="just" eaLnBrk="0" hangingPunct="0">
                <a:spcBef>
                  <a:spcPct val="50000"/>
                </a:spcBef>
              </a:pPr>
              <a:r>
                <a:rPr lang="es-ES_tradnl" sz="2000" b="1">
                  <a:cs typeface="Times New Roman" pitchFamily="18" charset="0"/>
                </a:rPr>
                <a:t>  </a:t>
              </a:r>
            </a:p>
          </p:txBody>
        </p:sp>
        <p:pic>
          <p:nvPicPr>
            <p:cNvPr id="25606" name="Picture 6"/>
            <p:cNvPicPr>
              <a:picLocks noChangeAspect="1" noChangeArrowheads="1"/>
            </p:cNvPicPr>
            <p:nvPr/>
          </p:nvPicPr>
          <p:blipFill>
            <a:blip r:embed="rId3"/>
            <a:srcRect/>
            <a:stretch>
              <a:fillRect/>
            </a:stretch>
          </p:blipFill>
          <p:spPr bwMode="auto">
            <a:xfrm>
              <a:off x="768" y="2832"/>
              <a:ext cx="1122" cy="1278"/>
            </a:xfrm>
            <a:prstGeom prst="rect">
              <a:avLst/>
            </a:prstGeom>
            <a:noFill/>
            <a:ln w="12700">
              <a:noFill/>
              <a:miter lim="800000"/>
              <a:headEnd/>
              <a:tailEnd/>
            </a:ln>
            <a:effectLst/>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8" name="Group 4"/>
          <p:cNvGrpSpPr>
            <a:grpSpLocks/>
          </p:cNvGrpSpPr>
          <p:nvPr/>
        </p:nvGrpSpPr>
        <p:grpSpPr bwMode="auto">
          <a:xfrm>
            <a:off x="762000" y="2133600"/>
            <a:ext cx="7559675" cy="4114800"/>
            <a:chOff x="480" y="1344"/>
            <a:chExt cx="4762" cy="2592"/>
          </a:xfrm>
        </p:grpSpPr>
        <p:sp>
          <p:nvSpPr>
            <p:cNvPr id="26626" name="Rectangle 2"/>
            <p:cNvSpPr>
              <a:spLocks noChangeArrowheads="1"/>
            </p:cNvSpPr>
            <p:nvPr/>
          </p:nvSpPr>
          <p:spPr bwMode="auto">
            <a:xfrm>
              <a:off x="480" y="1344"/>
              <a:ext cx="2928" cy="1094"/>
            </a:xfrm>
            <a:prstGeom prst="rect">
              <a:avLst/>
            </a:prstGeom>
            <a:noFill/>
            <a:ln w="12700">
              <a:noFill/>
              <a:miter lim="800000"/>
              <a:headEnd/>
              <a:tailEnd/>
            </a:ln>
            <a:effectLst/>
          </p:spPr>
          <p:txBody>
            <a:bodyPr>
              <a:spAutoFit/>
            </a:bodyPr>
            <a:lstStyle/>
            <a:p>
              <a:pPr eaLnBrk="0" hangingPunct="0"/>
              <a:r>
                <a:rPr lang="en-US" sz="2400" b="1" i="1">
                  <a:latin typeface="Helvetica" charset="0"/>
                  <a:cs typeface="Times New Roman" pitchFamily="18" charset="0"/>
                </a:rPr>
                <a:t>Ortográfica</a:t>
              </a:r>
            </a:p>
            <a:p>
              <a:pPr eaLnBrk="0" hangingPunct="0"/>
              <a:endParaRPr lang="en-US" sz="2400" b="1" i="1">
                <a:latin typeface="Helvetica" charset="0"/>
                <a:cs typeface="Times New Roman" pitchFamily="18" charset="0"/>
              </a:endParaRPr>
            </a:p>
            <a:p>
              <a:pPr algn="just" eaLnBrk="0" hangingPunct="0"/>
              <a:r>
                <a:rPr lang="en-US" sz="2000" b="1">
                  <a:cs typeface="Times New Roman" pitchFamily="18" charset="0"/>
                </a:rPr>
                <a:t>Se define así a las proyecciones acimutales que tienen como punto de vista el infinito.</a:t>
              </a:r>
              <a:r>
                <a:rPr lang="en-US" sz="2000" b="1"/>
                <a:t> </a:t>
              </a:r>
            </a:p>
          </p:txBody>
        </p:sp>
        <p:pic>
          <p:nvPicPr>
            <p:cNvPr id="26627" name="Picture 3"/>
            <p:cNvPicPr>
              <a:picLocks noChangeAspect="1" noChangeArrowheads="1"/>
            </p:cNvPicPr>
            <p:nvPr/>
          </p:nvPicPr>
          <p:blipFill>
            <a:blip r:embed="rId2"/>
            <a:srcRect/>
            <a:stretch>
              <a:fillRect/>
            </a:stretch>
          </p:blipFill>
          <p:spPr bwMode="auto">
            <a:xfrm>
              <a:off x="3586" y="2256"/>
              <a:ext cx="1656" cy="1680"/>
            </a:xfrm>
            <a:prstGeom prst="rect">
              <a:avLst/>
            </a:prstGeom>
            <a:noFill/>
            <a:ln w="12700">
              <a:noFill/>
              <a:miter lim="800000"/>
              <a:headEnd/>
              <a:tailEnd/>
            </a:ln>
            <a:effectLst/>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5" name="Group 7"/>
          <p:cNvGrpSpPr>
            <a:grpSpLocks/>
          </p:cNvGrpSpPr>
          <p:nvPr/>
        </p:nvGrpSpPr>
        <p:grpSpPr bwMode="auto">
          <a:xfrm>
            <a:off x="152400" y="1066800"/>
            <a:ext cx="9144000" cy="5089525"/>
            <a:chOff x="96" y="672"/>
            <a:chExt cx="5760" cy="3206"/>
          </a:xfrm>
        </p:grpSpPr>
        <p:sp>
          <p:nvSpPr>
            <p:cNvPr id="27650" name="Rectangle 2"/>
            <p:cNvSpPr>
              <a:spLocks noChangeArrowheads="1"/>
            </p:cNvSpPr>
            <p:nvPr/>
          </p:nvSpPr>
          <p:spPr bwMode="auto">
            <a:xfrm>
              <a:off x="96" y="672"/>
              <a:ext cx="5760" cy="1287"/>
            </a:xfrm>
            <a:prstGeom prst="rect">
              <a:avLst/>
            </a:prstGeom>
            <a:noFill/>
            <a:ln w="12700">
              <a:noFill/>
              <a:miter lim="800000"/>
              <a:headEnd/>
              <a:tailEnd/>
            </a:ln>
            <a:effectLst/>
          </p:spPr>
          <p:txBody>
            <a:bodyPr>
              <a:spAutoFit/>
            </a:bodyPr>
            <a:lstStyle/>
            <a:p>
              <a:pPr eaLnBrk="0" hangingPunct="0">
                <a:spcBef>
                  <a:spcPct val="50000"/>
                </a:spcBef>
              </a:pPr>
              <a:r>
                <a:rPr lang="es-ES_tradnl" sz="2800" b="1">
                  <a:latin typeface="Helvetica" charset="0"/>
                  <a:cs typeface="Times New Roman" pitchFamily="18" charset="0"/>
                </a:rPr>
                <a:t>                              a)</a:t>
              </a:r>
              <a:r>
                <a:rPr lang="es-ES_tradnl" sz="2800" b="1">
                  <a:latin typeface="Times New Roman" pitchFamily="18" charset="0"/>
                  <a:cs typeface="Times New Roman" pitchFamily="18" charset="0"/>
                </a:rPr>
                <a:t>   </a:t>
              </a:r>
              <a:r>
                <a:rPr lang="es-ES_tradnl" sz="2800" b="1" i="1">
                  <a:latin typeface="Helvetica" charset="0"/>
                  <a:cs typeface="Times New Roman" pitchFamily="18" charset="0"/>
                </a:rPr>
                <a:t>Proyecciones Cónicas</a:t>
              </a:r>
            </a:p>
            <a:p>
              <a:pPr eaLnBrk="0" hangingPunct="0">
                <a:spcBef>
                  <a:spcPct val="50000"/>
                </a:spcBef>
              </a:pPr>
              <a:r>
                <a:rPr lang="es-ES_tradnl" sz="2000" b="1" i="1">
                  <a:cs typeface="Times New Roman" pitchFamily="18" charset="0"/>
                </a:rPr>
                <a:t>Son aquellas en donde la superficie de referencia es el cono, se dividen en funciòn de la posición del cono con respecto al eje de rotación de la tierra  </a:t>
              </a:r>
            </a:p>
            <a:p>
              <a:pPr algn="just" eaLnBrk="0" hangingPunct="0">
                <a:spcBef>
                  <a:spcPct val="50000"/>
                </a:spcBef>
              </a:pPr>
              <a:endParaRPr lang="es-ES" sz="2000" b="1"/>
            </a:p>
          </p:txBody>
        </p:sp>
        <p:pic>
          <p:nvPicPr>
            <p:cNvPr id="27651" name="Picture 3"/>
            <p:cNvPicPr>
              <a:picLocks noChangeAspect="1" noChangeArrowheads="1"/>
            </p:cNvPicPr>
            <p:nvPr/>
          </p:nvPicPr>
          <p:blipFill>
            <a:blip r:embed="rId2">
              <a:lum contrast="36000"/>
              <a:grayscl/>
            </a:blip>
            <a:srcRect l="15686" r="5882"/>
            <a:stretch>
              <a:fillRect/>
            </a:stretch>
          </p:blipFill>
          <p:spPr bwMode="auto">
            <a:xfrm>
              <a:off x="192" y="2064"/>
              <a:ext cx="1200" cy="1368"/>
            </a:xfrm>
            <a:prstGeom prst="rect">
              <a:avLst/>
            </a:prstGeom>
            <a:solidFill>
              <a:srgbClr val="FFFF00"/>
            </a:solidFill>
            <a:ln w="12700">
              <a:noFill/>
              <a:miter lim="800000"/>
              <a:headEnd/>
              <a:tailEnd/>
            </a:ln>
            <a:effectLst/>
          </p:spPr>
        </p:pic>
        <p:sp>
          <p:nvSpPr>
            <p:cNvPr id="27652" name="Rectangle 4"/>
            <p:cNvSpPr>
              <a:spLocks noChangeArrowheads="1"/>
            </p:cNvSpPr>
            <p:nvPr/>
          </p:nvSpPr>
          <p:spPr bwMode="auto">
            <a:xfrm>
              <a:off x="1776" y="1680"/>
              <a:ext cx="3696" cy="672"/>
            </a:xfrm>
            <a:prstGeom prst="rect">
              <a:avLst/>
            </a:prstGeom>
            <a:noFill/>
            <a:ln w="12700">
              <a:noFill/>
              <a:miter lim="800000"/>
              <a:headEnd/>
              <a:tailEnd/>
            </a:ln>
            <a:effectLst/>
          </p:spPr>
          <p:txBody>
            <a:bodyPr>
              <a:spAutoFit/>
            </a:bodyPr>
            <a:lstStyle/>
            <a:p>
              <a:pPr algn="just" eaLnBrk="0" hangingPunct="0">
                <a:spcBef>
                  <a:spcPct val="50000"/>
                </a:spcBef>
              </a:pPr>
              <a:r>
                <a:rPr lang="es-ES" sz="2400" b="1" i="1">
                  <a:latin typeface="Helvetica" charset="0"/>
                </a:rPr>
                <a:t>Normales</a:t>
              </a:r>
              <a:r>
                <a:rPr lang="es-ES" sz="2400" b="1"/>
                <a:t> </a:t>
              </a:r>
              <a:r>
                <a:rPr lang="es-ES" sz="2000" b="1"/>
                <a:t>– Cuando el eje de simetría del   cuerpo de referencia es coincidente con el eje de rotación de la Tierra.</a:t>
              </a:r>
            </a:p>
          </p:txBody>
        </p:sp>
        <p:sp>
          <p:nvSpPr>
            <p:cNvPr id="27653" name="Rectangle 5"/>
            <p:cNvSpPr>
              <a:spLocks noChangeArrowheads="1"/>
            </p:cNvSpPr>
            <p:nvPr/>
          </p:nvSpPr>
          <p:spPr bwMode="auto">
            <a:xfrm>
              <a:off x="1680" y="2448"/>
              <a:ext cx="3792" cy="672"/>
            </a:xfrm>
            <a:prstGeom prst="rect">
              <a:avLst/>
            </a:prstGeom>
            <a:noFill/>
            <a:ln w="12700">
              <a:noFill/>
              <a:miter lim="800000"/>
              <a:headEnd/>
              <a:tailEnd/>
            </a:ln>
            <a:effectLst/>
          </p:spPr>
          <p:txBody>
            <a:bodyPr>
              <a:spAutoFit/>
            </a:bodyPr>
            <a:lstStyle/>
            <a:p>
              <a:pPr algn="just" eaLnBrk="0" hangingPunct="0">
                <a:spcBef>
                  <a:spcPct val="50000"/>
                </a:spcBef>
              </a:pPr>
              <a:r>
                <a:rPr lang="es-ES" sz="2400" b="1" i="1">
                  <a:latin typeface="Helvetica" charset="0"/>
                </a:rPr>
                <a:t>Transversas</a:t>
              </a:r>
              <a:r>
                <a:rPr lang="es-ES" sz="2400" b="1">
                  <a:latin typeface="Helvetica" charset="0"/>
                </a:rPr>
                <a:t> </a:t>
              </a:r>
              <a:r>
                <a:rPr lang="es-ES" sz="2000" b="1"/>
                <a:t>– Cuando el eje de simetría del cuerpo de referencia forma un</a:t>
              </a:r>
              <a:r>
                <a:rPr lang="es-MX" sz="2000" b="1"/>
                <a:t> á</a:t>
              </a:r>
              <a:r>
                <a:rPr lang="es-ES" sz="2000" b="1"/>
                <a:t>ngulo recto con respecto al eje de rotaci</a:t>
              </a:r>
              <a:r>
                <a:rPr lang="es-MX" sz="2000" b="1"/>
                <a:t>ó</a:t>
              </a:r>
              <a:r>
                <a:rPr lang="es-ES" sz="2000" b="1"/>
                <a:t>n de la Tierra.</a:t>
              </a:r>
            </a:p>
          </p:txBody>
        </p:sp>
        <p:sp>
          <p:nvSpPr>
            <p:cNvPr id="27654" name="Rectangle 6"/>
            <p:cNvSpPr>
              <a:spLocks noChangeArrowheads="1"/>
            </p:cNvSpPr>
            <p:nvPr/>
          </p:nvSpPr>
          <p:spPr bwMode="auto">
            <a:xfrm>
              <a:off x="1728" y="3398"/>
              <a:ext cx="3696" cy="480"/>
            </a:xfrm>
            <a:prstGeom prst="rect">
              <a:avLst/>
            </a:prstGeom>
            <a:noFill/>
            <a:ln w="12700">
              <a:noFill/>
              <a:miter lim="800000"/>
              <a:headEnd/>
              <a:tailEnd/>
            </a:ln>
            <a:effectLst/>
          </p:spPr>
          <p:txBody>
            <a:bodyPr>
              <a:spAutoFit/>
            </a:bodyPr>
            <a:lstStyle/>
            <a:p>
              <a:pPr algn="just" eaLnBrk="0" hangingPunct="0">
                <a:spcBef>
                  <a:spcPct val="50000"/>
                </a:spcBef>
              </a:pPr>
              <a:r>
                <a:rPr lang="es-ES" sz="2400" b="1" i="1">
                  <a:latin typeface="Helvetica" charset="0"/>
                </a:rPr>
                <a:t>Oblicuas</a:t>
              </a:r>
              <a:r>
                <a:rPr lang="es-ES" sz="2000" b="1"/>
                <a:t> – Cuando no se cumple ninguno de los dos casos anteriores.</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701" name="Group 5"/>
          <p:cNvGrpSpPr>
            <a:grpSpLocks/>
          </p:cNvGrpSpPr>
          <p:nvPr/>
        </p:nvGrpSpPr>
        <p:grpSpPr bwMode="auto">
          <a:xfrm>
            <a:off x="381000" y="304800"/>
            <a:ext cx="8382000" cy="5414963"/>
            <a:chOff x="240" y="192"/>
            <a:chExt cx="5280" cy="3411"/>
          </a:xfrm>
        </p:grpSpPr>
        <p:sp>
          <p:nvSpPr>
            <p:cNvPr id="29698" name="Rectangle 2"/>
            <p:cNvSpPr>
              <a:spLocks noChangeArrowheads="1"/>
            </p:cNvSpPr>
            <p:nvPr/>
          </p:nvSpPr>
          <p:spPr bwMode="auto">
            <a:xfrm>
              <a:off x="240" y="720"/>
              <a:ext cx="5184" cy="1943"/>
            </a:xfrm>
            <a:prstGeom prst="rect">
              <a:avLst/>
            </a:prstGeom>
            <a:noFill/>
            <a:ln w="9525">
              <a:noFill/>
              <a:miter lim="800000"/>
              <a:headEnd/>
              <a:tailEnd/>
            </a:ln>
            <a:effectLst/>
          </p:spPr>
          <p:txBody>
            <a:bodyPr lIns="92075" tIns="46038" rIns="92075" bIns="46038">
              <a:spAutoFit/>
            </a:bodyPr>
            <a:lstStyle/>
            <a:p>
              <a:pPr defTabSz="762000" eaLnBrk="0" hangingPunct="0">
                <a:spcBef>
                  <a:spcPct val="50000"/>
                </a:spcBef>
              </a:pPr>
              <a:endParaRPr lang="es-ES_tradnl" sz="2800"/>
            </a:p>
            <a:p>
              <a:pPr defTabSz="762000" eaLnBrk="0" hangingPunct="0">
                <a:spcBef>
                  <a:spcPct val="50000"/>
                </a:spcBef>
              </a:pPr>
              <a:r>
                <a:rPr lang="es-ES_tradnl" sz="2800"/>
                <a:t>	</a:t>
              </a:r>
              <a:r>
                <a:rPr lang="es-ES_tradnl" sz="2800" b="1" i="1"/>
                <a:t>- Universal Transversa de Mercator (UTM)</a:t>
              </a:r>
            </a:p>
            <a:p>
              <a:pPr defTabSz="762000" eaLnBrk="0" hangingPunct="0">
                <a:spcBef>
                  <a:spcPct val="50000"/>
                </a:spcBef>
              </a:pPr>
              <a:r>
                <a:rPr lang="es-ES_tradnl" sz="2800" b="1" i="1"/>
                <a:t>	- Transversa  Modificada Ejidal (TME)</a:t>
              </a:r>
            </a:p>
            <a:p>
              <a:pPr defTabSz="762000" eaLnBrk="0" hangingPunct="0">
                <a:spcBef>
                  <a:spcPct val="50000"/>
                </a:spcBef>
              </a:pPr>
              <a:r>
                <a:rPr lang="es-ES_tradnl" sz="2800" b="1" i="1"/>
                <a:t>	- Cónica Conforme de Lambert</a:t>
              </a:r>
            </a:p>
            <a:p>
              <a:pPr defTabSz="762000" eaLnBrk="0" hangingPunct="0">
                <a:spcBef>
                  <a:spcPct val="50000"/>
                </a:spcBef>
              </a:pPr>
              <a:endParaRPr lang="es-ES_tradnl" sz="2800" b="1" i="1"/>
            </a:p>
          </p:txBody>
        </p:sp>
        <p:graphicFrame>
          <p:nvGraphicFramePr>
            <p:cNvPr id="29699" name="Object 3"/>
            <p:cNvGraphicFramePr>
              <a:graphicFrameLocks/>
            </p:cNvGraphicFramePr>
            <p:nvPr/>
          </p:nvGraphicFramePr>
          <p:xfrm>
            <a:off x="2544" y="2544"/>
            <a:ext cx="1045" cy="1059"/>
          </p:xfrm>
          <a:graphic>
            <a:graphicData uri="http://schemas.openxmlformats.org/presentationml/2006/ole">
              <mc:AlternateContent xmlns:mc="http://schemas.openxmlformats.org/markup-compatibility/2006">
                <mc:Choice xmlns:v="urn:schemas-microsoft-com:vml" Requires="v">
                  <p:oleObj spid="_x0000_s29708" name="ClipArt" r:id="rId3" imgW="3611520" imgH="3660480" progId="">
                    <p:embed/>
                  </p:oleObj>
                </mc:Choice>
                <mc:Fallback>
                  <p:oleObj name="ClipArt" r:id="rId3" imgW="3611520" imgH="3660480" progId="">
                    <p:embed/>
                    <p:pic>
                      <p:nvPicPr>
                        <p:cNvPr id="0"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4" y="2544"/>
                          <a:ext cx="1045" cy="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700" name="Rectangle 4"/>
            <p:cNvSpPr>
              <a:spLocks noChangeArrowheads="1"/>
            </p:cNvSpPr>
            <p:nvPr/>
          </p:nvSpPr>
          <p:spPr bwMode="auto">
            <a:xfrm>
              <a:off x="528" y="192"/>
              <a:ext cx="4992" cy="568"/>
            </a:xfrm>
            <a:prstGeom prst="rect">
              <a:avLst/>
            </a:prstGeom>
            <a:noFill/>
            <a:ln w="12700">
              <a:noFill/>
              <a:miter lim="800000"/>
              <a:headEnd/>
              <a:tailEnd/>
            </a:ln>
            <a:effectLst/>
          </p:spPr>
          <p:txBody>
            <a:bodyPr lIns="90488" tIns="44450" rIns="90488" bIns="44450">
              <a:spAutoFit/>
            </a:bodyPr>
            <a:lstStyle/>
            <a:p>
              <a:pPr marL="390525" indent="-390525" algn="ctr" defTabSz="1042988" eaLnBrk="0" hangingPunct="0">
                <a:spcBef>
                  <a:spcPct val="20000"/>
                </a:spcBef>
              </a:pPr>
              <a:r>
                <a:rPr lang="es-ES_tradnl" sz="2400" b="1" i="1" dirty="0">
                  <a:ln w="18000">
                    <a:solidFill>
                      <a:schemeClr val="accent2">
                        <a:satMod val="140000"/>
                      </a:schemeClr>
                    </a:solidFill>
                    <a:prstDash val="solid"/>
                    <a:miter lim="800000"/>
                  </a:ln>
                  <a:noFill/>
                  <a:effectLst>
                    <a:outerShdw blurRad="25500" dist="23000" dir="7020000" algn="tl">
                      <a:srgbClr val="000000">
                        <a:alpha val="50000"/>
                      </a:srgbClr>
                    </a:outerShdw>
                  </a:effectLst>
                </a:rPr>
                <a:t>Proyecciones Cartográficas </a:t>
              </a:r>
            </a:p>
            <a:p>
              <a:pPr marL="390525" indent="-390525" algn="ctr" defTabSz="1042988" eaLnBrk="0" hangingPunct="0">
                <a:spcBef>
                  <a:spcPct val="20000"/>
                </a:spcBef>
              </a:pPr>
              <a:r>
                <a:rPr lang="es-ES_tradnl" sz="2400" b="1" i="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màs</a:t>
              </a:r>
              <a:r>
                <a:rPr lang="es-ES_tradnl" sz="2400" b="1" i="1" dirty="0">
                  <a:ln w="18000">
                    <a:solidFill>
                      <a:schemeClr val="accent2">
                        <a:satMod val="140000"/>
                      </a:schemeClr>
                    </a:solidFill>
                    <a:prstDash val="solid"/>
                    <a:miter lim="800000"/>
                  </a:ln>
                  <a:noFill/>
                  <a:effectLst>
                    <a:outerShdw blurRad="25500" dist="23000" dir="7020000" algn="tl">
                      <a:srgbClr val="000000">
                        <a:alpha val="50000"/>
                      </a:srgbClr>
                    </a:outerShdw>
                  </a:effectLst>
                </a:rPr>
                <a:t> utilizadas en MEXICO</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4" name="Group 4"/>
          <p:cNvGrpSpPr>
            <a:grpSpLocks/>
          </p:cNvGrpSpPr>
          <p:nvPr/>
        </p:nvGrpSpPr>
        <p:grpSpPr bwMode="auto">
          <a:xfrm>
            <a:off x="685800" y="1066800"/>
            <a:ext cx="7772400" cy="4581525"/>
            <a:chOff x="432" y="672"/>
            <a:chExt cx="4896" cy="2886"/>
          </a:xfrm>
        </p:grpSpPr>
        <p:sp>
          <p:nvSpPr>
            <p:cNvPr id="30722" name="Rectangle 2"/>
            <p:cNvSpPr>
              <a:spLocks noChangeArrowheads="1"/>
            </p:cNvSpPr>
            <p:nvPr/>
          </p:nvSpPr>
          <p:spPr bwMode="auto">
            <a:xfrm>
              <a:off x="576" y="1344"/>
              <a:ext cx="4752" cy="2214"/>
            </a:xfrm>
            <a:prstGeom prst="rect">
              <a:avLst/>
            </a:prstGeom>
            <a:noFill/>
            <a:ln w="9525">
              <a:noFill/>
              <a:miter lim="800000"/>
              <a:headEnd/>
              <a:tailEnd/>
            </a:ln>
            <a:effectLst/>
          </p:spPr>
          <p:txBody>
            <a:bodyPr lIns="92075" tIns="46038" rIns="92075" bIns="46038">
              <a:spAutoFit/>
            </a:bodyPr>
            <a:lstStyle/>
            <a:p>
              <a:pPr algn="just" defTabSz="762000" eaLnBrk="0" hangingPunct="0">
                <a:spcBef>
                  <a:spcPct val="50000"/>
                </a:spcBef>
              </a:pPr>
              <a:r>
                <a:rPr lang="es-ES_tradnl" sz="1600"/>
                <a:t>Surge de una serie de modificaciones, que tienen su origen en la </a:t>
              </a:r>
              <a:r>
                <a:rPr lang="es-ES_tradnl" sz="1600" b="1"/>
                <a:t>Proyecciòn de Mercator (M)</a:t>
              </a:r>
            </a:p>
            <a:p>
              <a:pPr algn="just" defTabSz="762000" eaLnBrk="0" hangingPunct="0">
                <a:spcBef>
                  <a:spcPct val="50000"/>
                </a:spcBef>
              </a:pPr>
              <a:r>
                <a:rPr lang="es-ES_tradnl" sz="1600" b="1"/>
                <a:t>M-  proyecciòn sobre un cilindro tangente al ecuador</a:t>
              </a:r>
            </a:p>
            <a:p>
              <a:pPr algn="just" defTabSz="762000" eaLnBrk="0" hangingPunct="0">
                <a:spcBef>
                  <a:spcPct val="50000"/>
                </a:spcBef>
              </a:pPr>
              <a:r>
                <a:rPr lang="es-ES_tradnl" sz="1600" b="1"/>
                <a:t>      Meridianos representados con lineas rectas uniformemente espaciados</a:t>
              </a:r>
            </a:p>
            <a:p>
              <a:pPr algn="just" defTabSz="762000" eaLnBrk="0" hangingPunct="0">
                <a:spcBef>
                  <a:spcPct val="50000"/>
                </a:spcBef>
              </a:pPr>
              <a:r>
                <a:rPr lang="es-ES_tradnl" sz="1600" b="1"/>
                <a:t>      Paralelos representados con lineas rectas que incrementan su </a:t>
              </a:r>
            </a:p>
            <a:p>
              <a:pPr algn="just" defTabSz="762000" eaLnBrk="0" hangingPunct="0">
                <a:spcBef>
                  <a:spcPct val="50000"/>
                </a:spcBef>
              </a:pPr>
              <a:r>
                <a:rPr lang="es-ES_tradnl" sz="1600" b="1"/>
                <a:t>      separación conformeconforme aumenta la latitud </a:t>
              </a:r>
            </a:p>
            <a:p>
              <a:pPr algn="just" defTabSz="762000" eaLnBrk="0" hangingPunct="0">
                <a:spcBef>
                  <a:spcPct val="50000"/>
                </a:spcBef>
              </a:pPr>
              <a:r>
                <a:rPr lang="es-ES_tradnl" sz="1600" b="1"/>
                <a:t>      Limitante: en valores mayores a 80 grados de latitud se tienen </a:t>
              </a:r>
            </a:p>
            <a:p>
              <a:pPr algn="just" defTabSz="762000" eaLnBrk="0" hangingPunct="0">
                <a:spcBef>
                  <a:spcPct val="50000"/>
                </a:spcBef>
              </a:pPr>
              <a:r>
                <a:rPr lang="es-ES_tradnl" sz="1600" b="1"/>
                <a:t>     distorciones muy grandes</a:t>
              </a:r>
            </a:p>
            <a:p>
              <a:pPr algn="just" defTabSz="762000" eaLnBrk="0" hangingPunct="0">
                <a:spcBef>
                  <a:spcPct val="50000"/>
                </a:spcBef>
              </a:pPr>
              <a:endParaRPr lang="es-ES_tradnl" sz="1600" b="1"/>
            </a:p>
            <a:p>
              <a:pPr algn="just" defTabSz="762000" eaLnBrk="0" hangingPunct="0">
                <a:spcBef>
                  <a:spcPct val="50000"/>
                </a:spcBef>
              </a:pPr>
              <a:r>
                <a:rPr lang="es-ES_tradnl" sz="1600"/>
                <a:t>  </a:t>
              </a:r>
              <a:endParaRPr lang="es-ES_tradnl" sz="1600" b="1" i="1"/>
            </a:p>
          </p:txBody>
        </p:sp>
        <p:sp>
          <p:nvSpPr>
            <p:cNvPr id="30723" name="Rectangle 3"/>
            <p:cNvSpPr>
              <a:spLocks noChangeArrowheads="1"/>
            </p:cNvSpPr>
            <p:nvPr/>
          </p:nvSpPr>
          <p:spPr bwMode="auto">
            <a:xfrm>
              <a:off x="432" y="672"/>
              <a:ext cx="1883" cy="410"/>
            </a:xfrm>
            <a:prstGeom prst="rect">
              <a:avLst/>
            </a:prstGeom>
            <a:solidFill>
              <a:srgbClr val="CC0000"/>
            </a:solidFill>
            <a:ln w="25400">
              <a:solidFill>
                <a:schemeClr val="tx1"/>
              </a:solidFill>
              <a:miter lim="800000"/>
              <a:headEnd/>
              <a:tailEnd/>
            </a:ln>
            <a:effectLst>
              <a:outerShdw dist="53882" dir="2700000" algn="ctr" rotWithShape="0">
                <a:schemeClr val="tx2"/>
              </a:outerShdw>
            </a:effectLst>
          </p:spPr>
          <p:txBody>
            <a:bodyPr lIns="109538" tIns="53975" rIns="109538" bIns="53975">
              <a:spAutoFit/>
            </a:bodyPr>
            <a:lstStyle/>
            <a:p>
              <a:pPr algn="ctr" defTabSz="1066800" eaLnBrk="0" hangingPunct="0"/>
              <a:r>
                <a:rPr lang="es-ES_tradnl" sz="3400" b="1" i="1">
                  <a:solidFill>
                    <a:srgbClr val="FFFFFF"/>
                  </a:solidFill>
                  <a:effectLst>
                    <a:outerShdw blurRad="38100" dist="38100" dir="2700000" algn="tl">
                      <a:srgbClr val="000000"/>
                    </a:outerShdw>
                  </a:effectLst>
                </a:rPr>
                <a:t>U T M </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381000" y="1447800"/>
            <a:ext cx="8382000" cy="4337050"/>
          </a:xfrm>
          <a:prstGeom prst="rect">
            <a:avLst/>
          </a:prstGeom>
          <a:noFill/>
          <a:ln w="9525">
            <a:noFill/>
            <a:miter lim="800000"/>
            <a:headEnd/>
            <a:tailEnd/>
          </a:ln>
          <a:effectLst/>
        </p:spPr>
        <p:txBody>
          <a:bodyPr lIns="92075" tIns="46038" rIns="92075" bIns="46038">
            <a:spAutoFit/>
          </a:bodyPr>
          <a:lstStyle/>
          <a:p>
            <a:pPr algn="just" defTabSz="762000" eaLnBrk="0" hangingPunct="0">
              <a:spcBef>
                <a:spcPct val="50000"/>
              </a:spcBef>
            </a:pPr>
            <a:r>
              <a:rPr lang="es-ES_tradnl" sz="1600" b="1"/>
              <a:t>Evolución M - Proyección TM</a:t>
            </a:r>
          </a:p>
          <a:p>
            <a:pPr algn="just" defTabSz="762000" eaLnBrk="0" hangingPunct="0">
              <a:spcBef>
                <a:spcPct val="50000"/>
              </a:spcBef>
            </a:pPr>
            <a:r>
              <a:rPr lang="es-ES_tradnl" sz="1600" b="1"/>
              <a:t>TM-  se gira  cilindro tangente al ecuador de la proyección M volviéndolo tangente a un meridiano que se toma como origen para el sistema </a:t>
            </a:r>
          </a:p>
          <a:p>
            <a:pPr algn="just" defTabSz="762000" eaLnBrk="0" hangingPunct="0">
              <a:spcBef>
                <a:spcPct val="50000"/>
              </a:spcBef>
            </a:pPr>
            <a:r>
              <a:rPr lang="es-ES_tradnl" sz="1600" b="1"/>
              <a:t>En esta proyección el ecuador y meridiano origen son lineas recta, el resto de Meridianos y Paralelos son líneas curvas que aumentan su grado de curvatura conforme se van alejando del Ecuador </a:t>
            </a:r>
          </a:p>
          <a:p>
            <a:pPr algn="just" defTabSz="762000" eaLnBrk="0" hangingPunct="0">
              <a:spcBef>
                <a:spcPct val="50000"/>
              </a:spcBef>
            </a:pPr>
            <a:endParaRPr lang="es-ES_tradnl" sz="1600" b="1"/>
          </a:p>
          <a:p>
            <a:pPr algn="just" defTabSz="762000" eaLnBrk="0" hangingPunct="0">
              <a:spcBef>
                <a:spcPct val="50000"/>
              </a:spcBef>
            </a:pPr>
            <a:r>
              <a:rPr lang="es-ES_tradnl" sz="1600" b="1"/>
              <a:t>Limitantes para su empleo: se tienen distorsiones significativas ya que el territorio nacional se encuentra a gran distancia del meridiano origen 0 grados (greenwich)</a:t>
            </a:r>
          </a:p>
          <a:p>
            <a:pPr algn="just" defTabSz="762000" eaLnBrk="0" hangingPunct="0">
              <a:spcBef>
                <a:spcPct val="50000"/>
              </a:spcBef>
            </a:pPr>
            <a:endParaRPr lang="es-ES_tradnl" sz="1600" b="1"/>
          </a:p>
          <a:p>
            <a:pPr algn="just" defTabSz="762000" eaLnBrk="0" hangingPunct="0">
              <a:spcBef>
                <a:spcPct val="50000"/>
              </a:spcBef>
            </a:pPr>
            <a:r>
              <a:rPr lang="es-ES_tradnl" sz="2400" b="1"/>
              <a:t>Solución-  Adopción de la Proyección UTM</a:t>
            </a:r>
          </a:p>
          <a:p>
            <a:pPr algn="just" defTabSz="762000" eaLnBrk="0" hangingPunct="0">
              <a:spcBef>
                <a:spcPct val="50000"/>
              </a:spcBef>
            </a:pPr>
            <a:r>
              <a:rPr lang="es-ES_tradnl" sz="2800" b="1"/>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85" name="Group 17"/>
          <p:cNvGrpSpPr>
            <a:grpSpLocks/>
          </p:cNvGrpSpPr>
          <p:nvPr/>
        </p:nvGrpSpPr>
        <p:grpSpPr bwMode="auto">
          <a:xfrm>
            <a:off x="76200" y="533400"/>
            <a:ext cx="8839200" cy="6416675"/>
            <a:chOff x="48" y="336"/>
            <a:chExt cx="5568" cy="4042"/>
          </a:xfrm>
        </p:grpSpPr>
        <p:sp>
          <p:nvSpPr>
            <p:cNvPr id="32770" name="Rectangle 2"/>
            <p:cNvSpPr>
              <a:spLocks noChangeArrowheads="1"/>
            </p:cNvSpPr>
            <p:nvPr/>
          </p:nvSpPr>
          <p:spPr bwMode="auto">
            <a:xfrm>
              <a:off x="48" y="2688"/>
              <a:ext cx="5568" cy="1690"/>
            </a:xfrm>
            <a:prstGeom prst="rect">
              <a:avLst/>
            </a:prstGeom>
            <a:noFill/>
            <a:ln w="12700">
              <a:noFill/>
              <a:miter lim="800000"/>
              <a:headEnd/>
              <a:tailEnd/>
            </a:ln>
            <a:effectLst/>
          </p:spPr>
          <p:txBody>
            <a:bodyPr>
              <a:spAutoFit/>
            </a:bodyPr>
            <a:lstStyle/>
            <a:p>
              <a:pPr algn="just" eaLnBrk="0" hangingPunct="0">
                <a:spcBef>
                  <a:spcPct val="50000"/>
                </a:spcBef>
              </a:pPr>
              <a:r>
                <a:rPr lang="es-ES_tradnl" sz="2000"/>
                <a:t>Por ser una </a:t>
              </a:r>
              <a:r>
                <a:rPr lang="es-ES_tradnl" sz="2000" b="1" i="1"/>
                <a:t>Proyección Conforme</a:t>
              </a:r>
              <a:r>
                <a:rPr lang="es-ES_tradnl" sz="2000"/>
                <a:t>  permite representar grandes extensiones de la superficie terrestre sobre un plano con pocas deformaciones, mismas que se pueden corregir con apenas un grupo de formulas. La Proyección UTM es un sistema de coordenadas rectangulares y por esto es bastante útil para ser aplicado en los trabajos de medición ya que el factor de escala en el meridiano central de zona es de 0.9996 y en el extremo de zona llega a un valor de 1.0004.</a:t>
              </a:r>
            </a:p>
            <a:p>
              <a:pPr algn="ctr" eaLnBrk="0" hangingPunct="0">
                <a:spcBef>
                  <a:spcPct val="50000"/>
                </a:spcBef>
              </a:pPr>
              <a:endParaRPr lang="es-ES_tradnl" sz="2000"/>
            </a:p>
          </p:txBody>
        </p:sp>
        <p:grpSp>
          <p:nvGrpSpPr>
            <p:cNvPr id="32771" name="Group 3"/>
            <p:cNvGrpSpPr>
              <a:grpSpLocks/>
            </p:cNvGrpSpPr>
            <p:nvPr/>
          </p:nvGrpSpPr>
          <p:grpSpPr bwMode="auto">
            <a:xfrm>
              <a:off x="192" y="336"/>
              <a:ext cx="2208" cy="1954"/>
              <a:chOff x="1824" y="579"/>
              <a:chExt cx="2208" cy="1954"/>
            </a:xfrm>
          </p:grpSpPr>
          <p:pic>
            <p:nvPicPr>
              <p:cNvPr id="32772" name="Picture 4"/>
              <p:cNvPicPr>
                <a:picLocks noChangeArrowheads="1"/>
              </p:cNvPicPr>
              <p:nvPr/>
            </p:nvPicPr>
            <p:blipFill>
              <a:blip r:embed="rId2"/>
              <a:srcRect/>
              <a:stretch>
                <a:fillRect/>
              </a:stretch>
            </p:blipFill>
            <p:spPr bwMode="auto">
              <a:xfrm>
                <a:off x="2178" y="882"/>
                <a:ext cx="1302" cy="1302"/>
              </a:xfrm>
              <a:prstGeom prst="rect">
                <a:avLst/>
              </a:prstGeom>
              <a:noFill/>
              <a:ln w="9525">
                <a:noFill/>
                <a:miter lim="800000"/>
                <a:headEnd/>
                <a:tailEnd/>
              </a:ln>
              <a:effectLst/>
            </p:spPr>
          </p:pic>
          <p:sp>
            <p:nvSpPr>
              <p:cNvPr id="32773" name="Oval 5"/>
              <p:cNvSpPr>
                <a:spLocks noChangeArrowheads="1"/>
              </p:cNvSpPr>
              <p:nvPr/>
            </p:nvSpPr>
            <p:spPr bwMode="auto">
              <a:xfrm rot="20160000">
                <a:off x="1835" y="1443"/>
                <a:ext cx="426" cy="1090"/>
              </a:xfrm>
              <a:prstGeom prst="ellipse">
                <a:avLst/>
              </a:prstGeom>
              <a:noFill/>
              <a:ln w="12700">
                <a:solidFill>
                  <a:schemeClr val="tx1"/>
                </a:solidFill>
                <a:round/>
                <a:headEnd/>
                <a:tailEnd/>
              </a:ln>
              <a:effectLst/>
            </p:spPr>
            <p:txBody>
              <a:bodyPr wrap="none" anchor="ctr"/>
              <a:lstStyle/>
              <a:p>
                <a:endParaRPr lang="es-MX"/>
              </a:p>
            </p:txBody>
          </p:sp>
          <p:sp>
            <p:nvSpPr>
              <p:cNvPr id="32774" name="Oval 6"/>
              <p:cNvSpPr>
                <a:spLocks noChangeArrowheads="1"/>
              </p:cNvSpPr>
              <p:nvPr/>
            </p:nvSpPr>
            <p:spPr bwMode="auto">
              <a:xfrm rot="20160000">
                <a:off x="3515" y="579"/>
                <a:ext cx="426" cy="1090"/>
              </a:xfrm>
              <a:prstGeom prst="ellipse">
                <a:avLst/>
              </a:prstGeom>
              <a:noFill/>
              <a:ln w="12700">
                <a:solidFill>
                  <a:schemeClr val="tx1"/>
                </a:solidFill>
                <a:round/>
                <a:headEnd/>
                <a:tailEnd/>
              </a:ln>
              <a:effectLst/>
            </p:spPr>
            <p:txBody>
              <a:bodyPr wrap="none" anchor="ctr"/>
              <a:lstStyle/>
              <a:p>
                <a:endParaRPr lang="es-MX"/>
              </a:p>
            </p:txBody>
          </p:sp>
          <p:sp>
            <p:nvSpPr>
              <p:cNvPr id="32775" name="Rectangle 7"/>
              <p:cNvSpPr>
                <a:spLocks noChangeArrowheads="1"/>
              </p:cNvSpPr>
              <p:nvPr/>
            </p:nvSpPr>
            <p:spPr bwMode="auto">
              <a:xfrm rot="20040000">
                <a:off x="3499" y="615"/>
                <a:ext cx="243" cy="1104"/>
              </a:xfrm>
              <a:prstGeom prst="rect">
                <a:avLst/>
              </a:prstGeom>
              <a:solidFill>
                <a:schemeClr val="bg1"/>
              </a:solidFill>
              <a:ln w="9525">
                <a:noFill/>
                <a:miter lim="800000"/>
                <a:headEnd/>
                <a:tailEnd/>
              </a:ln>
              <a:effectLst/>
            </p:spPr>
            <p:txBody>
              <a:bodyPr wrap="none" anchor="ctr"/>
              <a:lstStyle/>
              <a:p>
                <a:endParaRPr lang="es-MX"/>
              </a:p>
            </p:txBody>
          </p:sp>
          <p:sp>
            <p:nvSpPr>
              <p:cNvPr id="32776" name="Line 8"/>
              <p:cNvSpPr>
                <a:spLocks noChangeShapeType="1"/>
              </p:cNvSpPr>
              <p:nvPr/>
            </p:nvSpPr>
            <p:spPr bwMode="auto">
              <a:xfrm flipV="1">
                <a:off x="1824" y="624"/>
                <a:ext cx="1680" cy="864"/>
              </a:xfrm>
              <a:prstGeom prst="line">
                <a:avLst/>
              </a:prstGeom>
              <a:noFill/>
              <a:ln w="12700">
                <a:solidFill>
                  <a:schemeClr val="tx1"/>
                </a:solidFill>
                <a:round/>
                <a:headEnd type="none" w="sm" len="sm"/>
                <a:tailEnd type="none" w="sm" len="sm"/>
              </a:ln>
              <a:effectLst/>
            </p:spPr>
            <p:txBody>
              <a:bodyPr wrap="none" anchor="ctr"/>
              <a:lstStyle/>
              <a:p>
                <a:endParaRPr lang="es-MX"/>
              </a:p>
            </p:txBody>
          </p:sp>
          <p:sp>
            <p:nvSpPr>
              <p:cNvPr id="32777" name="Line 9"/>
              <p:cNvSpPr>
                <a:spLocks noChangeShapeType="1"/>
              </p:cNvSpPr>
              <p:nvPr/>
            </p:nvSpPr>
            <p:spPr bwMode="auto">
              <a:xfrm flipV="1">
                <a:off x="2304" y="1584"/>
                <a:ext cx="1680" cy="864"/>
              </a:xfrm>
              <a:prstGeom prst="line">
                <a:avLst/>
              </a:prstGeom>
              <a:noFill/>
              <a:ln w="12700">
                <a:solidFill>
                  <a:schemeClr val="tx1"/>
                </a:solidFill>
                <a:round/>
                <a:headEnd type="none" w="sm" len="sm"/>
                <a:tailEnd type="none" w="sm" len="sm"/>
              </a:ln>
              <a:effectLst/>
            </p:spPr>
            <p:txBody>
              <a:bodyPr wrap="none" anchor="ctr"/>
              <a:lstStyle/>
              <a:p>
                <a:endParaRPr lang="es-MX"/>
              </a:p>
            </p:txBody>
          </p:sp>
          <p:sp>
            <p:nvSpPr>
              <p:cNvPr id="32778" name="Line 10"/>
              <p:cNvSpPr>
                <a:spLocks noChangeShapeType="1"/>
              </p:cNvSpPr>
              <p:nvPr/>
            </p:nvSpPr>
            <p:spPr bwMode="auto">
              <a:xfrm flipV="1">
                <a:off x="2112" y="816"/>
                <a:ext cx="1680" cy="864"/>
              </a:xfrm>
              <a:prstGeom prst="line">
                <a:avLst/>
              </a:prstGeom>
              <a:noFill/>
              <a:ln w="12700">
                <a:solidFill>
                  <a:schemeClr val="tx1"/>
                </a:solidFill>
                <a:prstDash val="sysDot"/>
                <a:round/>
                <a:headEnd type="none" w="sm" len="sm"/>
                <a:tailEnd type="none" w="sm" len="sm"/>
              </a:ln>
              <a:effectLst/>
            </p:spPr>
            <p:txBody>
              <a:bodyPr wrap="none" anchor="ctr"/>
              <a:lstStyle/>
              <a:p>
                <a:endParaRPr lang="es-MX"/>
              </a:p>
            </p:txBody>
          </p:sp>
          <p:sp>
            <p:nvSpPr>
              <p:cNvPr id="32779" name="Line 11"/>
              <p:cNvSpPr>
                <a:spLocks noChangeShapeType="1"/>
              </p:cNvSpPr>
              <p:nvPr/>
            </p:nvSpPr>
            <p:spPr bwMode="auto">
              <a:xfrm flipV="1">
                <a:off x="2304" y="1440"/>
                <a:ext cx="1728" cy="864"/>
              </a:xfrm>
              <a:prstGeom prst="line">
                <a:avLst/>
              </a:prstGeom>
              <a:noFill/>
              <a:ln w="12700">
                <a:solidFill>
                  <a:schemeClr val="tx1"/>
                </a:solidFill>
                <a:prstDash val="sysDot"/>
                <a:round/>
                <a:headEnd type="none" w="sm" len="sm"/>
                <a:tailEnd type="none" w="sm" len="sm"/>
              </a:ln>
              <a:effectLst/>
            </p:spPr>
            <p:txBody>
              <a:bodyPr wrap="none" anchor="ctr"/>
              <a:lstStyle/>
              <a:p>
                <a:endParaRPr lang="es-MX"/>
              </a:p>
            </p:txBody>
          </p:sp>
          <p:sp>
            <p:nvSpPr>
              <p:cNvPr id="32780" name="Arc 12"/>
              <p:cNvSpPr>
                <a:spLocks/>
              </p:cNvSpPr>
              <p:nvPr/>
            </p:nvSpPr>
            <p:spPr bwMode="auto">
              <a:xfrm rot="21120000">
                <a:off x="2590" y="1334"/>
                <a:ext cx="518" cy="800"/>
              </a:xfrm>
              <a:custGeom>
                <a:avLst/>
                <a:gdLst>
                  <a:gd name="G0" fmla="+- 21598 0 0"/>
                  <a:gd name="G1" fmla="+- 16265 0 0"/>
                  <a:gd name="G2" fmla="+- 21600 0 0"/>
                  <a:gd name="T0" fmla="*/ 0 w 21598"/>
                  <a:gd name="T1" fmla="*/ 15940 h 16265"/>
                  <a:gd name="T2" fmla="*/ 7384 w 21598"/>
                  <a:gd name="T3" fmla="*/ 0 h 16265"/>
                  <a:gd name="T4" fmla="*/ 21598 w 21598"/>
                  <a:gd name="T5" fmla="*/ 16265 h 16265"/>
                </a:gdLst>
                <a:ahLst/>
                <a:cxnLst>
                  <a:cxn ang="0">
                    <a:pos x="T0" y="T1"/>
                  </a:cxn>
                  <a:cxn ang="0">
                    <a:pos x="T2" y="T3"/>
                  </a:cxn>
                  <a:cxn ang="0">
                    <a:pos x="T4" y="T5"/>
                  </a:cxn>
                </a:cxnLst>
                <a:rect l="0" t="0" r="r" b="b"/>
                <a:pathLst>
                  <a:path w="21598" h="16265" fill="none" extrusionOk="0">
                    <a:moveTo>
                      <a:pt x="0" y="15940"/>
                    </a:moveTo>
                    <a:cubicBezTo>
                      <a:pt x="92" y="9820"/>
                      <a:pt x="2776" y="4027"/>
                      <a:pt x="7384" y="0"/>
                    </a:cubicBezTo>
                  </a:path>
                  <a:path w="21598" h="16265" stroke="0" extrusionOk="0">
                    <a:moveTo>
                      <a:pt x="0" y="15940"/>
                    </a:moveTo>
                    <a:cubicBezTo>
                      <a:pt x="92" y="9820"/>
                      <a:pt x="2776" y="4027"/>
                      <a:pt x="7384" y="0"/>
                    </a:cubicBezTo>
                    <a:lnTo>
                      <a:pt x="21598" y="16265"/>
                    </a:lnTo>
                    <a:close/>
                  </a:path>
                </a:pathLst>
              </a:custGeom>
              <a:noFill/>
              <a:ln w="50800" cap="rnd">
                <a:solidFill>
                  <a:schemeClr val="tx1"/>
                </a:solidFill>
                <a:round/>
                <a:headEnd type="none" w="sm" len="sm"/>
                <a:tailEnd type="none" w="sm" len="sm"/>
              </a:ln>
              <a:effectLst/>
            </p:spPr>
            <p:txBody>
              <a:bodyPr wrap="none" anchor="ctr"/>
              <a:lstStyle/>
              <a:p>
                <a:endParaRPr lang="es-MX"/>
              </a:p>
            </p:txBody>
          </p:sp>
          <p:sp>
            <p:nvSpPr>
              <p:cNvPr id="32781" name="Arc 13"/>
              <p:cNvSpPr>
                <a:spLocks/>
              </p:cNvSpPr>
              <p:nvPr/>
            </p:nvSpPr>
            <p:spPr bwMode="auto">
              <a:xfrm rot="21180000">
                <a:off x="3197" y="1137"/>
                <a:ext cx="229" cy="512"/>
              </a:xfrm>
              <a:custGeom>
                <a:avLst/>
                <a:gdLst>
                  <a:gd name="G0" fmla="+- 95 0 0"/>
                  <a:gd name="G1" fmla="+- 21600 0 0"/>
                  <a:gd name="G2" fmla="+- 21600 0 0"/>
                  <a:gd name="T0" fmla="*/ 0 w 21695"/>
                  <a:gd name="T1" fmla="*/ 0 h 21600"/>
                  <a:gd name="T2" fmla="*/ 21695 w 21695"/>
                  <a:gd name="T3" fmla="*/ 21600 h 21600"/>
                  <a:gd name="T4" fmla="*/ 95 w 21695"/>
                  <a:gd name="T5" fmla="*/ 21600 h 21600"/>
                </a:gdLst>
                <a:ahLst/>
                <a:cxnLst>
                  <a:cxn ang="0">
                    <a:pos x="T0" y="T1"/>
                  </a:cxn>
                  <a:cxn ang="0">
                    <a:pos x="T2" y="T3"/>
                  </a:cxn>
                  <a:cxn ang="0">
                    <a:pos x="T4" y="T5"/>
                  </a:cxn>
                </a:cxnLst>
                <a:rect l="0" t="0" r="r" b="b"/>
                <a:pathLst>
                  <a:path w="21695" h="21600" fill="none" extrusionOk="0">
                    <a:moveTo>
                      <a:pt x="0" y="0"/>
                    </a:moveTo>
                    <a:cubicBezTo>
                      <a:pt x="31" y="0"/>
                      <a:pt x="63" y="-1"/>
                      <a:pt x="95" y="0"/>
                    </a:cubicBezTo>
                    <a:cubicBezTo>
                      <a:pt x="12024" y="0"/>
                      <a:pt x="21695" y="9670"/>
                      <a:pt x="21695" y="21600"/>
                    </a:cubicBezTo>
                  </a:path>
                  <a:path w="21695" h="21600" stroke="0" extrusionOk="0">
                    <a:moveTo>
                      <a:pt x="0" y="0"/>
                    </a:moveTo>
                    <a:cubicBezTo>
                      <a:pt x="31" y="0"/>
                      <a:pt x="63" y="-1"/>
                      <a:pt x="95" y="0"/>
                    </a:cubicBezTo>
                    <a:cubicBezTo>
                      <a:pt x="12024" y="0"/>
                      <a:pt x="21695" y="9670"/>
                      <a:pt x="21695" y="21600"/>
                    </a:cubicBezTo>
                    <a:lnTo>
                      <a:pt x="95" y="21600"/>
                    </a:lnTo>
                    <a:close/>
                  </a:path>
                </a:pathLst>
              </a:custGeom>
              <a:noFill/>
              <a:ln w="50800" cap="rnd">
                <a:solidFill>
                  <a:schemeClr val="tx1"/>
                </a:solidFill>
                <a:round/>
                <a:headEnd type="none" w="sm" len="sm"/>
                <a:tailEnd type="none" w="sm" len="sm"/>
              </a:ln>
              <a:effectLst/>
            </p:spPr>
            <p:txBody>
              <a:bodyPr wrap="none" anchor="ctr"/>
              <a:lstStyle/>
              <a:p>
                <a:endParaRPr lang="es-MX"/>
              </a:p>
            </p:txBody>
          </p:sp>
          <p:sp>
            <p:nvSpPr>
              <p:cNvPr id="32782" name="Arc 14"/>
              <p:cNvSpPr>
                <a:spLocks/>
              </p:cNvSpPr>
              <p:nvPr/>
            </p:nvSpPr>
            <p:spPr bwMode="auto">
              <a:xfrm>
                <a:off x="2688" y="1632"/>
                <a:ext cx="768" cy="528"/>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0800" cap="rnd">
                <a:solidFill>
                  <a:schemeClr val="tx1"/>
                </a:solidFill>
                <a:round/>
                <a:headEnd type="none" w="sm" len="sm"/>
                <a:tailEnd type="none" w="sm" len="sm"/>
              </a:ln>
              <a:effectLst/>
            </p:spPr>
            <p:txBody>
              <a:bodyPr wrap="none" anchor="ctr"/>
              <a:lstStyle/>
              <a:p>
                <a:endParaRPr lang="es-MX"/>
              </a:p>
            </p:txBody>
          </p:sp>
          <p:sp>
            <p:nvSpPr>
              <p:cNvPr id="32783" name="Arc 15"/>
              <p:cNvSpPr>
                <a:spLocks/>
              </p:cNvSpPr>
              <p:nvPr/>
            </p:nvSpPr>
            <p:spPr bwMode="auto">
              <a:xfrm>
                <a:off x="2736" y="1152"/>
                <a:ext cx="432" cy="192"/>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0800" cap="rnd">
                <a:solidFill>
                  <a:schemeClr val="tx1"/>
                </a:solidFill>
                <a:round/>
                <a:headEnd type="none" w="sm" len="sm"/>
                <a:tailEnd type="none" w="sm" len="sm"/>
              </a:ln>
              <a:effectLst/>
            </p:spPr>
            <p:txBody>
              <a:bodyPr wrap="none" anchor="ctr"/>
              <a:lstStyle/>
              <a:p>
                <a:endParaRPr lang="es-MX"/>
              </a:p>
            </p:txBody>
          </p:sp>
        </p:grpSp>
        <p:sp>
          <p:nvSpPr>
            <p:cNvPr id="32784" name="Rectangle 16"/>
            <p:cNvSpPr>
              <a:spLocks noChangeArrowheads="1"/>
            </p:cNvSpPr>
            <p:nvPr/>
          </p:nvSpPr>
          <p:spPr bwMode="auto">
            <a:xfrm>
              <a:off x="2688" y="384"/>
              <a:ext cx="2880" cy="1978"/>
            </a:xfrm>
            <a:prstGeom prst="rect">
              <a:avLst/>
            </a:prstGeom>
            <a:noFill/>
            <a:ln w="12700">
              <a:noFill/>
              <a:miter lim="800000"/>
              <a:headEnd/>
              <a:tailEnd/>
            </a:ln>
            <a:effectLst/>
          </p:spPr>
          <p:txBody>
            <a:bodyPr>
              <a:spAutoFit/>
            </a:bodyPr>
            <a:lstStyle/>
            <a:p>
              <a:pPr algn="just" eaLnBrk="0" hangingPunct="0">
                <a:spcBef>
                  <a:spcPct val="50000"/>
                </a:spcBef>
              </a:pPr>
              <a:r>
                <a:rPr lang="es-ES_tradnl" sz="2000" b="1" i="1"/>
                <a:t>La Proyección UTM</a:t>
              </a:r>
              <a:r>
                <a:rPr lang="es-ES_tradnl" sz="2000"/>
                <a:t>  consiste en la divisiòn de la proyecciòn TM en zonas de 6 grados de amplitud en longitud, con lo que se tienen 60 zonas o cilindros tangentes cada una de ellas con un meridiano central de referencia que es el centro de zona UTM, adicionalmente el cilindro tangente se cambia por uno secante a 80 grados de latitud.</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89" name="Group 25"/>
          <p:cNvGrpSpPr>
            <a:grpSpLocks/>
          </p:cNvGrpSpPr>
          <p:nvPr/>
        </p:nvGrpSpPr>
        <p:grpSpPr bwMode="auto">
          <a:xfrm>
            <a:off x="228600" y="1706563"/>
            <a:ext cx="8305800" cy="4389437"/>
            <a:chOff x="144" y="1075"/>
            <a:chExt cx="5232" cy="2765"/>
          </a:xfrm>
        </p:grpSpPr>
        <p:sp>
          <p:nvSpPr>
            <p:cNvPr id="36866" name="Rectangle 2"/>
            <p:cNvSpPr>
              <a:spLocks noChangeArrowheads="1"/>
            </p:cNvSpPr>
            <p:nvPr/>
          </p:nvSpPr>
          <p:spPr bwMode="auto">
            <a:xfrm>
              <a:off x="144" y="1392"/>
              <a:ext cx="2640" cy="2448"/>
            </a:xfrm>
            <a:prstGeom prst="rect">
              <a:avLst/>
            </a:prstGeom>
            <a:noFill/>
            <a:ln w="12700">
              <a:noFill/>
              <a:miter lim="800000"/>
              <a:headEnd/>
              <a:tailEnd/>
            </a:ln>
            <a:effectLst/>
          </p:spPr>
          <p:txBody>
            <a:bodyPr lIns="92075" tIns="42862" rIns="92075" bIns="42862"/>
            <a:lstStyle/>
            <a:p>
              <a:pPr marL="315913" indent="-315913" defTabSz="844550" eaLnBrk="0" hangingPunct="0">
                <a:spcBef>
                  <a:spcPct val="20000"/>
                </a:spcBef>
              </a:pPr>
              <a:r>
                <a:rPr lang="es-ES_tradnl" sz="2000" b="1"/>
                <a:t>	El origen de las coordenadas UTM es en X de un Falso Este en en el meridiano central de 500,000, y en Y su origen se encuentra en el Ecuador y es 0 para el Norte, 10,000,000 para el sur, todo esto con la finalidad de no obtener coordenadas negativas y la Z sigue siendo el nivel medio del mar.</a:t>
              </a:r>
            </a:p>
          </p:txBody>
        </p:sp>
        <p:sp>
          <p:nvSpPr>
            <p:cNvPr id="36867" name="Line 3"/>
            <p:cNvSpPr>
              <a:spLocks noChangeShapeType="1"/>
            </p:cNvSpPr>
            <p:nvPr/>
          </p:nvSpPr>
          <p:spPr bwMode="auto">
            <a:xfrm>
              <a:off x="3781" y="1299"/>
              <a:ext cx="0" cy="1729"/>
            </a:xfrm>
            <a:prstGeom prst="line">
              <a:avLst/>
            </a:prstGeom>
            <a:noFill/>
            <a:ln w="12699">
              <a:solidFill>
                <a:schemeClr val="tx1"/>
              </a:solidFill>
              <a:round/>
              <a:headEnd type="none" w="sm" len="sm"/>
              <a:tailEnd type="none" w="sm" len="sm"/>
            </a:ln>
            <a:effectLst/>
          </p:spPr>
          <p:txBody>
            <a:bodyPr wrap="none" anchor="ctr"/>
            <a:lstStyle/>
            <a:p>
              <a:endParaRPr lang="es-MX"/>
            </a:p>
          </p:txBody>
        </p:sp>
        <p:sp>
          <p:nvSpPr>
            <p:cNvPr id="36868" name="Line 4"/>
            <p:cNvSpPr>
              <a:spLocks noChangeShapeType="1"/>
            </p:cNvSpPr>
            <p:nvPr/>
          </p:nvSpPr>
          <p:spPr bwMode="auto">
            <a:xfrm>
              <a:off x="2928" y="2256"/>
              <a:ext cx="1680" cy="0"/>
            </a:xfrm>
            <a:prstGeom prst="line">
              <a:avLst/>
            </a:prstGeom>
            <a:noFill/>
            <a:ln w="12699">
              <a:solidFill>
                <a:schemeClr val="tx1"/>
              </a:solidFill>
              <a:round/>
              <a:headEnd type="none" w="sm" len="sm"/>
              <a:tailEnd type="none" w="sm" len="sm"/>
            </a:ln>
            <a:effectLst/>
          </p:spPr>
          <p:txBody>
            <a:bodyPr wrap="none" anchor="ctr"/>
            <a:lstStyle/>
            <a:p>
              <a:endParaRPr lang="es-MX"/>
            </a:p>
          </p:txBody>
        </p:sp>
        <p:sp>
          <p:nvSpPr>
            <p:cNvPr id="36869" name="Line 5"/>
            <p:cNvSpPr>
              <a:spLocks noChangeShapeType="1"/>
            </p:cNvSpPr>
            <p:nvPr/>
          </p:nvSpPr>
          <p:spPr bwMode="auto">
            <a:xfrm>
              <a:off x="4464" y="1296"/>
              <a:ext cx="0" cy="1728"/>
            </a:xfrm>
            <a:prstGeom prst="line">
              <a:avLst/>
            </a:prstGeom>
            <a:noFill/>
            <a:ln w="12699">
              <a:solidFill>
                <a:schemeClr val="tx1"/>
              </a:solidFill>
              <a:round/>
              <a:headEnd type="none" w="sm" len="sm"/>
              <a:tailEnd type="none" w="sm" len="sm"/>
            </a:ln>
            <a:effectLst/>
          </p:spPr>
          <p:txBody>
            <a:bodyPr wrap="none" anchor="ctr"/>
            <a:lstStyle/>
            <a:p>
              <a:endParaRPr lang="es-MX"/>
            </a:p>
          </p:txBody>
        </p:sp>
        <p:sp>
          <p:nvSpPr>
            <p:cNvPr id="36870" name="Line 6"/>
            <p:cNvSpPr>
              <a:spLocks noChangeShapeType="1"/>
            </p:cNvSpPr>
            <p:nvPr/>
          </p:nvSpPr>
          <p:spPr bwMode="auto">
            <a:xfrm>
              <a:off x="3120" y="1296"/>
              <a:ext cx="0" cy="1727"/>
            </a:xfrm>
            <a:prstGeom prst="line">
              <a:avLst/>
            </a:prstGeom>
            <a:noFill/>
            <a:ln w="12699">
              <a:solidFill>
                <a:schemeClr val="tx1"/>
              </a:solidFill>
              <a:round/>
              <a:headEnd type="none" w="sm" len="sm"/>
              <a:tailEnd type="none" w="sm" len="sm"/>
            </a:ln>
            <a:effectLst/>
          </p:spPr>
          <p:txBody>
            <a:bodyPr wrap="none" anchor="ctr"/>
            <a:lstStyle/>
            <a:p>
              <a:endParaRPr lang="es-MX"/>
            </a:p>
          </p:txBody>
        </p:sp>
        <p:sp>
          <p:nvSpPr>
            <p:cNvPr id="36871" name="Line 7"/>
            <p:cNvSpPr>
              <a:spLocks noChangeShapeType="1"/>
            </p:cNvSpPr>
            <p:nvPr/>
          </p:nvSpPr>
          <p:spPr bwMode="auto">
            <a:xfrm>
              <a:off x="4608" y="2256"/>
              <a:ext cx="267" cy="0"/>
            </a:xfrm>
            <a:prstGeom prst="line">
              <a:avLst/>
            </a:prstGeom>
            <a:noFill/>
            <a:ln w="12699">
              <a:solidFill>
                <a:schemeClr val="tx1"/>
              </a:solidFill>
              <a:round/>
              <a:headEnd type="none" w="sm" len="sm"/>
              <a:tailEnd type="none" w="sm" len="sm"/>
            </a:ln>
            <a:effectLst/>
          </p:spPr>
          <p:txBody>
            <a:bodyPr wrap="none" anchor="ctr"/>
            <a:lstStyle/>
            <a:p>
              <a:endParaRPr lang="es-MX"/>
            </a:p>
          </p:txBody>
        </p:sp>
        <p:sp>
          <p:nvSpPr>
            <p:cNvPr id="36872" name="Line 8"/>
            <p:cNvSpPr>
              <a:spLocks noChangeShapeType="1"/>
            </p:cNvSpPr>
            <p:nvPr/>
          </p:nvSpPr>
          <p:spPr bwMode="auto">
            <a:xfrm flipV="1">
              <a:off x="4741" y="2006"/>
              <a:ext cx="0" cy="262"/>
            </a:xfrm>
            <a:prstGeom prst="line">
              <a:avLst/>
            </a:prstGeom>
            <a:noFill/>
            <a:ln w="12699">
              <a:solidFill>
                <a:schemeClr val="tx1"/>
              </a:solidFill>
              <a:round/>
              <a:headEnd type="none" w="sm" len="sm"/>
              <a:tailEnd type="stealth" w="med" len="lg"/>
            </a:ln>
            <a:effectLst/>
          </p:spPr>
          <p:txBody>
            <a:bodyPr wrap="none" anchor="ctr"/>
            <a:lstStyle/>
            <a:p>
              <a:endParaRPr lang="es-MX"/>
            </a:p>
          </p:txBody>
        </p:sp>
        <p:sp>
          <p:nvSpPr>
            <p:cNvPr id="36873" name="Line 9"/>
            <p:cNvSpPr>
              <a:spLocks noChangeShapeType="1"/>
            </p:cNvSpPr>
            <p:nvPr/>
          </p:nvSpPr>
          <p:spPr bwMode="auto">
            <a:xfrm>
              <a:off x="4741" y="2268"/>
              <a:ext cx="0" cy="228"/>
            </a:xfrm>
            <a:prstGeom prst="line">
              <a:avLst/>
            </a:prstGeom>
            <a:noFill/>
            <a:ln w="12699">
              <a:solidFill>
                <a:schemeClr val="tx1"/>
              </a:solidFill>
              <a:round/>
              <a:headEnd type="none" w="sm" len="sm"/>
              <a:tailEnd type="stealth" w="med" len="lg"/>
            </a:ln>
            <a:effectLst/>
          </p:spPr>
          <p:txBody>
            <a:bodyPr wrap="none" anchor="ctr"/>
            <a:lstStyle/>
            <a:p>
              <a:endParaRPr lang="es-MX"/>
            </a:p>
          </p:txBody>
        </p:sp>
        <p:sp>
          <p:nvSpPr>
            <p:cNvPr id="36874" name="Rectangle 10"/>
            <p:cNvSpPr>
              <a:spLocks noChangeArrowheads="1"/>
            </p:cNvSpPr>
            <p:nvPr/>
          </p:nvSpPr>
          <p:spPr bwMode="auto">
            <a:xfrm>
              <a:off x="4038" y="2736"/>
              <a:ext cx="234" cy="17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t>3° </a:t>
              </a:r>
            </a:p>
          </p:txBody>
        </p:sp>
        <p:sp>
          <p:nvSpPr>
            <p:cNvPr id="36875" name="Rectangle 11"/>
            <p:cNvSpPr>
              <a:spLocks noChangeArrowheads="1"/>
            </p:cNvSpPr>
            <p:nvPr/>
          </p:nvSpPr>
          <p:spPr bwMode="auto">
            <a:xfrm>
              <a:off x="4512" y="2515"/>
              <a:ext cx="816" cy="519"/>
            </a:xfrm>
            <a:prstGeom prst="rect">
              <a:avLst/>
            </a:prstGeom>
            <a:noFill/>
            <a:ln w="9525">
              <a:noFill/>
              <a:miter lim="800000"/>
              <a:headEnd/>
              <a:tailEnd/>
            </a:ln>
            <a:effectLst/>
          </p:spPr>
          <p:txBody>
            <a:bodyPr lIns="92075" tIns="46038" rIns="92075" bIns="46038">
              <a:spAutoFit/>
            </a:bodyPr>
            <a:lstStyle/>
            <a:p>
              <a:pPr defTabSz="762000" eaLnBrk="0" hangingPunct="0">
                <a:spcBef>
                  <a:spcPct val="50000"/>
                </a:spcBef>
              </a:pPr>
              <a:r>
                <a:rPr lang="es-ES_tradnl" sz="1200"/>
                <a:t>10,000,000 m  </a:t>
              </a:r>
            </a:p>
            <a:p>
              <a:pPr defTabSz="762000" eaLnBrk="0" hangingPunct="0">
                <a:spcBef>
                  <a:spcPct val="50000"/>
                </a:spcBef>
              </a:pPr>
              <a:r>
                <a:rPr lang="es-ES_tradnl" sz="1200"/>
                <a:t>Disminuyendo </a:t>
              </a:r>
            </a:p>
            <a:p>
              <a:pPr defTabSz="762000" eaLnBrk="0" hangingPunct="0">
                <a:spcBef>
                  <a:spcPct val="50000"/>
                </a:spcBef>
              </a:pPr>
              <a:r>
                <a:rPr lang="es-ES_tradnl" sz="1200"/>
                <a:t>hacia el Sur</a:t>
              </a:r>
            </a:p>
          </p:txBody>
        </p:sp>
        <p:sp>
          <p:nvSpPr>
            <p:cNvPr id="36876" name="Rectangle 12"/>
            <p:cNvSpPr>
              <a:spLocks noChangeArrowheads="1"/>
            </p:cNvSpPr>
            <p:nvPr/>
          </p:nvSpPr>
          <p:spPr bwMode="auto">
            <a:xfrm rot="16200000">
              <a:off x="3504" y="1939"/>
              <a:ext cx="461" cy="17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t>500,000</a:t>
              </a:r>
            </a:p>
          </p:txBody>
        </p:sp>
        <p:sp>
          <p:nvSpPr>
            <p:cNvPr id="36877" name="Rectangle 13"/>
            <p:cNvSpPr>
              <a:spLocks noChangeArrowheads="1"/>
            </p:cNvSpPr>
            <p:nvPr/>
          </p:nvSpPr>
          <p:spPr bwMode="auto">
            <a:xfrm rot="16200000">
              <a:off x="2819" y="1923"/>
              <a:ext cx="488" cy="17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t>200,000 </a:t>
              </a:r>
            </a:p>
          </p:txBody>
        </p:sp>
        <p:sp>
          <p:nvSpPr>
            <p:cNvPr id="36878" name="Rectangle 14"/>
            <p:cNvSpPr>
              <a:spLocks noChangeArrowheads="1"/>
            </p:cNvSpPr>
            <p:nvPr/>
          </p:nvSpPr>
          <p:spPr bwMode="auto">
            <a:xfrm rot="16200000">
              <a:off x="4160" y="1923"/>
              <a:ext cx="493" cy="173"/>
            </a:xfrm>
            <a:prstGeom prst="rect">
              <a:avLst/>
            </a:prstGeom>
            <a:noFill/>
            <a:ln w="9525">
              <a:noFill/>
              <a:miter lim="800000"/>
              <a:headEnd/>
              <a:tailEnd/>
            </a:ln>
            <a:effectLst/>
          </p:spPr>
          <p:txBody>
            <a:bodyPr lIns="92075" tIns="46038" rIns="92075" bIns="46038">
              <a:spAutoFit/>
            </a:bodyPr>
            <a:lstStyle/>
            <a:p>
              <a:pPr defTabSz="762000" eaLnBrk="0" hangingPunct="0">
                <a:spcBef>
                  <a:spcPct val="50000"/>
                </a:spcBef>
              </a:pPr>
              <a:r>
                <a:rPr lang="es-ES_tradnl" sz="1200"/>
                <a:t>800,000</a:t>
              </a:r>
            </a:p>
          </p:txBody>
        </p:sp>
        <p:sp>
          <p:nvSpPr>
            <p:cNvPr id="36879" name="Line 15"/>
            <p:cNvSpPr>
              <a:spLocks noChangeShapeType="1"/>
            </p:cNvSpPr>
            <p:nvPr/>
          </p:nvSpPr>
          <p:spPr bwMode="auto">
            <a:xfrm>
              <a:off x="3120" y="3168"/>
              <a:ext cx="1344" cy="0"/>
            </a:xfrm>
            <a:prstGeom prst="line">
              <a:avLst/>
            </a:prstGeom>
            <a:noFill/>
            <a:ln w="12700">
              <a:solidFill>
                <a:schemeClr val="hlink"/>
              </a:solidFill>
              <a:round/>
              <a:headEnd type="triangle" w="med" len="med"/>
              <a:tailEnd type="triangle" w="med" len="med"/>
            </a:ln>
            <a:effectLst/>
          </p:spPr>
          <p:txBody>
            <a:bodyPr wrap="none" anchor="ctr"/>
            <a:lstStyle/>
            <a:p>
              <a:endParaRPr lang="es-MX"/>
            </a:p>
          </p:txBody>
        </p:sp>
        <p:sp>
          <p:nvSpPr>
            <p:cNvPr id="36880" name="Rectangle 16"/>
            <p:cNvSpPr>
              <a:spLocks noChangeArrowheads="1"/>
            </p:cNvSpPr>
            <p:nvPr/>
          </p:nvSpPr>
          <p:spPr bwMode="auto">
            <a:xfrm>
              <a:off x="4595" y="1632"/>
              <a:ext cx="781" cy="40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t>0 m </a:t>
              </a:r>
            </a:p>
            <a:p>
              <a:pPr defTabSz="762000" eaLnBrk="0" hangingPunct="0"/>
              <a:r>
                <a:rPr lang="es-ES_tradnl" sz="1200"/>
                <a:t>Incrementando </a:t>
              </a:r>
            </a:p>
            <a:p>
              <a:pPr defTabSz="762000" eaLnBrk="0" hangingPunct="0"/>
              <a:r>
                <a:rPr lang="es-ES_tradnl" sz="1200"/>
                <a:t>hacia el Norte</a:t>
              </a:r>
            </a:p>
          </p:txBody>
        </p:sp>
        <p:sp>
          <p:nvSpPr>
            <p:cNvPr id="36881" name="Rectangle 17"/>
            <p:cNvSpPr>
              <a:spLocks noChangeArrowheads="1"/>
            </p:cNvSpPr>
            <p:nvPr/>
          </p:nvSpPr>
          <p:spPr bwMode="auto">
            <a:xfrm>
              <a:off x="2832" y="1123"/>
              <a:ext cx="543" cy="17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solidFill>
                    <a:schemeClr val="hlink"/>
                  </a:solidFill>
                </a:rPr>
                <a:t>M-102° W</a:t>
              </a:r>
            </a:p>
          </p:txBody>
        </p:sp>
        <p:sp>
          <p:nvSpPr>
            <p:cNvPr id="36882" name="Line 18"/>
            <p:cNvSpPr>
              <a:spLocks noChangeShapeType="1"/>
            </p:cNvSpPr>
            <p:nvPr/>
          </p:nvSpPr>
          <p:spPr bwMode="auto">
            <a:xfrm>
              <a:off x="3120" y="2688"/>
              <a:ext cx="672" cy="0"/>
            </a:xfrm>
            <a:prstGeom prst="line">
              <a:avLst/>
            </a:prstGeom>
            <a:noFill/>
            <a:ln w="12700">
              <a:solidFill>
                <a:schemeClr val="hlink"/>
              </a:solidFill>
              <a:round/>
              <a:headEnd type="triangle" w="med" len="med"/>
              <a:tailEnd type="triangle" w="med" len="med"/>
            </a:ln>
            <a:effectLst/>
          </p:spPr>
          <p:txBody>
            <a:bodyPr wrap="none" anchor="ctr"/>
            <a:lstStyle/>
            <a:p>
              <a:endParaRPr lang="es-MX"/>
            </a:p>
          </p:txBody>
        </p:sp>
        <p:sp>
          <p:nvSpPr>
            <p:cNvPr id="36883" name="Line 19"/>
            <p:cNvSpPr>
              <a:spLocks noChangeShapeType="1"/>
            </p:cNvSpPr>
            <p:nvPr/>
          </p:nvSpPr>
          <p:spPr bwMode="auto">
            <a:xfrm>
              <a:off x="3792" y="2688"/>
              <a:ext cx="672" cy="0"/>
            </a:xfrm>
            <a:prstGeom prst="line">
              <a:avLst/>
            </a:prstGeom>
            <a:noFill/>
            <a:ln w="12700">
              <a:solidFill>
                <a:schemeClr val="hlink"/>
              </a:solidFill>
              <a:round/>
              <a:headEnd type="triangle" w="med" len="med"/>
              <a:tailEnd type="triangle" w="med" len="med"/>
            </a:ln>
            <a:effectLst/>
          </p:spPr>
          <p:txBody>
            <a:bodyPr wrap="none" anchor="ctr"/>
            <a:lstStyle/>
            <a:p>
              <a:endParaRPr lang="es-MX"/>
            </a:p>
          </p:txBody>
        </p:sp>
        <p:sp>
          <p:nvSpPr>
            <p:cNvPr id="36884" name="Rectangle 20"/>
            <p:cNvSpPr>
              <a:spLocks noChangeArrowheads="1"/>
            </p:cNvSpPr>
            <p:nvPr/>
          </p:nvSpPr>
          <p:spPr bwMode="auto">
            <a:xfrm>
              <a:off x="3702" y="3187"/>
              <a:ext cx="234" cy="17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t>6° </a:t>
              </a:r>
            </a:p>
          </p:txBody>
        </p:sp>
        <p:sp>
          <p:nvSpPr>
            <p:cNvPr id="36885" name="Rectangle 21"/>
            <p:cNvSpPr>
              <a:spLocks noChangeArrowheads="1"/>
            </p:cNvSpPr>
            <p:nvPr/>
          </p:nvSpPr>
          <p:spPr bwMode="auto">
            <a:xfrm>
              <a:off x="3366" y="2736"/>
              <a:ext cx="234" cy="17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t>3° </a:t>
              </a:r>
            </a:p>
          </p:txBody>
        </p:sp>
        <p:sp>
          <p:nvSpPr>
            <p:cNvPr id="36886" name="Rectangle 22"/>
            <p:cNvSpPr>
              <a:spLocks noChangeArrowheads="1"/>
            </p:cNvSpPr>
            <p:nvPr/>
          </p:nvSpPr>
          <p:spPr bwMode="auto">
            <a:xfrm>
              <a:off x="4262" y="1123"/>
              <a:ext cx="490" cy="17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solidFill>
                    <a:schemeClr val="hlink"/>
                  </a:solidFill>
                </a:rPr>
                <a:t>M-96° W</a:t>
              </a:r>
            </a:p>
          </p:txBody>
        </p:sp>
        <p:sp>
          <p:nvSpPr>
            <p:cNvPr id="36887" name="Rectangle 23"/>
            <p:cNvSpPr>
              <a:spLocks noChangeArrowheads="1"/>
            </p:cNvSpPr>
            <p:nvPr/>
          </p:nvSpPr>
          <p:spPr bwMode="auto">
            <a:xfrm>
              <a:off x="3504" y="3360"/>
              <a:ext cx="594" cy="192"/>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400" b="1"/>
                <a:t>ZONA-14</a:t>
              </a:r>
            </a:p>
          </p:txBody>
        </p:sp>
        <p:sp>
          <p:nvSpPr>
            <p:cNvPr id="36888" name="Rectangle 24"/>
            <p:cNvSpPr>
              <a:spLocks noChangeArrowheads="1"/>
            </p:cNvSpPr>
            <p:nvPr/>
          </p:nvSpPr>
          <p:spPr bwMode="auto">
            <a:xfrm>
              <a:off x="3504" y="1075"/>
              <a:ext cx="633" cy="192"/>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400" b="1">
                  <a:solidFill>
                    <a:schemeClr val="hlink"/>
                  </a:solidFill>
                </a:rPr>
                <a:t>MC-99° W</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65" name="Picture 25"/>
          <p:cNvPicPr>
            <a:picLocks noChangeAspect="1" noChangeArrowheads="1"/>
          </p:cNvPicPr>
          <p:nvPr/>
        </p:nvPicPr>
        <p:blipFill>
          <a:blip r:embed="rId2"/>
          <a:srcRect/>
          <a:stretch>
            <a:fillRect/>
          </a:stretch>
        </p:blipFill>
        <p:spPr bwMode="auto">
          <a:xfrm>
            <a:off x="457200" y="762000"/>
            <a:ext cx="5638800" cy="6080125"/>
          </a:xfrm>
          <a:prstGeom prst="rect">
            <a:avLst/>
          </a:prstGeom>
          <a:noFill/>
        </p:spPr>
      </p:pic>
      <p:sp>
        <p:nvSpPr>
          <p:cNvPr id="35866" name="Rectangle 26"/>
          <p:cNvSpPr>
            <a:spLocks noChangeArrowheads="1"/>
          </p:cNvSpPr>
          <p:nvPr/>
        </p:nvSpPr>
        <p:spPr bwMode="auto">
          <a:xfrm>
            <a:off x="6400800" y="1114425"/>
            <a:ext cx="2514600" cy="4981575"/>
          </a:xfrm>
          <a:prstGeom prst="rect">
            <a:avLst/>
          </a:prstGeom>
          <a:noFill/>
          <a:ln w="12700">
            <a:noFill/>
            <a:miter lim="800000"/>
            <a:headEnd/>
            <a:tailEnd/>
          </a:ln>
          <a:effectLst/>
        </p:spPr>
        <p:txBody>
          <a:bodyPr>
            <a:spAutoFit/>
          </a:bodyPr>
          <a:lstStyle/>
          <a:p>
            <a:pPr algn="just" eaLnBrk="0" hangingPunct="0"/>
            <a:r>
              <a:rPr lang="es-ES_tradnl" sz="1600">
                <a:cs typeface="Times New Roman" pitchFamily="18" charset="0"/>
              </a:rPr>
              <a:t>Las 60 zonas se empiezan a contar hacia el este, a partir del meridiano de 180</a:t>
            </a:r>
            <a:r>
              <a:rPr lang="es-ES_tradnl" sz="1600">
                <a:cs typeface="Times New Roman" pitchFamily="18" charset="0"/>
                <a:sym typeface="Symbol" pitchFamily="18" charset="2"/>
              </a:rPr>
              <a:t></a:t>
            </a:r>
            <a:r>
              <a:rPr lang="es-ES_tradnl" sz="1600">
                <a:cs typeface="Times New Roman" pitchFamily="18" charset="0"/>
              </a:rPr>
              <a:t> de longitud (Antimeridiano de Greenwich).</a:t>
            </a:r>
            <a:endParaRPr lang="es-ES_tradnl" sz="1600">
              <a:cs typeface="Times New Roman" pitchFamily="18" charset="0"/>
              <a:sym typeface="Symbol" pitchFamily="18" charset="2"/>
            </a:endParaRPr>
          </a:p>
          <a:p>
            <a:pPr algn="just" eaLnBrk="0" hangingPunct="0"/>
            <a:r>
              <a:rPr lang="es-ES_tradnl" sz="1600">
                <a:cs typeface="Times New Roman" pitchFamily="18" charset="0"/>
                <a:sym typeface="Symbol" pitchFamily="18" charset="2"/>
              </a:rPr>
              <a:t> </a:t>
            </a:r>
          </a:p>
          <a:p>
            <a:pPr algn="just" eaLnBrk="0" hangingPunct="0"/>
            <a:r>
              <a:rPr lang="es-ES_tradnl" sz="1600">
                <a:cs typeface="Times New Roman" pitchFamily="18" charset="0"/>
                <a:sym typeface="Symbol" pitchFamily="18" charset="2"/>
              </a:rPr>
              <a:t>México queda comprendido entre los husos 11 y 16.</a:t>
            </a:r>
          </a:p>
          <a:p>
            <a:pPr algn="just" eaLnBrk="0" hangingPunct="0"/>
            <a:r>
              <a:rPr lang="es-ES_tradnl" sz="1600">
                <a:cs typeface="Times New Roman" pitchFamily="18" charset="0"/>
                <a:sym typeface="Symbol" pitchFamily="18" charset="2"/>
              </a:rPr>
              <a:t> </a:t>
            </a:r>
          </a:p>
          <a:p>
            <a:pPr algn="just" eaLnBrk="0" hangingPunct="0"/>
            <a:r>
              <a:rPr lang="es-ES_tradnl" sz="1600">
                <a:cs typeface="Times New Roman" pitchFamily="18" charset="0"/>
                <a:sym typeface="Symbol" pitchFamily="18" charset="2"/>
              </a:rPr>
              <a:t>Cada zona o huso es controlado por un meridiano central; para la República Mexicana se utilizan los meridianos centrales al oeste de Greenwich de: 87</a:t>
            </a:r>
            <a:r>
              <a:rPr lang="es-ES_tradnl" sz="1600">
                <a:cs typeface="Times New Roman" pitchFamily="18" charset="0"/>
              </a:rPr>
              <a:t>, 93</a:t>
            </a:r>
            <a:r>
              <a:rPr lang="es-ES_tradnl" sz="1600">
                <a:cs typeface="Times New Roman" pitchFamily="18" charset="0"/>
                <a:sym typeface="Symbol" pitchFamily="18" charset="2"/>
              </a:rPr>
              <a:t></a:t>
            </a:r>
            <a:r>
              <a:rPr lang="es-ES_tradnl" sz="1600">
                <a:cs typeface="Times New Roman" pitchFamily="18" charset="0"/>
              </a:rPr>
              <a:t>, 99</a:t>
            </a:r>
            <a:r>
              <a:rPr lang="es-ES_tradnl" sz="1600">
                <a:cs typeface="Times New Roman" pitchFamily="18" charset="0"/>
                <a:sym typeface="Symbol" pitchFamily="18" charset="2"/>
              </a:rPr>
              <a:t></a:t>
            </a:r>
            <a:r>
              <a:rPr lang="es-ES_tradnl" sz="1600">
                <a:cs typeface="Times New Roman" pitchFamily="18" charset="0"/>
              </a:rPr>
              <a:t>, 105</a:t>
            </a:r>
            <a:r>
              <a:rPr lang="es-ES_tradnl" sz="1600">
                <a:cs typeface="Times New Roman" pitchFamily="18" charset="0"/>
                <a:sym typeface="Symbol" pitchFamily="18" charset="2"/>
              </a:rPr>
              <a:t></a:t>
            </a:r>
            <a:r>
              <a:rPr lang="es-ES_tradnl" sz="1600">
                <a:cs typeface="Times New Roman" pitchFamily="18" charset="0"/>
              </a:rPr>
              <a:t>, 111</a:t>
            </a:r>
            <a:r>
              <a:rPr lang="es-ES_tradnl" sz="1600">
                <a:cs typeface="Times New Roman" pitchFamily="18" charset="0"/>
                <a:sym typeface="Symbol" pitchFamily="18" charset="2"/>
              </a:rPr>
              <a:t></a:t>
            </a:r>
            <a:r>
              <a:rPr lang="es-ES_tradnl" sz="1600">
                <a:cs typeface="Times New Roman" pitchFamily="18" charset="0"/>
              </a:rPr>
              <a:t> y 117</a:t>
            </a:r>
            <a:r>
              <a:rPr lang="es-ES_tradnl" sz="1600">
                <a:cs typeface="Times New Roman" pitchFamily="18" charset="0"/>
                <a:sym typeface="Symbol" pitchFamily="18" charset="2"/>
              </a:rPr>
              <a:t></a:t>
            </a:r>
            <a:r>
              <a:rPr lang="es-ES_tradnl" sz="1600">
                <a:cs typeface="Times New Roman" pitchFamily="18" charset="0"/>
              </a:rPr>
              <a:t>.</a:t>
            </a:r>
            <a:endParaRPr lang="es-ES_tradnl" sz="1600">
              <a:cs typeface="Times New Roman" pitchFamily="18" charset="0"/>
              <a:sym typeface="Symbol" pitchFamily="18" charset="2"/>
            </a:endParaRPr>
          </a:p>
          <a:p>
            <a:pPr algn="just" eaLnBrk="0" hangingPunct="0"/>
            <a:r>
              <a:rPr lang="es-ES_tradnl" sz="1600">
                <a:cs typeface="Times New Roman" pitchFamily="18" charset="0"/>
                <a:sym typeface="Symbol" pitchFamily="18" charset="2"/>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90" name="Arc 74"/>
          <p:cNvSpPr>
            <a:spLocks/>
          </p:cNvSpPr>
          <p:nvPr/>
        </p:nvSpPr>
        <p:spPr bwMode="auto">
          <a:xfrm rot="7980000">
            <a:off x="3643313" y="1039812"/>
            <a:ext cx="762000" cy="714375"/>
          </a:xfrm>
          <a:custGeom>
            <a:avLst/>
            <a:gdLst>
              <a:gd name="G0" fmla="+- 0 0 0"/>
              <a:gd name="G1" fmla="+- 21478 0 0"/>
              <a:gd name="G2" fmla="+- 21600 0 0"/>
              <a:gd name="T0" fmla="*/ 2293 w 21600"/>
              <a:gd name="T1" fmla="*/ 0 h 22479"/>
              <a:gd name="T2" fmla="*/ 21577 w 21600"/>
              <a:gd name="T3" fmla="*/ 22479 h 22479"/>
              <a:gd name="T4" fmla="*/ 0 w 21600"/>
              <a:gd name="T5" fmla="*/ 21478 h 22479"/>
            </a:gdLst>
            <a:ahLst/>
            <a:cxnLst>
              <a:cxn ang="0">
                <a:pos x="T0" y="T1"/>
              </a:cxn>
              <a:cxn ang="0">
                <a:pos x="T2" y="T3"/>
              </a:cxn>
              <a:cxn ang="0">
                <a:pos x="T4" y="T5"/>
              </a:cxn>
            </a:cxnLst>
            <a:rect l="0" t="0" r="r" b="b"/>
            <a:pathLst>
              <a:path w="21600" h="22479" fill="none" extrusionOk="0">
                <a:moveTo>
                  <a:pt x="2292" y="0"/>
                </a:moveTo>
                <a:cubicBezTo>
                  <a:pt x="13272" y="1172"/>
                  <a:pt x="21600" y="10436"/>
                  <a:pt x="21600" y="21478"/>
                </a:cubicBezTo>
                <a:cubicBezTo>
                  <a:pt x="21600" y="21811"/>
                  <a:pt x="21592" y="22145"/>
                  <a:pt x="21576" y="22478"/>
                </a:cubicBezTo>
              </a:path>
              <a:path w="21600" h="22479" stroke="0" extrusionOk="0">
                <a:moveTo>
                  <a:pt x="2292" y="0"/>
                </a:moveTo>
                <a:cubicBezTo>
                  <a:pt x="13272" y="1172"/>
                  <a:pt x="21600" y="10436"/>
                  <a:pt x="21600" y="21478"/>
                </a:cubicBezTo>
                <a:cubicBezTo>
                  <a:pt x="21600" y="21811"/>
                  <a:pt x="21592" y="22145"/>
                  <a:pt x="21576" y="22478"/>
                </a:cubicBezTo>
                <a:lnTo>
                  <a:pt x="0" y="21478"/>
                </a:lnTo>
                <a:close/>
              </a:path>
            </a:pathLst>
          </a:custGeom>
          <a:noFill/>
          <a:ln w="12700" cap="rnd">
            <a:solidFill>
              <a:schemeClr val="tx1"/>
            </a:solidFill>
            <a:round/>
            <a:headEnd type="none" w="sm" len="sm"/>
            <a:tailEnd type="none" w="sm" len="sm"/>
          </a:ln>
          <a:effectLst/>
        </p:spPr>
        <p:txBody>
          <a:bodyPr wrap="none" anchor="ctr"/>
          <a:lstStyle/>
          <a:p>
            <a:endParaRPr lang="es-MX"/>
          </a:p>
        </p:txBody>
      </p:sp>
      <p:grpSp>
        <p:nvGrpSpPr>
          <p:cNvPr id="34891" name="Group 75"/>
          <p:cNvGrpSpPr>
            <a:grpSpLocks/>
          </p:cNvGrpSpPr>
          <p:nvPr/>
        </p:nvGrpSpPr>
        <p:grpSpPr bwMode="auto">
          <a:xfrm>
            <a:off x="2133600" y="1219200"/>
            <a:ext cx="5935663" cy="4713288"/>
            <a:chOff x="1344" y="768"/>
            <a:chExt cx="3739" cy="2969"/>
          </a:xfrm>
        </p:grpSpPr>
        <p:sp>
          <p:nvSpPr>
            <p:cNvPr id="34892" name="Line 76"/>
            <p:cNvSpPr>
              <a:spLocks noChangeShapeType="1"/>
            </p:cNvSpPr>
            <p:nvPr/>
          </p:nvSpPr>
          <p:spPr bwMode="auto">
            <a:xfrm>
              <a:off x="2525" y="993"/>
              <a:ext cx="0" cy="2384"/>
            </a:xfrm>
            <a:prstGeom prst="line">
              <a:avLst/>
            </a:prstGeom>
            <a:noFill/>
            <a:ln w="12700">
              <a:solidFill>
                <a:schemeClr val="tx1"/>
              </a:solidFill>
              <a:round/>
              <a:headEnd type="none" w="sm" len="sm"/>
              <a:tailEnd type="none" w="sm" len="sm"/>
            </a:ln>
            <a:effectLst/>
          </p:spPr>
          <p:txBody>
            <a:bodyPr wrap="none" anchor="ctr"/>
            <a:lstStyle/>
            <a:p>
              <a:endParaRPr lang="es-MX"/>
            </a:p>
          </p:txBody>
        </p:sp>
        <p:sp>
          <p:nvSpPr>
            <p:cNvPr id="34893" name="Line 77"/>
            <p:cNvSpPr>
              <a:spLocks noChangeShapeType="1"/>
            </p:cNvSpPr>
            <p:nvPr/>
          </p:nvSpPr>
          <p:spPr bwMode="auto">
            <a:xfrm>
              <a:off x="1825" y="2207"/>
              <a:ext cx="1355" cy="0"/>
            </a:xfrm>
            <a:prstGeom prst="line">
              <a:avLst/>
            </a:prstGeom>
            <a:noFill/>
            <a:ln w="12700">
              <a:solidFill>
                <a:schemeClr val="tx1"/>
              </a:solidFill>
              <a:round/>
              <a:headEnd type="none" w="sm" len="sm"/>
              <a:tailEnd type="none" w="sm" len="sm"/>
            </a:ln>
            <a:effectLst/>
          </p:spPr>
          <p:txBody>
            <a:bodyPr wrap="none" anchor="ctr"/>
            <a:lstStyle/>
            <a:p>
              <a:endParaRPr lang="es-MX"/>
            </a:p>
          </p:txBody>
        </p:sp>
        <p:sp>
          <p:nvSpPr>
            <p:cNvPr id="34894" name="Oval 78"/>
            <p:cNvSpPr>
              <a:spLocks noChangeArrowheads="1"/>
            </p:cNvSpPr>
            <p:nvPr/>
          </p:nvSpPr>
          <p:spPr bwMode="auto">
            <a:xfrm>
              <a:off x="1829" y="817"/>
              <a:ext cx="1347" cy="2691"/>
            </a:xfrm>
            <a:prstGeom prst="ellipse">
              <a:avLst/>
            </a:prstGeom>
            <a:noFill/>
            <a:ln w="12700">
              <a:solidFill>
                <a:schemeClr val="tx1"/>
              </a:solidFill>
              <a:round/>
              <a:headEnd/>
              <a:tailEnd/>
            </a:ln>
            <a:effectLst/>
          </p:spPr>
          <p:txBody>
            <a:bodyPr wrap="none" anchor="ctr"/>
            <a:lstStyle/>
            <a:p>
              <a:endParaRPr lang="es-MX"/>
            </a:p>
          </p:txBody>
        </p:sp>
        <p:sp>
          <p:nvSpPr>
            <p:cNvPr id="34895" name="Rectangle 79"/>
            <p:cNvSpPr>
              <a:spLocks noChangeArrowheads="1"/>
            </p:cNvSpPr>
            <p:nvPr/>
          </p:nvSpPr>
          <p:spPr bwMode="auto">
            <a:xfrm>
              <a:off x="2218" y="768"/>
              <a:ext cx="569" cy="180"/>
            </a:xfrm>
            <a:prstGeom prst="rect">
              <a:avLst/>
            </a:prstGeom>
            <a:solidFill>
              <a:schemeClr val="bg1"/>
            </a:solidFill>
            <a:ln w="9525">
              <a:noFill/>
              <a:miter lim="800000"/>
              <a:headEnd/>
              <a:tailEnd/>
            </a:ln>
            <a:effectLst/>
          </p:spPr>
          <p:txBody>
            <a:bodyPr wrap="none" anchor="ctr"/>
            <a:lstStyle/>
            <a:p>
              <a:endParaRPr lang="es-MX"/>
            </a:p>
          </p:txBody>
        </p:sp>
        <p:sp>
          <p:nvSpPr>
            <p:cNvPr id="34896" name="Rectangle 80"/>
            <p:cNvSpPr>
              <a:spLocks noChangeArrowheads="1"/>
            </p:cNvSpPr>
            <p:nvPr/>
          </p:nvSpPr>
          <p:spPr bwMode="auto">
            <a:xfrm>
              <a:off x="2262" y="3422"/>
              <a:ext cx="525" cy="135"/>
            </a:xfrm>
            <a:prstGeom prst="rect">
              <a:avLst/>
            </a:prstGeom>
            <a:solidFill>
              <a:schemeClr val="bg1"/>
            </a:solidFill>
            <a:ln w="9525">
              <a:noFill/>
              <a:miter lim="800000"/>
              <a:headEnd/>
              <a:tailEnd/>
            </a:ln>
            <a:effectLst/>
          </p:spPr>
          <p:txBody>
            <a:bodyPr wrap="none" anchor="ctr"/>
            <a:lstStyle/>
            <a:p>
              <a:endParaRPr lang="es-MX"/>
            </a:p>
          </p:txBody>
        </p:sp>
        <p:sp>
          <p:nvSpPr>
            <p:cNvPr id="34897" name="Line 81"/>
            <p:cNvSpPr>
              <a:spLocks noChangeShapeType="1"/>
            </p:cNvSpPr>
            <p:nvPr/>
          </p:nvSpPr>
          <p:spPr bwMode="auto">
            <a:xfrm>
              <a:off x="2525" y="3377"/>
              <a:ext cx="0" cy="360"/>
            </a:xfrm>
            <a:prstGeom prst="line">
              <a:avLst/>
            </a:prstGeom>
            <a:noFill/>
            <a:ln w="12700">
              <a:solidFill>
                <a:schemeClr val="tx1"/>
              </a:solidFill>
              <a:prstDash val="sysDot"/>
              <a:round/>
              <a:headEnd type="none" w="sm" len="sm"/>
              <a:tailEnd type="none" w="sm" len="sm"/>
            </a:ln>
            <a:effectLst/>
          </p:spPr>
          <p:txBody>
            <a:bodyPr wrap="none" anchor="ctr"/>
            <a:lstStyle/>
            <a:p>
              <a:endParaRPr lang="es-MX"/>
            </a:p>
          </p:txBody>
        </p:sp>
        <p:sp>
          <p:nvSpPr>
            <p:cNvPr id="34898" name="Line 82"/>
            <p:cNvSpPr>
              <a:spLocks noChangeShapeType="1"/>
            </p:cNvSpPr>
            <p:nvPr/>
          </p:nvSpPr>
          <p:spPr bwMode="auto">
            <a:xfrm flipV="1">
              <a:off x="2525" y="768"/>
              <a:ext cx="0" cy="315"/>
            </a:xfrm>
            <a:prstGeom prst="line">
              <a:avLst/>
            </a:prstGeom>
            <a:noFill/>
            <a:ln w="12700">
              <a:solidFill>
                <a:schemeClr val="tx1"/>
              </a:solidFill>
              <a:prstDash val="sysDot"/>
              <a:round/>
              <a:headEnd type="none" w="sm" len="sm"/>
              <a:tailEnd type="none" w="sm" len="sm"/>
            </a:ln>
            <a:effectLst/>
          </p:spPr>
          <p:txBody>
            <a:bodyPr wrap="none" anchor="ctr"/>
            <a:lstStyle/>
            <a:p>
              <a:endParaRPr lang="es-MX"/>
            </a:p>
          </p:txBody>
        </p:sp>
        <p:sp>
          <p:nvSpPr>
            <p:cNvPr id="34899" name="Line 83"/>
            <p:cNvSpPr>
              <a:spLocks noChangeShapeType="1"/>
            </p:cNvSpPr>
            <p:nvPr/>
          </p:nvSpPr>
          <p:spPr bwMode="auto">
            <a:xfrm>
              <a:off x="2918" y="1083"/>
              <a:ext cx="0" cy="2159"/>
            </a:xfrm>
            <a:prstGeom prst="line">
              <a:avLst/>
            </a:prstGeom>
            <a:noFill/>
            <a:ln w="12700">
              <a:solidFill>
                <a:schemeClr val="tx1"/>
              </a:solidFill>
              <a:round/>
              <a:headEnd type="none" w="sm" len="sm"/>
              <a:tailEnd type="none" w="sm" len="sm"/>
            </a:ln>
            <a:effectLst/>
          </p:spPr>
          <p:txBody>
            <a:bodyPr wrap="none" anchor="ctr"/>
            <a:lstStyle/>
            <a:p>
              <a:endParaRPr lang="es-MX"/>
            </a:p>
          </p:txBody>
        </p:sp>
        <p:sp>
          <p:nvSpPr>
            <p:cNvPr id="34900" name="Line 84"/>
            <p:cNvSpPr>
              <a:spLocks noChangeShapeType="1"/>
            </p:cNvSpPr>
            <p:nvPr/>
          </p:nvSpPr>
          <p:spPr bwMode="auto">
            <a:xfrm>
              <a:off x="2131" y="1038"/>
              <a:ext cx="0" cy="2249"/>
            </a:xfrm>
            <a:prstGeom prst="line">
              <a:avLst/>
            </a:prstGeom>
            <a:noFill/>
            <a:ln w="12700">
              <a:solidFill>
                <a:schemeClr val="tx1"/>
              </a:solidFill>
              <a:round/>
              <a:headEnd type="none" w="sm" len="sm"/>
              <a:tailEnd type="none" w="sm" len="sm"/>
            </a:ln>
            <a:effectLst/>
          </p:spPr>
          <p:txBody>
            <a:bodyPr wrap="none" anchor="ctr"/>
            <a:lstStyle/>
            <a:p>
              <a:endParaRPr lang="es-MX"/>
            </a:p>
          </p:txBody>
        </p:sp>
        <p:sp>
          <p:nvSpPr>
            <p:cNvPr id="34901" name="Line 85"/>
            <p:cNvSpPr>
              <a:spLocks noChangeShapeType="1"/>
            </p:cNvSpPr>
            <p:nvPr/>
          </p:nvSpPr>
          <p:spPr bwMode="auto">
            <a:xfrm flipV="1">
              <a:off x="2918" y="768"/>
              <a:ext cx="0" cy="315"/>
            </a:xfrm>
            <a:prstGeom prst="line">
              <a:avLst/>
            </a:prstGeom>
            <a:noFill/>
            <a:ln w="12700">
              <a:solidFill>
                <a:schemeClr val="tx1"/>
              </a:solidFill>
              <a:prstDash val="sysDot"/>
              <a:round/>
              <a:headEnd type="none" w="sm" len="sm"/>
              <a:tailEnd type="none" w="sm" len="sm"/>
            </a:ln>
            <a:effectLst/>
          </p:spPr>
          <p:txBody>
            <a:bodyPr wrap="none" anchor="ctr"/>
            <a:lstStyle/>
            <a:p>
              <a:endParaRPr lang="es-MX"/>
            </a:p>
          </p:txBody>
        </p:sp>
        <p:sp>
          <p:nvSpPr>
            <p:cNvPr id="34902" name="Line 86"/>
            <p:cNvSpPr>
              <a:spLocks noChangeShapeType="1"/>
            </p:cNvSpPr>
            <p:nvPr/>
          </p:nvSpPr>
          <p:spPr bwMode="auto">
            <a:xfrm flipV="1">
              <a:off x="2131" y="813"/>
              <a:ext cx="0" cy="180"/>
            </a:xfrm>
            <a:prstGeom prst="line">
              <a:avLst/>
            </a:prstGeom>
            <a:noFill/>
            <a:ln w="12700">
              <a:solidFill>
                <a:schemeClr val="tx1"/>
              </a:solidFill>
              <a:prstDash val="sysDot"/>
              <a:round/>
              <a:headEnd type="none" w="sm" len="sm"/>
              <a:tailEnd type="none" w="sm" len="sm"/>
            </a:ln>
            <a:effectLst/>
          </p:spPr>
          <p:txBody>
            <a:bodyPr wrap="none" anchor="ctr"/>
            <a:lstStyle/>
            <a:p>
              <a:endParaRPr lang="es-MX"/>
            </a:p>
          </p:txBody>
        </p:sp>
        <p:sp>
          <p:nvSpPr>
            <p:cNvPr id="34903" name="Line 87"/>
            <p:cNvSpPr>
              <a:spLocks noChangeShapeType="1"/>
            </p:cNvSpPr>
            <p:nvPr/>
          </p:nvSpPr>
          <p:spPr bwMode="auto">
            <a:xfrm>
              <a:off x="2918" y="3242"/>
              <a:ext cx="0" cy="495"/>
            </a:xfrm>
            <a:prstGeom prst="line">
              <a:avLst/>
            </a:prstGeom>
            <a:noFill/>
            <a:ln w="12700">
              <a:solidFill>
                <a:schemeClr val="tx1"/>
              </a:solidFill>
              <a:prstDash val="sysDot"/>
              <a:round/>
              <a:headEnd type="none" w="sm" len="sm"/>
              <a:tailEnd type="none" w="sm" len="sm"/>
            </a:ln>
            <a:effectLst/>
          </p:spPr>
          <p:txBody>
            <a:bodyPr wrap="none" anchor="ctr"/>
            <a:lstStyle/>
            <a:p>
              <a:endParaRPr lang="es-MX"/>
            </a:p>
          </p:txBody>
        </p:sp>
        <p:sp>
          <p:nvSpPr>
            <p:cNvPr id="34904" name="Line 88"/>
            <p:cNvSpPr>
              <a:spLocks noChangeShapeType="1"/>
            </p:cNvSpPr>
            <p:nvPr/>
          </p:nvSpPr>
          <p:spPr bwMode="auto">
            <a:xfrm>
              <a:off x="2131" y="3287"/>
              <a:ext cx="0" cy="450"/>
            </a:xfrm>
            <a:prstGeom prst="line">
              <a:avLst/>
            </a:prstGeom>
            <a:noFill/>
            <a:ln w="12700">
              <a:solidFill>
                <a:schemeClr val="tx1"/>
              </a:solidFill>
              <a:prstDash val="sysDot"/>
              <a:round/>
              <a:headEnd type="none" w="sm" len="sm"/>
              <a:tailEnd type="none" w="sm" len="sm"/>
            </a:ln>
            <a:effectLst/>
          </p:spPr>
          <p:txBody>
            <a:bodyPr wrap="none" anchor="ctr"/>
            <a:lstStyle/>
            <a:p>
              <a:endParaRPr lang="es-MX"/>
            </a:p>
          </p:txBody>
        </p:sp>
        <p:sp>
          <p:nvSpPr>
            <p:cNvPr id="34905" name="Line 89"/>
            <p:cNvSpPr>
              <a:spLocks noChangeShapeType="1"/>
            </p:cNvSpPr>
            <p:nvPr/>
          </p:nvSpPr>
          <p:spPr bwMode="auto">
            <a:xfrm>
              <a:off x="3268" y="2207"/>
              <a:ext cx="350" cy="0"/>
            </a:xfrm>
            <a:prstGeom prst="line">
              <a:avLst/>
            </a:prstGeom>
            <a:noFill/>
            <a:ln w="12700">
              <a:solidFill>
                <a:schemeClr val="tx1"/>
              </a:solidFill>
              <a:round/>
              <a:headEnd type="none" w="sm" len="sm"/>
              <a:tailEnd type="none" w="sm" len="sm"/>
            </a:ln>
            <a:effectLst/>
          </p:spPr>
          <p:txBody>
            <a:bodyPr wrap="none" anchor="ctr"/>
            <a:lstStyle/>
            <a:p>
              <a:endParaRPr lang="es-MX"/>
            </a:p>
          </p:txBody>
        </p:sp>
        <p:sp>
          <p:nvSpPr>
            <p:cNvPr id="34906" name="Line 90"/>
            <p:cNvSpPr>
              <a:spLocks noChangeShapeType="1"/>
            </p:cNvSpPr>
            <p:nvPr/>
          </p:nvSpPr>
          <p:spPr bwMode="auto">
            <a:xfrm flipV="1">
              <a:off x="3443" y="1847"/>
              <a:ext cx="0" cy="360"/>
            </a:xfrm>
            <a:prstGeom prst="line">
              <a:avLst/>
            </a:prstGeom>
            <a:noFill/>
            <a:ln w="12700">
              <a:solidFill>
                <a:schemeClr val="tx1"/>
              </a:solidFill>
              <a:round/>
              <a:headEnd type="none" w="sm" len="sm"/>
              <a:tailEnd type="stealth" w="med" len="lg"/>
            </a:ln>
            <a:effectLst/>
          </p:spPr>
          <p:txBody>
            <a:bodyPr wrap="none" anchor="ctr"/>
            <a:lstStyle/>
            <a:p>
              <a:endParaRPr lang="es-MX"/>
            </a:p>
          </p:txBody>
        </p:sp>
        <p:sp>
          <p:nvSpPr>
            <p:cNvPr id="34907" name="Line 91"/>
            <p:cNvSpPr>
              <a:spLocks noChangeShapeType="1"/>
            </p:cNvSpPr>
            <p:nvPr/>
          </p:nvSpPr>
          <p:spPr bwMode="auto">
            <a:xfrm>
              <a:off x="3443" y="2207"/>
              <a:ext cx="0" cy="315"/>
            </a:xfrm>
            <a:prstGeom prst="line">
              <a:avLst/>
            </a:prstGeom>
            <a:noFill/>
            <a:ln w="12700">
              <a:solidFill>
                <a:schemeClr val="tx1"/>
              </a:solidFill>
              <a:round/>
              <a:headEnd type="none" w="sm" len="sm"/>
              <a:tailEnd type="stealth" w="med" len="lg"/>
            </a:ln>
            <a:effectLst/>
          </p:spPr>
          <p:txBody>
            <a:bodyPr wrap="none" anchor="ctr"/>
            <a:lstStyle/>
            <a:p>
              <a:endParaRPr lang="es-MX"/>
            </a:p>
          </p:txBody>
        </p:sp>
        <p:sp>
          <p:nvSpPr>
            <p:cNvPr id="34908" name="Rectangle 92"/>
            <p:cNvSpPr>
              <a:spLocks noChangeArrowheads="1"/>
            </p:cNvSpPr>
            <p:nvPr/>
          </p:nvSpPr>
          <p:spPr bwMode="auto">
            <a:xfrm>
              <a:off x="3521" y="2010"/>
              <a:ext cx="1562" cy="17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t>0m  Incrementando hacia el Norte</a:t>
              </a:r>
            </a:p>
          </p:txBody>
        </p:sp>
        <p:sp>
          <p:nvSpPr>
            <p:cNvPr id="34909" name="Rectangle 93"/>
            <p:cNvSpPr>
              <a:spLocks noChangeArrowheads="1"/>
            </p:cNvSpPr>
            <p:nvPr/>
          </p:nvSpPr>
          <p:spPr bwMode="auto">
            <a:xfrm>
              <a:off x="3530" y="2387"/>
              <a:ext cx="1312" cy="346"/>
            </a:xfrm>
            <a:prstGeom prst="rect">
              <a:avLst/>
            </a:prstGeom>
            <a:noFill/>
            <a:ln w="9525">
              <a:noFill/>
              <a:miter lim="800000"/>
              <a:headEnd/>
              <a:tailEnd/>
            </a:ln>
            <a:effectLst/>
          </p:spPr>
          <p:txBody>
            <a:bodyPr lIns="92075" tIns="46038" rIns="92075" bIns="46038">
              <a:spAutoFit/>
            </a:bodyPr>
            <a:lstStyle/>
            <a:p>
              <a:pPr defTabSz="762000" eaLnBrk="0" hangingPunct="0">
                <a:spcBef>
                  <a:spcPct val="50000"/>
                </a:spcBef>
              </a:pPr>
              <a:r>
                <a:rPr lang="es-ES_tradnl" sz="1200"/>
                <a:t>10,000,000m  </a:t>
              </a:r>
            </a:p>
            <a:p>
              <a:pPr defTabSz="762000" eaLnBrk="0" hangingPunct="0">
                <a:spcBef>
                  <a:spcPct val="50000"/>
                </a:spcBef>
              </a:pPr>
              <a:r>
                <a:rPr lang="es-ES_tradnl" sz="1200"/>
                <a:t>Disminuyendo hacia el Sur</a:t>
              </a:r>
            </a:p>
          </p:txBody>
        </p:sp>
        <p:sp>
          <p:nvSpPr>
            <p:cNvPr id="34910" name="Rectangle 94"/>
            <p:cNvSpPr>
              <a:spLocks noChangeArrowheads="1"/>
            </p:cNvSpPr>
            <p:nvPr/>
          </p:nvSpPr>
          <p:spPr bwMode="auto">
            <a:xfrm>
              <a:off x="2131" y="2252"/>
              <a:ext cx="787" cy="403"/>
            </a:xfrm>
            <a:prstGeom prst="rect">
              <a:avLst/>
            </a:prstGeom>
            <a:noFill/>
            <a:ln w="9525">
              <a:noFill/>
              <a:miter lim="800000"/>
              <a:headEnd/>
              <a:tailEnd/>
            </a:ln>
            <a:effectLst/>
          </p:spPr>
          <p:txBody>
            <a:bodyPr lIns="92075" tIns="46038" rIns="92075" bIns="46038">
              <a:spAutoFit/>
            </a:bodyPr>
            <a:lstStyle/>
            <a:p>
              <a:pPr algn="ctr" defTabSz="762000" eaLnBrk="0" hangingPunct="0">
                <a:spcBef>
                  <a:spcPct val="50000"/>
                </a:spcBef>
              </a:pPr>
              <a:r>
                <a:rPr lang="es-ES_tradnl" sz="1200"/>
                <a:t>Incremento del factor de escala</a:t>
              </a:r>
            </a:p>
          </p:txBody>
        </p:sp>
        <p:sp>
          <p:nvSpPr>
            <p:cNvPr id="34911" name="Line 95"/>
            <p:cNvSpPr>
              <a:spLocks noChangeShapeType="1"/>
            </p:cNvSpPr>
            <p:nvPr/>
          </p:nvSpPr>
          <p:spPr bwMode="auto">
            <a:xfrm>
              <a:off x="2918" y="2387"/>
              <a:ext cx="131" cy="0"/>
            </a:xfrm>
            <a:prstGeom prst="line">
              <a:avLst/>
            </a:prstGeom>
            <a:noFill/>
            <a:ln w="12700">
              <a:solidFill>
                <a:schemeClr val="tx1"/>
              </a:solidFill>
              <a:round/>
              <a:headEnd type="none" w="sm" len="sm"/>
              <a:tailEnd type="stealth" w="med" len="med"/>
            </a:ln>
            <a:effectLst/>
          </p:spPr>
          <p:txBody>
            <a:bodyPr wrap="none" anchor="ctr"/>
            <a:lstStyle/>
            <a:p>
              <a:endParaRPr lang="es-MX"/>
            </a:p>
          </p:txBody>
        </p:sp>
        <p:sp>
          <p:nvSpPr>
            <p:cNvPr id="34912" name="Line 96"/>
            <p:cNvSpPr>
              <a:spLocks noChangeShapeType="1"/>
            </p:cNvSpPr>
            <p:nvPr/>
          </p:nvSpPr>
          <p:spPr bwMode="auto">
            <a:xfrm flipH="1">
              <a:off x="1956" y="2387"/>
              <a:ext cx="175" cy="0"/>
            </a:xfrm>
            <a:prstGeom prst="line">
              <a:avLst/>
            </a:prstGeom>
            <a:noFill/>
            <a:ln w="12700">
              <a:solidFill>
                <a:schemeClr val="tx1"/>
              </a:solidFill>
              <a:round/>
              <a:headEnd type="none" w="sm" len="sm"/>
              <a:tailEnd type="stealth" w="med" len="med"/>
            </a:ln>
            <a:effectLst/>
          </p:spPr>
          <p:txBody>
            <a:bodyPr wrap="none" anchor="ctr"/>
            <a:lstStyle/>
            <a:p>
              <a:endParaRPr lang="es-MX"/>
            </a:p>
          </p:txBody>
        </p:sp>
        <p:sp>
          <p:nvSpPr>
            <p:cNvPr id="34913" name="Rectangle 97"/>
            <p:cNvSpPr>
              <a:spLocks noChangeArrowheads="1"/>
            </p:cNvSpPr>
            <p:nvPr/>
          </p:nvSpPr>
          <p:spPr bwMode="auto">
            <a:xfrm>
              <a:off x="2175" y="2747"/>
              <a:ext cx="699" cy="403"/>
            </a:xfrm>
            <a:prstGeom prst="rect">
              <a:avLst/>
            </a:prstGeom>
            <a:noFill/>
            <a:ln w="9525">
              <a:noFill/>
              <a:miter lim="800000"/>
              <a:headEnd/>
              <a:tailEnd/>
            </a:ln>
            <a:effectLst/>
          </p:spPr>
          <p:txBody>
            <a:bodyPr lIns="92075" tIns="46038" rIns="92075" bIns="46038">
              <a:spAutoFit/>
            </a:bodyPr>
            <a:lstStyle/>
            <a:p>
              <a:pPr algn="ctr" defTabSz="762000" eaLnBrk="0" hangingPunct="0">
                <a:spcBef>
                  <a:spcPct val="50000"/>
                </a:spcBef>
              </a:pPr>
              <a:r>
                <a:rPr lang="es-ES_tradnl" sz="1200"/>
                <a:t>Disminución del factor de escala</a:t>
              </a:r>
            </a:p>
          </p:txBody>
        </p:sp>
        <p:sp>
          <p:nvSpPr>
            <p:cNvPr id="34914" name="Line 98"/>
            <p:cNvSpPr>
              <a:spLocks noChangeShapeType="1"/>
            </p:cNvSpPr>
            <p:nvPr/>
          </p:nvSpPr>
          <p:spPr bwMode="auto">
            <a:xfrm flipH="1">
              <a:off x="2612" y="2747"/>
              <a:ext cx="306" cy="0"/>
            </a:xfrm>
            <a:prstGeom prst="line">
              <a:avLst/>
            </a:prstGeom>
            <a:noFill/>
            <a:ln w="12700">
              <a:solidFill>
                <a:schemeClr val="tx1"/>
              </a:solidFill>
              <a:round/>
              <a:headEnd type="none" w="sm" len="sm"/>
              <a:tailEnd type="stealth" w="med" len="med"/>
            </a:ln>
            <a:effectLst/>
          </p:spPr>
          <p:txBody>
            <a:bodyPr wrap="none" anchor="ctr"/>
            <a:lstStyle/>
            <a:p>
              <a:endParaRPr lang="es-MX"/>
            </a:p>
          </p:txBody>
        </p:sp>
        <p:sp>
          <p:nvSpPr>
            <p:cNvPr id="34915" name="Line 99"/>
            <p:cNvSpPr>
              <a:spLocks noChangeShapeType="1"/>
            </p:cNvSpPr>
            <p:nvPr/>
          </p:nvSpPr>
          <p:spPr bwMode="auto">
            <a:xfrm>
              <a:off x="2131" y="2747"/>
              <a:ext cx="262" cy="0"/>
            </a:xfrm>
            <a:prstGeom prst="line">
              <a:avLst/>
            </a:prstGeom>
            <a:noFill/>
            <a:ln w="12700">
              <a:solidFill>
                <a:schemeClr val="tx1"/>
              </a:solidFill>
              <a:round/>
              <a:headEnd type="none" w="sm" len="sm"/>
              <a:tailEnd type="stealth" w="med" len="med"/>
            </a:ln>
            <a:effectLst/>
          </p:spPr>
          <p:txBody>
            <a:bodyPr wrap="none" anchor="ctr"/>
            <a:lstStyle/>
            <a:p>
              <a:endParaRPr lang="es-MX"/>
            </a:p>
          </p:txBody>
        </p:sp>
        <p:sp>
          <p:nvSpPr>
            <p:cNvPr id="34916" name="Rectangle 100"/>
            <p:cNvSpPr>
              <a:spLocks noChangeArrowheads="1"/>
            </p:cNvSpPr>
            <p:nvPr/>
          </p:nvSpPr>
          <p:spPr bwMode="auto">
            <a:xfrm rot="16200000">
              <a:off x="2142" y="1616"/>
              <a:ext cx="634" cy="17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t>500,000 mE</a:t>
              </a:r>
            </a:p>
          </p:txBody>
        </p:sp>
        <p:sp>
          <p:nvSpPr>
            <p:cNvPr id="34917" name="Rectangle 101"/>
            <p:cNvSpPr>
              <a:spLocks noChangeArrowheads="1"/>
            </p:cNvSpPr>
            <p:nvPr/>
          </p:nvSpPr>
          <p:spPr bwMode="auto">
            <a:xfrm rot="16200000">
              <a:off x="1749" y="1617"/>
              <a:ext cx="634" cy="173"/>
            </a:xfrm>
            <a:prstGeom prst="rect">
              <a:avLst/>
            </a:prstGeom>
            <a:noFill/>
            <a:ln w="9525">
              <a:noFill/>
              <a:miter lim="800000"/>
              <a:headEnd/>
              <a:tailEnd/>
            </a:ln>
            <a:effectLst/>
          </p:spPr>
          <p:txBody>
            <a:bodyPr wrap="none" lIns="92075" tIns="46038" rIns="92075" bIns="46038">
              <a:spAutoFit/>
            </a:bodyPr>
            <a:lstStyle/>
            <a:p>
              <a:pPr defTabSz="762000" eaLnBrk="0" hangingPunct="0"/>
              <a:r>
                <a:rPr lang="es-ES_tradnl" sz="1200"/>
                <a:t>320,000 mE</a:t>
              </a:r>
            </a:p>
          </p:txBody>
        </p:sp>
        <p:sp>
          <p:nvSpPr>
            <p:cNvPr id="34918" name="Rectangle 102"/>
            <p:cNvSpPr>
              <a:spLocks noChangeArrowheads="1"/>
            </p:cNvSpPr>
            <p:nvPr/>
          </p:nvSpPr>
          <p:spPr bwMode="auto">
            <a:xfrm rot="16200000">
              <a:off x="2631" y="1560"/>
              <a:ext cx="612" cy="288"/>
            </a:xfrm>
            <a:prstGeom prst="rect">
              <a:avLst/>
            </a:prstGeom>
            <a:noFill/>
            <a:ln w="9525">
              <a:noFill/>
              <a:miter lim="800000"/>
              <a:headEnd/>
              <a:tailEnd/>
            </a:ln>
            <a:effectLst/>
          </p:spPr>
          <p:txBody>
            <a:bodyPr lIns="92075" tIns="46038" rIns="92075" bIns="46038">
              <a:spAutoFit/>
            </a:bodyPr>
            <a:lstStyle/>
            <a:p>
              <a:pPr defTabSz="762000" eaLnBrk="0" hangingPunct="0">
                <a:spcBef>
                  <a:spcPct val="50000"/>
                </a:spcBef>
              </a:pPr>
              <a:r>
                <a:rPr lang="es-ES_tradnl" sz="1200"/>
                <a:t>680,000 mE</a:t>
              </a:r>
            </a:p>
          </p:txBody>
        </p:sp>
        <p:sp>
          <p:nvSpPr>
            <p:cNvPr id="34919" name="Rectangle 103"/>
            <p:cNvSpPr>
              <a:spLocks noChangeArrowheads="1"/>
            </p:cNvSpPr>
            <p:nvPr/>
          </p:nvSpPr>
          <p:spPr bwMode="auto">
            <a:xfrm>
              <a:off x="2306" y="2072"/>
              <a:ext cx="525" cy="173"/>
            </a:xfrm>
            <a:prstGeom prst="rect">
              <a:avLst/>
            </a:prstGeom>
            <a:noFill/>
            <a:ln w="9525">
              <a:noFill/>
              <a:miter lim="800000"/>
              <a:headEnd/>
              <a:tailEnd/>
            </a:ln>
            <a:effectLst/>
          </p:spPr>
          <p:txBody>
            <a:bodyPr lIns="92075" tIns="46038" rIns="92075" bIns="46038">
              <a:spAutoFit/>
            </a:bodyPr>
            <a:lstStyle/>
            <a:p>
              <a:pPr algn="ctr" defTabSz="762000" eaLnBrk="0" hangingPunct="0">
                <a:spcBef>
                  <a:spcPct val="50000"/>
                </a:spcBef>
              </a:pPr>
              <a:r>
                <a:rPr lang="es-ES_tradnl" sz="1200" b="1">
                  <a:solidFill>
                    <a:srgbClr val="FF0033"/>
                  </a:solidFill>
                </a:rPr>
                <a:t>0.9996</a:t>
              </a:r>
            </a:p>
          </p:txBody>
        </p:sp>
        <p:sp>
          <p:nvSpPr>
            <p:cNvPr id="34920" name="Rectangle 104"/>
            <p:cNvSpPr>
              <a:spLocks noChangeArrowheads="1"/>
            </p:cNvSpPr>
            <p:nvPr/>
          </p:nvSpPr>
          <p:spPr bwMode="auto">
            <a:xfrm>
              <a:off x="1912" y="2072"/>
              <a:ext cx="394" cy="154"/>
            </a:xfrm>
            <a:prstGeom prst="rect">
              <a:avLst/>
            </a:prstGeom>
            <a:noFill/>
            <a:ln w="9525">
              <a:noFill/>
              <a:miter lim="800000"/>
              <a:headEnd/>
              <a:tailEnd/>
            </a:ln>
            <a:effectLst/>
          </p:spPr>
          <p:txBody>
            <a:bodyPr lIns="92075" tIns="46038" rIns="92075" bIns="46038">
              <a:spAutoFit/>
            </a:bodyPr>
            <a:lstStyle/>
            <a:p>
              <a:pPr defTabSz="762000" eaLnBrk="0" hangingPunct="0">
                <a:spcBef>
                  <a:spcPct val="50000"/>
                </a:spcBef>
              </a:pPr>
              <a:r>
                <a:rPr lang="es-ES_tradnl" sz="1000" b="1">
                  <a:solidFill>
                    <a:srgbClr val="FF0033"/>
                  </a:solidFill>
                </a:rPr>
                <a:t>1.0000</a:t>
              </a:r>
            </a:p>
          </p:txBody>
        </p:sp>
        <p:sp>
          <p:nvSpPr>
            <p:cNvPr id="34921" name="Rectangle 105"/>
            <p:cNvSpPr>
              <a:spLocks noChangeArrowheads="1"/>
            </p:cNvSpPr>
            <p:nvPr/>
          </p:nvSpPr>
          <p:spPr bwMode="auto">
            <a:xfrm>
              <a:off x="2743" y="2072"/>
              <a:ext cx="394" cy="154"/>
            </a:xfrm>
            <a:prstGeom prst="rect">
              <a:avLst/>
            </a:prstGeom>
            <a:noFill/>
            <a:ln w="9525">
              <a:noFill/>
              <a:miter lim="800000"/>
              <a:headEnd/>
              <a:tailEnd/>
            </a:ln>
            <a:effectLst/>
          </p:spPr>
          <p:txBody>
            <a:bodyPr lIns="92075" tIns="46038" rIns="92075" bIns="46038">
              <a:spAutoFit/>
            </a:bodyPr>
            <a:lstStyle/>
            <a:p>
              <a:pPr defTabSz="762000" eaLnBrk="0" hangingPunct="0">
                <a:spcBef>
                  <a:spcPct val="50000"/>
                </a:spcBef>
              </a:pPr>
              <a:r>
                <a:rPr lang="es-ES_tradnl" sz="1000" b="1">
                  <a:solidFill>
                    <a:srgbClr val="FF0033"/>
                  </a:solidFill>
                </a:rPr>
                <a:t>1.0000</a:t>
              </a:r>
            </a:p>
          </p:txBody>
        </p:sp>
        <p:sp>
          <p:nvSpPr>
            <p:cNvPr id="34922" name="Arc 106"/>
            <p:cNvSpPr>
              <a:spLocks/>
            </p:cNvSpPr>
            <p:nvPr/>
          </p:nvSpPr>
          <p:spPr bwMode="auto">
            <a:xfrm rot="19260000">
              <a:off x="2301" y="3248"/>
              <a:ext cx="431" cy="404"/>
            </a:xfrm>
            <a:custGeom>
              <a:avLst/>
              <a:gdLst>
                <a:gd name="G0" fmla="+- 0 0 0"/>
                <a:gd name="G1" fmla="+- 21568 0 0"/>
                <a:gd name="G2" fmla="+- 21600 0 0"/>
                <a:gd name="T0" fmla="*/ 1182 w 21291"/>
                <a:gd name="T1" fmla="*/ 0 h 21568"/>
                <a:gd name="T2" fmla="*/ 21291 w 21291"/>
                <a:gd name="T3" fmla="*/ 17926 h 21568"/>
                <a:gd name="T4" fmla="*/ 0 w 21291"/>
                <a:gd name="T5" fmla="*/ 21568 h 21568"/>
              </a:gdLst>
              <a:ahLst/>
              <a:cxnLst>
                <a:cxn ang="0">
                  <a:pos x="T0" y="T1"/>
                </a:cxn>
                <a:cxn ang="0">
                  <a:pos x="T2" y="T3"/>
                </a:cxn>
                <a:cxn ang="0">
                  <a:pos x="T4" y="T5"/>
                </a:cxn>
              </a:cxnLst>
              <a:rect l="0" t="0" r="r" b="b"/>
              <a:pathLst>
                <a:path w="21291" h="21568" fill="none" extrusionOk="0">
                  <a:moveTo>
                    <a:pt x="1181" y="0"/>
                  </a:moveTo>
                  <a:cubicBezTo>
                    <a:pt x="11246" y="551"/>
                    <a:pt x="19591" y="7990"/>
                    <a:pt x="21290" y="17926"/>
                  </a:cubicBezTo>
                </a:path>
                <a:path w="21291" h="21568" stroke="0" extrusionOk="0">
                  <a:moveTo>
                    <a:pt x="1181" y="0"/>
                  </a:moveTo>
                  <a:cubicBezTo>
                    <a:pt x="11246" y="551"/>
                    <a:pt x="19591" y="7990"/>
                    <a:pt x="21290" y="17926"/>
                  </a:cubicBezTo>
                  <a:lnTo>
                    <a:pt x="0" y="21568"/>
                  </a:lnTo>
                  <a:close/>
                </a:path>
              </a:pathLst>
            </a:custGeom>
            <a:noFill/>
            <a:ln w="12700" cap="rnd">
              <a:solidFill>
                <a:schemeClr val="tx1"/>
              </a:solidFill>
              <a:round/>
              <a:headEnd type="none" w="sm" len="sm"/>
              <a:tailEnd type="none" w="sm" len="sm"/>
            </a:ln>
            <a:effectLst/>
          </p:spPr>
          <p:txBody>
            <a:bodyPr wrap="none" anchor="ctr"/>
            <a:lstStyle/>
            <a:p>
              <a:endParaRPr lang="es-MX"/>
            </a:p>
          </p:txBody>
        </p:sp>
        <p:sp>
          <p:nvSpPr>
            <p:cNvPr id="34923" name="Rectangle 107"/>
            <p:cNvSpPr>
              <a:spLocks noChangeArrowheads="1"/>
            </p:cNvSpPr>
            <p:nvPr/>
          </p:nvSpPr>
          <p:spPr bwMode="auto">
            <a:xfrm>
              <a:off x="1344" y="2117"/>
              <a:ext cx="481" cy="173"/>
            </a:xfrm>
            <a:prstGeom prst="rect">
              <a:avLst/>
            </a:prstGeom>
            <a:noFill/>
            <a:ln w="9525">
              <a:noFill/>
              <a:miter lim="800000"/>
              <a:headEnd/>
              <a:tailEnd/>
            </a:ln>
            <a:effectLst/>
          </p:spPr>
          <p:txBody>
            <a:bodyPr lIns="92075" tIns="46038" rIns="92075" bIns="46038">
              <a:spAutoFit/>
            </a:bodyPr>
            <a:lstStyle/>
            <a:p>
              <a:pPr algn="ctr" defTabSz="762000" eaLnBrk="0" hangingPunct="0">
                <a:spcBef>
                  <a:spcPct val="50000"/>
                </a:spcBef>
              </a:pPr>
              <a:r>
                <a:rPr lang="es-ES_tradnl" sz="1200"/>
                <a:t>0º 00’</a:t>
              </a:r>
            </a:p>
          </p:txBody>
        </p:sp>
        <p:sp>
          <p:nvSpPr>
            <p:cNvPr id="34924" name="Rectangle 108"/>
            <p:cNvSpPr>
              <a:spLocks noChangeArrowheads="1"/>
            </p:cNvSpPr>
            <p:nvPr/>
          </p:nvSpPr>
          <p:spPr bwMode="auto">
            <a:xfrm>
              <a:off x="1781" y="3422"/>
              <a:ext cx="525" cy="173"/>
            </a:xfrm>
            <a:prstGeom prst="rect">
              <a:avLst/>
            </a:prstGeom>
            <a:noFill/>
            <a:ln w="9525">
              <a:noFill/>
              <a:miter lim="800000"/>
              <a:headEnd/>
              <a:tailEnd/>
            </a:ln>
            <a:effectLst/>
          </p:spPr>
          <p:txBody>
            <a:bodyPr lIns="92075" tIns="46038" rIns="92075" bIns="46038">
              <a:spAutoFit/>
            </a:bodyPr>
            <a:lstStyle/>
            <a:p>
              <a:pPr defTabSz="762000" eaLnBrk="0" hangingPunct="0">
                <a:spcBef>
                  <a:spcPct val="50000"/>
                </a:spcBef>
              </a:pPr>
              <a:r>
                <a:rPr lang="es-ES_tradnl" sz="1200"/>
                <a:t>80º 30’</a:t>
              </a:r>
            </a:p>
          </p:txBody>
        </p:sp>
        <p:sp>
          <p:nvSpPr>
            <p:cNvPr id="34925" name="Rectangle 109"/>
            <p:cNvSpPr>
              <a:spLocks noChangeArrowheads="1"/>
            </p:cNvSpPr>
            <p:nvPr/>
          </p:nvSpPr>
          <p:spPr bwMode="auto">
            <a:xfrm>
              <a:off x="1781" y="858"/>
              <a:ext cx="481" cy="173"/>
            </a:xfrm>
            <a:prstGeom prst="rect">
              <a:avLst/>
            </a:prstGeom>
            <a:noFill/>
            <a:ln w="9525">
              <a:noFill/>
              <a:miter lim="800000"/>
              <a:headEnd/>
              <a:tailEnd/>
            </a:ln>
            <a:effectLst/>
          </p:spPr>
          <p:txBody>
            <a:bodyPr lIns="92075" tIns="46038" rIns="92075" bIns="46038">
              <a:spAutoFit/>
            </a:bodyPr>
            <a:lstStyle/>
            <a:p>
              <a:pPr defTabSz="762000" eaLnBrk="0" hangingPunct="0">
                <a:spcBef>
                  <a:spcPct val="50000"/>
                </a:spcBef>
              </a:pPr>
              <a:r>
                <a:rPr lang="es-ES_tradnl" sz="1200"/>
                <a:t>84º 30’</a:t>
              </a:r>
            </a:p>
          </p:txBody>
        </p:sp>
        <p:sp>
          <p:nvSpPr>
            <p:cNvPr id="34926" name="Rectangle 110"/>
            <p:cNvSpPr>
              <a:spLocks noChangeArrowheads="1"/>
            </p:cNvSpPr>
            <p:nvPr/>
          </p:nvSpPr>
          <p:spPr bwMode="auto">
            <a:xfrm>
              <a:off x="3312" y="2972"/>
              <a:ext cx="1530" cy="520"/>
            </a:xfrm>
            <a:prstGeom prst="rect">
              <a:avLst/>
            </a:prstGeom>
            <a:noFill/>
            <a:ln w="9525">
              <a:noFill/>
              <a:miter lim="800000"/>
              <a:headEnd/>
              <a:tailEnd/>
            </a:ln>
            <a:effectLst/>
          </p:spPr>
          <p:txBody>
            <a:bodyPr lIns="92075" tIns="46038" rIns="92075" bIns="46038">
              <a:spAutoFit/>
            </a:bodyPr>
            <a:lstStyle/>
            <a:p>
              <a:pPr defTabSz="762000" eaLnBrk="0" hangingPunct="0">
                <a:spcBef>
                  <a:spcPct val="50000"/>
                </a:spcBef>
              </a:pPr>
              <a:r>
                <a:rPr lang="es-ES_tradnl" sz="1600" b="1" i="1"/>
                <a:t>Condición secante de la proyección UTM; Zonas de 6</a:t>
              </a:r>
              <a:r>
                <a:rPr lang="es-ES_tradnl" sz="1200"/>
                <a:t>º</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6" name="Group 4"/>
          <p:cNvGrpSpPr>
            <a:grpSpLocks/>
          </p:cNvGrpSpPr>
          <p:nvPr/>
        </p:nvGrpSpPr>
        <p:grpSpPr bwMode="auto">
          <a:xfrm>
            <a:off x="381000" y="1066800"/>
            <a:ext cx="8686800" cy="5730875"/>
            <a:chOff x="240" y="672"/>
            <a:chExt cx="5472" cy="3610"/>
          </a:xfrm>
        </p:grpSpPr>
        <p:sp>
          <p:nvSpPr>
            <p:cNvPr id="33794" name="Rectangle 2"/>
            <p:cNvSpPr>
              <a:spLocks noChangeArrowheads="1"/>
            </p:cNvSpPr>
            <p:nvPr/>
          </p:nvSpPr>
          <p:spPr bwMode="auto">
            <a:xfrm>
              <a:off x="432" y="672"/>
              <a:ext cx="1883" cy="410"/>
            </a:xfrm>
            <a:prstGeom prst="rect">
              <a:avLst/>
            </a:prstGeom>
            <a:solidFill>
              <a:srgbClr val="CC0000"/>
            </a:solidFill>
            <a:ln w="25400">
              <a:solidFill>
                <a:schemeClr val="tx1"/>
              </a:solidFill>
              <a:miter lim="800000"/>
              <a:headEnd/>
              <a:tailEnd/>
            </a:ln>
            <a:effectLst>
              <a:outerShdw dist="53882" dir="2700000" algn="ctr" rotWithShape="0">
                <a:schemeClr val="tx2"/>
              </a:outerShdw>
            </a:effectLst>
          </p:spPr>
          <p:txBody>
            <a:bodyPr lIns="109538" tIns="53975" rIns="109538" bIns="53975">
              <a:spAutoFit/>
            </a:bodyPr>
            <a:lstStyle/>
            <a:p>
              <a:pPr algn="ctr" defTabSz="1066800" eaLnBrk="0" hangingPunct="0"/>
              <a:r>
                <a:rPr lang="es-ES_tradnl" sz="3400" b="1" i="1">
                  <a:solidFill>
                    <a:srgbClr val="FFFFFF"/>
                  </a:solidFill>
                  <a:effectLst>
                    <a:outerShdw blurRad="38100" dist="38100" dir="2700000" algn="tl">
                      <a:srgbClr val="000000"/>
                    </a:outerShdw>
                  </a:effectLst>
                </a:rPr>
                <a:t>T M E</a:t>
              </a:r>
            </a:p>
          </p:txBody>
        </p:sp>
        <p:sp>
          <p:nvSpPr>
            <p:cNvPr id="33795" name="Rectangle 3"/>
            <p:cNvSpPr>
              <a:spLocks noChangeArrowheads="1"/>
            </p:cNvSpPr>
            <p:nvPr/>
          </p:nvSpPr>
          <p:spPr bwMode="auto">
            <a:xfrm>
              <a:off x="240" y="1152"/>
              <a:ext cx="5472" cy="3130"/>
            </a:xfrm>
            <a:prstGeom prst="rect">
              <a:avLst/>
            </a:prstGeom>
            <a:noFill/>
            <a:ln w="12700">
              <a:noFill/>
              <a:miter lim="800000"/>
              <a:headEnd/>
              <a:tailEnd/>
            </a:ln>
            <a:effectLst/>
          </p:spPr>
          <p:txBody>
            <a:bodyPr>
              <a:spAutoFit/>
            </a:bodyPr>
            <a:lstStyle/>
            <a:p>
              <a:pPr algn="just" eaLnBrk="0" hangingPunct="0"/>
              <a:r>
                <a:rPr lang="es-ES_tradnl" sz="2000" dirty="0" err="1" smtClean="0">
                  <a:cs typeface="Times New Roman" pitchFamily="18" charset="0"/>
                </a:rPr>
                <a:t>Proyecciòn</a:t>
              </a:r>
              <a:r>
                <a:rPr lang="es-ES_tradnl" sz="2000" dirty="0" smtClean="0">
                  <a:cs typeface="Times New Roman" pitchFamily="18" charset="0"/>
                </a:rPr>
                <a:t> </a:t>
              </a:r>
              <a:r>
                <a:rPr lang="es-ES_tradnl" sz="2000" dirty="0" err="1" smtClean="0">
                  <a:cs typeface="Times New Roman" pitchFamily="18" charset="0"/>
                </a:rPr>
                <a:t>Tranversa</a:t>
              </a:r>
              <a:r>
                <a:rPr lang="es-ES_tradnl" sz="2000" dirty="0" smtClean="0">
                  <a:cs typeface="Times New Roman" pitchFamily="18" charset="0"/>
                </a:rPr>
                <a:t> Modificada Ejidal </a:t>
              </a:r>
              <a:r>
                <a:rPr lang="es-ES_tradnl" sz="2000" dirty="0">
                  <a:cs typeface="Times New Roman" pitchFamily="18" charset="0"/>
                </a:rPr>
                <a:t>tiene como base los algoritmos de la </a:t>
              </a:r>
              <a:r>
                <a:rPr lang="es-ES_tradnl" sz="2000" dirty="0" err="1">
                  <a:cs typeface="Times New Roman" pitchFamily="18" charset="0"/>
                </a:rPr>
                <a:t>proyecciòn</a:t>
              </a:r>
              <a:r>
                <a:rPr lang="es-ES_tradnl" sz="2000" dirty="0">
                  <a:cs typeface="Times New Roman" pitchFamily="18" charset="0"/>
                </a:rPr>
                <a:t> UTM y tiene como </a:t>
              </a:r>
              <a:r>
                <a:rPr lang="es-ES_tradnl" sz="2000" dirty="0" err="1">
                  <a:cs typeface="Times New Roman" pitchFamily="18" charset="0"/>
                </a:rPr>
                <a:t>propòsito</a:t>
              </a:r>
              <a:r>
                <a:rPr lang="es-ES_tradnl" sz="2000" dirty="0">
                  <a:cs typeface="Times New Roman" pitchFamily="18" charset="0"/>
                </a:rPr>
                <a:t> minimizar los efectos del calculo de la</a:t>
              </a:r>
              <a:r>
                <a:rPr lang="es-ES_tradnl" sz="2000" b="1" dirty="0">
                  <a:cs typeface="Times New Roman" pitchFamily="18" charset="0"/>
                </a:rPr>
                <a:t> superficie </a:t>
              </a:r>
              <a:r>
                <a:rPr lang="es-ES_tradnl" sz="2000" dirty="0">
                  <a:cs typeface="Times New Roman" pitchFamily="18" charset="0"/>
                </a:rPr>
                <a:t>producidos en la </a:t>
              </a:r>
              <a:r>
                <a:rPr lang="es-ES_tradnl" sz="2000" dirty="0" err="1">
                  <a:cs typeface="Times New Roman" pitchFamily="18" charset="0"/>
                </a:rPr>
                <a:t>proyecciòn</a:t>
              </a:r>
              <a:r>
                <a:rPr lang="es-ES_tradnl" sz="2000" dirty="0">
                  <a:cs typeface="Times New Roman" pitchFamily="18" charset="0"/>
                </a:rPr>
                <a:t> UTM.</a:t>
              </a:r>
            </a:p>
            <a:p>
              <a:pPr algn="just" eaLnBrk="0" hangingPunct="0"/>
              <a:endParaRPr lang="es-ES_tradnl" sz="2000" dirty="0">
                <a:cs typeface="Times New Roman" pitchFamily="18" charset="0"/>
              </a:endParaRPr>
            </a:p>
            <a:p>
              <a:pPr algn="just" eaLnBrk="0" hangingPunct="0"/>
              <a:r>
                <a:rPr lang="es-ES_tradnl" sz="2000" b="1" dirty="0">
                  <a:cs typeface="Times New Roman" pitchFamily="18" charset="0"/>
                </a:rPr>
                <a:t>Variantes:</a:t>
              </a:r>
            </a:p>
            <a:p>
              <a:pPr algn="just" eaLnBrk="0" hangingPunct="0"/>
              <a:r>
                <a:rPr lang="es-ES_tradnl" sz="2000" dirty="0">
                  <a:cs typeface="Times New Roman" pitchFamily="18" charset="0"/>
                </a:rPr>
                <a:t>El Meridiano central de calculo de la UTM se cambia por un nuevo meridiano equivalente al promedio de longitudes de la superficie a representar.</a:t>
              </a:r>
            </a:p>
            <a:p>
              <a:pPr algn="just" eaLnBrk="0" hangingPunct="0"/>
              <a:endParaRPr lang="es-ES_tradnl" sz="2000" dirty="0">
                <a:cs typeface="Times New Roman" pitchFamily="18" charset="0"/>
              </a:endParaRPr>
            </a:p>
            <a:p>
              <a:pPr algn="just" eaLnBrk="0" hangingPunct="0"/>
              <a:r>
                <a:rPr lang="es-ES_tradnl" sz="2000" dirty="0">
                  <a:cs typeface="Times New Roman" pitchFamily="18" charset="0"/>
                </a:rPr>
                <a:t>En consecuencia se abandonan las zonas UTM</a:t>
              </a:r>
            </a:p>
            <a:p>
              <a:pPr algn="just" eaLnBrk="0" hangingPunct="0"/>
              <a:endParaRPr lang="es-ES_tradnl" sz="2000" dirty="0">
                <a:cs typeface="Times New Roman" pitchFamily="18" charset="0"/>
              </a:endParaRPr>
            </a:p>
            <a:p>
              <a:pPr algn="just" eaLnBrk="0" hangingPunct="0"/>
              <a:r>
                <a:rPr lang="es-ES_tradnl" sz="2000" dirty="0">
                  <a:cs typeface="Times New Roman" pitchFamily="18" charset="0"/>
                </a:rPr>
                <a:t>Factor de escala en el meridiano central de calculo= 1.0000</a:t>
              </a:r>
              <a:endParaRPr lang="es-ES_tradnl" sz="2000" b="1" dirty="0">
                <a:cs typeface="Times New Roman" pitchFamily="18" charset="0"/>
                <a:sym typeface="Symbol" pitchFamily="18" charset="2"/>
              </a:endParaRPr>
            </a:p>
            <a:p>
              <a:pPr algn="just" eaLnBrk="0" hangingPunct="0"/>
              <a:r>
                <a:rPr lang="es-ES_tradnl" sz="2000" dirty="0">
                  <a:cs typeface="Times New Roman" pitchFamily="18" charset="0"/>
                  <a:sym typeface="Symbol" pitchFamily="18" charset="2"/>
                </a:rPr>
                <a:t> </a:t>
              </a:r>
            </a:p>
            <a:p>
              <a:pPr algn="just" eaLnBrk="0" hangingPunct="0"/>
              <a:r>
                <a:rPr lang="es-ES_tradnl" sz="2000" dirty="0">
                  <a:cs typeface="Times New Roman" pitchFamily="18" charset="0"/>
                  <a:sym typeface="Symbol" pitchFamily="18" charset="2"/>
                </a:rPr>
                <a:t>El resultado es una proyección casi equivalente en el área de interés que proporciona una superficie que se aproxima mas a la topográfica representada en un plano.</a:t>
              </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075" name="Group 187"/>
          <p:cNvGrpSpPr>
            <a:grpSpLocks/>
          </p:cNvGrpSpPr>
          <p:nvPr/>
        </p:nvGrpSpPr>
        <p:grpSpPr bwMode="auto">
          <a:xfrm>
            <a:off x="152400" y="304800"/>
            <a:ext cx="8763000" cy="7327900"/>
            <a:chOff x="96" y="192"/>
            <a:chExt cx="5520" cy="4616"/>
          </a:xfrm>
        </p:grpSpPr>
        <p:sp>
          <p:nvSpPr>
            <p:cNvPr id="37890" name="Rectangle 2"/>
            <p:cNvSpPr>
              <a:spLocks noChangeArrowheads="1"/>
            </p:cNvSpPr>
            <p:nvPr/>
          </p:nvSpPr>
          <p:spPr bwMode="auto">
            <a:xfrm>
              <a:off x="432" y="672"/>
              <a:ext cx="1883" cy="410"/>
            </a:xfrm>
            <a:prstGeom prst="rect">
              <a:avLst/>
            </a:prstGeom>
            <a:solidFill>
              <a:srgbClr val="CC0000"/>
            </a:solidFill>
            <a:ln w="25400">
              <a:solidFill>
                <a:schemeClr val="tx1"/>
              </a:solidFill>
              <a:miter lim="800000"/>
              <a:headEnd/>
              <a:tailEnd/>
            </a:ln>
            <a:effectLst>
              <a:outerShdw dist="53882" dir="2700000" algn="ctr" rotWithShape="0">
                <a:schemeClr val="tx2"/>
              </a:outerShdw>
            </a:effectLst>
          </p:spPr>
          <p:txBody>
            <a:bodyPr lIns="109538" tIns="53975" rIns="109538" bIns="53975">
              <a:spAutoFit/>
            </a:bodyPr>
            <a:lstStyle/>
            <a:p>
              <a:pPr algn="ctr" defTabSz="1066800" eaLnBrk="0" hangingPunct="0"/>
              <a:r>
                <a:rPr lang="es-ES_tradnl" sz="3400" b="1" i="1">
                  <a:solidFill>
                    <a:srgbClr val="FFFFFF"/>
                  </a:solidFill>
                  <a:effectLst>
                    <a:outerShdw blurRad="38100" dist="38100" dir="2700000" algn="tl">
                      <a:srgbClr val="000000"/>
                    </a:outerShdw>
                  </a:effectLst>
                </a:rPr>
                <a:t>Lambert</a:t>
              </a:r>
            </a:p>
          </p:txBody>
        </p:sp>
        <p:sp>
          <p:nvSpPr>
            <p:cNvPr id="37891" name="Rectangle 3"/>
            <p:cNvSpPr>
              <a:spLocks noChangeArrowheads="1"/>
            </p:cNvSpPr>
            <p:nvPr/>
          </p:nvSpPr>
          <p:spPr bwMode="auto">
            <a:xfrm>
              <a:off x="96" y="1248"/>
              <a:ext cx="5520" cy="3560"/>
            </a:xfrm>
            <a:prstGeom prst="rect">
              <a:avLst/>
            </a:prstGeom>
            <a:noFill/>
            <a:ln w="12700">
              <a:noFill/>
              <a:miter lim="800000"/>
              <a:headEnd/>
              <a:tailEnd/>
            </a:ln>
            <a:effectLst/>
          </p:spPr>
          <p:txBody>
            <a:bodyPr>
              <a:spAutoFit/>
            </a:bodyPr>
            <a:lstStyle/>
            <a:p>
              <a:pPr indent="-179388" algn="just" eaLnBrk="0" hangingPunct="0"/>
              <a:r>
                <a:rPr lang="es-ES_tradnl" sz="1100">
                  <a:latin typeface="Symbol" pitchFamily="18" charset="2"/>
                  <a:cs typeface="Times New Roman" pitchFamily="18" charset="0"/>
                </a:rPr>
                <a:t>¨</a:t>
              </a:r>
              <a:r>
                <a:rPr lang="es-ES_tradnl" sz="700">
                  <a:latin typeface="Times New Roman" pitchFamily="18" charset="0"/>
                  <a:cs typeface="Times New Roman" pitchFamily="18" charset="0"/>
                </a:rPr>
                <a:t>    </a:t>
              </a:r>
              <a:r>
                <a:rPr lang="es-ES_tradnl" b="1" i="1">
                  <a:cs typeface="Times New Roman" pitchFamily="18" charset="0"/>
                </a:rPr>
                <a:t>Proyección Cónica Conforme de Lambert</a:t>
              </a:r>
              <a:endParaRPr lang="es-ES_tradnl" b="1">
                <a:cs typeface="Times New Roman" pitchFamily="18" charset="0"/>
              </a:endParaRPr>
            </a:p>
            <a:p>
              <a:pPr indent="-179388" algn="just" eaLnBrk="0" hangingPunct="0"/>
              <a:r>
                <a:rPr lang="es-ES_tradnl">
                  <a:cs typeface="Times New Roman" pitchFamily="18" charset="0"/>
                </a:rPr>
                <a:t> </a:t>
              </a:r>
            </a:p>
            <a:p>
              <a:pPr indent="-179388" algn="just" eaLnBrk="0" hangingPunct="0"/>
              <a:r>
                <a:rPr lang="es-ES_tradnl">
                  <a:cs typeface="Times New Roman" pitchFamily="18" charset="0"/>
                </a:rPr>
                <a:t>   </a:t>
              </a:r>
              <a:r>
                <a:rPr lang="es-ES_tradnl" sz="1600" b="1">
                  <a:cs typeface="Times New Roman" pitchFamily="18" charset="0"/>
                </a:rPr>
                <a:t>La proyección Cónica Conforme de Lambert es el otro sistema de proyección empleado en el MEXICO, con dos paralelos tipo, se utiliza para las cartas de escala pequeña, que representan grandes porciones o la totalidad de la República Mexicana (1:1 000 000 y 1: 500,000).</a:t>
              </a:r>
            </a:p>
            <a:p>
              <a:pPr indent="-179388" algn="just" eaLnBrk="0" hangingPunct="0"/>
              <a:r>
                <a:rPr lang="es-ES_tradnl" sz="1600" b="1">
                  <a:cs typeface="Times New Roman" pitchFamily="18" charset="0"/>
                </a:rPr>
                <a:t> </a:t>
              </a:r>
            </a:p>
            <a:p>
              <a:pPr indent="-179388" algn="just" eaLnBrk="0" hangingPunct="0"/>
              <a:r>
                <a:rPr lang="es-ES_tradnl" sz="1600" b="1">
                  <a:cs typeface="Times New Roman" pitchFamily="18" charset="0"/>
                </a:rPr>
                <a:t>- El factor de escala es constante en los paralelos base, decreciendo en el área que está comprendida entre estos y aumentando al alejarse de ellos.</a:t>
              </a:r>
            </a:p>
            <a:p>
              <a:pPr indent="-179388" algn="just" eaLnBrk="0" hangingPunct="0"/>
              <a:r>
                <a:rPr lang="es-ES_tradnl" sz="1600" b="1">
                  <a:cs typeface="Times New Roman" pitchFamily="18" charset="0"/>
                </a:rPr>
                <a:t> </a:t>
              </a:r>
            </a:p>
            <a:p>
              <a:pPr indent="-179388" algn="just" eaLnBrk="0" hangingPunct="0"/>
              <a:r>
                <a:rPr lang="es-ES_tradnl" sz="1600" b="1">
                  <a:cs typeface="Times New Roman" pitchFamily="18" charset="0"/>
                </a:rPr>
                <a:t>-LLos paralelos son círculos concéntricos, espaciados de manera tal que la distancia entre estos es menor al centro del mapa.</a:t>
              </a:r>
            </a:p>
            <a:p>
              <a:pPr indent="-179388" algn="just" eaLnBrk="0" hangingPunct="0"/>
              <a:r>
                <a:rPr lang="es-ES_tradnl" sz="1600" b="1">
                  <a:cs typeface="Times New Roman" pitchFamily="18" charset="0"/>
                </a:rPr>
                <a:t> </a:t>
              </a:r>
            </a:p>
            <a:p>
              <a:pPr indent="-179388" algn="just" eaLnBrk="0" hangingPunct="0"/>
              <a:r>
                <a:rPr lang="es-ES_tradnl" sz="1600" b="1">
                  <a:cs typeface="Times New Roman" pitchFamily="18" charset="0"/>
                </a:rPr>
                <a:t>- Los meridianos son radios de los círculos anteriores y cortan a los paralelos en ángulos rectos.</a:t>
              </a:r>
            </a:p>
            <a:p>
              <a:pPr indent="-179388" algn="just" eaLnBrk="0" hangingPunct="0"/>
              <a:r>
                <a:rPr lang="es-ES_tradnl" sz="1600" b="1">
                  <a:cs typeface="Times New Roman" pitchFamily="18" charset="0"/>
                </a:rPr>
                <a:t>- Es una proyección secante normal.</a:t>
              </a:r>
            </a:p>
            <a:p>
              <a:pPr indent="-179388" algn="just" eaLnBrk="0" hangingPunct="0"/>
              <a:r>
                <a:rPr lang="es-ES_tradnl" sz="1600" b="1">
                  <a:cs typeface="Times New Roman" pitchFamily="18" charset="0"/>
                </a:rPr>
                <a:t> </a:t>
              </a:r>
            </a:p>
            <a:p>
              <a:pPr indent="-179388" algn="just" eaLnBrk="0" hangingPunct="0"/>
              <a:r>
                <a:rPr lang="es-ES_tradnl" sz="1600" b="1">
                  <a:cs typeface="Times New Roman" pitchFamily="18" charset="0"/>
                </a:rPr>
                <a:t>- Por sus características de uso es adecuado para la representación de áreas que se entienden de Este a Oeste con poca variación en latitud.</a:t>
              </a:r>
            </a:p>
            <a:p>
              <a:pPr indent="-179388" algn="just" eaLnBrk="0" hangingPunct="0"/>
              <a:r>
                <a:rPr lang="es-ES_tradnl" b="1">
                  <a:cs typeface="Times New Roman" pitchFamily="18" charset="0"/>
                </a:rPr>
                <a:t> </a:t>
              </a:r>
            </a:p>
            <a:p>
              <a:pPr indent="-179388" algn="just" eaLnBrk="0" hangingPunct="0"/>
              <a:r>
                <a:rPr lang="es-ES_tradnl">
                  <a:cs typeface="Times New Roman" pitchFamily="18" charset="0"/>
                </a:rPr>
                <a:t> </a:t>
              </a:r>
            </a:p>
            <a:p>
              <a:pPr indent="-179388" algn="just" eaLnBrk="0" hangingPunct="0"/>
              <a:endParaRPr lang="es-ES_tradnl"/>
            </a:p>
          </p:txBody>
        </p:sp>
        <p:grpSp>
          <p:nvGrpSpPr>
            <p:cNvPr id="37892" name="Group 4"/>
            <p:cNvGrpSpPr>
              <a:grpSpLocks/>
            </p:cNvGrpSpPr>
            <p:nvPr/>
          </p:nvGrpSpPr>
          <p:grpSpPr bwMode="auto">
            <a:xfrm>
              <a:off x="3744" y="192"/>
              <a:ext cx="1488" cy="1200"/>
              <a:chOff x="964" y="1347"/>
              <a:chExt cx="1758" cy="1395"/>
            </a:xfrm>
          </p:grpSpPr>
          <p:sp>
            <p:nvSpPr>
              <p:cNvPr id="37893" name="Oval 5"/>
              <p:cNvSpPr>
                <a:spLocks noChangeArrowheads="1"/>
              </p:cNvSpPr>
              <p:nvPr/>
            </p:nvSpPr>
            <p:spPr bwMode="auto">
              <a:xfrm>
                <a:off x="1045" y="1817"/>
                <a:ext cx="920" cy="917"/>
              </a:xfrm>
              <a:prstGeom prst="ellipse">
                <a:avLst/>
              </a:prstGeom>
              <a:noFill/>
              <a:ln w="9525">
                <a:solidFill>
                  <a:srgbClr val="000000"/>
                </a:solidFill>
                <a:round/>
                <a:headEnd/>
                <a:tailEnd/>
              </a:ln>
            </p:spPr>
            <p:txBody>
              <a:bodyPr/>
              <a:lstStyle/>
              <a:p>
                <a:endParaRPr lang="es-MX"/>
              </a:p>
            </p:txBody>
          </p:sp>
          <p:grpSp>
            <p:nvGrpSpPr>
              <p:cNvPr id="37894" name="Group 6"/>
              <p:cNvGrpSpPr>
                <a:grpSpLocks/>
              </p:cNvGrpSpPr>
              <p:nvPr/>
            </p:nvGrpSpPr>
            <p:grpSpPr bwMode="auto">
              <a:xfrm>
                <a:off x="1323" y="1823"/>
                <a:ext cx="363" cy="912"/>
                <a:chOff x="1323" y="1823"/>
                <a:chExt cx="363" cy="912"/>
              </a:xfrm>
            </p:grpSpPr>
            <p:grpSp>
              <p:nvGrpSpPr>
                <p:cNvPr id="37895" name="Group 7"/>
                <p:cNvGrpSpPr>
                  <a:grpSpLocks/>
                </p:cNvGrpSpPr>
                <p:nvPr/>
              </p:nvGrpSpPr>
              <p:grpSpPr bwMode="auto">
                <a:xfrm>
                  <a:off x="1498" y="1823"/>
                  <a:ext cx="188" cy="912"/>
                  <a:chOff x="1498" y="1823"/>
                  <a:chExt cx="188" cy="912"/>
                </a:xfrm>
              </p:grpSpPr>
              <p:sp>
                <p:nvSpPr>
                  <p:cNvPr id="37896" name="Arc 8"/>
                  <p:cNvSpPr>
                    <a:spLocks/>
                  </p:cNvSpPr>
                  <p:nvPr/>
                </p:nvSpPr>
                <p:spPr bwMode="auto">
                  <a:xfrm>
                    <a:off x="1498" y="2275"/>
                    <a:ext cx="188" cy="460"/>
                  </a:xfrm>
                  <a:custGeom>
                    <a:avLst/>
                    <a:gdLst>
                      <a:gd name="G0" fmla="+- 230 0 0"/>
                      <a:gd name="G1" fmla="+- 46 0 0"/>
                      <a:gd name="G2" fmla="+- 21600 0 0"/>
                      <a:gd name="T0" fmla="*/ 21830 w 21830"/>
                      <a:gd name="T1" fmla="*/ 0 h 21646"/>
                      <a:gd name="T2" fmla="*/ 0 w 21830"/>
                      <a:gd name="T3" fmla="*/ 21645 h 21646"/>
                      <a:gd name="T4" fmla="*/ 230 w 21830"/>
                      <a:gd name="T5" fmla="*/ 46 h 21646"/>
                    </a:gdLst>
                    <a:ahLst/>
                    <a:cxnLst>
                      <a:cxn ang="0">
                        <a:pos x="T0" y="T1"/>
                      </a:cxn>
                      <a:cxn ang="0">
                        <a:pos x="T2" y="T3"/>
                      </a:cxn>
                      <a:cxn ang="0">
                        <a:pos x="T4" y="T5"/>
                      </a:cxn>
                    </a:cxnLst>
                    <a:rect l="0" t="0" r="r" b="b"/>
                    <a:pathLst>
                      <a:path w="21830" h="21646" fill="none" extrusionOk="0">
                        <a:moveTo>
                          <a:pt x="21829" y="0"/>
                        </a:moveTo>
                        <a:cubicBezTo>
                          <a:pt x="21829" y="15"/>
                          <a:pt x="21830" y="30"/>
                          <a:pt x="21830" y="46"/>
                        </a:cubicBezTo>
                        <a:cubicBezTo>
                          <a:pt x="21830" y="11975"/>
                          <a:pt x="12159" y="21646"/>
                          <a:pt x="230" y="21646"/>
                        </a:cubicBezTo>
                        <a:cubicBezTo>
                          <a:pt x="153" y="21646"/>
                          <a:pt x="76" y="21645"/>
                          <a:pt x="0" y="21644"/>
                        </a:cubicBezTo>
                      </a:path>
                      <a:path w="21830" h="21646" stroke="0" extrusionOk="0">
                        <a:moveTo>
                          <a:pt x="21829" y="0"/>
                        </a:moveTo>
                        <a:cubicBezTo>
                          <a:pt x="21829" y="15"/>
                          <a:pt x="21830" y="30"/>
                          <a:pt x="21830" y="46"/>
                        </a:cubicBezTo>
                        <a:cubicBezTo>
                          <a:pt x="21830" y="11975"/>
                          <a:pt x="12159" y="21646"/>
                          <a:pt x="230" y="21646"/>
                        </a:cubicBezTo>
                        <a:cubicBezTo>
                          <a:pt x="153" y="21646"/>
                          <a:pt x="76" y="21645"/>
                          <a:pt x="0" y="21644"/>
                        </a:cubicBezTo>
                        <a:lnTo>
                          <a:pt x="230" y="46"/>
                        </a:lnTo>
                        <a:close/>
                      </a:path>
                    </a:pathLst>
                  </a:custGeom>
                  <a:noFill/>
                  <a:ln w="9525">
                    <a:solidFill>
                      <a:srgbClr val="000000"/>
                    </a:solidFill>
                    <a:round/>
                    <a:headEnd/>
                    <a:tailEnd/>
                  </a:ln>
                </p:spPr>
                <p:txBody>
                  <a:bodyPr/>
                  <a:lstStyle/>
                  <a:p>
                    <a:endParaRPr lang="es-MX"/>
                  </a:p>
                </p:txBody>
              </p:sp>
              <p:sp>
                <p:nvSpPr>
                  <p:cNvPr id="37897" name="Arc 9"/>
                  <p:cNvSpPr>
                    <a:spLocks/>
                  </p:cNvSpPr>
                  <p:nvPr/>
                </p:nvSpPr>
                <p:spPr bwMode="auto">
                  <a:xfrm>
                    <a:off x="1498" y="1823"/>
                    <a:ext cx="188" cy="459"/>
                  </a:xfrm>
                  <a:custGeom>
                    <a:avLst/>
                    <a:gdLst>
                      <a:gd name="G0" fmla="+- 230 0 0"/>
                      <a:gd name="G1" fmla="+- 21600 0 0"/>
                      <a:gd name="G2" fmla="+- 21600 0 0"/>
                      <a:gd name="T0" fmla="*/ 0 w 21830"/>
                      <a:gd name="T1" fmla="*/ 1 h 21600"/>
                      <a:gd name="T2" fmla="*/ 21830 w 21830"/>
                      <a:gd name="T3" fmla="*/ 21554 h 21600"/>
                      <a:gd name="T4" fmla="*/ 230 w 21830"/>
                      <a:gd name="T5" fmla="*/ 21600 h 21600"/>
                    </a:gdLst>
                    <a:ahLst/>
                    <a:cxnLst>
                      <a:cxn ang="0">
                        <a:pos x="T0" y="T1"/>
                      </a:cxn>
                      <a:cxn ang="0">
                        <a:pos x="T2" y="T3"/>
                      </a:cxn>
                      <a:cxn ang="0">
                        <a:pos x="T4" y="T5"/>
                      </a:cxn>
                    </a:cxnLst>
                    <a:rect l="0" t="0" r="r" b="b"/>
                    <a:pathLst>
                      <a:path w="21830" h="21600" fill="none" extrusionOk="0">
                        <a:moveTo>
                          <a:pt x="0" y="1"/>
                        </a:moveTo>
                        <a:cubicBezTo>
                          <a:pt x="76" y="0"/>
                          <a:pt x="153" y="-1"/>
                          <a:pt x="230" y="0"/>
                        </a:cubicBezTo>
                        <a:cubicBezTo>
                          <a:pt x="12141" y="0"/>
                          <a:pt x="21804" y="9642"/>
                          <a:pt x="21829" y="21554"/>
                        </a:cubicBezTo>
                      </a:path>
                      <a:path w="21830" h="21600" stroke="0" extrusionOk="0">
                        <a:moveTo>
                          <a:pt x="0" y="1"/>
                        </a:moveTo>
                        <a:cubicBezTo>
                          <a:pt x="76" y="0"/>
                          <a:pt x="153" y="-1"/>
                          <a:pt x="230" y="0"/>
                        </a:cubicBezTo>
                        <a:cubicBezTo>
                          <a:pt x="12141" y="0"/>
                          <a:pt x="21804" y="9642"/>
                          <a:pt x="21829" y="21554"/>
                        </a:cubicBezTo>
                        <a:lnTo>
                          <a:pt x="230" y="21600"/>
                        </a:lnTo>
                        <a:close/>
                      </a:path>
                    </a:pathLst>
                  </a:custGeom>
                  <a:noFill/>
                  <a:ln w="9525">
                    <a:solidFill>
                      <a:srgbClr val="000000"/>
                    </a:solidFill>
                    <a:round/>
                    <a:headEnd/>
                    <a:tailEnd/>
                  </a:ln>
                </p:spPr>
                <p:txBody>
                  <a:bodyPr/>
                  <a:lstStyle/>
                  <a:p>
                    <a:endParaRPr lang="es-MX"/>
                  </a:p>
                </p:txBody>
              </p:sp>
            </p:grpSp>
            <p:grpSp>
              <p:nvGrpSpPr>
                <p:cNvPr id="37898" name="Group 10"/>
                <p:cNvGrpSpPr>
                  <a:grpSpLocks/>
                </p:cNvGrpSpPr>
                <p:nvPr/>
              </p:nvGrpSpPr>
              <p:grpSpPr bwMode="auto">
                <a:xfrm>
                  <a:off x="1323" y="1823"/>
                  <a:ext cx="188" cy="912"/>
                  <a:chOff x="1323" y="1823"/>
                  <a:chExt cx="188" cy="912"/>
                </a:xfrm>
              </p:grpSpPr>
              <p:sp>
                <p:nvSpPr>
                  <p:cNvPr id="37899" name="Arc 11"/>
                  <p:cNvSpPr>
                    <a:spLocks/>
                  </p:cNvSpPr>
                  <p:nvPr/>
                </p:nvSpPr>
                <p:spPr bwMode="auto">
                  <a:xfrm>
                    <a:off x="1323" y="2275"/>
                    <a:ext cx="188" cy="460"/>
                  </a:xfrm>
                  <a:custGeom>
                    <a:avLst/>
                    <a:gdLst>
                      <a:gd name="G0" fmla="+- 21600 0 0"/>
                      <a:gd name="G1" fmla="+- 46 0 0"/>
                      <a:gd name="G2" fmla="+- 21600 0 0"/>
                      <a:gd name="T0" fmla="*/ 21486 w 21600"/>
                      <a:gd name="T1" fmla="*/ 21646 h 21646"/>
                      <a:gd name="T2" fmla="*/ 0 w 21600"/>
                      <a:gd name="T3" fmla="*/ 0 h 21646"/>
                      <a:gd name="T4" fmla="*/ 21600 w 21600"/>
                      <a:gd name="T5" fmla="*/ 46 h 21646"/>
                    </a:gdLst>
                    <a:ahLst/>
                    <a:cxnLst>
                      <a:cxn ang="0">
                        <a:pos x="T0" y="T1"/>
                      </a:cxn>
                      <a:cxn ang="0">
                        <a:pos x="T2" y="T3"/>
                      </a:cxn>
                      <a:cxn ang="0">
                        <a:pos x="T4" y="T5"/>
                      </a:cxn>
                    </a:cxnLst>
                    <a:rect l="0" t="0" r="r" b="b"/>
                    <a:pathLst>
                      <a:path w="21600" h="21646" fill="none" extrusionOk="0">
                        <a:moveTo>
                          <a:pt x="21486" y="21645"/>
                        </a:moveTo>
                        <a:cubicBezTo>
                          <a:pt x="9601" y="21582"/>
                          <a:pt x="0" y="11930"/>
                          <a:pt x="0" y="46"/>
                        </a:cubicBezTo>
                        <a:cubicBezTo>
                          <a:pt x="-1" y="30"/>
                          <a:pt x="0" y="15"/>
                          <a:pt x="0" y="0"/>
                        </a:cubicBezTo>
                      </a:path>
                      <a:path w="21600" h="21646" stroke="0" extrusionOk="0">
                        <a:moveTo>
                          <a:pt x="21486" y="21645"/>
                        </a:moveTo>
                        <a:cubicBezTo>
                          <a:pt x="9601" y="21582"/>
                          <a:pt x="0" y="11930"/>
                          <a:pt x="0" y="46"/>
                        </a:cubicBezTo>
                        <a:cubicBezTo>
                          <a:pt x="-1" y="30"/>
                          <a:pt x="0" y="15"/>
                          <a:pt x="0" y="0"/>
                        </a:cubicBezTo>
                        <a:lnTo>
                          <a:pt x="21600" y="46"/>
                        </a:lnTo>
                        <a:close/>
                      </a:path>
                    </a:pathLst>
                  </a:custGeom>
                  <a:noFill/>
                  <a:ln w="9525">
                    <a:solidFill>
                      <a:srgbClr val="000000"/>
                    </a:solidFill>
                    <a:round/>
                    <a:headEnd/>
                    <a:tailEnd/>
                  </a:ln>
                </p:spPr>
                <p:txBody>
                  <a:bodyPr/>
                  <a:lstStyle/>
                  <a:p>
                    <a:endParaRPr lang="es-MX"/>
                  </a:p>
                </p:txBody>
              </p:sp>
              <p:sp>
                <p:nvSpPr>
                  <p:cNvPr id="37900" name="Arc 12"/>
                  <p:cNvSpPr>
                    <a:spLocks/>
                  </p:cNvSpPr>
                  <p:nvPr/>
                </p:nvSpPr>
                <p:spPr bwMode="auto">
                  <a:xfrm>
                    <a:off x="1323" y="1823"/>
                    <a:ext cx="188" cy="459"/>
                  </a:xfrm>
                  <a:custGeom>
                    <a:avLst/>
                    <a:gdLst>
                      <a:gd name="G0" fmla="+- 21600 0 0"/>
                      <a:gd name="G1" fmla="+- 21600 0 0"/>
                      <a:gd name="G2" fmla="+- 21600 0 0"/>
                      <a:gd name="T0" fmla="*/ 0 w 21600"/>
                      <a:gd name="T1" fmla="*/ 21554 h 21600"/>
                      <a:gd name="T2" fmla="*/ 21486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554"/>
                        </a:moveTo>
                        <a:cubicBezTo>
                          <a:pt x="25" y="9687"/>
                          <a:pt x="9619" y="62"/>
                          <a:pt x="21486" y="0"/>
                        </a:cubicBezTo>
                      </a:path>
                      <a:path w="21600" h="21600" stroke="0" extrusionOk="0">
                        <a:moveTo>
                          <a:pt x="0" y="21554"/>
                        </a:moveTo>
                        <a:cubicBezTo>
                          <a:pt x="25" y="9687"/>
                          <a:pt x="9619" y="62"/>
                          <a:pt x="21486" y="0"/>
                        </a:cubicBezTo>
                        <a:lnTo>
                          <a:pt x="21600" y="21600"/>
                        </a:lnTo>
                        <a:close/>
                      </a:path>
                    </a:pathLst>
                  </a:custGeom>
                  <a:noFill/>
                  <a:ln w="9525">
                    <a:solidFill>
                      <a:srgbClr val="000000"/>
                    </a:solidFill>
                    <a:round/>
                    <a:headEnd/>
                    <a:tailEnd/>
                  </a:ln>
                </p:spPr>
                <p:txBody>
                  <a:bodyPr/>
                  <a:lstStyle/>
                  <a:p>
                    <a:endParaRPr lang="es-MX"/>
                  </a:p>
                </p:txBody>
              </p:sp>
            </p:grpSp>
          </p:grpSp>
          <p:sp>
            <p:nvSpPr>
              <p:cNvPr id="37901" name="Line 13"/>
              <p:cNvSpPr>
                <a:spLocks noChangeShapeType="1"/>
              </p:cNvSpPr>
              <p:nvPr/>
            </p:nvSpPr>
            <p:spPr bwMode="auto">
              <a:xfrm>
                <a:off x="1042" y="2275"/>
                <a:ext cx="931" cy="1"/>
              </a:xfrm>
              <a:prstGeom prst="line">
                <a:avLst/>
              </a:prstGeom>
              <a:noFill/>
              <a:ln w="9525">
                <a:solidFill>
                  <a:srgbClr val="000000"/>
                </a:solidFill>
                <a:round/>
                <a:headEnd/>
                <a:tailEnd/>
              </a:ln>
            </p:spPr>
            <p:txBody>
              <a:bodyPr/>
              <a:lstStyle/>
              <a:p>
                <a:endParaRPr lang="es-MX"/>
              </a:p>
            </p:txBody>
          </p:sp>
          <p:grpSp>
            <p:nvGrpSpPr>
              <p:cNvPr id="37902" name="Group 14"/>
              <p:cNvGrpSpPr>
                <a:grpSpLocks/>
              </p:cNvGrpSpPr>
              <p:nvPr/>
            </p:nvGrpSpPr>
            <p:grpSpPr bwMode="auto">
              <a:xfrm>
                <a:off x="1180" y="1817"/>
                <a:ext cx="649" cy="917"/>
                <a:chOff x="1180" y="1817"/>
                <a:chExt cx="649" cy="917"/>
              </a:xfrm>
            </p:grpSpPr>
            <p:grpSp>
              <p:nvGrpSpPr>
                <p:cNvPr id="37903" name="Group 15"/>
                <p:cNvGrpSpPr>
                  <a:grpSpLocks/>
                </p:cNvGrpSpPr>
                <p:nvPr/>
              </p:nvGrpSpPr>
              <p:grpSpPr bwMode="auto">
                <a:xfrm>
                  <a:off x="1494" y="1817"/>
                  <a:ext cx="335" cy="917"/>
                  <a:chOff x="1494" y="1817"/>
                  <a:chExt cx="335" cy="917"/>
                </a:xfrm>
              </p:grpSpPr>
              <p:sp>
                <p:nvSpPr>
                  <p:cNvPr id="37904" name="Arc 16"/>
                  <p:cNvSpPr>
                    <a:spLocks/>
                  </p:cNvSpPr>
                  <p:nvPr/>
                </p:nvSpPr>
                <p:spPr bwMode="auto">
                  <a:xfrm>
                    <a:off x="1494" y="2273"/>
                    <a:ext cx="335" cy="461"/>
                  </a:xfrm>
                  <a:custGeom>
                    <a:avLst/>
                    <a:gdLst>
                      <a:gd name="G0" fmla="+- 64 0 0"/>
                      <a:gd name="G1" fmla="+- 46 0 0"/>
                      <a:gd name="G2" fmla="+- 21600 0 0"/>
                      <a:gd name="T0" fmla="*/ 21664 w 21664"/>
                      <a:gd name="T1" fmla="*/ 0 h 21646"/>
                      <a:gd name="T2" fmla="*/ 0 w 21664"/>
                      <a:gd name="T3" fmla="*/ 21646 h 21646"/>
                      <a:gd name="T4" fmla="*/ 64 w 21664"/>
                      <a:gd name="T5" fmla="*/ 46 h 21646"/>
                    </a:gdLst>
                    <a:ahLst/>
                    <a:cxnLst>
                      <a:cxn ang="0">
                        <a:pos x="T0" y="T1"/>
                      </a:cxn>
                      <a:cxn ang="0">
                        <a:pos x="T2" y="T3"/>
                      </a:cxn>
                      <a:cxn ang="0">
                        <a:pos x="T4" y="T5"/>
                      </a:cxn>
                    </a:cxnLst>
                    <a:rect l="0" t="0" r="r" b="b"/>
                    <a:pathLst>
                      <a:path w="21664" h="21646" fill="none" extrusionOk="0">
                        <a:moveTo>
                          <a:pt x="21663" y="0"/>
                        </a:moveTo>
                        <a:cubicBezTo>
                          <a:pt x="21663" y="15"/>
                          <a:pt x="21664" y="30"/>
                          <a:pt x="21664" y="46"/>
                        </a:cubicBezTo>
                        <a:cubicBezTo>
                          <a:pt x="21664" y="11975"/>
                          <a:pt x="11993" y="21646"/>
                          <a:pt x="64" y="21646"/>
                        </a:cubicBezTo>
                        <a:cubicBezTo>
                          <a:pt x="42" y="21646"/>
                          <a:pt x="21" y="21645"/>
                          <a:pt x="0" y="21645"/>
                        </a:cubicBezTo>
                      </a:path>
                      <a:path w="21664" h="21646" stroke="0" extrusionOk="0">
                        <a:moveTo>
                          <a:pt x="21663" y="0"/>
                        </a:moveTo>
                        <a:cubicBezTo>
                          <a:pt x="21663" y="15"/>
                          <a:pt x="21664" y="30"/>
                          <a:pt x="21664" y="46"/>
                        </a:cubicBezTo>
                        <a:cubicBezTo>
                          <a:pt x="21664" y="11975"/>
                          <a:pt x="11993" y="21646"/>
                          <a:pt x="64" y="21646"/>
                        </a:cubicBezTo>
                        <a:cubicBezTo>
                          <a:pt x="42" y="21646"/>
                          <a:pt x="21" y="21645"/>
                          <a:pt x="0" y="21645"/>
                        </a:cubicBezTo>
                        <a:lnTo>
                          <a:pt x="64" y="46"/>
                        </a:lnTo>
                        <a:close/>
                      </a:path>
                    </a:pathLst>
                  </a:custGeom>
                  <a:noFill/>
                  <a:ln w="9525">
                    <a:solidFill>
                      <a:srgbClr val="000000"/>
                    </a:solidFill>
                    <a:round/>
                    <a:headEnd/>
                    <a:tailEnd/>
                  </a:ln>
                </p:spPr>
                <p:txBody>
                  <a:bodyPr/>
                  <a:lstStyle/>
                  <a:p>
                    <a:endParaRPr lang="es-MX"/>
                  </a:p>
                </p:txBody>
              </p:sp>
              <p:sp>
                <p:nvSpPr>
                  <p:cNvPr id="37905" name="Arc 17"/>
                  <p:cNvSpPr>
                    <a:spLocks/>
                  </p:cNvSpPr>
                  <p:nvPr/>
                </p:nvSpPr>
                <p:spPr bwMode="auto">
                  <a:xfrm>
                    <a:off x="1494" y="1817"/>
                    <a:ext cx="335" cy="463"/>
                  </a:xfrm>
                  <a:custGeom>
                    <a:avLst/>
                    <a:gdLst>
                      <a:gd name="G0" fmla="+- 64 0 0"/>
                      <a:gd name="G1" fmla="+- 21600 0 0"/>
                      <a:gd name="G2" fmla="+- 21600 0 0"/>
                      <a:gd name="T0" fmla="*/ 0 w 21664"/>
                      <a:gd name="T1" fmla="*/ 0 h 21600"/>
                      <a:gd name="T2" fmla="*/ 21664 w 21664"/>
                      <a:gd name="T3" fmla="*/ 21554 h 21600"/>
                      <a:gd name="T4" fmla="*/ 64 w 21664"/>
                      <a:gd name="T5" fmla="*/ 21600 h 21600"/>
                    </a:gdLst>
                    <a:ahLst/>
                    <a:cxnLst>
                      <a:cxn ang="0">
                        <a:pos x="T0" y="T1"/>
                      </a:cxn>
                      <a:cxn ang="0">
                        <a:pos x="T2" y="T3"/>
                      </a:cxn>
                      <a:cxn ang="0">
                        <a:pos x="T4" y="T5"/>
                      </a:cxn>
                    </a:cxnLst>
                    <a:rect l="0" t="0" r="r" b="b"/>
                    <a:pathLst>
                      <a:path w="21664" h="21600" fill="none" extrusionOk="0">
                        <a:moveTo>
                          <a:pt x="0" y="0"/>
                        </a:moveTo>
                        <a:cubicBezTo>
                          <a:pt x="21" y="0"/>
                          <a:pt x="42" y="-1"/>
                          <a:pt x="64" y="0"/>
                        </a:cubicBezTo>
                        <a:cubicBezTo>
                          <a:pt x="11975" y="0"/>
                          <a:pt x="21638" y="9642"/>
                          <a:pt x="21663" y="21554"/>
                        </a:cubicBezTo>
                      </a:path>
                      <a:path w="21664" h="21600" stroke="0" extrusionOk="0">
                        <a:moveTo>
                          <a:pt x="0" y="0"/>
                        </a:moveTo>
                        <a:cubicBezTo>
                          <a:pt x="21" y="0"/>
                          <a:pt x="42" y="-1"/>
                          <a:pt x="64" y="0"/>
                        </a:cubicBezTo>
                        <a:cubicBezTo>
                          <a:pt x="11975" y="0"/>
                          <a:pt x="21638" y="9642"/>
                          <a:pt x="21663" y="21554"/>
                        </a:cubicBezTo>
                        <a:lnTo>
                          <a:pt x="64" y="21600"/>
                        </a:lnTo>
                        <a:close/>
                      </a:path>
                    </a:pathLst>
                  </a:custGeom>
                  <a:noFill/>
                  <a:ln w="9525">
                    <a:solidFill>
                      <a:srgbClr val="000000"/>
                    </a:solidFill>
                    <a:round/>
                    <a:headEnd/>
                    <a:tailEnd/>
                  </a:ln>
                </p:spPr>
                <p:txBody>
                  <a:bodyPr/>
                  <a:lstStyle/>
                  <a:p>
                    <a:endParaRPr lang="es-MX"/>
                  </a:p>
                </p:txBody>
              </p:sp>
            </p:grpSp>
            <p:grpSp>
              <p:nvGrpSpPr>
                <p:cNvPr id="37906" name="Group 18"/>
                <p:cNvGrpSpPr>
                  <a:grpSpLocks/>
                </p:cNvGrpSpPr>
                <p:nvPr/>
              </p:nvGrpSpPr>
              <p:grpSpPr bwMode="auto">
                <a:xfrm>
                  <a:off x="1180" y="1817"/>
                  <a:ext cx="335" cy="917"/>
                  <a:chOff x="1180" y="1817"/>
                  <a:chExt cx="335" cy="917"/>
                </a:xfrm>
              </p:grpSpPr>
              <p:sp>
                <p:nvSpPr>
                  <p:cNvPr id="37907" name="Arc 19"/>
                  <p:cNvSpPr>
                    <a:spLocks/>
                  </p:cNvSpPr>
                  <p:nvPr/>
                </p:nvSpPr>
                <p:spPr bwMode="auto">
                  <a:xfrm>
                    <a:off x="1180" y="2273"/>
                    <a:ext cx="335" cy="461"/>
                  </a:xfrm>
                  <a:custGeom>
                    <a:avLst/>
                    <a:gdLst>
                      <a:gd name="G0" fmla="+- 21600 0 0"/>
                      <a:gd name="G1" fmla="+- 46 0 0"/>
                      <a:gd name="G2" fmla="+- 21600 0 0"/>
                      <a:gd name="T0" fmla="*/ 21600 w 21600"/>
                      <a:gd name="T1" fmla="*/ 21646 h 21646"/>
                      <a:gd name="T2" fmla="*/ 0 w 21600"/>
                      <a:gd name="T3" fmla="*/ 0 h 21646"/>
                      <a:gd name="T4" fmla="*/ 21600 w 21600"/>
                      <a:gd name="T5" fmla="*/ 46 h 21646"/>
                    </a:gdLst>
                    <a:ahLst/>
                    <a:cxnLst>
                      <a:cxn ang="0">
                        <a:pos x="T0" y="T1"/>
                      </a:cxn>
                      <a:cxn ang="0">
                        <a:pos x="T2" y="T3"/>
                      </a:cxn>
                      <a:cxn ang="0">
                        <a:pos x="T4" y="T5"/>
                      </a:cxn>
                    </a:cxnLst>
                    <a:rect l="0" t="0" r="r" b="b"/>
                    <a:pathLst>
                      <a:path w="21600" h="21646" fill="none" extrusionOk="0">
                        <a:moveTo>
                          <a:pt x="21600" y="21646"/>
                        </a:moveTo>
                        <a:cubicBezTo>
                          <a:pt x="9670" y="21646"/>
                          <a:pt x="0" y="11975"/>
                          <a:pt x="0" y="46"/>
                        </a:cubicBezTo>
                        <a:cubicBezTo>
                          <a:pt x="-1" y="30"/>
                          <a:pt x="0" y="15"/>
                          <a:pt x="0" y="0"/>
                        </a:cubicBezTo>
                      </a:path>
                      <a:path w="21600" h="21646" stroke="0" extrusionOk="0">
                        <a:moveTo>
                          <a:pt x="21600" y="21646"/>
                        </a:moveTo>
                        <a:cubicBezTo>
                          <a:pt x="9670" y="21646"/>
                          <a:pt x="0" y="11975"/>
                          <a:pt x="0" y="46"/>
                        </a:cubicBezTo>
                        <a:cubicBezTo>
                          <a:pt x="-1" y="30"/>
                          <a:pt x="0" y="15"/>
                          <a:pt x="0" y="0"/>
                        </a:cubicBezTo>
                        <a:lnTo>
                          <a:pt x="21600" y="46"/>
                        </a:lnTo>
                        <a:close/>
                      </a:path>
                    </a:pathLst>
                  </a:custGeom>
                  <a:noFill/>
                  <a:ln w="9525">
                    <a:solidFill>
                      <a:srgbClr val="000000"/>
                    </a:solidFill>
                    <a:round/>
                    <a:headEnd/>
                    <a:tailEnd/>
                  </a:ln>
                </p:spPr>
                <p:txBody>
                  <a:bodyPr/>
                  <a:lstStyle/>
                  <a:p>
                    <a:endParaRPr lang="es-MX"/>
                  </a:p>
                </p:txBody>
              </p:sp>
              <p:sp>
                <p:nvSpPr>
                  <p:cNvPr id="37908" name="Arc 20"/>
                  <p:cNvSpPr>
                    <a:spLocks/>
                  </p:cNvSpPr>
                  <p:nvPr/>
                </p:nvSpPr>
                <p:spPr bwMode="auto">
                  <a:xfrm>
                    <a:off x="1180" y="1817"/>
                    <a:ext cx="335" cy="463"/>
                  </a:xfrm>
                  <a:custGeom>
                    <a:avLst/>
                    <a:gdLst>
                      <a:gd name="G0" fmla="+- 21600 0 0"/>
                      <a:gd name="G1" fmla="+- 21600 0 0"/>
                      <a:gd name="G2" fmla="+- 21600 0 0"/>
                      <a:gd name="T0" fmla="*/ 0 w 21600"/>
                      <a:gd name="T1" fmla="*/ 21554 h 21600"/>
                      <a:gd name="T2" fmla="*/ 21600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554"/>
                        </a:moveTo>
                        <a:cubicBezTo>
                          <a:pt x="25" y="9642"/>
                          <a:pt x="9688" y="0"/>
                          <a:pt x="21599" y="0"/>
                        </a:cubicBezTo>
                      </a:path>
                      <a:path w="21600" h="21600" stroke="0" extrusionOk="0">
                        <a:moveTo>
                          <a:pt x="0" y="21554"/>
                        </a:moveTo>
                        <a:cubicBezTo>
                          <a:pt x="25" y="9642"/>
                          <a:pt x="9688" y="0"/>
                          <a:pt x="21599" y="0"/>
                        </a:cubicBezTo>
                        <a:lnTo>
                          <a:pt x="21600" y="21600"/>
                        </a:lnTo>
                        <a:close/>
                      </a:path>
                    </a:pathLst>
                  </a:custGeom>
                  <a:noFill/>
                  <a:ln w="9525">
                    <a:solidFill>
                      <a:srgbClr val="000000"/>
                    </a:solidFill>
                    <a:round/>
                    <a:headEnd/>
                    <a:tailEnd/>
                  </a:ln>
                </p:spPr>
                <p:txBody>
                  <a:bodyPr/>
                  <a:lstStyle/>
                  <a:p>
                    <a:endParaRPr lang="es-MX"/>
                  </a:p>
                </p:txBody>
              </p:sp>
            </p:grpSp>
          </p:grpSp>
          <p:sp>
            <p:nvSpPr>
              <p:cNvPr id="37909" name="Freeform 21"/>
              <p:cNvSpPr>
                <a:spLocks/>
              </p:cNvSpPr>
              <p:nvPr/>
            </p:nvSpPr>
            <p:spPr bwMode="auto">
              <a:xfrm>
                <a:off x="964" y="1352"/>
                <a:ext cx="1080" cy="1014"/>
              </a:xfrm>
              <a:custGeom>
                <a:avLst/>
                <a:gdLst/>
                <a:ahLst/>
                <a:cxnLst>
                  <a:cxn ang="0">
                    <a:pos x="1077" y="0"/>
                  </a:cxn>
                  <a:cxn ang="0">
                    <a:pos x="2160" y="2028"/>
                  </a:cxn>
                  <a:cxn ang="0">
                    <a:pos x="1074" y="2"/>
                  </a:cxn>
                  <a:cxn ang="0">
                    <a:pos x="0" y="2028"/>
                  </a:cxn>
                  <a:cxn ang="0">
                    <a:pos x="1077" y="0"/>
                  </a:cxn>
                </a:cxnLst>
                <a:rect l="0" t="0" r="r" b="b"/>
                <a:pathLst>
                  <a:path w="2160" h="2028">
                    <a:moveTo>
                      <a:pt x="1077" y="0"/>
                    </a:moveTo>
                    <a:lnTo>
                      <a:pt x="2160" y="2028"/>
                    </a:lnTo>
                    <a:lnTo>
                      <a:pt x="1074" y="2"/>
                    </a:lnTo>
                    <a:lnTo>
                      <a:pt x="0" y="2028"/>
                    </a:lnTo>
                    <a:lnTo>
                      <a:pt x="1077" y="0"/>
                    </a:lnTo>
                    <a:close/>
                  </a:path>
                </a:pathLst>
              </a:custGeom>
              <a:noFill/>
              <a:ln w="9525">
                <a:solidFill>
                  <a:srgbClr val="000000"/>
                </a:solidFill>
                <a:prstDash val="solid"/>
                <a:round/>
                <a:headEnd/>
                <a:tailEnd/>
              </a:ln>
            </p:spPr>
            <p:txBody>
              <a:bodyPr/>
              <a:lstStyle/>
              <a:p>
                <a:endParaRPr lang="es-MX"/>
              </a:p>
            </p:txBody>
          </p:sp>
          <p:sp>
            <p:nvSpPr>
              <p:cNvPr id="37910" name="Line 22"/>
              <p:cNvSpPr>
                <a:spLocks noChangeShapeType="1"/>
              </p:cNvSpPr>
              <p:nvPr/>
            </p:nvSpPr>
            <p:spPr bwMode="auto">
              <a:xfrm flipV="1">
                <a:off x="1504" y="1347"/>
                <a:ext cx="1" cy="1394"/>
              </a:xfrm>
              <a:prstGeom prst="line">
                <a:avLst/>
              </a:prstGeom>
              <a:noFill/>
              <a:ln w="9525">
                <a:solidFill>
                  <a:srgbClr val="000000"/>
                </a:solidFill>
                <a:round/>
                <a:headEnd/>
                <a:tailEnd/>
              </a:ln>
            </p:spPr>
            <p:txBody>
              <a:bodyPr/>
              <a:lstStyle/>
              <a:p>
                <a:endParaRPr lang="es-MX"/>
              </a:p>
            </p:txBody>
          </p:sp>
          <p:sp>
            <p:nvSpPr>
              <p:cNvPr id="37911" name="Rectangle 23"/>
              <p:cNvSpPr>
                <a:spLocks noChangeArrowheads="1"/>
              </p:cNvSpPr>
              <p:nvPr/>
            </p:nvSpPr>
            <p:spPr bwMode="auto">
              <a:xfrm>
                <a:off x="970" y="2373"/>
                <a:ext cx="6" cy="3"/>
              </a:xfrm>
              <a:prstGeom prst="rect">
                <a:avLst/>
              </a:prstGeom>
              <a:solidFill>
                <a:srgbClr val="000000"/>
              </a:solidFill>
              <a:ln w="9525">
                <a:noFill/>
                <a:miter lim="800000"/>
                <a:headEnd/>
                <a:tailEnd/>
              </a:ln>
            </p:spPr>
            <p:txBody>
              <a:bodyPr/>
              <a:lstStyle/>
              <a:p>
                <a:endParaRPr lang="es-MX"/>
              </a:p>
            </p:txBody>
          </p:sp>
          <p:sp>
            <p:nvSpPr>
              <p:cNvPr id="37912" name="Rectangle 24"/>
              <p:cNvSpPr>
                <a:spLocks noChangeArrowheads="1"/>
              </p:cNvSpPr>
              <p:nvPr/>
            </p:nvSpPr>
            <p:spPr bwMode="auto">
              <a:xfrm>
                <a:off x="988" y="2373"/>
                <a:ext cx="7" cy="3"/>
              </a:xfrm>
              <a:prstGeom prst="rect">
                <a:avLst/>
              </a:prstGeom>
              <a:solidFill>
                <a:srgbClr val="000000"/>
              </a:solidFill>
              <a:ln w="9525">
                <a:noFill/>
                <a:miter lim="800000"/>
                <a:headEnd/>
                <a:tailEnd/>
              </a:ln>
            </p:spPr>
            <p:txBody>
              <a:bodyPr/>
              <a:lstStyle/>
              <a:p>
                <a:endParaRPr lang="es-MX"/>
              </a:p>
            </p:txBody>
          </p:sp>
          <p:sp>
            <p:nvSpPr>
              <p:cNvPr id="37913" name="Rectangle 25"/>
              <p:cNvSpPr>
                <a:spLocks noChangeArrowheads="1"/>
              </p:cNvSpPr>
              <p:nvPr/>
            </p:nvSpPr>
            <p:spPr bwMode="auto">
              <a:xfrm>
                <a:off x="1007" y="2373"/>
                <a:ext cx="6" cy="3"/>
              </a:xfrm>
              <a:prstGeom prst="rect">
                <a:avLst/>
              </a:prstGeom>
              <a:solidFill>
                <a:srgbClr val="000000"/>
              </a:solidFill>
              <a:ln w="9525">
                <a:noFill/>
                <a:miter lim="800000"/>
                <a:headEnd/>
                <a:tailEnd/>
              </a:ln>
            </p:spPr>
            <p:txBody>
              <a:bodyPr/>
              <a:lstStyle/>
              <a:p>
                <a:endParaRPr lang="es-MX"/>
              </a:p>
            </p:txBody>
          </p:sp>
          <p:sp>
            <p:nvSpPr>
              <p:cNvPr id="37914" name="Rectangle 26"/>
              <p:cNvSpPr>
                <a:spLocks noChangeArrowheads="1"/>
              </p:cNvSpPr>
              <p:nvPr/>
            </p:nvSpPr>
            <p:spPr bwMode="auto">
              <a:xfrm>
                <a:off x="1026" y="2373"/>
                <a:ext cx="6" cy="3"/>
              </a:xfrm>
              <a:prstGeom prst="rect">
                <a:avLst/>
              </a:prstGeom>
              <a:solidFill>
                <a:srgbClr val="000000"/>
              </a:solidFill>
              <a:ln w="9525">
                <a:noFill/>
                <a:miter lim="800000"/>
                <a:headEnd/>
                <a:tailEnd/>
              </a:ln>
            </p:spPr>
            <p:txBody>
              <a:bodyPr/>
              <a:lstStyle/>
              <a:p>
                <a:endParaRPr lang="es-MX"/>
              </a:p>
            </p:txBody>
          </p:sp>
          <p:sp>
            <p:nvSpPr>
              <p:cNvPr id="37915" name="Rectangle 27"/>
              <p:cNvSpPr>
                <a:spLocks noChangeArrowheads="1"/>
              </p:cNvSpPr>
              <p:nvPr/>
            </p:nvSpPr>
            <p:spPr bwMode="auto">
              <a:xfrm>
                <a:off x="1044" y="2373"/>
                <a:ext cx="7" cy="3"/>
              </a:xfrm>
              <a:prstGeom prst="rect">
                <a:avLst/>
              </a:prstGeom>
              <a:solidFill>
                <a:srgbClr val="000000"/>
              </a:solidFill>
              <a:ln w="9525">
                <a:noFill/>
                <a:miter lim="800000"/>
                <a:headEnd/>
                <a:tailEnd/>
              </a:ln>
            </p:spPr>
            <p:txBody>
              <a:bodyPr/>
              <a:lstStyle/>
              <a:p>
                <a:endParaRPr lang="es-MX"/>
              </a:p>
            </p:txBody>
          </p:sp>
          <p:sp>
            <p:nvSpPr>
              <p:cNvPr id="37916" name="Rectangle 28"/>
              <p:cNvSpPr>
                <a:spLocks noChangeArrowheads="1"/>
              </p:cNvSpPr>
              <p:nvPr/>
            </p:nvSpPr>
            <p:spPr bwMode="auto">
              <a:xfrm>
                <a:off x="1063" y="2373"/>
                <a:ext cx="6" cy="3"/>
              </a:xfrm>
              <a:prstGeom prst="rect">
                <a:avLst/>
              </a:prstGeom>
              <a:solidFill>
                <a:srgbClr val="000000"/>
              </a:solidFill>
              <a:ln w="9525">
                <a:noFill/>
                <a:miter lim="800000"/>
                <a:headEnd/>
                <a:tailEnd/>
              </a:ln>
            </p:spPr>
            <p:txBody>
              <a:bodyPr/>
              <a:lstStyle/>
              <a:p>
                <a:endParaRPr lang="es-MX"/>
              </a:p>
            </p:txBody>
          </p:sp>
          <p:sp>
            <p:nvSpPr>
              <p:cNvPr id="37917" name="Rectangle 29"/>
              <p:cNvSpPr>
                <a:spLocks noChangeArrowheads="1"/>
              </p:cNvSpPr>
              <p:nvPr/>
            </p:nvSpPr>
            <p:spPr bwMode="auto">
              <a:xfrm>
                <a:off x="1081" y="2373"/>
                <a:ext cx="7" cy="3"/>
              </a:xfrm>
              <a:prstGeom prst="rect">
                <a:avLst/>
              </a:prstGeom>
              <a:solidFill>
                <a:srgbClr val="000000"/>
              </a:solidFill>
              <a:ln w="9525">
                <a:noFill/>
                <a:miter lim="800000"/>
                <a:headEnd/>
                <a:tailEnd/>
              </a:ln>
            </p:spPr>
            <p:txBody>
              <a:bodyPr/>
              <a:lstStyle/>
              <a:p>
                <a:endParaRPr lang="es-MX"/>
              </a:p>
            </p:txBody>
          </p:sp>
          <p:sp>
            <p:nvSpPr>
              <p:cNvPr id="37918" name="Rectangle 30"/>
              <p:cNvSpPr>
                <a:spLocks noChangeArrowheads="1"/>
              </p:cNvSpPr>
              <p:nvPr/>
            </p:nvSpPr>
            <p:spPr bwMode="auto">
              <a:xfrm>
                <a:off x="1100" y="2373"/>
                <a:ext cx="7" cy="3"/>
              </a:xfrm>
              <a:prstGeom prst="rect">
                <a:avLst/>
              </a:prstGeom>
              <a:solidFill>
                <a:srgbClr val="000000"/>
              </a:solidFill>
              <a:ln w="9525">
                <a:noFill/>
                <a:miter lim="800000"/>
                <a:headEnd/>
                <a:tailEnd/>
              </a:ln>
            </p:spPr>
            <p:txBody>
              <a:bodyPr/>
              <a:lstStyle/>
              <a:p>
                <a:endParaRPr lang="es-MX"/>
              </a:p>
            </p:txBody>
          </p:sp>
          <p:sp>
            <p:nvSpPr>
              <p:cNvPr id="37919" name="Rectangle 31"/>
              <p:cNvSpPr>
                <a:spLocks noChangeArrowheads="1"/>
              </p:cNvSpPr>
              <p:nvPr/>
            </p:nvSpPr>
            <p:spPr bwMode="auto">
              <a:xfrm>
                <a:off x="1119" y="2373"/>
                <a:ext cx="6" cy="3"/>
              </a:xfrm>
              <a:prstGeom prst="rect">
                <a:avLst/>
              </a:prstGeom>
              <a:solidFill>
                <a:srgbClr val="000000"/>
              </a:solidFill>
              <a:ln w="9525">
                <a:noFill/>
                <a:miter lim="800000"/>
                <a:headEnd/>
                <a:tailEnd/>
              </a:ln>
            </p:spPr>
            <p:txBody>
              <a:bodyPr/>
              <a:lstStyle/>
              <a:p>
                <a:endParaRPr lang="es-MX"/>
              </a:p>
            </p:txBody>
          </p:sp>
          <p:sp>
            <p:nvSpPr>
              <p:cNvPr id="37920" name="Rectangle 32"/>
              <p:cNvSpPr>
                <a:spLocks noChangeArrowheads="1"/>
              </p:cNvSpPr>
              <p:nvPr/>
            </p:nvSpPr>
            <p:spPr bwMode="auto">
              <a:xfrm>
                <a:off x="1138" y="2373"/>
                <a:ext cx="6" cy="3"/>
              </a:xfrm>
              <a:prstGeom prst="rect">
                <a:avLst/>
              </a:prstGeom>
              <a:solidFill>
                <a:srgbClr val="000000"/>
              </a:solidFill>
              <a:ln w="9525">
                <a:noFill/>
                <a:miter lim="800000"/>
                <a:headEnd/>
                <a:tailEnd/>
              </a:ln>
            </p:spPr>
            <p:txBody>
              <a:bodyPr/>
              <a:lstStyle/>
              <a:p>
                <a:endParaRPr lang="es-MX"/>
              </a:p>
            </p:txBody>
          </p:sp>
          <p:sp>
            <p:nvSpPr>
              <p:cNvPr id="37921" name="Rectangle 33"/>
              <p:cNvSpPr>
                <a:spLocks noChangeArrowheads="1"/>
              </p:cNvSpPr>
              <p:nvPr/>
            </p:nvSpPr>
            <p:spPr bwMode="auto">
              <a:xfrm>
                <a:off x="1157" y="2373"/>
                <a:ext cx="5" cy="3"/>
              </a:xfrm>
              <a:prstGeom prst="rect">
                <a:avLst/>
              </a:prstGeom>
              <a:solidFill>
                <a:srgbClr val="000000"/>
              </a:solidFill>
              <a:ln w="9525">
                <a:noFill/>
                <a:miter lim="800000"/>
                <a:headEnd/>
                <a:tailEnd/>
              </a:ln>
            </p:spPr>
            <p:txBody>
              <a:bodyPr/>
              <a:lstStyle/>
              <a:p>
                <a:endParaRPr lang="es-MX"/>
              </a:p>
            </p:txBody>
          </p:sp>
          <p:sp>
            <p:nvSpPr>
              <p:cNvPr id="37922" name="Rectangle 34"/>
              <p:cNvSpPr>
                <a:spLocks noChangeArrowheads="1"/>
              </p:cNvSpPr>
              <p:nvPr/>
            </p:nvSpPr>
            <p:spPr bwMode="auto">
              <a:xfrm>
                <a:off x="1175" y="2373"/>
                <a:ext cx="6" cy="3"/>
              </a:xfrm>
              <a:prstGeom prst="rect">
                <a:avLst/>
              </a:prstGeom>
              <a:solidFill>
                <a:srgbClr val="000000"/>
              </a:solidFill>
              <a:ln w="9525">
                <a:noFill/>
                <a:miter lim="800000"/>
                <a:headEnd/>
                <a:tailEnd/>
              </a:ln>
            </p:spPr>
            <p:txBody>
              <a:bodyPr/>
              <a:lstStyle/>
              <a:p>
                <a:endParaRPr lang="es-MX"/>
              </a:p>
            </p:txBody>
          </p:sp>
          <p:sp>
            <p:nvSpPr>
              <p:cNvPr id="37923" name="Rectangle 35"/>
              <p:cNvSpPr>
                <a:spLocks noChangeArrowheads="1"/>
              </p:cNvSpPr>
              <p:nvPr/>
            </p:nvSpPr>
            <p:spPr bwMode="auto">
              <a:xfrm>
                <a:off x="1194" y="2373"/>
                <a:ext cx="6" cy="3"/>
              </a:xfrm>
              <a:prstGeom prst="rect">
                <a:avLst/>
              </a:prstGeom>
              <a:solidFill>
                <a:srgbClr val="000000"/>
              </a:solidFill>
              <a:ln w="9525">
                <a:noFill/>
                <a:miter lim="800000"/>
                <a:headEnd/>
                <a:tailEnd/>
              </a:ln>
            </p:spPr>
            <p:txBody>
              <a:bodyPr/>
              <a:lstStyle/>
              <a:p>
                <a:endParaRPr lang="es-MX"/>
              </a:p>
            </p:txBody>
          </p:sp>
          <p:sp>
            <p:nvSpPr>
              <p:cNvPr id="37924" name="Rectangle 36"/>
              <p:cNvSpPr>
                <a:spLocks noChangeArrowheads="1"/>
              </p:cNvSpPr>
              <p:nvPr/>
            </p:nvSpPr>
            <p:spPr bwMode="auto">
              <a:xfrm>
                <a:off x="1213" y="2373"/>
                <a:ext cx="5" cy="3"/>
              </a:xfrm>
              <a:prstGeom prst="rect">
                <a:avLst/>
              </a:prstGeom>
              <a:solidFill>
                <a:srgbClr val="000000"/>
              </a:solidFill>
              <a:ln w="9525">
                <a:noFill/>
                <a:miter lim="800000"/>
                <a:headEnd/>
                <a:tailEnd/>
              </a:ln>
            </p:spPr>
            <p:txBody>
              <a:bodyPr/>
              <a:lstStyle/>
              <a:p>
                <a:endParaRPr lang="es-MX"/>
              </a:p>
            </p:txBody>
          </p:sp>
          <p:sp>
            <p:nvSpPr>
              <p:cNvPr id="37925" name="Rectangle 37"/>
              <p:cNvSpPr>
                <a:spLocks noChangeArrowheads="1"/>
              </p:cNvSpPr>
              <p:nvPr/>
            </p:nvSpPr>
            <p:spPr bwMode="auto">
              <a:xfrm>
                <a:off x="1231" y="2373"/>
                <a:ext cx="7" cy="3"/>
              </a:xfrm>
              <a:prstGeom prst="rect">
                <a:avLst/>
              </a:prstGeom>
              <a:solidFill>
                <a:srgbClr val="000000"/>
              </a:solidFill>
              <a:ln w="9525">
                <a:noFill/>
                <a:miter lim="800000"/>
                <a:headEnd/>
                <a:tailEnd/>
              </a:ln>
            </p:spPr>
            <p:txBody>
              <a:bodyPr/>
              <a:lstStyle/>
              <a:p>
                <a:endParaRPr lang="es-MX"/>
              </a:p>
            </p:txBody>
          </p:sp>
          <p:sp>
            <p:nvSpPr>
              <p:cNvPr id="37926" name="Rectangle 38"/>
              <p:cNvSpPr>
                <a:spLocks noChangeArrowheads="1"/>
              </p:cNvSpPr>
              <p:nvPr/>
            </p:nvSpPr>
            <p:spPr bwMode="auto">
              <a:xfrm>
                <a:off x="1250" y="2373"/>
                <a:ext cx="6" cy="3"/>
              </a:xfrm>
              <a:prstGeom prst="rect">
                <a:avLst/>
              </a:prstGeom>
              <a:solidFill>
                <a:srgbClr val="000000"/>
              </a:solidFill>
              <a:ln w="9525">
                <a:noFill/>
                <a:miter lim="800000"/>
                <a:headEnd/>
                <a:tailEnd/>
              </a:ln>
            </p:spPr>
            <p:txBody>
              <a:bodyPr/>
              <a:lstStyle/>
              <a:p>
                <a:endParaRPr lang="es-MX"/>
              </a:p>
            </p:txBody>
          </p:sp>
          <p:sp>
            <p:nvSpPr>
              <p:cNvPr id="37927" name="Rectangle 39"/>
              <p:cNvSpPr>
                <a:spLocks noChangeArrowheads="1"/>
              </p:cNvSpPr>
              <p:nvPr/>
            </p:nvSpPr>
            <p:spPr bwMode="auto">
              <a:xfrm>
                <a:off x="1268" y="2373"/>
                <a:ext cx="7" cy="3"/>
              </a:xfrm>
              <a:prstGeom prst="rect">
                <a:avLst/>
              </a:prstGeom>
              <a:solidFill>
                <a:srgbClr val="000000"/>
              </a:solidFill>
              <a:ln w="9525">
                <a:noFill/>
                <a:miter lim="800000"/>
                <a:headEnd/>
                <a:tailEnd/>
              </a:ln>
            </p:spPr>
            <p:txBody>
              <a:bodyPr/>
              <a:lstStyle/>
              <a:p>
                <a:endParaRPr lang="es-MX"/>
              </a:p>
            </p:txBody>
          </p:sp>
          <p:sp>
            <p:nvSpPr>
              <p:cNvPr id="37928" name="Rectangle 40"/>
              <p:cNvSpPr>
                <a:spLocks noChangeArrowheads="1"/>
              </p:cNvSpPr>
              <p:nvPr/>
            </p:nvSpPr>
            <p:spPr bwMode="auto">
              <a:xfrm>
                <a:off x="1287" y="2373"/>
                <a:ext cx="7" cy="3"/>
              </a:xfrm>
              <a:prstGeom prst="rect">
                <a:avLst/>
              </a:prstGeom>
              <a:solidFill>
                <a:srgbClr val="000000"/>
              </a:solidFill>
              <a:ln w="9525">
                <a:noFill/>
                <a:miter lim="800000"/>
                <a:headEnd/>
                <a:tailEnd/>
              </a:ln>
            </p:spPr>
            <p:txBody>
              <a:bodyPr/>
              <a:lstStyle/>
              <a:p>
                <a:endParaRPr lang="es-MX"/>
              </a:p>
            </p:txBody>
          </p:sp>
          <p:sp>
            <p:nvSpPr>
              <p:cNvPr id="37929" name="Rectangle 41"/>
              <p:cNvSpPr>
                <a:spLocks noChangeArrowheads="1"/>
              </p:cNvSpPr>
              <p:nvPr/>
            </p:nvSpPr>
            <p:spPr bwMode="auto">
              <a:xfrm>
                <a:off x="1306" y="2373"/>
                <a:ext cx="6" cy="3"/>
              </a:xfrm>
              <a:prstGeom prst="rect">
                <a:avLst/>
              </a:prstGeom>
              <a:solidFill>
                <a:srgbClr val="000000"/>
              </a:solidFill>
              <a:ln w="9525">
                <a:noFill/>
                <a:miter lim="800000"/>
                <a:headEnd/>
                <a:tailEnd/>
              </a:ln>
            </p:spPr>
            <p:txBody>
              <a:bodyPr/>
              <a:lstStyle/>
              <a:p>
                <a:endParaRPr lang="es-MX"/>
              </a:p>
            </p:txBody>
          </p:sp>
          <p:sp>
            <p:nvSpPr>
              <p:cNvPr id="37930" name="Rectangle 42"/>
              <p:cNvSpPr>
                <a:spLocks noChangeArrowheads="1"/>
              </p:cNvSpPr>
              <p:nvPr/>
            </p:nvSpPr>
            <p:spPr bwMode="auto">
              <a:xfrm>
                <a:off x="1324" y="2373"/>
                <a:ext cx="7" cy="3"/>
              </a:xfrm>
              <a:prstGeom prst="rect">
                <a:avLst/>
              </a:prstGeom>
              <a:solidFill>
                <a:srgbClr val="000000"/>
              </a:solidFill>
              <a:ln w="9525">
                <a:noFill/>
                <a:miter lim="800000"/>
                <a:headEnd/>
                <a:tailEnd/>
              </a:ln>
            </p:spPr>
            <p:txBody>
              <a:bodyPr/>
              <a:lstStyle/>
              <a:p>
                <a:endParaRPr lang="es-MX"/>
              </a:p>
            </p:txBody>
          </p:sp>
          <p:sp>
            <p:nvSpPr>
              <p:cNvPr id="37931" name="Rectangle 43"/>
              <p:cNvSpPr>
                <a:spLocks noChangeArrowheads="1"/>
              </p:cNvSpPr>
              <p:nvPr/>
            </p:nvSpPr>
            <p:spPr bwMode="auto">
              <a:xfrm>
                <a:off x="1343" y="2373"/>
                <a:ext cx="6" cy="3"/>
              </a:xfrm>
              <a:prstGeom prst="rect">
                <a:avLst/>
              </a:prstGeom>
              <a:solidFill>
                <a:srgbClr val="000000"/>
              </a:solidFill>
              <a:ln w="9525">
                <a:noFill/>
                <a:miter lim="800000"/>
                <a:headEnd/>
                <a:tailEnd/>
              </a:ln>
            </p:spPr>
            <p:txBody>
              <a:bodyPr/>
              <a:lstStyle/>
              <a:p>
                <a:endParaRPr lang="es-MX"/>
              </a:p>
            </p:txBody>
          </p:sp>
          <p:sp>
            <p:nvSpPr>
              <p:cNvPr id="37932" name="Rectangle 44"/>
              <p:cNvSpPr>
                <a:spLocks noChangeArrowheads="1"/>
              </p:cNvSpPr>
              <p:nvPr/>
            </p:nvSpPr>
            <p:spPr bwMode="auto">
              <a:xfrm>
                <a:off x="1362" y="2373"/>
                <a:ext cx="6" cy="3"/>
              </a:xfrm>
              <a:prstGeom prst="rect">
                <a:avLst/>
              </a:prstGeom>
              <a:solidFill>
                <a:srgbClr val="000000"/>
              </a:solidFill>
              <a:ln w="9525">
                <a:noFill/>
                <a:miter lim="800000"/>
                <a:headEnd/>
                <a:tailEnd/>
              </a:ln>
            </p:spPr>
            <p:txBody>
              <a:bodyPr/>
              <a:lstStyle/>
              <a:p>
                <a:endParaRPr lang="es-MX"/>
              </a:p>
            </p:txBody>
          </p:sp>
          <p:sp>
            <p:nvSpPr>
              <p:cNvPr id="37933" name="Rectangle 45"/>
              <p:cNvSpPr>
                <a:spLocks noChangeArrowheads="1"/>
              </p:cNvSpPr>
              <p:nvPr/>
            </p:nvSpPr>
            <p:spPr bwMode="auto">
              <a:xfrm>
                <a:off x="1380" y="2373"/>
                <a:ext cx="7" cy="3"/>
              </a:xfrm>
              <a:prstGeom prst="rect">
                <a:avLst/>
              </a:prstGeom>
              <a:solidFill>
                <a:srgbClr val="000000"/>
              </a:solidFill>
              <a:ln w="9525">
                <a:noFill/>
                <a:miter lim="800000"/>
                <a:headEnd/>
                <a:tailEnd/>
              </a:ln>
            </p:spPr>
            <p:txBody>
              <a:bodyPr/>
              <a:lstStyle/>
              <a:p>
                <a:endParaRPr lang="es-MX"/>
              </a:p>
            </p:txBody>
          </p:sp>
          <p:sp>
            <p:nvSpPr>
              <p:cNvPr id="37934" name="Rectangle 46"/>
              <p:cNvSpPr>
                <a:spLocks noChangeArrowheads="1"/>
              </p:cNvSpPr>
              <p:nvPr/>
            </p:nvSpPr>
            <p:spPr bwMode="auto">
              <a:xfrm>
                <a:off x="1399" y="2373"/>
                <a:ext cx="6" cy="3"/>
              </a:xfrm>
              <a:prstGeom prst="rect">
                <a:avLst/>
              </a:prstGeom>
              <a:solidFill>
                <a:srgbClr val="000000"/>
              </a:solidFill>
              <a:ln w="9525">
                <a:noFill/>
                <a:miter lim="800000"/>
                <a:headEnd/>
                <a:tailEnd/>
              </a:ln>
            </p:spPr>
            <p:txBody>
              <a:bodyPr/>
              <a:lstStyle/>
              <a:p>
                <a:endParaRPr lang="es-MX"/>
              </a:p>
            </p:txBody>
          </p:sp>
          <p:sp>
            <p:nvSpPr>
              <p:cNvPr id="37935" name="Rectangle 47"/>
              <p:cNvSpPr>
                <a:spLocks noChangeArrowheads="1"/>
              </p:cNvSpPr>
              <p:nvPr/>
            </p:nvSpPr>
            <p:spPr bwMode="auto">
              <a:xfrm>
                <a:off x="1417" y="2373"/>
                <a:ext cx="7" cy="3"/>
              </a:xfrm>
              <a:prstGeom prst="rect">
                <a:avLst/>
              </a:prstGeom>
              <a:solidFill>
                <a:srgbClr val="000000"/>
              </a:solidFill>
              <a:ln w="9525">
                <a:noFill/>
                <a:miter lim="800000"/>
                <a:headEnd/>
                <a:tailEnd/>
              </a:ln>
            </p:spPr>
            <p:txBody>
              <a:bodyPr/>
              <a:lstStyle/>
              <a:p>
                <a:endParaRPr lang="es-MX"/>
              </a:p>
            </p:txBody>
          </p:sp>
          <p:sp>
            <p:nvSpPr>
              <p:cNvPr id="37936" name="Rectangle 48"/>
              <p:cNvSpPr>
                <a:spLocks noChangeArrowheads="1"/>
              </p:cNvSpPr>
              <p:nvPr/>
            </p:nvSpPr>
            <p:spPr bwMode="auto">
              <a:xfrm>
                <a:off x="1436" y="2373"/>
                <a:ext cx="6" cy="3"/>
              </a:xfrm>
              <a:prstGeom prst="rect">
                <a:avLst/>
              </a:prstGeom>
              <a:solidFill>
                <a:srgbClr val="000000"/>
              </a:solidFill>
              <a:ln w="9525">
                <a:noFill/>
                <a:miter lim="800000"/>
                <a:headEnd/>
                <a:tailEnd/>
              </a:ln>
            </p:spPr>
            <p:txBody>
              <a:bodyPr/>
              <a:lstStyle/>
              <a:p>
                <a:endParaRPr lang="es-MX"/>
              </a:p>
            </p:txBody>
          </p:sp>
          <p:sp>
            <p:nvSpPr>
              <p:cNvPr id="37937" name="Rectangle 49"/>
              <p:cNvSpPr>
                <a:spLocks noChangeArrowheads="1"/>
              </p:cNvSpPr>
              <p:nvPr/>
            </p:nvSpPr>
            <p:spPr bwMode="auto">
              <a:xfrm>
                <a:off x="1455" y="2373"/>
                <a:ext cx="6" cy="3"/>
              </a:xfrm>
              <a:prstGeom prst="rect">
                <a:avLst/>
              </a:prstGeom>
              <a:solidFill>
                <a:srgbClr val="000000"/>
              </a:solidFill>
              <a:ln w="9525">
                <a:noFill/>
                <a:miter lim="800000"/>
                <a:headEnd/>
                <a:tailEnd/>
              </a:ln>
            </p:spPr>
            <p:txBody>
              <a:bodyPr/>
              <a:lstStyle/>
              <a:p>
                <a:endParaRPr lang="es-MX"/>
              </a:p>
            </p:txBody>
          </p:sp>
          <p:sp>
            <p:nvSpPr>
              <p:cNvPr id="37938" name="Rectangle 50"/>
              <p:cNvSpPr>
                <a:spLocks noChangeArrowheads="1"/>
              </p:cNvSpPr>
              <p:nvPr/>
            </p:nvSpPr>
            <p:spPr bwMode="auto">
              <a:xfrm>
                <a:off x="1474" y="2373"/>
                <a:ext cx="6" cy="3"/>
              </a:xfrm>
              <a:prstGeom prst="rect">
                <a:avLst/>
              </a:prstGeom>
              <a:solidFill>
                <a:srgbClr val="000000"/>
              </a:solidFill>
              <a:ln w="9525">
                <a:noFill/>
                <a:miter lim="800000"/>
                <a:headEnd/>
                <a:tailEnd/>
              </a:ln>
            </p:spPr>
            <p:txBody>
              <a:bodyPr/>
              <a:lstStyle/>
              <a:p>
                <a:endParaRPr lang="es-MX"/>
              </a:p>
            </p:txBody>
          </p:sp>
          <p:sp>
            <p:nvSpPr>
              <p:cNvPr id="37939" name="Rectangle 51"/>
              <p:cNvSpPr>
                <a:spLocks noChangeArrowheads="1"/>
              </p:cNvSpPr>
              <p:nvPr/>
            </p:nvSpPr>
            <p:spPr bwMode="auto">
              <a:xfrm>
                <a:off x="1493" y="2373"/>
                <a:ext cx="5" cy="3"/>
              </a:xfrm>
              <a:prstGeom prst="rect">
                <a:avLst/>
              </a:prstGeom>
              <a:solidFill>
                <a:srgbClr val="000000"/>
              </a:solidFill>
              <a:ln w="9525">
                <a:noFill/>
                <a:miter lim="800000"/>
                <a:headEnd/>
                <a:tailEnd/>
              </a:ln>
            </p:spPr>
            <p:txBody>
              <a:bodyPr/>
              <a:lstStyle/>
              <a:p>
                <a:endParaRPr lang="es-MX"/>
              </a:p>
            </p:txBody>
          </p:sp>
          <p:sp>
            <p:nvSpPr>
              <p:cNvPr id="37940" name="Rectangle 52"/>
              <p:cNvSpPr>
                <a:spLocks noChangeArrowheads="1"/>
              </p:cNvSpPr>
              <p:nvPr/>
            </p:nvSpPr>
            <p:spPr bwMode="auto">
              <a:xfrm>
                <a:off x="1512" y="2373"/>
                <a:ext cx="6" cy="3"/>
              </a:xfrm>
              <a:prstGeom prst="rect">
                <a:avLst/>
              </a:prstGeom>
              <a:solidFill>
                <a:srgbClr val="000000"/>
              </a:solidFill>
              <a:ln w="9525">
                <a:noFill/>
                <a:miter lim="800000"/>
                <a:headEnd/>
                <a:tailEnd/>
              </a:ln>
            </p:spPr>
            <p:txBody>
              <a:bodyPr/>
              <a:lstStyle/>
              <a:p>
                <a:endParaRPr lang="es-MX"/>
              </a:p>
            </p:txBody>
          </p:sp>
          <p:sp>
            <p:nvSpPr>
              <p:cNvPr id="37941" name="Rectangle 53"/>
              <p:cNvSpPr>
                <a:spLocks noChangeArrowheads="1"/>
              </p:cNvSpPr>
              <p:nvPr/>
            </p:nvSpPr>
            <p:spPr bwMode="auto">
              <a:xfrm>
                <a:off x="1531" y="2373"/>
                <a:ext cx="5" cy="3"/>
              </a:xfrm>
              <a:prstGeom prst="rect">
                <a:avLst/>
              </a:prstGeom>
              <a:solidFill>
                <a:srgbClr val="000000"/>
              </a:solidFill>
              <a:ln w="9525">
                <a:noFill/>
                <a:miter lim="800000"/>
                <a:headEnd/>
                <a:tailEnd/>
              </a:ln>
            </p:spPr>
            <p:txBody>
              <a:bodyPr/>
              <a:lstStyle/>
              <a:p>
                <a:endParaRPr lang="es-MX"/>
              </a:p>
            </p:txBody>
          </p:sp>
          <p:sp>
            <p:nvSpPr>
              <p:cNvPr id="37942" name="Rectangle 54"/>
              <p:cNvSpPr>
                <a:spLocks noChangeArrowheads="1"/>
              </p:cNvSpPr>
              <p:nvPr/>
            </p:nvSpPr>
            <p:spPr bwMode="auto">
              <a:xfrm>
                <a:off x="1549" y="2373"/>
                <a:ext cx="6" cy="3"/>
              </a:xfrm>
              <a:prstGeom prst="rect">
                <a:avLst/>
              </a:prstGeom>
              <a:solidFill>
                <a:srgbClr val="000000"/>
              </a:solidFill>
              <a:ln w="9525">
                <a:noFill/>
                <a:miter lim="800000"/>
                <a:headEnd/>
                <a:tailEnd/>
              </a:ln>
            </p:spPr>
            <p:txBody>
              <a:bodyPr/>
              <a:lstStyle/>
              <a:p>
                <a:endParaRPr lang="es-MX"/>
              </a:p>
            </p:txBody>
          </p:sp>
          <p:sp>
            <p:nvSpPr>
              <p:cNvPr id="37943" name="Rectangle 55"/>
              <p:cNvSpPr>
                <a:spLocks noChangeArrowheads="1"/>
              </p:cNvSpPr>
              <p:nvPr/>
            </p:nvSpPr>
            <p:spPr bwMode="auto">
              <a:xfrm>
                <a:off x="1568" y="2373"/>
                <a:ext cx="6" cy="3"/>
              </a:xfrm>
              <a:prstGeom prst="rect">
                <a:avLst/>
              </a:prstGeom>
              <a:solidFill>
                <a:srgbClr val="000000"/>
              </a:solidFill>
              <a:ln w="9525">
                <a:noFill/>
                <a:miter lim="800000"/>
                <a:headEnd/>
                <a:tailEnd/>
              </a:ln>
            </p:spPr>
            <p:txBody>
              <a:bodyPr/>
              <a:lstStyle/>
              <a:p>
                <a:endParaRPr lang="es-MX"/>
              </a:p>
            </p:txBody>
          </p:sp>
          <p:sp>
            <p:nvSpPr>
              <p:cNvPr id="37944" name="Rectangle 56"/>
              <p:cNvSpPr>
                <a:spLocks noChangeArrowheads="1"/>
              </p:cNvSpPr>
              <p:nvPr/>
            </p:nvSpPr>
            <p:spPr bwMode="auto">
              <a:xfrm>
                <a:off x="1587" y="2373"/>
                <a:ext cx="6" cy="3"/>
              </a:xfrm>
              <a:prstGeom prst="rect">
                <a:avLst/>
              </a:prstGeom>
              <a:solidFill>
                <a:srgbClr val="000000"/>
              </a:solidFill>
              <a:ln w="9525">
                <a:noFill/>
                <a:miter lim="800000"/>
                <a:headEnd/>
                <a:tailEnd/>
              </a:ln>
            </p:spPr>
            <p:txBody>
              <a:bodyPr/>
              <a:lstStyle/>
              <a:p>
                <a:endParaRPr lang="es-MX"/>
              </a:p>
            </p:txBody>
          </p:sp>
          <p:sp>
            <p:nvSpPr>
              <p:cNvPr id="37945" name="Rectangle 57"/>
              <p:cNvSpPr>
                <a:spLocks noChangeArrowheads="1"/>
              </p:cNvSpPr>
              <p:nvPr/>
            </p:nvSpPr>
            <p:spPr bwMode="auto">
              <a:xfrm>
                <a:off x="1605" y="2373"/>
                <a:ext cx="7" cy="3"/>
              </a:xfrm>
              <a:prstGeom prst="rect">
                <a:avLst/>
              </a:prstGeom>
              <a:solidFill>
                <a:srgbClr val="000000"/>
              </a:solidFill>
              <a:ln w="9525">
                <a:noFill/>
                <a:miter lim="800000"/>
                <a:headEnd/>
                <a:tailEnd/>
              </a:ln>
            </p:spPr>
            <p:txBody>
              <a:bodyPr/>
              <a:lstStyle/>
              <a:p>
                <a:endParaRPr lang="es-MX"/>
              </a:p>
            </p:txBody>
          </p:sp>
          <p:sp>
            <p:nvSpPr>
              <p:cNvPr id="37946" name="Rectangle 58"/>
              <p:cNvSpPr>
                <a:spLocks noChangeArrowheads="1"/>
              </p:cNvSpPr>
              <p:nvPr/>
            </p:nvSpPr>
            <p:spPr bwMode="auto">
              <a:xfrm>
                <a:off x="1624" y="2373"/>
                <a:ext cx="6" cy="3"/>
              </a:xfrm>
              <a:prstGeom prst="rect">
                <a:avLst/>
              </a:prstGeom>
              <a:solidFill>
                <a:srgbClr val="000000"/>
              </a:solidFill>
              <a:ln w="9525">
                <a:noFill/>
                <a:miter lim="800000"/>
                <a:headEnd/>
                <a:tailEnd/>
              </a:ln>
            </p:spPr>
            <p:txBody>
              <a:bodyPr/>
              <a:lstStyle/>
              <a:p>
                <a:endParaRPr lang="es-MX"/>
              </a:p>
            </p:txBody>
          </p:sp>
          <p:sp>
            <p:nvSpPr>
              <p:cNvPr id="37947" name="Rectangle 59"/>
              <p:cNvSpPr>
                <a:spLocks noChangeArrowheads="1"/>
              </p:cNvSpPr>
              <p:nvPr/>
            </p:nvSpPr>
            <p:spPr bwMode="auto">
              <a:xfrm>
                <a:off x="1642" y="2373"/>
                <a:ext cx="7" cy="3"/>
              </a:xfrm>
              <a:prstGeom prst="rect">
                <a:avLst/>
              </a:prstGeom>
              <a:solidFill>
                <a:srgbClr val="000000"/>
              </a:solidFill>
              <a:ln w="9525">
                <a:noFill/>
                <a:miter lim="800000"/>
                <a:headEnd/>
                <a:tailEnd/>
              </a:ln>
            </p:spPr>
            <p:txBody>
              <a:bodyPr/>
              <a:lstStyle/>
              <a:p>
                <a:endParaRPr lang="es-MX"/>
              </a:p>
            </p:txBody>
          </p:sp>
          <p:sp>
            <p:nvSpPr>
              <p:cNvPr id="37948" name="Rectangle 60"/>
              <p:cNvSpPr>
                <a:spLocks noChangeArrowheads="1"/>
              </p:cNvSpPr>
              <p:nvPr/>
            </p:nvSpPr>
            <p:spPr bwMode="auto">
              <a:xfrm>
                <a:off x="1661" y="2373"/>
                <a:ext cx="7" cy="3"/>
              </a:xfrm>
              <a:prstGeom prst="rect">
                <a:avLst/>
              </a:prstGeom>
              <a:solidFill>
                <a:srgbClr val="000000"/>
              </a:solidFill>
              <a:ln w="9525">
                <a:noFill/>
                <a:miter lim="800000"/>
                <a:headEnd/>
                <a:tailEnd/>
              </a:ln>
            </p:spPr>
            <p:txBody>
              <a:bodyPr/>
              <a:lstStyle/>
              <a:p>
                <a:endParaRPr lang="es-MX"/>
              </a:p>
            </p:txBody>
          </p:sp>
          <p:sp>
            <p:nvSpPr>
              <p:cNvPr id="37949" name="Rectangle 61"/>
              <p:cNvSpPr>
                <a:spLocks noChangeArrowheads="1"/>
              </p:cNvSpPr>
              <p:nvPr/>
            </p:nvSpPr>
            <p:spPr bwMode="auto">
              <a:xfrm>
                <a:off x="1680" y="2373"/>
                <a:ext cx="6" cy="3"/>
              </a:xfrm>
              <a:prstGeom prst="rect">
                <a:avLst/>
              </a:prstGeom>
              <a:solidFill>
                <a:srgbClr val="000000"/>
              </a:solidFill>
              <a:ln w="9525">
                <a:noFill/>
                <a:miter lim="800000"/>
                <a:headEnd/>
                <a:tailEnd/>
              </a:ln>
            </p:spPr>
            <p:txBody>
              <a:bodyPr/>
              <a:lstStyle/>
              <a:p>
                <a:endParaRPr lang="es-MX"/>
              </a:p>
            </p:txBody>
          </p:sp>
          <p:sp>
            <p:nvSpPr>
              <p:cNvPr id="37950" name="Rectangle 62"/>
              <p:cNvSpPr>
                <a:spLocks noChangeArrowheads="1"/>
              </p:cNvSpPr>
              <p:nvPr/>
            </p:nvSpPr>
            <p:spPr bwMode="auto">
              <a:xfrm>
                <a:off x="1698" y="2373"/>
                <a:ext cx="7" cy="3"/>
              </a:xfrm>
              <a:prstGeom prst="rect">
                <a:avLst/>
              </a:prstGeom>
              <a:solidFill>
                <a:srgbClr val="000000"/>
              </a:solidFill>
              <a:ln w="9525">
                <a:noFill/>
                <a:miter lim="800000"/>
                <a:headEnd/>
                <a:tailEnd/>
              </a:ln>
            </p:spPr>
            <p:txBody>
              <a:bodyPr/>
              <a:lstStyle/>
              <a:p>
                <a:endParaRPr lang="es-MX"/>
              </a:p>
            </p:txBody>
          </p:sp>
          <p:sp>
            <p:nvSpPr>
              <p:cNvPr id="37951" name="Rectangle 63"/>
              <p:cNvSpPr>
                <a:spLocks noChangeArrowheads="1"/>
              </p:cNvSpPr>
              <p:nvPr/>
            </p:nvSpPr>
            <p:spPr bwMode="auto">
              <a:xfrm>
                <a:off x="1717" y="2373"/>
                <a:ext cx="6" cy="3"/>
              </a:xfrm>
              <a:prstGeom prst="rect">
                <a:avLst/>
              </a:prstGeom>
              <a:solidFill>
                <a:srgbClr val="000000"/>
              </a:solidFill>
              <a:ln w="9525">
                <a:noFill/>
                <a:miter lim="800000"/>
                <a:headEnd/>
                <a:tailEnd/>
              </a:ln>
            </p:spPr>
            <p:txBody>
              <a:bodyPr/>
              <a:lstStyle/>
              <a:p>
                <a:endParaRPr lang="es-MX"/>
              </a:p>
            </p:txBody>
          </p:sp>
          <p:sp>
            <p:nvSpPr>
              <p:cNvPr id="37952" name="Rectangle 64"/>
              <p:cNvSpPr>
                <a:spLocks noChangeArrowheads="1"/>
              </p:cNvSpPr>
              <p:nvPr/>
            </p:nvSpPr>
            <p:spPr bwMode="auto">
              <a:xfrm>
                <a:off x="1736" y="2373"/>
                <a:ext cx="6" cy="3"/>
              </a:xfrm>
              <a:prstGeom prst="rect">
                <a:avLst/>
              </a:prstGeom>
              <a:solidFill>
                <a:srgbClr val="000000"/>
              </a:solidFill>
              <a:ln w="9525">
                <a:noFill/>
                <a:miter lim="800000"/>
                <a:headEnd/>
                <a:tailEnd/>
              </a:ln>
            </p:spPr>
            <p:txBody>
              <a:bodyPr/>
              <a:lstStyle/>
              <a:p>
                <a:endParaRPr lang="es-MX"/>
              </a:p>
            </p:txBody>
          </p:sp>
          <p:sp>
            <p:nvSpPr>
              <p:cNvPr id="37953" name="Rectangle 65"/>
              <p:cNvSpPr>
                <a:spLocks noChangeArrowheads="1"/>
              </p:cNvSpPr>
              <p:nvPr/>
            </p:nvSpPr>
            <p:spPr bwMode="auto">
              <a:xfrm>
                <a:off x="1754" y="2373"/>
                <a:ext cx="7" cy="3"/>
              </a:xfrm>
              <a:prstGeom prst="rect">
                <a:avLst/>
              </a:prstGeom>
              <a:solidFill>
                <a:srgbClr val="000000"/>
              </a:solidFill>
              <a:ln w="9525">
                <a:noFill/>
                <a:miter lim="800000"/>
                <a:headEnd/>
                <a:tailEnd/>
              </a:ln>
            </p:spPr>
            <p:txBody>
              <a:bodyPr/>
              <a:lstStyle/>
              <a:p>
                <a:endParaRPr lang="es-MX"/>
              </a:p>
            </p:txBody>
          </p:sp>
          <p:sp>
            <p:nvSpPr>
              <p:cNvPr id="37954" name="Rectangle 66"/>
              <p:cNvSpPr>
                <a:spLocks noChangeArrowheads="1"/>
              </p:cNvSpPr>
              <p:nvPr/>
            </p:nvSpPr>
            <p:spPr bwMode="auto">
              <a:xfrm>
                <a:off x="1773" y="2373"/>
                <a:ext cx="6" cy="3"/>
              </a:xfrm>
              <a:prstGeom prst="rect">
                <a:avLst/>
              </a:prstGeom>
              <a:solidFill>
                <a:srgbClr val="000000"/>
              </a:solidFill>
              <a:ln w="9525">
                <a:noFill/>
                <a:miter lim="800000"/>
                <a:headEnd/>
                <a:tailEnd/>
              </a:ln>
            </p:spPr>
            <p:txBody>
              <a:bodyPr/>
              <a:lstStyle/>
              <a:p>
                <a:endParaRPr lang="es-MX"/>
              </a:p>
            </p:txBody>
          </p:sp>
          <p:sp>
            <p:nvSpPr>
              <p:cNvPr id="37955" name="Rectangle 67"/>
              <p:cNvSpPr>
                <a:spLocks noChangeArrowheads="1"/>
              </p:cNvSpPr>
              <p:nvPr/>
            </p:nvSpPr>
            <p:spPr bwMode="auto">
              <a:xfrm>
                <a:off x="1791" y="2373"/>
                <a:ext cx="7" cy="3"/>
              </a:xfrm>
              <a:prstGeom prst="rect">
                <a:avLst/>
              </a:prstGeom>
              <a:solidFill>
                <a:srgbClr val="000000"/>
              </a:solidFill>
              <a:ln w="9525">
                <a:noFill/>
                <a:miter lim="800000"/>
                <a:headEnd/>
                <a:tailEnd/>
              </a:ln>
            </p:spPr>
            <p:txBody>
              <a:bodyPr/>
              <a:lstStyle/>
              <a:p>
                <a:endParaRPr lang="es-MX"/>
              </a:p>
            </p:txBody>
          </p:sp>
          <p:sp>
            <p:nvSpPr>
              <p:cNvPr id="37956" name="Rectangle 68"/>
              <p:cNvSpPr>
                <a:spLocks noChangeArrowheads="1"/>
              </p:cNvSpPr>
              <p:nvPr/>
            </p:nvSpPr>
            <p:spPr bwMode="auto">
              <a:xfrm>
                <a:off x="1810" y="2373"/>
                <a:ext cx="6" cy="3"/>
              </a:xfrm>
              <a:prstGeom prst="rect">
                <a:avLst/>
              </a:prstGeom>
              <a:solidFill>
                <a:srgbClr val="000000"/>
              </a:solidFill>
              <a:ln w="9525">
                <a:noFill/>
                <a:miter lim="800000"/>
                <a:headEnd/>
                <a:tailEnd/>
              </a:ln>
            </p:spPr>
            <p:txBody>
              <a:bodyPr/>
              <a:lstStyle/>
              <a:p>
                <a:endParaRPr lang="es-MX"/>
              </a:p>
            </p:txBody>
          </p:sp>
          <p:sp>
            <p:nvSpPr>
              <p:cNvPr id="37957" name="Rectangle 69"/>
              <p:cNvSpPr>
                <a:spLocks noChangeArrowheads="1"/>
              </p:cNvSpPr>
              <p:nvPr/>
            </p:nvSpPr>
            <p:spPr bwMode="auto">
              <a:xfrm>
                <a:off x="1829" y="2373"/>
                <a:ext cx="6" cy="3"/>
              </a:xfrm>
              <a:prstGeom prst="rect">
                <a:avLst/>
              </a:prstGeom>
              <a:solidFill>
                <a:srgbClr val="000000"/>
              </a:solidFill>
              <a:ln w="9525">
                <a:noFill/>
                <a:miter lim="800000"/>
                <a:headEnd/>
                <a:tailEnd/>
              </a:ln>
            </p:spPr>
            <p:txBody>
              <a:bodyPr/>
              <a:lstStyle/>
              <a:p>
                <a:endParaRPr lang="es-MX"/>
              </a:p>
            </p:txBody>
          </p:sp>
          <p:sp>
            <p:nvSpPr>
              <p:cNvPr id="37958" name="Rectangle 70"/>
              <p:cNvSpPr>
                <a:spLocks noChangeArrowheads="1"/>
              </p:cNvSpPr>
              <p:nvPr/>
            </p:nvSpPr>
            <p:spPr bwMode="auto">
              <a:xfrm>
                <a:off x="1848" y="2373"/>
                <a:ext cx="6" cy="3"/>
              </a:xfrm>
              <a:prstGeom prst="rect">
                <a:avLst/>
              </a:prstGeom>
              <a:solidFill>
                <a:srgbClr val="000000"/>
              </a:solidFill>
              <a:ln w="9525">
                <a:noFill/>
                <a:miter lim="800000"/>
                <a:headEnd/>
                <a:tailEnd/>
              </a:ln>
            </p:spPr>
            <p:txBody>
              <a:bodyPr/>
              <a:lstStyle/>
              <a:p>
                <a:endParaRPr lang="es-MX"/>
              </a:p>
            </p:txBody>
          </p:sp>
          <p:sp>
            <p:nvSpPr>
              <p:cNvPr id="37959" name="Rectangle 71"/>
              <p:cNvSpPr>
                <a:spLocks noChangeArrowheads="1"/>
              </p:cNvSpPr>
              <p:nvPr/>
            </p:nvSpPr>
            <p:spPr bwMode="auto">
              <a:xfrm>
                <a:off x="1867" y="2373"/>
                <a:ext cx="5" cy="3"/>
              </a:xfrm>
              <a:prstGeom prst="rect">
                <a:avLst/>
              </a:prstGeom>
              <a:solidFill>
                <a:srgbClr val="000000"/>
              </a:solidFill>
              <a:ln w="9525">
                <a:noFill/>
                <a:miter lim="800000"/>
                <a:headEnd/>
                <a:tailEnd/>
              </a:ln>
            </p:spPr>
            <p:txBody>
              <a:bodyPr/>
              <a:lstStyle/>
              <a:p>
                <a:endParaRPr lang="es-MX"/>
              </a:p>
            </p:txBody>
          </p:sp>
          <p:sp>
            <p:nvSpPr>
              <p:cNvPr id="37960" name="Rectangle 72"/>
              <p:cNvSpPr>
                <a:spLocks noChangeArrowheads="1"/>
              </p:cNvSpPr>
              <p:nvPr/>
            </p:nvSpPr>
            <p:spPr bwMode="auto">
              <a:xfrm>
                <a:off x="1885" y="2373"/>
                <a:ext cx="6" cy="3"/>
              </a:xfrm>
              <a:prstGeom prst="rect">
                <a:avLst/>
              </a:prstGeom>
              <a:solidFill>
                <a:srgbClr val="000000"/>
              </a:solidFill>
              <a:ln w="9525">
                <a:noFill/>
                <a:miter lim="800000"/>
                <a:headEnd/>
                <a:tailEnd/>
              </a:ln>
            </p:spPr>
            <p:txBody>
              <a:bodyPr/>
              <a:lstStyle/>
              <a:p>
                <a:endParaRPr lang="es-MX"/>
              </a:p>
            </p:txBody>
          </p:sp>
          <p:sp>
            <p:nvSpPr>
              <p:cNvPr id="37961" name="Rectangle 73"/>
              <p:cNvSpPr>
                <a:spLocks noChangeArrowheads="1"/>
              </p:cNvSpPr>
              <p:nvPr/>
            </p:nvSpPr>
            <p:spPr bwMode="auto">
              <a:xfrm>
                <a:off x="1904" y="2373"/>
                <a:ext cx="6" cy="3"/>
              </a:xfrm>
              <a:prstGeom prst="rect">
                <a:avLst/>
              </a:prstGeom>
              <a:solidFill>
                <a:srgbClr val="000000"/>
              </a:solidFill>
              <a:ln w="9525">
                <a:noFill/>
                <a:miter lim="800000"/>
                <a:headEnd/>
                <a:tailEnd/>
              </a:ln>
            </p:spPr>
            <p:txBody>
              <a:bodyPr/>
              <a:lstStyle/>
              <a:p>
                <a:endParaRPr lang="es-MX"/>
              </a:p>
            </p:txBody>
          </p:sp>
          <p:sp>
            <p:nvSpPr>
              <p:cNvPr id="37962" name="Rectangle 74"/>
              <p:cNvSpPr>
                <a:spLocks noChangeArrowheads="1"/>
              </p:cNvSpPr>
              <p:nvPr/>
            </p:nvSpPr>
            <p:spPr bwMode="auto">
              <a:xfrm>
                <a:off x="1923" y="2373"/>
                <a:ext cx="6" cy="3"/>
              </a:xfrm>
              <a:prstGeom prst="rect">
                <a:avLst/>
              </a:prstGeom>
              <a:solidFill>
                <a:srgbClr val="000000"/>
              </a:solidFill>
              <a:ln w="9525">
                <a:noFill/>
                <a:miter lim="800000"/>
                <a:headEnd/>
                <a:tailEnd/>
              </a:ln>
            </p:spPr>
            <p:txBody>
              <a:bodyPr/>
              <a:lstStyle/>
              <a:p>
                <a:endParaRPr lang="es-MX"/>
              </a:p>
            </p:txBody>
          </p:sp>
          <p:sp>
            <p:nvSpPr>
              <p:cNvPr id="37963" name="Rectangle 75"/>
              <p:cNvSpPr>
                <a:spLocks noChangeArrowheads="1"/>
              </p:cNvSpPr>
              <p:nvPr/>
            </p:nvSpPr>
            <p:spPr bwMode="auto">
              <a:xfrm>
                <a:off x="1941" y="2373"/>
                <a:ext cx="7" cy="3"/>
              </a:xfrm>
              <a:prstGeom prst="rect">
                <a:avLst/>
              </a:prstGeom>
              <a:solidFill>
                <a:srgbClr val="000000"/>
              </a:solidFill>
              <a:ln w="9525">
                <a:noFill/>
                <a:miter lim="800000"/>
                <a:headEnd/>
                <a:tailEnd/>
              </a:ln>
            </p:spPr>
            <p:txBody>
              <a:bodyPr/>
              <a:lstStyle/>
              <a:p>
                <a:endParaRPr lang="es-MX"/>
              </a:p>
            </p:txBody>
          </p:sp>
          <p:sp>
            <p:nvSpPr>
              <p:cNvPr id="37964" name="Rectangle 76"/>
              <p:cNvSpPr>
                <a:spLocks noChangeArrowheads="1"/>
              </p:cNvSpPr>
              <p:nvPr/>
            </p:nvSpPr>
            <p:spPr bwMode="auto">
              <a:xfrm>
                <a:off x="1960" y="2373"/>
                <a:ext cx="6" cy="3"/>
              </a:xfrm>
              <a:prstGeom prst="rect">
                <a:avLst/>
              </a:prstGeom>
              <a:solidFill>
                <a:srgbClr val="000000"/>
              </a:solidFill>
              <a:ln w="9525">
                <a:noFill/>
                <a:miter lim="800000"/>
                <a:headEnd/>
                <a:tailEnd/>
              </a:ln>
            </p:spPr>
            <p:txBody>
              <a:bodyPr/>
              <a:lstStyle/>
              <a:p>
                <a:endParaRPr lang="es-MX"/>
              </a:p>
            </p:txBody>
          </p:sp>
          <p:sp>
            <p:nvSpPr>
              <p:cNvPr id="37965" name="Rectangle 77"/>
              <p:cNvSpPr>
                <a:spLocks noChangeArrowheads="1"/>
              </p:cNvSpPr>
              <p:nvPr/>
            </p:nvSpPr>
            <p:spPr bwMode="auto">
              <a:xfrm>
                <a:off x="1978" y="2373"/>
                <a:ext cx="7" cy="3"/>
              </a:xfrm>
              <a:prstGeom prst="rect">
                <a:avLst/>
              </a:prstGeom>
              <a:solidFill>
                <a:srgbClr val="000000"/>
              </a:solidFill>
              <a:ln w="9525">
                <a:noFill/>
                <a:miter lim="800000"/>
                <a:headEnd/>
                <a:tailEnd/>
              </a:ln>
            </p:spPr>
            <p:txBody>
              <a:bodyPr/>
              <a:lstStyle/>
              <a:p>
                <a:endParaRPr lang="es-MX"/>
              </a:p>
            </p:txBody>
          </p:sp>
          <p:sp>
            <p:nvSpPr>
              <p:cNvPr id="37966" name="Rectangle 78"/>
              <p:cNvSpPr>
                <a:spLocks noChangeArrowheads="1"/>
              </p:cNvSpPr>
              <p:nvPr/>
            </p:nvSpPr>
            <p:spPr bwMode="auto">
              <a:xfrm>
                <a:off x="1997" y="2373"/>
                <a:ext cx="6" cy="3"/>
              </a:xfrm>
              <a:prstGeom prst="rect">
                <a:avLst/>
              </a:prstGeom>
              <a:solidFill>
                <a:srgbClr val="000000"/>
              </a:solidFill>
              <a:ln w="9525">
                <a:noFill/>
                <a:miter lim="800000"/>
                <a:headEnd/>
                <a:tailEnd/>
              </a:ln>
            </p:spPr>
            <p:txBody>
              <a:bodyPr/>
              <a:lstStyle/>
              <a:p>
                <a:endParaRPr lang="es-MX"/>
              </a:p>
            </p:txBody>
          </p:sp>
          <p:sp>
            <p:nvSpPr>
              <p:cNvPr id="37967" name="Rectangle 79"/>
              <p:cNvSpPr>
                <a:spLocks noChangeArrowheads="1"/>
              </p:cNvSpPr>
              <p:nvPr/>
            </p:nvSpPr>
            <p:spPr bwMode="auto">
              <a:xfrm>
                <a:off x="2016" y="2373"/>
                <a:ext cx="6" cy="3"/>
              </a:xfrm>
              <a:prstGeom prst="rect">
                <a:avLst/>
              </a:prstGeom>
              <a:solidFill>
                <a:srgbClr val="000000"/>
              </a:solidFill>
              <a:ln w="9525">
                <a:noFill/>
                <a:miter lim="800000"/>
                <a:headEnd/>
                <a:tailEnd/>
              </a:ln>
            </p:spPr>
            <p:txBody>
              <a:bodyPr/>
              <a:lstStyle/>
              <a:p>
                <a:endParaRPr lang="es-MX"/>
              </a:p>
            </p:txBody>
          </p:sp>
          <p:sp>
            <p:nvSpPr>
              <p:cNvPr id="37968" name="Rectangle 80"/>
              <p:cNvSpPr>
                <a:spLocks noChangeArrowheads="1"/>
              </p:cNvSpPr>
              <p:nvPr/>
            </p:nvSpPr>
            <p:spPr bwMode="auto">
              <a:xfrm>
                <a:off x="2034" y="2373"/>
                <a:ext cx="7" cy="3"/>
              </a:xfrm>
              <a:prstGeom prst="rect">
                <a:avLst/>
              </a:prstGeom>
              <a:solidFill>
                <a:srgbClr val="000000"/>
              </a:solidFill>
              <a:ln w="9525">
                <a:noFill/>
                <a:miter lim="800000"/>
                <a:headEnd/>
                <a:tailEnd/>
              </a:ln>
            </p:spPr>
            <p:txBody>
              <a:bodyPr/>
              <a:lstStyle/>
              <a:p>
                <a:endParaRPr lang="es-MX"/>
              </a:p>
            </p:txBody>
          </p:sp>
          <p:sp>
            <p:nvSpPr>
              <p:cNvPr id="37969" name="Line 81"/>
              <p:cNvSpPr>
                <a:spLocks noChangeShapeType="1"/>
              </p:cNvSpPr>
              <p:nvPr/>
            </p:nvSpPr>
            <p:spPr bwMode="auto">
              <a:xfrm>
                <a:off x="1084" y="2450"/>
                <a:ext cx="847" cy="1"/>
              </a:xfrm>
              <a:prstGeom prst="line">
                <a:avLst/>
              </a:prstGeom>
              <a:noFill/>
              <a:ln w="9525">
                <a:solidFill>
                  <a:srgbClr val="000000"/>
                </a:solidFill>
                <a:round/>
                <a:headEnd/>
                <a:tailEnd/>
              </a:ln>
            </p:spPr>
            <p:txBody>
              <a:bodyPr/>
              <a:lstStyle/>
              <a:p>
                <a:endParaRPr lang="es-MX"/>
              </a:p>
            </p:txBody>
          </p:sp>
          <p:sp>
            <p:nvSpPr>
              <p:cNvPr id="37970" name="Line 82"/>
              <p:cNvSpPr>
                <a:spLocks noChangeShapeType="1"/>
              </p:cNvSpPr>
              <p:nvPr/>
            </p:nvSpPr>
            <p:spPr bwMode="auto">
              <a:xfrm>
                <a:off x="1137" y="2540"/>
                <a:ext cx="745" cy="1"/>
              </a:xfrm>
              <a:prstGeom prst="line">
                <a:avLst/>
              </a:prstGeom>
              <a:noFill/>
              <a:ln w="9525">
                <a:solidFill>
                  <a:srgbClr val="000000"/>
                </a:solidFill>
                <a:round/>
                <a:headEnd/>
                <a:tailEnd/>
              </a:ln>
            </p:spPr>
            <p:txBody>
              <a:bodyPr/>
              <a:lstStyle/>
              <a:p>
                <a:endParaRPr lang="es-MX"/>
              </a:p>
            </p:txBody>
          </p:sp>
          <p:sp>
            <p:nvSpPr>
              <p:cNvPr id="37971" name="Line 83"/>
              <p:cNvSpPr>
                <a:spLocks noChangeShapeType="1"/>
              </p:cNvSpPr>
              <p:nvPr/>
            </p:nvSpPr>
            <p:spPr bwMode="auto">
              <a:xfrm>
                <a:off x="1196" y="2618"/>
                <a:ext cx="628" cy="1"/>
              </a:xfrm>
              <a:prstGeom prst="line">
                <a:avLst/>
              </a:prstGeom>
              <a:noFill/>
              <a:ln w="9525">
                <a:solidFill>
                  <a:srgbClr val="000000"/>
                </a:solidFill>
                <a:round/>
                <a:headEnd/>
                <a:tailEnd/>
              </a:ln>
            </p:spPr>
            <p:txBody>
              <a:bodyPr/>
              <a:lstStyle/>
              <a:p>
                <a:endParaRPr lang="es-MX"/>
              </a:p>
            </p:txBody>
          </p:sp>
          <p:sp>
            <p:nvSpPr>
              <p:cNvPr id="37972" name="Line 84"/>
              <p:cNvSpPr>
                <a:spLocks noChangeShapeType="1"/>
              </p:cNvSpPr>
              <p:nvPr/>
            </p:nvSpPr>
            <p:spPr bwMode="auto">
              <a:xfrm>
                <a:off x="1293" y="2686"/>
                <a:ext cx="429" cy="1"/>
              </a:xfrm>
              <a:prstGeom prst="line">
                <a:avLst/>
              </a:prstGeom>
              <a:noFill/>
              <a:ln w="9525">
                <a:solidFill>
                  <a:srgbClr val="000000"/>
                </a:solidFill>
                <a:round/>
                <a:headEnd/>
                <a:tailEnd/>
              </a:ln>
            </p:spPr>
            <p:txBody>
              <a:bodyPr/>
              <a:lstStyle/>
              <a:p>
                <a:endParaRPr lang="es-MX"/>
              </a:p>
            </p:txBody>
          </p:sp>
          <p:sp>
            <p:nvSpPr>
              <p:cNvPr id="37973" name="Line 85"/>
              <p:cNvSpPr>
                <a:spLocks noChangeShapeType="1"/>
              </p:cNvSpPr>
              <p:nvPr/>
            </p:nvSpPr>
            <p:spPr bwMode="auto">
              <a:xfrm>
                <a:off x="1084" y="2104"/>
                <a:ext cx="847" cy="1"/>
              </a:xfrm>
              <a:prstGeom prst="line">
                <a:avLst/>
              </a:prstGeom>
              <a:noFill/>
              <a:ln w="9525">
                <a:solidFill>
                  <a:srgbClr val="000000"/>
                </a:solidFill>
                <a:round/>
                <a:headEnd/>
                <a:tailEnd/>
              </a:ln>
            </p:spPr>
            <p:txBody>
              <a:bodyPr/>
              <a:lstStyle/>
              <a:p>
                <a:endParaRPr lang="es-MX"/>
              </a:p>
            </p:txBody>
          </p:sp>
          <p:sp>
            <p:nvSpPr>
              <p:cNvPr id="37974" name="Line 86"/>
              <p:cNvSpPr>
                <a:spLocks noChangeShapeType="1"/>
              </p:cNvSpPr>
              <p:nvPr/>
            </p:nvSpPr>
            <p:spPr bwMode="auto">
              <a:xfrm>
                <a:off x="1137" y="2014"/>
                <a:ext cx="745" cy="1"/>
              </a:xfrm>
              <a:prstGeom prst="line">
                <a:avLst/>
              </a:prstGeom>
              <a:noFill/>
              <a:ln w="9525">
                <a:solidFill>
                  <a:srgbClr val="000000"/>
                </a:solidFill>
                <a:round/>
                <a:headEnd/>
                <a:tailEnd/>
              </a:ln>
            </p:spPr>
            <p:txBody>
              <a:bodyPr/>
              <a:lstStyle/>
              <a:p>
                <a:endParaRPr lang="es-MX"/>
              </a:p>
            </p:txBody>
          </p:sp>
          <p:sp>
            <p:nvSpPr>
              <p:cNvPr id="37975" name="Line 87"/>
              <p:cNvSpPr>
                <a:spLocks noChangeShapeType="1"/>
              </p:cNvSpPr>
              <p:nvPr/>
            </p:nvSpPr>
            <p:spPr bwMode="auto">
              <a:xfrm>
                <a:off x="1196" y="1936"/>
                <a:ext cx="628" cy="1"/>
              </a:xfrm>
              <a:prstGeom prst="line">
                <a:avLst/>
              </a:prstGeom>
              <a:noFill/>
              <a:ln w="9525">
                <a:solidFill>
                  <a:srgbClr val="000000"/>
                </a:solidFill>
                <a:round/>
                <a:headEnd/>
                <a:tailEnd/>
              </a:ln>
            </p:spPr>
            <p:txBody>
              <a:bodyPr/>
              <a:lstStyle/>
              <a:p>
                <a:endParaRPr lang="es-MX"/>
              </a:p>
            </p:txBody>
          </p:sp>
          <p:sp>
            <p:nvSpPr>
              <p:cNvPr id="37976" name="Line 88"/>
              <p:cNvSpPr>
                <a:spLocks noChangeShapeType="1"/>
              </p:cNvSpPr>
              <p:nvPr/>
            </p:nvSpPr>
            <p:spPr bwMode="auto">
              <a:xfrm>
                <a:off x="1293" y="1869"/>
                <a:ext cx="429" cy="1"/>
              </a:xfrm>
              <a:prstGeom prst="line">
                <a:avLst/>
              </a:prstGeom>
              <a:noFill/>
              <a:ln w="9525">
                <a:solidFill>
                  <a:srgbClr val="000000"/>
                </a:solidFill>
                <a:round/>
                <a:headEnd/>
                <a:tailEnd/>
              </a:ln>
            </p:spPr>
            <p:txBody>
              <a:bodyPr/>
              <a:lstStyle/>
              <a:p>
                <a:endParaRPr lang="es-MX"/>
              </a:p>
            </p:txBody>
          </p:sp>
          <p:sp>
            <p:nvSpPr>
              <p:cNvPr id="37977" name="Rectangle 89"/>
              <p:cNvSpPr>
                <a:spLocks noChangeArrowheads="1"/>
              </p:cNvSpPr>
              <p:nvPr/>
            </p:nvSpPr>
            <p:spPr bwMode="auto">
              <a:xfrm>
                <a:off x="1055" y="2185"/>
                <a:ext cx="5" cy="3"/>
              </a:xfrm>
              <a:prstGeom prst="rect">
                <a:avLst/>
              </a:prstGeom>
              <a:solidFill>
                <a:srgbClr val="000000"/>
              </a:solidFill>
              <a:ln w="9525">
                <a:noFill/>
                <a:miter lim="800000"/>
                <a:headEnd/>
                <a:tailEnd/>
              </a:ln>
            </p:spPr>
            <p:txBody>
              <a:bodyPr/>
              <a:lstStyle/>
              <a:p>
                <a:endParaRPr lang="es-MX"/>
              </a:p>
            </p:txBody>
          </p:sp>
          <p:sp>
            <p:nvSpPr>
              <p:cNvPr id="37978" name="Rectangle 90"/>
              <p:cNvSpPr>
                <a:spLocks noChangeArrowheads="1"/>
              </p:cNvSpPr>
              <p:nvPr/>
            </p:nvSpPr>
            <p:spPr bwMode="auto">
              <a:xfrm>
                <a:off x="1073" y="2185"/>
                <a:ext cx="6" cy="3"/>
              </a:xfrm>
              <a:prstGeom prst="rect">
                <a:avLst/>
              </a:prstGeom>
              <a:solidFill>
                <a:srgbClr val="000000"/>
              </a:solidFill>
              <a:ln w="9525">
                <a:noFill/>
                <a:miter lim="800000"/>
                <a:headEnd/>
                <a:tailEnd/>
              </a:ln>
            </p:spPr>
            <p:txBody>
              <a:bodyPr/>
              <a:lstStyle/>
              <a:p>
                <a:endParaRPr lang="es-MX"/>
              </a:p>
            </p:txBody>
          </p:sp>
          <p:sp>
            <p:nvSpPr>
              <p:cNvPr id="37979" name="Rectangle 91"/>
              <p:cNvSpPr>
                <a:spLocks noChangeArrowheads="1"/>
              </p:cNvSpPr>
              <p:nvPr/>
            </p:nvSpPr>
            <p:spPr bwMode="auto">
              <a:xfrm>
                <a:off x="1092" y="2185"/>
                <a:ext cx="6" cy="3"/>
              </a:xfrm>
              <a:prstGeom prst="rect">
                <a:avLst/>
              </a:prstGeom>
              <a:solidFill>
                <a:srgbClr val="000000"/>
              </a:solidFill>
              <a:ln w="9525">
                <a:noFill/>
                <a:miter lim="800000"/>
                <a:headEnd/>
                <a:tailEnd/>
              </a:ln>
            </p:spPr>
            <p:txBody>
              <a:bodyPr/>
              <a:lstStyle/>
              <a:p>
                <a:endParaRPr lang="es-MX"/>
              </a:p>
            </p:txBody>
          </p:sp>
          <p:sp>
            <p:nvSpPr>
              <p:cNvPr id="37980" name="Rectangle 92"/>
              <p:cNvSpPr>
                <a:spLocks noChangeArrowheads="1"/>
              </p:cNvSpPr>
              <p:nvPr/>
            </p:nvSpPr>
            <p:spPr bwMode="auto">
              <a:xfrm>
                <a:off x="1111" y="2185"/>
                <a:ext cx="6" cy="3"/>
              </a:xfrm>
              <a:prstGeom prst="rect">
                <a:avLst/>
              </a:prstGeom>
              <a:solidFill>
                <a:srgbClr val="000000"/>
              </a:solidFill>
              <a:ln w="9525">
                <a:noFill/>
                <a:miter lim="800000"/>
                <a:headEnd/>
                <a:tailEnd/>
              </a:ln>
            </p:spPr>
            <p:txBody>
              <a:bodyPr/>
              <a:lstStyle/>
              <a:p>
                <a:endParaRPr lang="es-MX"/>
              </a:p>
            </p:txBody>
          </p:sp>
          <p:sp>
            <p:nvSpPr>
              <p:cNvPr id="37981" name="Rectangle 93"/>
              <p:cNvSpPr>
                <a:spLocks noChangeArrowheads="1"/>
              </p:cNvSpPr>
              <p:nvPr/>
            </p:nvSpPr>
            <p:spPr bwMode="auto">
              <a:xfrm>
                <a:off x="1129" y="2185"/>
                <a:ext cx="7" cy="3"/>
              </a:xfrm>
              <a:prstGeom prst="rect">
                <a:avLst/>
              </a:prstGeom>
              <a:solidFill>
                <a:srgbClr val="000000"/>
              </a:solidFill>
              <a:ln w="9525">
                <a:noFill/>
                <a:miter lim="800000"/>
                <a:headEnd/>
                <a:tailEnd/>
              </a:ln>
            </p:spPr>
            <p:txBody>
              <a:bodyPr/>
              <a:lstStyle/>
              <a:p>
                <a:endParaRPr lang="es-MX"/>
              </a:p>
            </p:txBody>
          </p:sp>
          <p:sp>
            <p:nvSpPr>
              <p:cNvPr id="37982" name="Rectangle 94"/>
              <p:cNvSpPr>
                <a:spLocks noChangeArrowheads="1"/>
              </p:cNvSpPr>
              <p:nvPr/>
            </p:nvSpPr>
            <p:spPr bwMode="auto">
              <a:xfrm>
                <a:off x="1148" y="2185"/>
                <a:ext cx="6" cy="3"/>
              </a:xfrm>
              <a:prstGeom prst="rect">
                <a:avLst/>
              </a:prstGeom>
              <a:solidFill>
                <a:srgbClr val="000000"/>
              </a:solidFill>
              <a:ln w="9525">
                <a:noFill/>
                <a:miter lim="800000"/>
                <a:headEnd/>
                <a:tailEnd/>
              </a:ln>
            </p:spPr>
            <p:txBody>
              <a:bodyPr/>
              <a:lstStyle/>
              <a:p>
                <a:endParaRPr lang="es-MX"/>
              </a:p>
            </p:txBody>
          </p:sp>
          <p:sp>
            <p:nvSpPr>
              <p:cNvPr id="37983" name="Rectangle 95"/>
              <p:cNvSpPr>
                <a:spLocks noChangeArrowheads="1"/>
              </p:cNvSpPr>
              <p:nvPr/>
            </p:nvSpPr>
            <p:spPr bwMode="auto">
              <a:xfrm>
                <a:off x="1166" y="2185"/>
                <a:ext cx="7" cy="3"/>
              </a:xfrm>
              <a:prstGeom prst="rect">
                <a:avLst/>
              </a:prstGeom>
              <a:solidFill>
                <a:srgbClr val="000000"/>
              </a:solidFill>
              <a:ln w="9525">
                <a:noFill/>
                <a:miter lim="800000"/>
                <a:headEnd/>
                <a:tailEnd/>
              </a:ln>
            </p:spPr>
            <p:txBody>
              <a:bodyPr/>
              <a:lstStyle/>
              <a:p>
                <a:endParaRPr lang="es-MX"/>
              </a:p>
            </p:txBody>
          </p:sp>
          <p:sp>
            <p:nvSpPr>
              <p:cNvPr id="37984" name="Rectangle 96"/>
              <p:cNvSpPr>
                <a:spLocks noChangeArrowheads="1"/>
              </p:cNvSpPr>
              <p:nvPr/>
            </p:nvSpPr>
            <p:spPr bwMode="auto">
              <a:xfrm>
                <a:off x="1185" y="2185"/>
                <a:ext cx="7" cy="3"/>
              </a:xfrm>
              <a:prstGeom prst="rect">
                <a:avLst/>
              </a:prstGeom>
              <a:solidFill>
                <a:srgbClr val="000000"/>
              </a:solidFill>
              <a:ln w="9525">
                <a:noFill/>
                <a:miter lim="800000"/>
                <a:headEnd/>
                <a:tailEnd/>
              </a:ln>
            </p:spPr>
            <p:txBody>
              <a:bodyPr/>
              <a:lstStyle/>
              <a:p>
                <a:endParaRPr lang="es-MX"/>
              </a:p>
            </p:txBody>
          </p:sp>
          <p:sp>
            <p:nvSpPr>
              <p:cNvPr id="37985" name="Rectangle 97"/>
              <p:cNvSpPr>
                <a:spLocks noChangeArrowheads="1"/>
              </p:cNvSpPr>
              <p:nvPr/>
            </p:nvSpPr>
            <p:spPr bwMode="auto">
              <a:xfrm>
                <a:off x="1204" y="2185"/>
                <a:ext cx="6" cy="3"/>
              </a:xfrm>
              <a:prstGeom prst="rect">
                <a:avLst/>
              </a:prstGeom>
              <a:solidFill>
                <a:srgbClr val="000000"/>
              </a:solidFill>
              <a:ln w="9525">
                <a:noFill/>
                <a:miter lim="800000"/>
                <a:headEnd/>
                <a:tailEnd/>
              </a:ln>
            </p:spPr>
            <p:txBody>
              <a:bodyPr/>
              <a:lstStyle/>
              <a:p>
                <a:endParaRPr lang="es-MX"/>
              </a:p>
            </p:txBody>
          </p:sp>
          <p:sp>
            <p:nvSpPr>
              <p:cNvPr id="37986" name="Rectangle 98"/>
              <p:cNvSpPr>
                <a:spLocks noChangeArrowheads="1"/>
              </p:cNvSpPr>
              <p:nvPr/>
            </p:nvSpPr>
            <p:spPr bwMode="auto">
              <a:xfrm>
                <a:off x="1222" y="2185"/>
                <a:ext cx="7" cy="3"/>
              </a:xfrm>
              <a:prstGeom prst="rect">
                <a:avLst/>
              </a:prstGeom>
              <a:solidFill>
                <a:srgbClr val="000000"/>
              </a:solidFill>
              <a:ln w="9525">
                <a:noFill/>
                <a:miter lim="800000"/>
                <a:headEnd/>
                <a:tailEnd/>
              </a:ln>
            </p:spPr>
            <p:txBody>
              <a:bodyPr/>
              <a:lstStyle/>
              <a:p>
                <a:endParaRPr lang="es-MX"/>
              </a:p>
            </p:txBody>
          </p:sp>
          <p:sp>
            <p:nvSpPr>
              <p:cNvPr id="37987" name="Rectangle 99"/>
              <p:cNvSpPr>
                <a:spLocks noChangeArrowheads="1"/>
              </p:cNvSpPr>
              <p:nvPr/>
            </p:nvSpPr>
            <p:spPr bwMode="auto">
              <a:xfrm>
                <a:off x="1241" y="2185"/>
                <a:ext cx="6" cy="3"/>
              </a:xfrm>
              <a:prstGeom prst="rect">
                <a:avLst/>
              </a:prstGeom>
              <a:solidFill>
                <a:srgbClr val="000000"/>
              </a:solidFill>
              <a:ln w="9525">
                <a:noFill/>
                <a:miter lim="800000"/>
                <a:headEnd/>
                <a:tailEnd/>
              </a:ln>
            </p:spPr>
            <p:txBody>
              <a:bodyPr/>
              <a:lstStyle/>
              <a:p>
                <a:endParaRPr lang="es-MX"/>
              </a:p>
            </p:txBody>
          </p:sp>
          <p:sp>
            <p:nvSpPr>
              <p:cNvPr id="37988" name="Rectangle 100"/>
              <p:cNvSpPr>
                <a:spLocks noChangeArrowheads="1"/>
              </p:cNvSpPr>
              <p:nvPr/>
            </p:nvSpPr>
            <p:spPr bwMode="auto">
              <a:xfrm>
                <a:off x="1260" y="2185"/>
                <a:ext cx="6" cy="3"/>
              </a:xfrm>
              <a:prstGeom prst="rect">
                <a:avLst/>
              </a:prstGeom>
              <a:solidFill>
                <a:srgbClr val="000000"/>
              </a:solidFill>
              <a:ln w="9525">
                <a:noFill/>
                <a:miter lim="800000"/>
                <a:headEnd/>
                <a:tailEnd/>
              </a:ln>
            </p:spPr>
            <p:txBody>
              <a:bodyPr/>
              <a:lstStyle/>
              <a:p>
                <a:endParaRPr lang="es-MX"/>
              </a:p>
            </p:txBody>
          </p:sp>
          <p:sp>
            <p:nvSpPr>
              <p:cNvPr id="37989" name="Rectangle 101"/>
              <p:cNvSpPr>
                <a:spLocks noChangeArrowheads="1"/>
              </p:cNvSpPr>
              <p:nvPr/>
            </p:nvSpPr>
            <p:spPr bwMode="auto">
              <a:xfrm>
                <a:off x="1278" y="2185"/>
                <a:ext cx="7" cy="3"/>
              </a:xfrm>
              <a:prstGeom prst="rect">
                <a:avLst/>
              </a:prstGeom>
              <a:solidFill>
                <a:srgbClr val="000000"/>
              </a:solidFill>
              <a:ln w="9525">
                <a:noFill/>
                <a:miter lim="800000"/>
                <a:headEnd/>
                <a:tailEnd/>
              </a:ln>
            </p:spPr>
            <p:txBody>
              <a:bodyPr/>
              <a:lstStyle/>
              <a:p>
                <a:endParaRPr lang="es-MX"/>
              </a:p>
            </p:txBody>
          </p:sp>
          <p:sp>
            <p:nvSpPr>
              <p:cNvPr id="37990" name="Rectangle 102"/>
              <p:cNvSpPr>
                <a:spLocks noChangeArrowheads="1"/>
              </p:cNvSpPr>
              <p:nvPr/>
            </p:nvSpPr>
            <p:spPr bwMode="auto">
              <a:xfrm>
                <a:off x="1297" y="2185"/>
                <a:ext cx="6" cy="3"/>
              </a:xfrm>
              <a:prstGeom prst="rect">
                <a:avLst/>
              </a:prstGeom>
              <a:solidFill>
                <a:srgbClr val="000000"/>
              </a:solidFill>
              <a:ln w="9525">
                <a:noFill/>
                <a:miter lim="800000"/>
                <a:headEnd/>
                <a:tailEnd/>
              </a:ln>
            </p:spPr>
            <p:txBody>
              <a:bodyPr/>
              <a:lstStyle/>
              <a:p>
                <a:endParaRPr lang="es-MX"/>
              </a:p>
            </p:txBody>
          </p:sp>
          <p:sp>
            <p:nvSpPr>
              <p:cNvPr id="37991" name="Rectangle 103"/>
              <p:cNvSpPr>
                <a:spLocks noChangeArrowheads="1"/>
              </p:cNvSpPr>
              <p:nvPr/>
            </p:nvSpPr>
            <p:spPr bwMode="auto">
              <a:xfrm>
                <a:off x="1316" y="2185"/>
                <a:ext cx="6" cy="3"/>
              </a:xfrm>
              <a:prstGeom prst="rect">
                <a:avLst/>
              </a:prstGeom>
              <a:solidFill>
                <a:srgbClr val="000000"/>
              </a:solidFill>
              <a:ln w="9525">
                <a:noFill/>
                <a:miter lim="800000"/>
                <a:headEnd/>
                <a:tailEnd/>
              </a:ln>
            </p:spPr>
            <p:txBody>
              <a:bodyPr/>
              <a:lstStyle/>
              <a:p>
                <a:endParaRPr lang="es-MX"/>
              </a:p>
            </p:txBody>
          </p:sp>
          <p:sp>
            <p:nvSpPr>
              <p:cNvPr id="37992" name="Rectangle 104"/>
              <p:cNvSpPr>
                <a:spLocks noChangeArrowheads="1"/>
              </p:cNvSpPr>
              <p:nvPr/>
            </p:nvSpPr>
            <p:spPr bwMode="auto">
              <a:xfrm>
                <a:off x="1335" y="2185"/>
                <a:ext cx="5" cy="3"/>
              </a:xfrm>
              <a:prstGeom prst="rect">
                <a:avLst/>
              </a:prstGeom>
              <a:solidFill>
                <a:srgbClr val="000000"/>
              </a:solidFill>
              <a:ln w="9525">
                <a:noFill/>
                <a:miter lim="800000"/>
                <a:headEnd/>
                <a:tailEnd/>
              </a:ln>
            </p:spPr>
            <p:txBody>
              <a:bodyPr/>
              <a:lstStyle/>
              <a:p>
                <a:endParaRPr lang="es-MX"/>
              </a:p>
            </p:txBody>
          </p:sp>
          <p:sp>
            <p:nvSpPr>
              <p:cNvPr id="37993" name="Rectangle 105"/>
              <p:cNvSpPr>
                <a:spLocks noChangeArrowheads="1"/>
              </p:cNvSpPr>
              <p:nvPr/>
            </p:nvSpPr>
            <p:spPr bwMode="auto">
              <a:xfrm>
                <a:off x="1353" y="2185"/>
                <a:ext cx="6" cy="3"/>
              </a:xfrm>
              <a:prstGeom prst="rect">
                <a:avLst/>
              </a:prstGeom>
              <a:solidFill>
                <a:srgbClr val="000000"/>
              </a:solidFill>
              <a:ln w="9525">
                <a:noFill/>
                <a:miter lim="800000"/>
                <a:headEnd/>
                <a:tailEnd/>
              </a:ln>
            </p:spPr>
            <p:txBody>
              <a:bodyPr/>
              <a:lstStyle/>
              <a:p>
                <a:endParaRPr lang="es-MX"/>
              </a:p>
            </p:txBody>
          </p:sp>
          <p:sp>
            <p:nvSpPr>
              <p:cNvPr id="37994" name="Rectangle 106"/>
              <p:cNvSpPr>
                <a:spLocks noChangeArrowheads="1"/>
              </p:cNvSpPr>
              <p:nvPr/>
            </p:nvSpPr>
            <p:spPr bwMode="auto">
              <a:xfrm>
                <a:off x="1372" y="2185"/>
                <a:ext cx="6" cy="3"/>
              </a:xfrm>
              <a:prstGeom prst="rect">
                <a:avLst/>
              </a:prstGeom>
              <a:solidFill>
                <a:srgbClr val="000000"/>
              </a:solidFill>
              <a:ln w="9525">
                <a:noFill/>
                <a:miter lim="800000"/>
                <a:headEnd/>
                <a:tailEnd/>
              </a:ln>
            </p:spPr>
            <p:txBody>
              <a:bodyPr/>
              <a:lstStyle/>
              <a:p>
                <a:endParaRPr lang="es-MX"/>
              </a:p>
            </p:txBody>
          </p:sp>
          <p:sp>
            <p:nvSpPr>
              <p:cNvPr id="37995" name="Rectangle 107"/>
              <p:cNvSpPr>
                <a:spLocks noChangeArrowheads="1"/>
              </p:cNvSpPr>
              <p:nvPr/>
            </p:nvSpPr>
            <p:spPr bwMode="auto">
              <a:xfrm>
                <a:off x="1391" y="2185"/>
                <a:ext cx="5" cy="3"/>
              </a:xfrm>
              <a:prstGeom prst="rect">
                <a:avLst/>
              </a:prstGeom>
              <a:solidFill>
                <a:srgbClr val="000000"/>
              </a:solidFill>
              <a:ln w="9525">
                <a:noFill/>
                <a:miter lim="800000"/>
                <a:headEnd/>
                <a:tailEnd/>
              </a:ln>
            </p:spPr>
            <p:txBody>
              <a:bodyPr/>
              <a:lstStyle/>
              <a:p>
                <a:endParaRPr lang="es-MX"/>
              </a:p>
            </p:txBody>
          </p:sp>
          <p:sp>
            <p:nvSpPr>
              <p:cNvPr id="37996" name="Rectangle 108"/>
              <p:cNvSpPr>
                <a:spLocks noChangeArrowheads="1"/>
              </p:cNvSpPr>
              <p:nvPr/>
            </p:nvSpPr>
            <p:spPr bwMode="auto">
              <a:xfrm>
                <a:off x="1409" y="2185"/>
                <a:ext cx="6" cy="3"/>
              </a:xfrm>
              <a:prstGeom prst="rect">
                <a:avLst/>
              </a:prstGeom>
              <a:solidFill>
                <a:srgbClr val="000000"/>
              </a:solidFill>
              <a:ln w="9525">
                <a:noFill/>
                <a:miter lim="800000"/>
                <a:headEnd/>
                <a:tailEnd/>
              </a:ln>
            </p:spPr>
            <p:txBody>
              <a:bodyPr/>
              <a:lstStyle/>
              <a:p>
                <a:endParaRPr lang="es-MX"/>
              </a:p>
            </p:txBody>
          </p:sp>
          <p:sp>
            <p:nvSpPr>
              <p:cNvPr id="37997" name="Rectangle 109"/>
              <p:cNvSpPr>
                <a:spLocks noChangeArrowheads="1"/>
              </p:cNvSpPr>
              <p:nvPr/>
            </p:nvSpPr>
            <p:spPr bwMode="auto">
              <a:xfrm>
                <a:off x="1428" y="2185"/>
                <a:ext cx="6" cy="3"/>
              </a:xfrm>
              <a:prstGeom prst="rect">
                <a:avLst/>
              </a:prstGeom>
              <a:solidFill>
                <a:srgbClr val="000000"/>
              </a:solidFill>
              <a:ln w="9525">
                <a:noFill/>
                <a:miter lim="800000"/>
                <a:headEnd/>
                <a:tailEnd/>
              </a:ln>
            </p:spPr>
            <p:txBody>
              <a:bodyPr/>
              <a:lstStyle/>
              <a:p>
                <a:endParaRPr lang="es-MX"/>
              </a:p>
            </p:txBody>
          </p:sp>
          <p:sp>
            <p:nvSpPr>
              <p:cNvPr id="37998" name="Rectangle 110"/>
              <p:cNvSpPr>
                <a:spLocks noChangeArrowheads="1"/>
              </p:cNvSpPr>
              <p:nvPr/>
            </p:nvSpPr>
            <p:spPr bwMode="auto">
              <a:xfrm>
                <a:off x="1447" y="2185"/>
                <a:ext cx="6" cy="3"/>
              </a:xfrm>
              <a:prstGeom prst="rect">
                <a:avLst/>
              </a:prstGeom>
              <a:solidFill>
                <a:srgbClr val="000000"/>
              </a:solidFill>
              <a:ln w="9525">
                <a:noFill/>
                <a:miter lim="800000"/>
                <a:headEnd/>
                <a:tailEnd/>
              </a:ln>
            </p:spPr>
            <p:txBody>
              <a:bodyPr/>
              <a:lstStyle/>
              <a:p>
                <a:endParaRPr lang="es-MX"/>
              </a:p>
            </p:txBody>
          </p:sp>
          <p:sp>
            <p:nvSpPr>
              <p:cNvPr id="37999" name="Rectangle 111"/>
              <p:cNvSpPr>
                <a:spLocks noChangeArrowheads="1"/>
              </p:cNvSpPr>
              <p:nvPr/>
            </p:nvSpPr>
            <p:spPr bwMode="auto">
              <a:xfrm>
                <a:off x="1465" y="2185"/>
                <a:ext cx="7" cy="3"/>
              </a:xfrm>
              <a:prstGeom prst="rect">
                <a:avLst/>
              </a:prstGeom>
              <a:solidFill>
                <a:srgbClr val="000000"/>
              </a:solidFill>
              <a:ln w="9525">
                <a:noFill/>
                <a:miter lim="800000"/>
                <a:headEnd/>
                <a:tailEnd/>
              </a:ln>
            </p:spPr>
            <p:txBody>
              <a:bodyPr/>
              <a:lstStyle/>
              <a:p>
                <a:endParaRPr lang="es-MX"/>
              </a:p>
            </p:txBody>
          </p:sp>
          <p:sp>
            <p:nvSpPr>
              <p:cNvPr id="38000" name="Rectangle 112"/>
              <p:cNvSpPr>
                <a:spLocks noChangeArrowheads="1"/>
              </p:cNvSpPr>
              <p:nvPr/>
            </p:nvSpPr>
            <p:spPr bwMode="auto">
              <a:xfrm>
                <a:off x="1484" y="2185"/>
                <a:ext cx="6" cy="3"/>
              </a:xfrm>
              <a:prstGeom prst="rect">
                <a:avLst/>
              </a:prstGeom>
              <a:solidFill>
                <a:srgbClr val="000000"/>
              </a:solidFill>
              <a:ln w="9525">
                <a:noFill/>
                <a:miter lim="800000"/>
                <a:headEnd/>
                <a:tailEnd/>
              </a:ln>
            </p:spPr>
            <p:txBody>
              <a:bodyPr/>
              <a:lstStyle/>
              <a:p>
                <a:endParaRPr lang="es-MX"/>
              </a:p>
            </p:txBody>
          </p:sp>
          <p:sp>
            <p:nvSpPr>
              <p:cNvPr id="38001" name="Rectangle 113"/>
              <p:cNvSpPr>
                <a:spLocks noChangeArrowheads="1"/>
              </p:cNvSpPr>
              <p:nvPr/>
            </p:nvSpPr>
            <p:spPr bwMode="auto">
              <a:xfrm>
                <a:off x="1502" y="2185"/>
                <a:ext cx="7" cy="3"/>
              </a:xfrm>
              <a:prstGeom prst="rect">
                <a:avLst/>
              </a:prstGeom>
              <a:solidFill>
                <a:srgbClr val="000000"/>
              </a:solidFill>
              <a:ln w="9525">
                <a:noFill/>
                <a:miter lim="800000"/>
                <a:headEnd/>
                <a:tailEnd/>
              </a:ln>
            </p:spPr>
            <p:txBody>
              <a:bodyPr/>
              <a:lstStyle/>
              <a:p>
                <a:endParaRPr lang="es-MX"/>
              </a:p>
            </p:txBody>
          </p:sp>
          <p:sp>
            <p:nvSpPr>
              <p:cNvPr id="38002" name="Rectangle 114"/>
              <p:cNvSpPr>
                <a:spLocks noChangeArrowheads="1"/>
              </p:cNvSpPr>
              <p:nvPr/>
            </p:nvSpPr>
            <p:spPr bwMode="auto">
              <a:xfrm>
                <a:off x="1521" y="2185"/>
                <a:ext cx="6" cy="3"/>
              </a:xfrm>
              <a:prstGeom prst="rect">
                <a:avLst/>
              </a:prstGeom>
              <a:solidFill>
                <a:srgbClr val="000000"/>
              </a:solidFill>
              <a:ln w="9525">
                <a:noFill/>
                <a:miter lim="800000"/>
                <a:headEnd/>
                <a:tailEnd/>
              </a:ln>
            </p:spPr>
            <p:txBody>
              <a:bodyPr/>
              <a:lstStyle/>
              <a:p>
                <a:endParaRPr lang="es-MX"/>
              </a:p>
            </p:txBody>
          </p:sp>
          <p:sp>
            <p:nvSpPr>
              <p:cNvPr id="38003" name="Rectangle 115"/>
              <p:cNvSpPr>
                <a:spLocks noChangeArrowheads="1"/>
              </p:cNvSpPr>
              <p:nvPr/>
            </p:nvSpPr>
            <p:spPr bwMode="auto">
              <a:xfrm>
                <a:off x="1540" y="2185"/>
                <a:ext cx="6" cy="3"/>
              </a:xfrm>
              <a:prstGeom prst="rect">
                <a:avLst/>
              </a:prstGeom>
              <a:solidFill>
                <a:srgbClr val="000000"/>
              </a:solidFill>
              <a:ln w="9525">
                <a:noFill/>
                <a:miter lim="800000"/>
                <a:headEnd/>
                <a:tailEnd/>
              </a:ln>
            </p:spPr>
            <p:txBody>
              <a:bodyPr/>
              <a:lstStyle/>
              <a:p>
                <a:endParaRPr lang="es-MX"/>
              </a:p>
            </p:txBody>
          </p:sp>
          <p:sp>
            <p:nvSpPr>
              <p:cNvPr id="38004" name="Rectangle 116"/>
              <p:cNvSpPr>
                <a:spLocks noChangeArrowheads="1"/>
              </p:cNvSpPr>
              <p:nvPr/>
            </p:nvSpPr>
            <p:spPr bwMode="auto">
              <a:xfrm>
                <a:off x="1558" y="2185"/>
                <a:ext cx="7" cy="3"/>
              </a:xfrm>
              <a:prstGeom prst="rect">
                <a:avLst/>
              </a:prstGeom>
              <a:solidFill>
                <a:srgbClr val="000000"/>
              </a:solidFill>
              <a:ln w="9525">
                <a:noFill/>
                <a:miter lim="800000"/>
                <a:headEnd/>
                <a:tailEnd/>
              </a:ln>
            </p:spPr>
            <p:txBody>
              <a:bodyPr/>
              <a:lstStyle/>
              <a:p>
                <a:endParaRPr lang="es-MX"/>
              </a:p>
            </p:txBody>
          </p:sp>
          <p:sp>
            <p:nvSpPr>
              <p:cNvPr id="38005" name="Rectangle 117"/>
              <p:cNvSpPr>
                <a:spLocks noChangeArrowheads="1"/>
              </p:cNvSpPr>
              <p:nvPr/>
            </p:nvSpPr>
            <p:spPr bwMode="auto">
              <a:xfrm>
                <a:off x="1577" y="2185"/>
                <a:ext cx="6" cy="3"/>
              </a:xfrm>
              <a:prstGeom prst="rect">
                <a:avLst/>
              </a:prstGeom>
              <a:solidFill>
                <a:srgbClr val="000000"/>
              </a:solidFill>
              <a:ln w="9525">
                <a:noFill/>
                <a:miter lim="800000"/>
                <a:headEnd/>
                <a:tailEnd/>
              </a:ln>
            </p:spPr>
            <p:txBody>
              <a:bodyPr/>
              <a:lstStyle/>
              <a:p>
                <a:endParaRPr lang="es-MX"/>
              </a:p>
            </p:txBody>
          </p:sp>
          <p:sp>
            <p:nvSpPr>
              <p:cNvPr id="38006" name="Rectangle 118"/>
              <p:cNvSpPr>
                <a:spLocks noChangeArrowheads="1"/>
              </p:cNvSpPr>
              <p:nvPr/>
            </p:nvSpPr>
            <p:spPr bwMode="auto">
              <a:xfrm>
                <a:off x="1595" y="2185"/>
                <a:ext cx="7" cy="3"/>
              </a:xfrm>
              <a:prstGeom prst="rect">
                <a:avLst/>
              </a:prstGeom>
              <a:solidFill>
                <a:srgbClr val="000000"/>
              </a:solidFill>
              <a:ln w="9525">
                <a:noFill/>
                <a:miter lim="800000"/>
                <a:headEnd/>
                <a:tailEnd/>
              </a:ln>
            </p:spPr>
            <p:txBody>
              <a:bodyPr/>
              <a:lstStyle/>
              <a:p>
                <a:endParaRPr lang="es-MX"/>
              </a:p>
            </p:txBody>
          </p:sp>
          <p:sp>
            <p:nvSpPr>
              <p:cNvPr id="38007" name="Rectangle 119"/>
              <p:cNvSpPr>
                <a:spLocks noChangeArrowheads="1"/>
              </p:cNvSpPr>
              <p:nvPr/>
            </p:nvSpPr>
            <p:spPr bwMode="auto">
              <a:xfrm>
                <a:off x="1614" y="2185"/>
                <a:ext cx="7" cy="3"/>
              </a:xfrm>
              <a:prstGeom prst="rect">
                <a:avLst/>
              </a:prstGeom>
              <a:solidFill>
                <a:srgbClr val="000000"/>
              </a:solidFill>
              <a:ln w="9525">
                <a:noFill/>
                <a:miter lim="800000"/>
                <a:headEnd/>
                <a:tailEnd/>
              </a:ln>
            </p:spPr>
            <p:txBody>
              <a:bodyPr/>
              <a:lstStyle/>
              <a:p>
                <a:endParaRPr lang="es-MX"/>
              </a:p>
            </p:txBody>
          </p:sp>
          <p:sp>
            <p:nvSpPr>
              <p:cNvPr id="38008" name="Rectangle 120"/>
              <p:cNvSpPr>
                <a:spLocks noChangeArrowheads="1"/>
              </p:cNvSpPr>
              <p:nvPr/>
            </p:nvSpPr>
            <p:spPr bwMode="auto">
              <a:xfrm>
                <a:off x="1633" y="2185"/>
                <a:ext cx="6" cy="3"/>
              </a:xfrm>
              <a:prstGeom prst="rect">
                <a:avLst/>
              </a:prstGeom>
              <a:solidFill>
                <a:srgbClr val="000000"/>
              </a:solidFill>
              <a:ln w="9525">
                <a:noFill/>
                <a:miter lim="800000"/>
                <a:headEnd/>
                <a:tailEnd/>
              </a:ln>
            </p:spPr>
            <p:txBody>
              <a:bodyPr/>
              <a:lstStyle/>
              <a:p>
                <a:endParaRPr lang="es-MX"/>
              </a:p>
            </p:txBody>
          </p:sp>
          <p:sp>
            <p:nvSpPr>
              <p:cNvPr id="38009" name="Rectangle 121"/>
              <p:cNvSpPr>
                <a:spLocks noChangeArrowheads="1"/>
              </p:cNvSpPr>
              <p:nvPr/>
            </p:nvSpPr>
            <p:spPr bwMode="auto">
              <a:xfrm>
                <a:off x="1652" y="2185"/>
                <a:ext cx="6" cy="3"/>
              </a:xfrm>
              <a:prstGeom prst="rect">
                <a:avLst/>
              </a:prstGeom>
              <a:solidFill>
                <a:srgbClr val="000000"/>
              </a:solidFill>
              <a:ln w="9525">
                <a:noFill/>
                <a:miter lim="800000"/>
                <a:headEnd/>
                <a:tailEnd/>
              </a:ln>
            </p:spPr>
            <p:txBody>
              <a:bodyPr/>
              <a:lstStyle/>
              <a:p>
                <a:endParaRPr lang="es-MX"/>
              </a:p>
            </p:txBody>
          </p:sp>
          <p:sp>
            <p:nvSpPr>
              <p:cNvPr id="38010" name="Rectangle 122"/>
              <p:cNvSpPr>
                <a:spLocks noChangeArrowheads="1"/>
              </p:cNvSpPr>
              <p:nvPr/>
            </p:nvSpPr>
            <p:spPr bwMode="auto">
              <a:xfrm>
                <a:off x="1671" y="2185"/>
                <a:ext cx="5" cy="3"/>
              </a:xfrm>
              <a:prstGeom prst="rect">
                <a:avLst/>
              </a:prstGeom>
              <a:solidFill>
                <a:srgbClr val="000000"/>
              </a:solidFill>
              <a:ln w="9525">
                <a:noFill/>
                <a:miter lim="800000"/>
                <a:headEnd/>
                <a:tailEnd/>
              </a:ln>
            </p:spPr>
            <p:txBody>
              <a:bodyPr/>
              <a:lstStyle/>
              <a:p>
                <a:endParaRPr lang="es-MX"/>
              </a:p>
            </p:txBody>
          </p:sp>
          <p:sp>
            <p:nvSpPr>
              <p:cNvPr id="38011" name="Rectangle 123"/>
              <p:cNvSpPr>
                <a:spLocks noChangeArrowheads="1"/>
              </p:cNvSpPr>
              <p:nvPr/>
            </p:nvSpPr>
            <p:spPr bwMode="auto">
              <a:xfrm>
                <a:off x="1689" y="2185"/>
                <a:ext cx="6" cy="3"/>
              </a:xfrm>
              <a:prstGeom prst="rect">
                <a:avLst/>
              </a:prstGeom>
              <a:solidFill>
                <a:srgbClr val="000000"/>
              </a:solidFill>
              <a:ln w="9525">
                <a:noFill/>
                <a:miter lim="800000"/>
                <a:headEnd/>
                <a:tailEnd/>
              </a:ln>
            </p:spPr>
            <p:txBody>
              <a:bodyPr/>
              <a:lstStyle/>
              <a:p>
                <a:endParaRPr lang="es-MX"/>
              </a:p>
            </p:txBody>
          </p:sp>
          <p:sp>
            <p:nvSpPr>
              <p:cNvPr id="38012" name="Rectangle 124"/>
              <p:cNvSpPr>
                <a:spLocks noChangeArrowheads="1"/>
              </p:cNvSpPr>
              <p:nvPr/>
            </p:nvSpPr>
            <p:spPr bwMode="auto">
              <a:xfrm>
                <a:off x="1708" y="2185"/>
                <a:ext cx="6" cy="3"/>
              </a:xfrm>
              <a:prstGeom prst="rect">
                <a:avLst/>
              </a:prstGeom>
              <a:solidFill>
                <a:srgbClr val="000000"/>
              </a:solidFill>
              <a:ln w="9525">
                <a:noFill/>
                <a:miter lim="800000"/>
                <a:headEnd/>
                <a:tailEnd/>
              </a:ln>
            </p:spPr>
            <p:txBody>
              <a:bodyPr/>
              <a:lstStyle/>
              <a:p>
                <a:endParaRPr lang="es-MX"/>
              </a:p>
            </p:txBody>
          </p:sp>
          <p:sp>
            <p:nvSpPr>
              <p:cNvPr id="38013" name="Rectangle 125"/>
              <p:cNvSpPr>
                <a:spLocks noChangeArrowheads="1"/>
              </p:cNvSpPr>
              <p:nvPr/>
            </p:nvSpPr>
            <p:spPr bwMode="auto">
              <a:xfrm>
                <a:off x="1727" y="2185"/>
                <a:ext cx="5" cy="3"/>
              </a:xfrm>
              <a:prstGeom prst="rect">
                <a:avLst/>
              </a:prstGeom>
              <a:solidFill>
                <a:srgbClr val="000000"/>
              </a:solidFill>
              <a:ln w="9525">
                <a:noFill/>
                <a:miter lim="800000"/>
                <a:headEnd/>
                <a:tailEnd/>
              </a:ln>
            </p:spPr>
            <p:txBody>
              <a:bodyPr/>
              <a:lstStyle/>
              <a:p>
                <a:endParaRPr lang="es-MX"/>
              </a:p>
            </p:txBody>
          </p:sp>
          <p:sp>
            <p:nvSpPr>
              <p:cNvPr id="38014" name="Rectangle 126"/>
              <p:cNvSpPr>
                <a:spLocks noChangeArrowheads="1"/>
              </p:cNvSpPr>
              <p:nvPr/>
            </p:nvSpPr>
            <p:spPr bwMode="auto">
              <a:xfrm>
                <a:off x="1745" y="2185"/>
                <a:ext cx="6" cy="3"/>
              </a:xfrm>
              <a:prstGeom prst="rect">
                <a:avLst/>
              </a:prstGeom>
              <a:solidFill>
                <a:srgbClr val="000000"/>
              </a:solidFill>
              <a:ln w="9525">
                <a:noFill/>
                <a:miter lim="800000"/>
                <a:headEnd/>
                <a:tailEnd/>
              </a:ln>
            </p:spPr>
            <p:txBody>
              <a:bodyPr/>
              <a:lstStyle/>
              <a:p>
                <a:endParaRPr lang="es-MX"/>
              </a:p>
            </p:txBody>
          </p:sp>
          <p:sp>
            <p:nvSpPr>
              <p:cNvPr id="38015" name="Rectangle 127"/>
              <p:cNvSpPr>
                <a:spLocks noChangeArrowheads="1"/>
              </p:cNvSpPr>
              <p:nvPr/>
            </p:nvSpPr>
            <p:spPr bwMode="auto">
              <a:xfrm>
                <a:off x="1764" y="2185"/>
                <a:ext cx="6" cy="3"/>
              </a:xfrm>
              <a:prstGeom prst="rect">
                <a:avLst/>
              </a:prstGeom>
              <a:solidFill>
                <a:srgbClr val="000000"/>
              </a:solidFill>
              <a:ln w="9525">
                <a:noFill/>
                <a:miter lim="800000"/>
                <a:headEnd/>
                <a:tailEnd/>
              </a:ln>
            </p:spPr>
            <p:txBody>
              <a:bodyPr/>
              <a:lstStyle/>
              <a:p>
                <a:endParaRPr lang="es-MX"/>
              </a:p>
            </p:txBody>
          </p:sp>
          <p:sp>
            <p:nvSpPr>
              <p:cNvPr id="38016" name="Rectangle 128"/>
              <p:cNvSpPr>
                <a:spLocks noChangeArrowheads="1"/>
              </p:cNvSpPr>
              <p:nvPr/>
            </p:nvSpPr>
            <p:spPr bwMode="auto">
              <a:xfrm>
                <a:off x="1782" y="2185"/>
                <a:ext cx="7" cy="3"/>
              </a:xfrm>
              <a:prstGeom prst="rect">
                <a:avLst/>
              </a:prstGeom>
              <a:solidFill>
                <a:srgbClr val="000000"/>
              </a:solidFill>
              <a:ln w="9525">
                <a:noFill/>
                <a:miter lim="800000"/>
                <a:headEnd/>
                <a:tailEnd/>
              </a:ln>
            </p:spPr>
            <p:txBody>
              <a:bodyPr/>
              <a:lstStyle/>
              <a:p>
                <a:endParaRPr lang="es-MX"/>
              </a:p>
            </p:txBody>
          </p:sp>
          <p:sp>
            <p:nvSpPr>
              <p:cNvPr id="38017" name="Rectangle 129"/>
              <p:cNvSpPr>
                <a:spLocks noChangeArrowheads="1"/>
              </p:cNvSpPr>
              <p:nvPr/>
            </p:nvSpPr>
            <p:spPr bwMode="auto">
              <a:xfrm>
                <a:off x="1801" y="2185"/>
                <a:ext cx="7" cy="3"/>
              </a:xfrm>
              <a:prstGeom prst="rect">
                <a:avLst/>
              </a:prstGeom>
              <a:solidFill>
                <a:srgbClr val="000000"/>
              </a:solidFill>
              <a:ln w="9525">
                <a:noFill/>
                <a:miter lim="800000"/>
                <a:headEnd/>
                <a:tailEnd/>
              </a:ln>
            </p:spPr>
            <p:txBody>
              <a:bodyPr/>
              <a:lstStyle/>
              <a:p>
                <a:endParaRPr lang="es-MX"/>
              </a:p>
            </p:txBody>
          </p:sp>
          <p:sp>
            <p:nvSpPr>
              <p:cNvPr id="38018" name="Rectangle 130"/>
              <p:cNvSpPr>
                <a:spLocks noChangeArrowheads="1"/>
              </p:cNvSpPr>
              <p:nvPr/>
            </p:nvSpPr>
            <p:spPr bwMode="auto">
              <a:xfrm>
                <a:off x="1820" y="2185"/>
                <a:ext cx="6" cy="3"/>
              </a:xfrm>
              <a:prstGeom prst="rect">
                <a:avLst/>
              </a:prstGeom>
              <a:solidFill>
                <a:srgbClr val="000000"/>
              </a:solidFill>
              <a:ln w="9525">
                <a:noFill/>
                <a:miter lim="800000"/>
                <a:headEnd/>
                <a:tailEnd/>
              </a:ln>
            </p:spPr>
            <p:txBody>
              <a:bodyPr/>
              <a:lstStyle/>
              <a:p>
                <a:endParaRPr lang="es-MX"/>
              </a:p>
            </p:txBody>
          </p:sp>
          <p:sp>
            <p:nvSpPr>
              <p:cNvPr id="38019" name="Rectangle 131"/>
              <p:cNvSpPr>
                <a:spLocks noChangeArrowheads="1"/>
              </p:cNvSpPr>
              <p:nvPr/>
            </p:nvSpPr>
            <p:spPr bwMode="auto">
              <a:xfrm>
                <a:off x="1838" y="2185"/>
                <a:ext cx="7" cy="3"/>
              </a:xfrm>
              <a:prstGeom prst="rect">
                <a:avLst/>
              </a:prstGeom>
              <a:solidFill>
                <a:srgbClr val="000000"/>
              </a:solidFill>
              <a:ln w="9525">
                <a:noFill/>
                <a:miter lim="800000"/>
                <a:headEnd/>
                <a:tailEnd/>
              </a:ln>
            </p:spPr>
            <p:txBody>
              <a:bodyPr/>
              <a:lstStyle/>
              <a:p>
                <a:endParaRPr lang="es-MX"/>
              </a:p>
            </p:txBody>
          </p:sp>
          <p:sp>
            <p:nvSpPr>
              <p:cNvPr id="38020" name="Rectangle 132"/>
              <p:cNvSpPr>
                <a:spLocks noChangeArrowheads="1"/>
              </p:cNvSpPr>
              <p:nvPr/>
            </p:nvSpPr>
            <p:spPr bwMode="auto">
              <a:xfrm>
                <a:off x="1857" y="2185"/>
                <a:ext cx="6" cy="3"/>
              </a:xfrm>
              <a:prstGeom prst="rect">
                <a:avLst/>
              </a:prstGeom>
              <a:solidFill>
                <a:srgbClr val="000000"/>
              </a:solidFill>
              <a:ln w="9525">
                <a:noFill/>
                <a:miter lim="800000"/>
                <a:headEnd/>
                <a:tailEnd/>
              </a:ln>
            </p:spPr>
            <p:txBody>
              <a:bodyPr/>
              <a:lstStyle/>
              <a:p>
                <a:endParaRPr lang="es-MX"/>
              </a:p>
            </p:txBody>
          </p:sp>
          <p:sp>
            <p:nvSpPr>
              <p:cNvPr id="38021" name="Rectangle 133"/>
              <p:cNvSpPr>
                <a:spLocks noChangeArrowheads="1"/>
              </p:cNvSpPr>
              <p:nvPr/>
            </p:nvSpPr>
            <p:spPr bwMode="auto">
              <a:xfrm>
                <a:off x="1876" y="2185"/>
                <a:ext cx="6" cy="3"/>
              </a:xfrm>
              <a:prstGeom prst="rect">
                <a:avLst/>
              </a:prstGeom>
              <a:solidFill>
                <a:srgbClr val="000000"/>
              </a:solidFill>
              <a:ln w="9525">
                <a:noFill/>
                <a:miter lim="800000"/>
                <a:headEnd/>
                <a:tailEnd/>
              </a:ln>
            </p:spPr>
            <p:txBody>
              <a:bodyPr/>
              <a:lstStyle/>
              <a:p>
                <a:endParaRPr lang="es-MX"/>
              </a:p>
            </p:txBody>
          </p:sp>
          <p:sp>
            <p:nvSpPr>
              <p:cNvPr id="38022" name="Rectangle 134"/>
              <p:cNvSpPr>
                <a:spLocks noChangeArrowheads="1"/>
              </p:cNvSpPr>
              <p:nvPr/>
            </p:nvSpPr>
            <p:spPr bwMode="auto">
              <a:xfrm>
                <a:off x="1894" y="2185"/>
                <a:ext cx="7" cy="3"/>
              </a:xfrm>
              <a:prstGeom prst="rect">
                <a:avLst/>
              </a:prstGeom>
              <a:solidFill>
                <a:srgbClr val="000000"/>
              </a:solidFill>
              <a:ln w="9525">
                <a:noFill/>
                <a:miter lim="800000"/>
                <a:headEnd/>
                <a:tailEnd/>
              </a:ln>
            </p:spPr>
            <p:txBody>
              <a:bodyPr/>
              <a:lstStyle/>
              <a:p>
                <a:endParaRPr lang="es-MX"/>
              </a:p>
            </p:txBody>
          </p:sp>
          <p:sp>
            <p:nvSpPr>
              <p:cNvPr id="38023" name="Rectangle 135"/>
              <p:cNvSpPr>
                <a:spLocks noChangeArrowheads="1"/>
              </p:cNvSpPr>
              <p:nvPr/>
            </p:nvSpPr>
            <p:spPr bwMode="auto">
              <a:xfrm>
                <a:off x="1913" y="2185"/>
                <a:ext cx="6" cy="3"/>
              </a:xfrm>
              <a:prstGeom prst="rect">
                <a:avLst/>
              </a:prstGeom>
              <a:solidFill>
                <a:srgbClr val="000000"/>
              </a:solidFill>
              <a:ln w="9525">
                <a:noFill/>
                <a:miter lim="800000"/>
                <a:headEnd/>
                <a:tailEnd/>
              </a:ln>
            </p:spPr>
            <p:txBody>
              <a:bodyPr/>
              <a:lstStyle/>
              <a:p>
                <a:endParaRPr lang="es-MX"/>
              </a:p>
            </p:txBody>
          </p:sp>
          <p:sp>
            <p:nvSpPr>
              <p:cNvPr id="38024" name="Rectangle 136"/>
              <p:cNvSpPr>
                <a:spLocks noChangeArrowheads="1"/>
              </p:cNvSpPr>
              <p:nvPr/>
            </p:nvSpPr>
            <p:spPr bwMode="auto">
              <a:xfrm>
                <a:off x="1931" y="2185"/>
                <a:ext cx="7" cy="3"/>
              </a:xfrm>
              <a:prstGeom prst="rect">
                <a:avLst/>
              </a:prstGeom>
              <a:solidFill>
                <a:srgbClr val="000000"/>
              </a:solidFill>
              <a:ln w="9525">
                <a:noFill/>
                <a:miter lim="800000"/>
                <a:headEnd/>
                <a:tailEnd/>
              </a:ln>
            </p:spPr>
            <p:txBody>
              <a:bodyPr/>
              <a:lstStyle/>
              <a:p>
                <a:endParaRPr lang="es-MX"/>
              </a:p>
            </p:txBody>
          </p:sp>
          <p:sp>
            <p:nvSpPr>
              <p:cNvPr id="38025" name="Rectangle 137"/>
              <p:cNvSpPr>
                <a:spLocks noChangeArrowheads="1"/>
              </p:cNvSpPr>
              <p:nvPr/>
            </p:nvSpPr>
            <p:spPr bwMode="auto">
              <a:xfrm>
                <a:off x="1950" y="2185"/>
                <a:ext cx="3" cy="3"/>
              </a:xfrm>
              <a:prstGeom prst="rect">
                <a:avLst/>
              </a:prstGeom>
              <a:solidFill>
                <a:srgbClr val="000000"/>
              </a:solidFill>
              <a:ln w="9525">
                <a:noFill/>
                <a:miter lim="800000"/>
                <a:headEnd/>
                <a:tailEnd/>
              </a:ln>
            </p:spPr>
            <p:txBody>
              <a:bodyPr/>
              <a:lstStyle/>
              <a:p>
                <a:endParaRPr lang="es-MX"/>
              </a:p>
            </p:txBody>
          </p:sp>
          <p:sp>
            <p:nvSpPr>
              <p:cNvPr id="38026" name="Rectangle 138"/>
              <p:cNvSpPr>
                <a:spLocks noChangeArrowheads="1"/>
              </p:cNvSpPr>
              <p:nvPr/>
            </p:nvSpPr>
            <p:spPr bwMode="auto">
              <a:xfrm>
                <a:off x="1152" y="1972"/>
                <a:ext cx="6" cy="2"/>
              </a:xfrm>
              <a:prstGeom prst="rect">
                <a:avLst/>
              </a:prstGeom>
              <a:solidFill>
                <a:srgbClr val="000000"/>
              </a:solidFill>
              <a:ln w="9525">
                <a:noFill/>
                <a:miter lim="800000"/>
                <a:headEnd/>
                <a:tailEnd/>
              </a:ln>
            </p:spPr>
            <p:txBody>
              <a:bodyPr/>
              <a:lstStyle/>
              <a:p>
                <a:endParaRPr lang="es-MX"/>
              </a:p>
            </p:txBody>
          </p:sp>
          <p:sp>
            <p:nvSpPr>
              <p:cNvPr id="38027" name="Rectangle 139"/>
              <p:cNvSpPr>
                <a:spLocks noChangeArrowheads="1"/>
              </p:cNvSpPr>
              <p:nvPr/>
            </p:nvSpPr>
            <p:spPr bwMode="auto">
              <a:xfrm>
                <a:off x="1170" y="1972"/>
                <a:ext cx="7" cy="2"/>
              </a:xfrm>
              <a:prstGeom prst="rect">
                <a:avLst/>
              </a:prstGeom>
              <a:solidFill>
                <a:srgbClr val="000000"/>
              </a:solidFill>
              <a:ln w="9525">
                <a:noFill/>
                <a:miter lim="800000"/>
                <a:headEnd/>
                <a:tailEnd/>
              </a:ln>
            </p:spPr>
            <p:txBody>
              <a:bodyPr/>
              <a:lstStyle/>
              <a:p>
                <a:endParaRPr lang="es-MX"/>
              </a:p>
            </p:txBody>
          </p:sp>
          <p:sp>
            <p:nvSpPr>
              <p:cNvPr id="38028" name="Rectangle 140"/>
              <p:cNvSpPr>
                <a:spLocks noChangeArrowheads="1"/>
              </p:cNvSpPr>
              <p:nvPr/>
            </p:nvSpPr>
            <p:spPr bwMode="auto">
              <a:xfrm>
                <a:off x="1189" y="1972"/>
                <a:ext cx="7" cy="2"/>
              </a:xfrm>
              <a:prstGeom prst="rect">
                <a:avLst/>
              </a:prstGeom>
              <a:solidFill>
                <a:srgbClr val="000000"/>
              </a:solidFill>
              <a:ln w="9525">
                <a:noFill/>
                <a:miter lim="800000"/>
                <a:headEnd/>
                <a:tailEnd/>
              </a:ln>
            </p:spPr>
            <p:txBody>
              <a:bodyPr/>
              <a:lstStyle/>
              <a:p>
                <a:endParaRPr lang="es-MX"/>
              </a:p>
            </p:txBody>
          </p:sp>
          <p:sp>
            <p:nvSpPr>
              <p:cNvPr id="38029" name="Rectangle 141"/>
              <p:cNvSpPr>
                <a:spLocks noChangeArrowheads="1"/>
              </p:cNvSpPr>
              <p:nvPr/>
            </p:nvSpPr>
            <p:spPr bwMode="auto">
              <a:xfrm>
                <a:off x="1208" y="1972"/>
                <a:ext cx="6" cy="2"/>
              </a:xfrm>
              <a:prstGeom prst="rect">
                <a:avLst/>
              </a:prstGeom>
              <a:solidFill>
                <a:srgbClr val="000000"/>
              </a:solidFill>
              <a:ln w="9525">
                <a:noFill/>
                <a:miter lim="800000"/>
                <a:headEnd/>
                <a:tailEnd/>
              </a:ln>
            </p:spPr>
            <p:txBody>
              <a:bodyPr/>
              <a:lstStyle/>
              <a:p>
                <a:endParaRPr lang="es-MX"/>
              </a:p>
            </p:txBody>
          </p:sp>
          <p:sp>
            <p:nvSpPr>
              <p:cNvPr id="38030" name="Rectangle 142"/>
              <p:cNvSpPr>
                <a:spLocks noChangeArrowheads="1"/>
              </p:cNvSpPr>
              <p:nvPr/>
            </p:nvSpPr>
            <p:spPr bwMode="auto">
              <a:xfrm>
                <a:off x="1226" y="1972"/>
                <a:ext cx="7" cy="2"/>
              </a:xfrm>
              <a:prstGeom prst="rect">
                <a:avLst/>
              </a:prstGeom>
              <a:solidFill>
                <a:srgbClr val="000000"/>
              </a:solidFill>
              <a:ln w="9525">
                <a:noFill/>
                <a:miter lim="800000"/>
                <a:headEnd/>
                <a:tailEnd/>
              </a:ln>
            </p:spPr>
            <p:txBody>
              <a:bodyPr/>
              <a:lstStyle/>
              <a:p>
                <a:endParaRPr lang="es-MX"/>
              </a:p>
            </p:txBody>
          </p:sp>
          <p:sp>
            <p:nvSpPr>
              <p:cNvPr id="38031" name="Rectangle 143"/>
              <p:cNvSpPr>
                <a:spLocks noChangeArrowheads="1"/>
              </p:cNvSpPr>
              <p:nvPr/>
            </p:nvSpPr>
            <p:spPr bwMode="auto">
              <a:xfrm>
                <a:off x="1245" y="1972"/>
                <a:ext cx="6" cy="2"/>
              </a:xfrm>
              <a:prstGeom prst="rect">
                <a:avLst/>
              </a:prstGeom>
              <a:solidFill>
                <a:srgbClr val="000000"/>
              </a:solidFill>
              <a:ln w="9525">
                <a:noFill/>
                <a:miter lim="800000"/>
                <a:headEnd/>
                <a:tailEnd/>
              </a:ln>
            </p:spPr>
            <p:txBody>
              <a:bodyPr/>
              <a:lstStyle/>
              <a:p>
                <a:endParaRPr lang="es-MX"/>
              </a:p>
            </p:txBody>
          </p:sp>
          <p:sp>
            <p:nvSpPr>
              <p:cNvPr id="38032" name="Rectangle 144"/>
              <p:cNvSpPr>
                <a:spLocks noChangeArrowheads="1"/>
              </p:cNvSpPr>
              <p:nvPr/>
            </p:nvSpPr>
            <p:spPr bwMode="auto">
              <a:xfrm>
                <a:off x="1264" y="1972"/>
                <a:ext cx="6" cy="2"/>
              </a:xfrm>
              <a:prstGeom prst="rect">
                <a:avLst/>
              </a:prstGeom>
              <a:solidFill>
                <a:srgbClr val="000000"/>
              </a:solidFill>
              <a:ln w="9525">
                <a:noFill/>
                <a:miter lim="800000"/>
                <a:headEnd/>
                <a:tailEnd/>
              </a:ln>
            </p:spPr>
            <p:txBody>
              <a:bodyPr/>
              <a:lstStyle/>
              <a:p>
                <a:endParaRPr lang="es-MX"/>
              </a:p>
            </p:txBody>
          </p:sp>
          <p:sp>
            <p:nvSpPr>
              <p:cNvPr id="38033" name="Rectangle 145"/>
              <p:cNvSpPr>
                <a:spLocks noChangeArrowheads="1"/>
              </p:cNvSpPr>
              <p:nvPr/>
            </p:nvSpPr>
            <p:spPr bwMode="auto">
              <a:xfrm>
                <a:off x="1282" y="1972"/>
                <a:ext cx="7" cy="2"/>
              </a:xfrm>
              <a:prstGeom prst="rect">
                <a:avLst/>
              </a:prstGeom>
              <a:solidFill>
                <a:srgbClr val="000000"/>
              </a:solidFill>
              <a:ln w="9525">
                <a:noFill/>
                <a:miter lim="800000"/>
                <a:headEnd/>
                <a:tailEnd/>
              </a:ln>
            </p:spPr>
            <p:txBody>
              <a:bodyPr/>
              <a:lstStyle/>
              <a:p>
                <a:endParaRPr lang="es-MX"/>
              </a:p>
            </p:txBody>
          </p:sp>
          <p:sp>
            <p:nvSpPr>
              <p:cNvPr id="38034" name="Rectangle 146"/>
              <p:cNvSpPr>
                <a:spLocks noChangeArrowheads="1"/>
              </p:cNvSpPr>
              <p:nvPr/>
            </p:nvSpPr>
            <p:spPr bwMode="auto">
              <a:xfrm>
                <a:off x="1301" y="1972"/>
                <a:ext cx="6" cy="2"/>
              </a:xfrm>
              <a:prstGeom prst="rect">
                <a:avLst/>
              </a:prstGeom>
              <a:solidFill>
                <a:srgbClr val="000000"/>
              </a:solidFill>
              <a:ln w="9525">
                <a:noFill/>
                <a:miter lim="800000"/>
                <a:headEnd/>
                <a:tailEnd/>
              </a:ln>
            </p:spPr>
            <p:txBody>
              <a:bodyPr/>
              <a:lstStyle/>
              <a:p>
                <a:endParaRPr lang="es-MX"/>
              </a:p>
            </p:txBody>
          </p:sp>
          <p:sp>
            <p:nvSpPr>
              <p:cNvPr id="38035" name="Rectangle 147"/>
              <p:cNvSpPr>
                <a:spLocks noChangeArrowheads="1"/>
              </p:cNvSpPr>
              <p:nvPr/>
            </p:nvSpPr>
            <p:spPr bwMode="auto">
              <a:xfrm>
                <a:off x="1319" y="1972"/>
                <a:ext cx="7" cy="2"/>
              </a:xfrm>
              <a:prstGeom prst="rect">
                <a:avLst/>
              </a:prstGeom>
              <a:solidFill>
                <a:srgbClr val="000000"/>
              </a:solidFill>
              <a:ln w="9525">
                <a:noFill/>
                <a:miter lim="800000"/>
                <a:headEnd/>
                <a:tailEnd/>
              </a:ln>
            </p:spPr>
            <p:txBody>
              <a:bodyPr/>
              <a:lstStyle/>
              <a:p>
                <a:endParaRPr lang="es-MX"/>
              </a:p>
            </p:txBody>
          </p:sp>
          <p:sp>
            <p:nvSpPr>
              <p:cNvPr id="38036" name="Rectangle 148"/>
              <p:cNvSpPr>
                <a:spLocks noChangeArrowheads="1"/>
              </p:cNvSpPr>
              <p:nvPr/>
            </p:nvSpPr>
            <p:spPr bwMode="auto">
              <a:xfrm>
                <a:off x="1338" y="1972"/>
                <a:ext cx="7" cy="2"/>
              </a:xfrm>
              <a:prstGeom prst="rect">
                <a:avLst/>
              </a:prstGeom>
              <a:solidFill>
                <a:srgbClr val="000000"/>
              </a:solidFill>
              <a:ln w="9525">
                <a:noFill/>
                <a:miter lim="800000"/>
                <a:headEnd/>
                <a:tailEnd/>
              </a:ln>
            </p:spPr>
            <p:txBody>
              <a:bodyPr/>
              <a:lstStyle/>
              <a:p>
                <a:endParaRPr lang="es-MX"/>
              </a:p>
            </p:txBody>
          </p:sp>
          <p:sp>
            <p:nvSpPr>
              <p:cNvPr id="38037" name="Rectangle 149"/>
              <p:cNvSpPr>
                <a:spLocks noChangeArrowheads="1"/>
              </p:cNvSpPr>
              <p:nvPr/>
            </p:nvSpPr>
            <p:spPr bwMode="auto">
              <a:xfrm>
                <a:off x="1357" y="1972"/>
                <a:ext cx="6" cy="2"/>
              </a:xfrm>
              <a:prstGeom prst="rect">
                <a:avLst/>
              </a:prstGeom>
              <a:solidFill>
                <a:srgbClr val="000000"/>
              </a:solidFill>
              <a:ln w="9525">
                <a:noFill/>
                <a:miter lim="800000"/>
                <a:headEnd/>
                <a:tailEnd/>
              </a:ln>
            </p:spPr>
            <p:txBody>
              <a:bodyPr/>
              <a:lstStyle/>
              <a:p>
                <a:endParaRPr lang="es-MX"/>
              </a:p>
            </p:txBody>
          </p:sp>
          <p:sp>
            <p:nvSpPr>
              <p:cNvPr id="38038" name="Rectangle 150"/>
              <p:cNvSpPr>
                <a:spLocks noChangeArrowheads="1"/>
              </p:cNvSpPr>
              <p:nvPr/>
            </p:nvSpPr>
            <p:spPr bwMode="auto">
              <a:xfrm>
                <a:off x="1375" y="1972"/>
                <a:ext cx="7" cy="2"/>
              </a:xfrm>
              <a:prstGeom prst="rect">
                <a:avLst/>
              </a:prstGeom>
              <a:solidFill>
                <a:srgbClr val="000000"/>
              </a:solidFill>
              <a:ln w="9525">
                <a:noFill/>
                <a:miter lim="800000"/>
                <a:headEnd/>
                <a:tailEnd/>
              </a:ln>
            </p:spPr>
            <p:txBody>
              <a:bodyPr/>
              <a:lstStyle/>
              <a:p>
                <a:endParaRPr lang="es-MX"/>
              </a:p>
            </p:txBody>
          </p:sp>
          <p:sp>
            <p:nvSpPr>
              <p:cNvPr id="38039" name="Rectangle 151"/>
              <p:cNvSpPr>
                <a:spLocks noChangeArrowheads="1"/>
              </p:cNvSpPr>
              <p:nvPr/>
            </p:nvSpPr>
            <p:spPr bwMode="auto">
              <a:xfrm>
                <a:off x="1395" y="1972"/>
                <a:ext cx="5" cy="2"/>
              </a:xfrm>
              <a:prstGeom prst="rect">
                <a:avLst/>
              </a:prstGeom>
              <a:solidFill>
                <a:srgbClr val="000000"/>
              </a:solidFill>
              <a:ln w="9525">
                <a:noFill/>
                <a:miter lim="800000"/>
                <a:headEnd/>
                <a:tailEnd/>
              </a:ln>
            </p:spPr>
            <p:txBody>
              <a:bodyPr/>
              <a:lstStyle/>
              <a:p>
                <a:endParaRPr lang="es-MX"/>
              </a:p>
            </p:txBody>
          </p:sp>
          <p:sp>
            <p:nvSpPr>
              <p:cNvPr id="38040" name="Rectangle 152"/>
              <p:cNvSpPr>
                <a:spLocks noChangeArrowheads="1"/>
              </p:cNvSpPr>
              <p:nvPr/>
            </p:nvSpPr>
            <p:spPr bwMode="auto">
              <a:xfrm>
                <a:off x="1413" y="1972"/>
                <a:ext cx="6" cy="2"/>
              </a:xfrm>
              <a:prstGeom prst="rect">
                <a:avLst/>
              </a:prstGeom>
              <a:solidFill>
                <a:srgbClr val="000000"/>
              </a:solidFill>
              <a:ln w="9525">
                <a:noFill/>
                <a:miter lim="800000"/>
                <a:headEnd/>
                <a:tailEnd/>
              </a:ln>
            </p:spPr>
            <p:txBody>
              <a:bodyPr/>
              <a:lstStyle/>
              <a:p>
                <a:endParaRPr lang="es-MX"/>
              </a:p>
            </p:txBody>
          </p:sp>
          <p:sp>
            <p:nvSpPr>
              <p:cNvPr id="38041" name="Rectangle 153"/>
              <p:cNvSpPr>
                <a:spLocks noChangeArrowheads="1"/>
              </p:cNvSpPr>
              <p:nvPr/>
            </p:nvSpPr>
            <p:spPr bwMode="auto">
              <a:xfrm>
                <a:off x="1432" y="1972"/>
                <a:ext cx="6" cy="2"/>
              </a:xfrm>
              <a:prstGeom prst="rect">
                <a:avLst/>
              </a:prstGeom>
              <a:solidFill>
                <a:srgbClr val="000000"/>
              </a:solidFill>
              <a:ln w="9525">
                <a:noFill/>
                <a:miter lim="800000"/>
                <a:headEnd/>
                <a:tailEnd/>
              </a:ln>
            </p:spPr>
            <p:txBody>
              <a:bodyPr/>
              <a:lstStyle/>
              <a:p>
                <a:endParaRPr lang="es-MX"/>
              </a:p>
            </p:txBody>
          </p:sp>
          <p:sp>
            <p:nvSpPr>
              <p:cNvPr id="38042" name="Rectangle 154"/>
              <p:cNvSpPr>
                <a:spLocks noChangeArrowheads="1"/>
              </p:cNvSpPr>
              <p:nvPr/>
            </p:nvSpPr>
            <p:spPr bwMode="auto">
              <a:xfrm>
                <a:off x="1451" y="1972"/>
                <a:ext cx="5" cy="2"/>
              </a:xfrm>
              <a:prstGeom prst="rect">
                <a:avLst/>
              </a:prstGeom>
              <a:solidFill>
                <a:srgbClr val="000000"/>
              </a:solidFill>
              <a:ln w="9525">
                <a:noFill/>
                <a:miter lim="800000"/>
                <a:headEnd/>
                <a:tailEnd/>
              </a:ln>
            </p:spPr>
            <p:txBody>
              <a:bodyPr/>
              <a:lstStyle/>
              <a:p>
                <a:endParaRPr lang="es-MX"/>
              </a:p>
            </p:txBody>
          </p:sp>
          <p:sp>
            <p:nvSpPr>
              <p:cNvPr id="38043" name="Rectangle 155"/>
              <p:cNvSpPr>
                <a:spLocks noChangeArrowheads="1"/>
              </p:cNvSpPr>
              <p:nvPr/>
            </p:nvSpPr>
            <p:spPr bwMode="auto">
              <a:xfrm>
                <a:off x="1469" y="1972"/>
                <a:ext cx="6" cy="2"/>
              </a:xfrm>
              <a:prstGeom prst="rect">
                <a:avLst/>
              </a:prstGeom>
              <a:solidFill>
                <a:srgbClr val="000000"/>
              </a:solidFill>
              <a:ln w="9525">
                <a:noFill/>
                <a:miter lim="800000"/>
                <a:headEnd/>
                <a:tailEnd/>
              </a:ln>
            </p:spPr>
            <p:txBody>
              <a:bodyPr/>
              <a:lstStyle/>
              <a:p>
                <a:endParaRPr lang="es-MX"/>
              </a:p>
            </p:txBody>
          </p:sp>
          <p:sp>
            <p:nvSpPr>
              <p:cNvPr id="38044" name="Rectangle 156"/>
              <p:cNvSpPr>
                <a:spLocks noChangeArrowheads="1"/>
              </p:cNvSpPr>
              <p:nvPr/>
            </p:nvSpPr>
            <p:spPr bwMode="auto">
              <a:xfrm>
                <a:off x="1488" y="1972"/>
                <a:ext cx="6" cy="2"/>
              </a:xfrm>
              <a:prstGeom prst="rect">
                <a:avLst/>
              </a:prstGeom>
              <a:solidFill>
                <a:srgbClr val="000000"/>
              </a:solidFill>
              <a:ln w="9525">
                <a:noFill/>
                <a:miter lim="800000"/>
                <a:headEnd/>
                <a:tailEnd/>
              </a:ln>
            </p:spPr>
            <p:txBody>
              <a:bodyPr/>
              <a:lstStyle/>
              <a:p>
                <a:endParaRPr lang="es-MX"/>
              </a:p>
            </p:txBody>
          </p:sp>
          <p:sp>
            <p:nvSpPr>
              <p:cNvPr id="38045" name="Rectangle 157"/>
              <p:cNvSpPr>
                <a:spLocks noChangeArrowheads="1"/>
              </p:cNvSpPr>
              <p:nvPr/>
            </p:nvSpPr>
            <p:spPr bwMode="auto">
              <a:xfrm>
                <a:off x="1506" y="1972"/>
                <a:ext cx="7" cy="2"/>
              </a:xfrm>
              <a:prstGeom prst="rect">
                <a:avLst/>
              </a:prstGeom>
              <a:solidFill>
                <a:srgbClr val="000000"/>
              </a:solidFill>
              <a:ln w="9525">
                <a:noFill/>
                <a:miter lim="800000"/>
                <a:headEnd/>
                <a:tailEnd/>
              </a:ln>
            </p:spPr>
            <p:txBody>
              <a:bodyPr/>
              <a:lstStyle/>
              <a:p>
                <a:endParaRPr lang="es-MX"/>
              </a:p>
            </p:txBody>
          </p:sp>
          <p:sp>
            <p:nvSpPr>
              <p:cNvPr id="38046" name="Rectangle 158"/>
              <p:cNvSpPr>
                <a:spLocks noChangeArrowheads="1"/>
              </p:cNvSpPr>
              <p:nvPr/>
            </p:nvSpPr>
            <p:spPr bwMode="auto">
              <a:xfrm>
                <a:off x="1525" y="1972"/>
                <a:ext cx="7" cy="2"/>
              </a:xfrm>
              <a:prstGeom prst="rect">
                <a:avLst/>
              </a:prstGeom>
              <a:solidFill>
                <a:srgbClr val="000000"/>
              </a:solidFill>
              <a:ln w="9525">
                <a:noFill/>
                <a:miter lim="800000"/>
                <a:headEnd/>
                <a:tailEnd/>
              </a:ln>
            </p:spPr>
            <p:txBody>
              <a:bodyPr/>
              <a:lstStyle/>
              <a:p>
                <a:endParaRPr lang="es-MX"/>
              </a:p>
            </p:txBody>
          </p:sp>
          <p:sp>
            <p:nvSpPr>
              <p:cNvPr id="38047" name="Rectangle 159"/>
              <p:cNvSpPr>
                <a:spLocks noChangeArrowheads="1"/>
              </p:cNvSpPr>
              <p:nvPr/>
            </p:nvSpPr>
            <p:spPr bwMode="auto">
              <a:xfrm>
                <a:off x="1544" y="1972"/>
                <a:ext cx="6" cy="2"/>
              </a:xfrm>
              <a:prstGeom prst="rect">
                <a:avLst/>
              </a:prstGeom>
              <a:solidFill>
                <a:srgbClr val="000000"/>
              </a:solidFill>
              <a:ln w="9525">
                <a:noFill/>
                <a:miter lim="800000"/>
                <a:headEnd/>
                <a:tailEnd/>
              </a:ln>
            </p:spPr>
            <p:txBody>
              <a:bodyPr/>
              <a:lstStyle/>
              <a:p>
                <a:endParaRPr lang="es-MX"/>
              </a:p>
            </p:txBody>
          </p:sp>
          <p:sp>
            <p:nvSpPr>
              <p:cNvPr id="38048" name="Rectangle 160"/>
              <p:cNvSpPr>
                <a:spLocks noChangeArrowheads="1"/>
              </p:cNvSpPr>
              <p:nvPr/>
            </p:nvSpPr>
            <p:spPr bwMode="auto">
              <a:xfrm>
                <a:off x="1562" y="1972"/>
                <a:ext cx="7" cy="2"/>
              </a:xfrm>
              <a:prstGeom prst="rect">
                <a:avLst/>
              </a:prstGeom>
              <a:solidFill>
                <a:srgbClr val="000000"/>
              </a:solidFill>
              <a:ln w="9525">
                <a:noFill/>
                <a:miter lim="800000"/>
                <a:headEnd/>
                <a:tailEnd/>
              </a:ln>
            </p:spPr>
            <p:txBody>
              <a:bodyPr/>
              <a:lstStyle/>
              <a:p>
                <a:endParaRPr lang="es-MX"/>
              </a:p>
            </p:txBody>
          </p:sp>
          <p:sp>
            <p:nvSpPr>
              <p:cNvPr id="38049" name="Rectangle 161"/>
              <p:cNvSpPr>
                <a:spLocks noChangeArrowheads="1"/>
              </p:cNvSpPr>
              <p:nvPr/>
            </p:nvSpPr>
            <p:spPr bwMode="auto">
              <a:xfrm>
                <a:off x="1581" y="1972"/>
                <a:ext cx="6" cy="2"/>
              </a:xfrm>
              <a:prstGeom prst="rect">
                <a:avLst/>
              </a:prstGeom>
              <a:solidFill>
                <a:srgbClr val="000000"/>
              </a:solidFill>
              <a:ln w="9525">
                <a:noFill/>
                <a:miter lim="800000"/>
                <a:headEnd/>
                <a:tailEnd/>
              </a:ln>
            </p:spPr>
            <p:txBody>
              <a:bodyPr/>
              <a:lstStyle/>
              <a:p>
                <a:endParaRPr lang="es-MX"/>
              </a:p>
            </p:txBody>
          </p:sp>
          <p:sp>
            <p:nvSpPr>
              <p:cNvPr id="38050" name="Rectangle 162"/>
              <p:cNvSpPr>
                <a:spLocks noChangeArrowheads="1"/>
              </p:cNvSpPr>
              <p:nvPr/>
            </p:nvSpPr>
            <p:spPr bwMode="auto">
              <a:xfrm>
                <a:off x="1600" y="1972"/>
                <a:ext cx="6" cy="2"/>
              </a:xfrm>
              <a:prstGeom prst="rect">
                <a:avLst/>
              </a:prstGeom>
              <a:solidFill>
                <a:srgbClr val="000000"/>
              </a:solidFill>
              <a:ln w="9525">
                <a:noFill/>
                <a:miter lim="800000"/>
                <a:headEnd/>
                <a:tailEnd/>
              </a:ln>
            </p:spPr>
            <p:txBody>
              <a:bodyPr/>
              <a:lstStyle/>
              <a:p>
                <a:endParaRPr lang="es-MX"/>
              </a:p>
            </p:txBody>
          </p:sp>
          <p:sp>
            <p:nvSpPr>
              <p:cNvPr id="38051" name="Rectangle 163"/>
              <p:cNvSpPr>
                <a:spLocks noChangeArrowheads="1"/>
              </p:cNvSpPr>
              <p:nvPr/>
            </p:nvSpPr>
            <p:spPr bwMode="auto">
              <a:xfrm>
                <a:off x="1618" y="1972"/>
                <a:ext cx="7" cy="2"/>
              </a:xfrm>
              <a:prstGeom prst="rect">
                <a:avLst/>
              </a:prstGeom>
              <a:solidFill>
                <a:srgbClr val="000000"/>
              </a:solidFill>
              <a:ln w="9525">
                <a:noFill/>
                <a:miter lim="800000"/>
                <a:headEnd/>
                <a:tailEnd/>
              </a:ln>
            </p:spPr>
            <p:txBody>
              <a:bodyPr/>
              <a:lstStyle/>
              <a:p>
                <a:endParaRPr lang="es-MX"/>
              </a:p>
            </p:txBody>
          </p:sp>
          <p:sp>
            <p:nvSpPr>
              <p:cNvPr id="38052" name="Rectangle 164"/>
              <p:cNvSpPr>
                <a:spLocks noChangeArrowheads="1"/>
              </p:cNvSpPr>
              <p:nvPr/>
            </p:nvSpPr>
            <p:spPr bwMode="auto">
              <a:xfrm>
                <a:off x="1637" y="1972"/>
                <a:ext cx="6" cy="2"/>
              </a:xfrm>
              <a:prstGeom prst="rect">
                <a:avLst/>
              </a:prstGeom>
              <a:solidFill>
                <a:srgbClr val="000000"/>
              </a:solidFill>
              <a:ln w="9525">
                <a:noFill/>
                <a:miter lim="800000"/>
                <a:headEnd/>
                <a:tailEnd/>
              </a:ln>
            </p:spPr>
            <p:txBody>
              <a:bodyPr/>
              <a:lstStyle/>
              <a:p>
                <a:endParaRPr lang="es-MX"/>
              </a:p>
            </p:txBody>
          </p:sp>
          <p:sp>
            <p:nvSpPr>
              <p:cNvPr id="38053" name="Rectangle 165"/>
              <p:cNvSpPr>
                <a:spLocks noChangeArrowheads="1"/>
              </p:cNvSpPr>
              <p:nvPr/>
            </p:nvSpPr>
            <p:spPr bwMode="auto">
              <a:xfrm>
                <a:off x="1655" y="1972"/>
                <a:ext cx="7" cy="2"/>
              </a:xfrm>
              <a:prstGeom prst="rect">
                <a:avLst/>
              </a:prstGeom>
              <a:solidFill>
                <a:srgbClr val="000000"/>
              </a:solidFill>
              <a:ln w="9525">
                <a:noFill/>
                <a:miter lim="800000"/>
                <a:headEnd/>
                <a:tailEnd/>
              </a:ln>
            </p:spPr>
            <p:txBody>
              <a:bodyPr/>
              <a:lstStyle/>
              <a:p>
                <a:endParaRPr lang="es-MX"/>
              </a:p>
            </p:txBody>
          </p:sp>
          <p:sp>
            <p:nvSpPr>
              <p:cNvPr id="38054" name="Rectangle 166"/>
              <p:cNvSpPr>
                <a:spLocks noChangeArrowheads="1"/>
              </p:cNvSpPr>
              <p:nvPr/>
            </p:nvSpPr>
            <p:spPr bwMode="auto">
              <a:xfrm>
                <a:off x="1674" y="1972"/>
                <a:ext cx="6" cy="2"/>
              </a:xfrm>
              <a:prstGeom prst="rect">
                <a:avLst/>
              </a:prstGeom>
              <a:solidFill>
                <a:srgbClr val="000000"/>
              </a:solidFill>
              <a:ln w="9525">
                <a:noFill/>
                <a:miter lim="800000"/>
                <a:headEnd/>
                <a:tailEnd/>
              </a:ln>
            </p:spPr>
            <p:txBody>
              <a:bodyPr/>
              <a:lstStyle/>
              <a:p>
                <a:endParaRPr lang="es-MX"/>
              </a:p>
            </p:txBody>
          </p:sp>
          <p:sp>
            <p:nvSpPr>
              <p:cNvPr id="38055" name="Rectangle 167"/>
              <p:cNvSpPr>
                <a:spLocks noChangeArrowheads="1"/>
              </p:cNvSpPr>
              <p:nvPr/>
            </p:nvSpPr>
            <p:spPr bwMode="auto">
              <a:xfrm>
                <a:off x="1693" y="1972"/>
                <a:ext cx="6" cy="2"/>
              </a:xfrm>
              <a:prstGeom prst="rect">
                <a:avLst/>
              </a:prstGeom>
              <a:solidFill>
                <a:srgbClr val="000000"/>
              </a:solidFill>
              <a:ln w="9525">
                <a:noFill/>
                <a:miter lim="800000"/>
                <a:headEnd/>
                <a:tailEnd/>
              </a:ln>
            </p:spPr>
            <p:txBody>
              <a:bodyPr/>
              <a:lstStyle/>
              <a:p>
                <a:endParaRPr lang="es-MX"/>
              </a:p>
            </p:txBody>
          </p:sp>
          <p:sp>
            <p:nvSpPr>
              <p:cNvPr id="38056" name="Rectangle 168"/>
              <p:cNvSpPr>
                <a:spLocks noChangeArrowheads="1"/>
              </p:cNvSpPr>
              <p:nvPr/>
            </p:nvSpPr>
            <p:spPr bwMode="auto">
              <a:xfrm>
                <a:off x="1711" y="1972"/>
                <a:ext cx="7" cy="2"/>
              </a:xfrm>
              <a:prstGeom prst="rect">
                <a:avLst/>
              </a:prstGeom>
              <a:solidFill>
                <a:srgbClr val="000000"/>
              </a:solidFill>
              <a:ln w="9525">
                <a:noFill/>
                <a:miter lim="800000"/>
                <a:headEnd/>
                <a:tailEnd/>
              </a:ln>
            </p:spPr>
            <p:txBody>
              <a:bodyPr/>
              <a:lstStyle/>
              <a:p>
                <a:endParaRPr lang="es-MX"/>
              </a:p>
            </p:txBody>
          </p:sp>
          <p:sp>
            <p:nvSpPr>
              <p:cNvPr id="38057" name="Rectangle 169"/>
              <p:cNvSpPr>
                <a:spLocks noChangeArrowheads="1"/>
              </p:cNvSpPr>
              <p:nvPr/>
            </p:nvSpPr>
            <p:spPr bwMode="auto">
              <a:xfrm>
                <a:off x="1731" y="1972"/>
                <a:ext cx="5" cy="2"/>
              </a:xfrm>
              <a:prstGeom prst="rect">
                <a:avLst/>
              </a:prstGeom>
              <a:solidFill>
                <a:srgbClr val="000000"/>
              </a:solidFill>
              <a:ln w="9525">
                <a:noFill/>
                <a:miter lim="800000"/>
                <a:headEnd/>
                <a:tailEnd/>
              </a:ln>
            </p:spPr>
            <p:txBody>
              <a:bodyPr/>
              <a:lstStyle/>
              <a:p>
                <a:endParaRPr lang="es-MX"/>
              </a:p>
            </p:txBody>
          </p:sp>
          <p:sp>
            <p:nvSpPr>
              <p:cNvPr id="38058" name="Rectangle 170"/>
              <p:cNvSpPr>
                <a:spLocks noChangeArrowheads="1"/>
              </p:cNvSpPr>
              <p:nvPr/>
            </p:nvSpPr>
            <p:spPr bwMode="auto">
              <a:xfrm>
                <a:off x="1749" y="1972"/>
                <a:ext cx="6" cy="2"/>
              </a:xfrm>
              <a:prstGeom prst="rect">
                <a:avLst/>
              </a:prstGeom>
              <a:solidFill>
                <a:srgbClr val="000000"/>
              </a:solidFill>
              <a:ln w="9525">
                <a:noFill/>
                <a:miter lim="800000"/>
                <a:headEnd/>
                <a:tailEnd/>
              </a:ln>
            </p:spPr>
            <p:txBody>
              <a:bodyPr/>
              <a:lstStyle/>
              <a:p>
                <a:endParaRPr lang="es-MX"/>
              </a:p>
            </p:txBody>
          </p:sp>
          <p:sp>
            <p:nvSpPr>
              <p:cNvPr id="38059" name="Rectangle 171"/>
              <p:cNvSpPr>
                <a:spLocks noChangeArrowheads="1"/>
              </p:cNvSpPr>
              <p:nvPr/>
            </p:nvSpPr>
            <p:spPr bwMode="auto">
              <a:xfrm>
                <a:off x="1768" y="1972"/>
                <a:ext cx="6" cy="2"/>
              </a:xfrm>
              <a:prstGeom prst="rect">
                <a:avLst/>
              </a:prstGeom>
              <a:solidFill>
                <a:srgbClr val="000000"/>
              </a:solidFill>
              <a:ln w="9525">
                <a:noFill/>
                <a:miter lim="800000"/>
                <a:headEnd/>
                <a:tailEnd/>
              </a:ln>
            </p:spPr>
            <p:txBody>
              <a:bodyPr/>
              <a:lstStyle/>
              <a:p>
                <a:endParaRPr lang="es-MX"/>
              </a:p>
            </p:txBody>
          </p:sp>
          <p:sp>
            <p:nvSpPr>
              <p:cNvPr id="38060" name="Rectangle 172"/>
              <p:cNvSpPr>
                <a:spLocks noChangeArrowheads="1"/>
              </p:cNvSpPr>
              <p:nvPr/>
            </p:nvSpPr>
            <p:spPr bwMode="auto">
              <a:xfrm>
                <a:off x="1787" y="1972"/>
                <a:ext cx="5" cy="2"/>
              </a:xfrm>
              <a:prstGeom prst="rect">
                <a:avLst/>
              </a:prstGeom>
              <a:solidFill>
                <a:srgbClr val="000000"/>
              </a:solidFill>
              <a:ln w="9525">
                <a:noFill/>
                <a:miter lim="800000"/>
                <a:headEnd/>
                <a:tailEnd/>
              </a:ln>
            </p:spPr>
            <p:txBody>
              <a:bodyPr/>
              <a:lstStyle/>
              <a:p>
                <a:endParaRPr lang="es-MX"/>
              </a:p>
            </p:txBody>
          </p:sp>
          <p:sp>
            <p:nvSpPr>
              <p:cNvPr id="38061" name="Rectangle 173"/>
              <p:cNvSpPr>
                <a:spLocks noChangeArrowheads="1"/>
              </p:cNvSpPr>
              <p:nvPr/>
            </p:nvSpPr>
            <p:spPr bwMode="auto">
              <a:xfrm>
                <a:off x="1805" y="1972"/>
                <a:ext cx="6" cy="2"/>
              </a:xfrm>
              <a:prstGeom prst="rect">
                <a:avLst/>
              </a:prstGeom>
              <a:solidFill>
                <a:srgbClr val="000000"/>
              </a:solidFill>
              <a:ln w="9525">
                <a:noFill/>
                <a:miter lim="800000"/>
                <a:headEnd/>
                <a:tailEnd/>
              </a:ln>
            </p:spPr>
            <p:txBody>
              <a:bodyPr/>
              <a:lstStyle/>
              <a:p>
                <a:endParaRPr lang="es-MX"/>
              </a:p>
            </p:txBody>
          </p:sp>
          <p:sp>
            <p:nvSpPr>
              <p:cNvPr id="38062" name="Rectangle 174"/>
              <p:cNvSpPr>
                <a:spLocks noChangeArrowheads="1"/>
              </p:cNvSpPr>
              <p:nvPr/>
            </p:nvSpPr>
            <p:spPr bwMode="auto">
              <a:xfrm>
                <a:off x="1824" y="1972"/>
                <a:ext cx="6" cy="2"/>
              </a:xfrm>
              <a:prstGeom prst="rect">
                <a:avLst/>
              </a:prstGeom>
              <a:solidFill>
                <a:srgbClr val="000000"/>
              </a:solidFill>
              <a:ln w="9525">
                <a:noFill/>
                <a:miter lim="800000"/>
                <a:headEnd/>
                <a:tailEnd/>
              </a:ln>
            </p:spPr>
            <p:txBody>
              <a:bodyPr/>
              <a:lstStyle/>
              <a:p>
                <a:endParaRPr lang="es-MX"/>
              </a:p>
            </p:txBody>
          </p:sp>
          <p:sp>
            <p:nvSpPr>
              <p:cNvPr id="38063" name="Rectangle 175"/>
              <p:cNvSpPr>
                <a:spLocks noChangeArrowheads="1"/>
              </p:cNvSpPr>
              <p:nvPr/>
            </p:nvSpPr>
            <p:spPr bwMode="auto">
              <a:xfrm>
                <a:off x="1842" y="1972"/>
                <a:ext cx="7" cy="2"/>
              </a:xfrm>
              <a:prstGeom prst="rect">
                <a:avLst/>
              </a:prstGeom>
              <a:solidFill>
                <a:srgbClr val="000000"/>
              </a:solidFill>
              <a:ln w="9525">
                <a:noFill/>
                <a:miter lim="800000"/>
                <a:headEnd/>
                <a:tailEnd/>
              </a:ln>
            </p:spPr>
            <p:txBody>
              <a:bodyPr/>
              <a:lstStyle/>
              <a:p>
                <a:endParaRPr lang="es-MX"/>
              </a:p>
            </p:txBody>
          </p:sp>
          <p:grpSp>
            <p:nvGrpSpPr>
              <p:cNvPr id="38064" name="Group 176"/>
              <p:cNvGrpSpPr>
                <a:grpSpLocks/>
              </p:cNvGrpSpPr>
              <p:nvPr/>
            </p:nvGrpSpPr>
            <p:grpSpPr bwMode="auto">
              <a:xfrm>
                <a:off x="2277" y="1661"/>
                <a:ext cx="265" cy="35"/>
                <a:chOff x="2277" y="1661"/>
                <a:chExt cx="265" cy="35"/>
              </a:xfrm>
            </p:grpSpPr>
            <p:sp>
              <p:nvSpPr>
                <p:cNvPr id="38065" name="Freeform 177"/>
                <p:cNvSpPr>
                  <a:spLocks/>
                </p:cNvSpPr>
                <p:nvPr/>
              </p:nvSpPr>
              <p:spPr bwMode="auto">
                <a:xfrm>
                  <a:off x="2277" y="1663"/>
                  <a:ext cx="105" cy="33"/>
                </a:xfrm>
                <a:custGeom>
                  <a:avLst/>
                  <a:gdLst/>
                  <a:ahLst/>
                  <a:cxnLst>
                    <a:cxn ang="0">
                      <a:pos x="0" y="66"/>
                    </a:cxn>
                    <a:cxn ang="0">
                      <a:pos x="29" y="52"/>
                    </a:cxn>
                    <a:cxn ang="0">
                      <a:pos x="62" y="36"/>
                    </a:cxn>
                    <a:cxn ang="0">
                      <a:pos x="94" y="20"/>
                    </a:cxn>
                    <a:cxn ang="0">
                      <a:pos x="133" y="8"/>
                    </a:cxn>
                    <a:cxn ang="0">
                      <a:pos x="211" y="0"/>
                    </a:cxn>
                  </a:cxnLst>
                  <a:rect l="0" t="0" r="r" b="b"/>
                  <a:pathLst>
                    <a:path w="211" h="66">
                      <a:moveTo>
                        <a:pt x="0" y="66"/>
                      </a:moveTo>
                      <a:lnTo>
                        <a:pt x="29" y="52"/>
                      </a:lnTo>
                      <a:lnTo>
                        <a:pt x="62" y="36"/>
                      </a:lnTo>
                      <a:lnTo>
                        <a:pt x="94" y="20"/>
                      </a:lnTo>
                      <a:lnTo>
                        <a:pt x="133" y="8"/>
                      </a:lnTo>
                      <a:lnTo>
                        <a:pt x="211" y="0"/>
                      </a:lnTo>
                    </a:path>
                  </a:pathLst>
                </a:custGeom>
                <a:noFill/>
                <a:ln w="20638">
                  <a:solidFill>
                    <a:srgbClr val="FFFFFF"/>
                  </a:solidFill>
                  <a:prstDash val="solid"/>
                  <a:round/>
                  <a:headEnd/>
                  <a:tailEnd/>
                </a:ln>
              </p:spPr>
              <p:txBody>
                <a:bodyPr/>
                <a:lstStyle/>
                <a:p>
                  <a:endParaRPr lang="es-MX"/>
                </a:p>
              </p:txBody>
            </p:sp>
            <p:sp>
              <p:nvSpPr>
                <p:cNvPr id="38066" name="Freeform 178"/>
                <p:cNvSpPr>
                  <a:spLocks/>
                </p:cNvSpPr>
                <p:nvPr/>
              </p:nvSpPr>
              <p:spPr bwMode="auto">
                <a:xfrm>
                  <a:off x="2428" y="1661"/>
                  <a:ext cx="114" cy="35"/>
                </a:xfrm>
                <a:custGeom>
                  <a:avLst/>
                  <a:gdLst/>
                  <a:ahLst/>
                  <a:cxnLst>
                    <a:cxn ang="0">
                      <a:pos x="229" y="71"/>
                    </a:cxn>
                    <a:cxn ang="0">
                      <a:pos x="199" y="57"/>
                    </a:cxn>
                    <a:cxn ang="0">
                      <a:pos x="167" y="41"/>
                    </a:cxn>
                    <a:cxn ang="0">
                      <a:pos x="138" y="25"/>
                    </a:cxn>
                    <a:cxn ang="0">
                      <a:pos x="0" y="0"/>
                    </a:cxn>
                    <a:cxn ang="0">
                      <a:pos x="78" y="10"/>
                    </a:cxn>
                  </a:cxnLst>
                  <a:rect l="0" t="0" r="r" b="b"/>
                  <a:pathLst>
                    <a:path w="229" h="71">
                      <a:moveTo>
                        <a:pt x="229" y="71"/>
                      </a:moveTo>
                      <a:lnTo>
                        <a:pt x="199" y="57"/>
                      </a:lnTo>
                      <a:lnTo>
                        <a:pt x="167" y="41"/>
                      </a:lnTo>
                      <a:lnTo>
                        <a:pt x="138" y="25"/>
                      </a:lnTo>
                      <a:lnTo>
                        <a:pt x="0" y="0"/>
                      </a:lnTo>
                      <a:lnTo>
                        <a:pt x="78" y="10"/>
                      </a:lnTo>
                    </a:path>
                  </a:pathLst>
                </a:custGeom>
                <a:noFill/>
                <a:ln w="20638">
                  <a:solidFill>
                    <a:srgbClr val="FFFFFF"/>
                  </a:solidFill>
                  <a:prstDash val="solid"/>
                  <a:round/>
                  <a:headEnd/>
                  <a:tailEnd/>
                </a:ln>
              </p:spPr>
              <p:txBody>
                <a:bodyPr/>
                <a:lstStyle/>
                <a:p>
                  <a:endParaRPr lang="es-MX"/>
                </a:p>
              </p:txBody>
            </p:sp>
          </p:grpSp>
          <p:grpSp>
            <p:nvGrpSpPr>
              <p:cNvPr id="38067" name="Group 179"/>
              <p:cNvGrpSpPr>
                <a:grpSpLocks/>
              </p:cNvGrpSpPr>
              <p:nvPr/>
            </p:nvGrpSpPr>
            <p:grpSpPr bwMode="auto">
              <a:xfrm>
                <a:off x="2458" y="2706"/>
                <a:ext cx="264" cy="36"/>
                <a:chOff x="2458" y="2706"/>
                <a:chExt cx="264" cy="36"/>
              </a:xfrm>
            </p:grpSpPr>
            <p:sp>
              <p:nvSpPr>
                <p:cNvPr id="38068" name="Freeform 180"/>
                <p:cNvSpPr>
                  <a:spLocks/>
                </p:cNvSpPr>
                <p:nvPr/>
              </p:nvSpPr>
              <p:spPr bwMode="auto">
                <a:xfrm>
                  <a:off x="2458" y="2706"/>
                  <a:ext cx="103" cy="33"/>
                </a:xfrm>
                <a:custGeom>
                  <a:avLst/>
                  <a:gdLst/>
                  <a:ahLst/>
                  <a:cxnLst>
                    <a:cxn ang="0">
                      <a:pos x="0" y="0"/>
                    </a:cxn>
                    <a:cxn ang="0">
                      <a:pos x="28" y="15"/>
                    </a:cxn>
                    <a:cxn ang="0">
                      <a:pos x="62" y="31"/>
                    </a:cxn>
                    <a:cxn ang="0">
                      <a:pos x="91" y="45"/>
                    </a:cxn>
                    <a:cxn ang="0">
                      <a:pos x="131" y="58"/>
                    </a:cxn>
                    <a:cxn ang="0">
                      <a:pos x="207" y="66"/>
                    </a:cxn>
                  </a:cxnLst>
                  <a:rect l="0" t="0" r="r" b="b"/>
                  <a:pathLst>
                    <a:path w="207" h="66">
                      <a:moveTo>
                        <a:pt x="0" y="0"/>
                      </a:moveTo>
                      <a:lnTo>
                        <a:pt x="28" y="15"/>
                      </a:lnTo>
                      <a:lnTo>
                        <a:pt x="62" y="31"/>
                      </a:lnTo>
                      <a:lnTo>
                        <a:pt x="91" y="45"/>
                      </a:lnTo>
                      <a:lnTo>
                        <a:pt x="131" y="58"/>
                      </a:lnTo>
                      <a:lnTo>
                        <a:pt x="207" y="66"/>
                      </a:lnTo>
                    </a:path>
                  </a:pathLst>
                </a:custGeom>
                <a:noFill/>
                <a:ln w="20638">
                  <a:solidFill>
                    <a:srgbClr val="FFFFFF"/>
                  </a:solidFill>
                  <a:prstDash val="solid"/>
                  <a:round/>
                  <a:headEnd/>
                  <a:tailEnd/>
                </a:ln>
              </p:spPr>
              <p:txBody>
                <a:bodyPr/>
                <a:lstStyle/>
                <a:p>
                  <a:endParaRPr lang="es-MX"/>
                </a:p>
              </p:txBody>
            </p:sp>
            <p:sp>
              <p:nvSpPr>
                <p:cNvPr id="38069" name="Freeform 181"/>
                <p:cNvSpPr>
                  <a:spLocks/>
                </p:cNvSpPr>
                <p:nvPr/>
              </p:nvSpPr>
              <p:spPr bwMode="auto">
                <a:xfrm>
                  <a:off x="2607" y="2706"/>
                  <a:ext cx="115" cy="36"/>
                </a:xfrm>
                <a:custGeom>
                  <a:avLst/>
                  <a:gdLst/>
                  <a:ahLst/>
                  <a:cxnLst>
                    <a:cxn ang="0">
                      <a:pos x="228" y="0"/>
                    </a:cxn>
                    <a:cxn ang="0">
                      <a:pos x="199" y="15"/>
                    </a:cxn>
                    <a:cxn ang="0">
                      <a:pos x="167" y="31"/>
                    </a:cxn>
                    <a:cxn ang="0">
                      <a:pos x="137" y="45"/>
                    </a:cxn>
                    <a:cxn ang="0">
                      <a:pos x="0" y="71"/>
                    </a:cxn>
                    <a:cxn ang="0">
                      <a:pos x="77" y="61"/>
                    </a:cxn>
                  </a:cxnLst>
                  <a:rect l="0" t="0" r="r" b="b"/>
                  <a:pathLst>
                    <a:path w="228" h="71">
                      <a:moveTo>
                        <a:pt x="228" y="0"/>
                      </a:moveTo>
                      <a:lnTo>
                        <a:pt x="199" y="15"/>
                      </a:lnTo>
                      <a:lnTo>
                        <a:pt x="167" y="31"/>
                      </a:lnTo>
                      <a:lnTo>
                        <a:pt x="137" y="45"/>
                      </a:lnTo>
                      <a:lnTo>
                        <a:pt x="0" y="71"/>
                      </a:lnTo>
                      <a:lnTo>
                        <a:pt x="77" y="61"/>
                      </a:lnTo>
                    </a:path>
                  </a:pathLst>
                </a:custGeom>
                <a:noFill/>
                <a:ln w="20638">
                  <a:solidFill>
                    <a:srgbClr val="FFFFFF"/>
                  </a:solidFill>
                  <a:prstDash val="solid"/>
                  <a:round/>
                  <a:headEnd/>
                  <a:tailEnd/>
                </a:ln>
              </p:spPr>
              <p:txBody>
                <a:bodyPr/>
                <a:lstStyle/>
                <a:p>
                  <a:endParaRPr lang="es-MX"/>
                </a:p>
              </p:txBody>
            </p:sp>
          </p:grpSp>
          <p:sp>
            <p:nvSpPr>
              <p:cNvPr id="38070" name="Freeform 182"/>
              <p:cNvSpPr>
                <a:spLocks/>
              </p:cNvSpPr>
              <p:nvPr/>
            </p:nvSpPr>
            <p:spPr bwMode="auto">
              <a:xfrm>
                <a:off x="1703" y="1979"/>
                <a:ext cx="562" cy="197"/>
              </a:xfrm>
              <a:custGeom>
                <a:avLst/>
                <a:gdLst/>
                <a:ahLst/>
                <a:cxnLst>
                  <a:cxn ang="0">
                    <a:pos x="348" y="394"/>
                  </a:cxn>
                  <a:cxn ang="0">
                    <a:pos x="1124" y="105"/>
                  </a:cxn>
                  <a:cxn ang="0">
                    <a:pos x="0" y="0"/>
                  </a:cxn>
                </a:cxnLst>
                <a:rect l="0" t="0" r="r" b="b"/>
                <a:pathLst>
                  <a:path w="1124" h="394">
                    <a:moveTo>
                      <a:pt x="348" y="394"/>
                    </a:moveTo>
                    <a:lnTo>
                      <a:pt x="1124" y="105"/>
                    </a:lnTo>
                    <a:lnTo>
                      <a:pt x="0" y="0"/>
                    </a:lnTo>
                  </a:path>
                </a:pathLst>
              </a:custGeom>
              <a:noFill/>
              <a:ln w="9525">
                <a:solidFill>
                  <a:srgbClr val="000000"/>
                </a:solidFill>
                <a:prstDash val="solid"/>
                <a:round/>
                <a:headEnd/>
                <a:tailEnd/>
              </a:ln>
            </p:spPr>
            <p:txBody>
              <a:bodyPr/>
              <a:lstStyle/>
              <a:p>
                <a:endParaRPr lang="es-MX"/>
              </a:p>
            </p:txBody>
          </p:sp>
          <p:sp>
            <p:nvSpPr>
              <p:cNvPr id="38071" name="Freeform 183"/>
              <p:cNvSpPr>
                <a:spLocks/>
              </p:cNvSpPr>
              <p:nvPr/>
            </p:nvSpPr>
            <p:spPr bwMode="auto">
              <a:xfrm>
                <a:off x="1687" y="1964"/>
                <a:ext cx="23" cy="31"/>
              </a:xfrm>
              <a:custGeom>
                <a:avLst/>
                <a:gdLst/>
                <a:ahLst/>
                <a:cxnLst>
                  <a:cxn ang="0">
                    <a:pos x="42" y="61"/>
                  </a:cxn>
                  <a:cxn ang="0">
                    <a:pos x="47" y="0"/>
                  </a:cxn>
                  <a:cxn ang="0">
                    <a:pos x="0" y="27"/>
                  </a:cxn>
                  <a:cxn ang="0">
                    <a:pos x="42" y="61"/>
                  </a:cxn>
                </a:cxnLst>
                <a:rect l="0" t="0" r="r" b="b"/>
                <a:pathLst>
                  <a:path w="47" h="61">
                    <a:moveTo>
                      <a:pt x="42" y="61"/>
                    </a:moveTo>
                    <a:lnTo>
                      <a:pt x="47" y="0"/>
                    </a:lnTo>
                    <a:lnTo>
                      <a:pt x="0" y="27"/>
                    </a:lnTo>
                    <a:lnTo>
                      <a:pt x="42" y="61"/>
                    </a:lnTo>
                    <a:close/>
                  </a:path>
                </a:pathLst>
              </a:custGeom>
              <a:solidFill>
                <a:srgbClr val="000000"/>
              </a:solidFill>
              <a:ln w="9525">
                <a:solidFill>
                  <a:srgbClr val="000000"/>
                </a:solidFill>
                <a:prstDash val="solid"/>
                <a:round/>
                <a:headEnd/>
                <a:tailEnd/>
              </a:ln>
            </p:spPr>
            <p:txBody>
              <a:bodyPr/>
              <a:lstStyle/>
              <a:p>
                <a:endParaRPr lang="es-MX"/>
              </a:p>
            </p:txBody>
          </p:sp>
          <p:sp>
            <p:nvSpPr>
              <p:cNvPr id="38072" name="Freeform 184"/>
              <p:cNvSpPr>
                <a:spLocks/>
              </p:cNvSpPr>
              <p:nvPr/>
            </p:nvSpPr>
            <p:spPr bwMode="auto">
              <a:xfrm>
                <a:off x="1862" y="2159"/>
                <a:ext cx="27" cy="29"/>
              </a:xfrm>
              <a:custGeom>
                <a:avLst/>
                <a:gdLst/>
                <a:ahLst/>
                <a:cxnLst>
                  <a:cxn ang="0">
                    <a:pos x="53" y="58"/>
                  </a:cxn>
                  <a:cxn ang="0">
                    <a:pos x="30" y="0"/>
                  </a:cxn>
                  <a:cxn ang="0">
                    <a:pos x="0" y="45"/>
                  </a:cxn>
                  <a:cxn ang="0">
                    <a:pos x="53" y="58"/>
                  </a:cxn>
                </a:cxnLst>
                <a:rect l="0" t="0" r="r" b="b"/>
                <a:pathLst>
                  <a:path w="53" h="58">
                    <a:moveTo>
                      <a:pt x="53" y="58"/>
                    </a:moveTo>
                    <a:lnTo>
                      <a:pt x="30" y="0"/>
                    </a:lnTo>
                    <a:lnTo>
                      <a:pt x="0" y="45"/>
                    </a:lnTo>
                    <a:lnTo>
                      <a:pt x="53" y="58"/>
                    </a:lnTo>
                    <a:close/>
                  </a:path>
                </a:pathLst>
              </a:custGeom>
              <a:solidFill>
                <a:srgbClr val="000000"/>
              </a:solidFill>
              <a:ln w="9525">
                <a:solidFill>
                  <a:srgbClr val="000000"/>
                </a:solidFill>
                <a:prstDash val="solid"/>
                <a:round/>
                <a:headEnd/>
                <a:tailEnd/>
              </a:ln>
            </p:spPr>
            <p:txBody>
              <a:bodyPr/>
              <a:lstStyle/>
              <a:p>
                <a:endParaRPr lang="es-MX"/>
              </a:p>
            </p:txBody>
          </p:sp>
          <p:sp>
            <p:nvSpPr>
              <p:cNvPr id="38073" name="Rectangle 185"/>
              <p:cNvSpPr>
                <a:spLocks noChangeArrowheads="1"/>
              </p:cNvSpPr>
              <p:nvPr/>
            </p:nvSpPr>
            <p:spPr bwMode="auto">
              <a:xfrm>
                <a:off x="2229" y="1957"/>
                <a:ext cx="402" cy="90"/>
              </a:xfrm>
              <a:prstGeom prst="rect">
                <a:avLst/>
              </a:prstGeom>
              <a:noFill/>
              <a:ln w="9525">
                <a:noFill/>
                <a:miter lim="800000"/>
                <a:headEnd/>
                <a:tailEnd/>
              </a:ln>
            </p:spPr>
            <p:txBody>
              <a:bodyPr wrap="none" lIns="0" tIns="0" rIns="0" bIns="0">
                <a:spAutoFit/>
              </a:bodyPr>
              <a:lstStyle/>
              <a:p>
                <a:pPr algn="ctr" eaLnBrk="0" hangingPunct="0"/>
                <a:r>
                  <a:rPr lang="es-ES" sz="800">
                    <a:solidFill>
                      <a:srgbClr val="000000"/>
                    </a:solidFill>
                  </a:rPr>
                  <a:t>PARALELO</a:t>
                </a:r>
                <a:endParaRPr lang="es-ES" sz="1400" b="1"/>
              </a:p>
            </p:txBody>
          </p:sp>
          <p:sp>
            <p:nvSpPr>
              <p:cNvPr id="38074" name="Rectangle 186"/>
              <p:cNvSpPr>
                <a:spLocks noChangeArrowheads="1"/>
              </p:cNvSpPr>
              <p:nvPr/>
            </p:nvSpPr>
            <p:spPr bwMode="auto">
              <a:xfrm>
                <a:off x="2319" y="2035"/>
                <a:ext cx="203" cy="90"/>
              </a:xfrm>
              <a:prstGeom prst="rect">
                <a:avLst/>
              </a:prstGeom>
              <a:noFill/>
              <a:ln w="9525">
                <a:noFill/>
                <a:miter lim="800000"/>
                <a:headEnd/>
                <a:tailEnd/>
              </a:ln>
            </p:spPr>
            <p:txBody>
              <a:bodyPr wrap="none" lIns="0" tIns="0" rIns="0" bIns="0">
                <a:spAutoFit/>
              </a:bodyPr>
              <a:lstStyle/>
              <a:p>
                <a:pPr algn="ctr" eaLnBrk="0" hangingPunct="0"/>
                <a:r>
                  <a:rPr lang="es-ES" sz="800">
                    <a:solidFill>
                      <a:srgbClr val="000000"/>
                    </a:solidFill>
                  </a:rPr>
                  <a:t>BASE</a:t>
                </a:r>
                <a:endParaRPr lang="es-ES" sz="1400" b="1"/>
              </a:p>
            </p:txBody>
          </p:sp>
        </p:gr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771800" y="2276872"/>
            <a:ext cx="3816424" cy="369332"/>
          </a:xfrm>
          <a:prstGeom prst="rect">
            <a:avLst/>
          </a:prstGeom>
          <a:noFill/>
        </p:spPr>
        <p:txBody>
          <a:bodyPr wrap="square" rtlCol="0">
            <a:spAutoFit/>
          </a:bodyPr>
          <a:lstStyle/>
          <a:p>
            <a:r>
              <a:rPr lang="es-MX" b="1"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POR SU ATENCIÓN GRACIAS</a:t>
            </a:r>
            <a:endParaRPr lang="es-MX"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584974293"/>
      </p:ext>
    </p:extLst>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7608</TotalTime>
  <Words>1456</Words>
  <Application>Microsoft Office PowerPoint</Application>
  <PresentationFormat>Presentación en pantalla (4:3)</PresentationFormat>
  <Paragraphs>347</Paragraphs>
  <Slides>37</Slides>
  <Notes>0</Notes>
  <HiddenSlides>0</HiddenSlides>
  <MMClips>0</MMClips>
  <ScaleCrop>false</ScaleCrop>
  <HeadingPairs>
    <vt:vector size="6" baseType="variant">
      <vt:variant>
        <vt:lpstr>Tema</vt:lpstr>
      </vt:variant>
      <vt:variant>
        <vt:i4>1</vt:i4>
      </vt:variant>
      <vt:variant>
        <vt:lpstr>Servidores OLE incrustados</vt:lpstr>
      </vt:variant>
      <vt:variant>
        <vt:i4>2</vt:i4>
      </vt:variant>
      <vt:variant>
        <vt:lpstr>Títulos de diapositiva</vt:lpstr>
      </vt:variant>
      <vt:variant>
        <vt:i4>37</vt:i4>
      </vt:variant>
    </vt:vector>
  </HeadingPairs>
  <TitlesOfParts>
    <vt:vector size="40" baseType="lpstr">
      <vt:lpstr>Diseño predeterminado</vt:lpstr>
      <vt:lpstr>Clip</vt:lpstr>
      <vt:lpstr>ClipArt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Universidad de Sonora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Jose Alfredo Ochoa</dc:creator>
  <cp:lastModifiedBy>Dell</cp:lastModifiedBy>
  <cp:revision>9</cp:revision>
  <dcterms:created xsi:type="dcterms:W3CDTF">2009-09-09T18:28:01Z</dcterms:created>
  <dcterms:modified xsi:type="dcterms:W3CDTF">2014-10-16T15:32:27Z</dcterms:modified>
</cp:coreProperties>
</file>