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56"/>
  </p:notesMasterIdLst>
  <p:sldIdLst>
    <p:sldId id="345" r:id="rId2"/>
    <p:sldId id="257" r:id="rId3"/>
    <p:sldId id="259" r:id="rId4"/>
    <p:sldId id="258" r:id="rId5"/>
    <p:sldId id="260" r:id="rId6"/>
    <p:sldId id="261" r:id="rId7"/>
    <p:sldId id="332" r:id="rId8"/>
    <p:sldId id="262" r:id="rId9"/>
    <p:sldId id="333" r:id="rId10"/>
    <p:sldId id="263" r:id="rId11"/>
    <p:sldId id="312" r:id="rId12"/>
    <p:sldId id="264" r:id="rId13"/>
    <p:sldId id="344" r:id="rId14"/>
    <p:sldId id="334" r:id="rId15"/>
    <p:sldId id="265" r:id="rId16"/>
    <p:sldId id="335" r:id="rId17"/>
    <p:sldId id="336" r:id="rId18"/>
    <p:sldId id="337" r:id="rId19"/>
    <p:sldId id="326" r:id="rId20"/>
    <p:sldId id="277" r:id="rId21"/>
    <p:sldId id="278" r:id="rId22"/>
    <p:sldId id="279" r:id="rId23"/>
    <p:sldId id="327" r:id="rId24"/>
    <p:sldId id="268" r:id="rId25"/>
    <p:sldId id="307" r:id="rId26"/>
    <p:sldId id="275" r:id="rId27"/>
    <p:sldId id="270" r:id="rId28"/>
    <p:sldId id="271" r:id="rId29"/>
    <p:sldId id="314" r:id="rId30"/>
    <p:sldId id="272" r:id="rId31"/>
    <p:sldId id="274" r:id="rId32"/>
    <p:sldId id="276" r:id="rId33"/>
    <p:sldId id="280" r:id="rId34"/>
    <p:sldId id="281" r:id="rId35"/>
    <p:sldId id="315" r:id="rId36"/>
    <p:sldId id="317" r:id="rId37"/>
    <p:sldId id="318" r:id="rId38"/>
    <p:sldId id="320" r:id="rId39"/>
    <p:sldId id="295" r:id="rId40"/>
    <p:sldId id="286" r:id="rId41"/>
    <p:sldId id="322" r:id="rId42"/>
    <p:sldId id="339" r:id="rId43"/>
    <p:sldId id="340" r:id="rId44"/>
    <p:sldId id="323" r:id="rId45"/>
    <p:sldId id="341" r:id="rId46"/>
    <p:sldId id="325" r:id="rId47"/>
    <p:sldId id="289" r:id="rId48"/>
    <p:sldId id="290" r:id="rId49"/>
    <p:sldId id="294" r:id="rId50"/>
    <p:sldId id="342" r:id="rId51"/>
    <p:sldId id="343" r:id="rId52"/>
    <p:sldId id="296" r:id="rId53"/>
    <p:sldId id="297" r:id="rId54"/>
    <p:sldId id="298" r:id="rId5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CCFF"/>
    <a:srgbClr val="ADEBDF"/>
    <a:srgbClr val="FFFFFF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41" autoAdjust="0"/>
    <p:restoredTop sz="94660"/>
  </p:normalViewPr>
  <p:slideViewPr>
    <p:cSldViewPr>
      <p:cViewPr>
        <p:scale>
          <a:sx n="66" d="100"/>
          <a:sy n="66" d="100"/>
        </p:scale>
        <p:origin x="-1668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44"/>
    </p:cViewPr>
  </p:sorterViewPr>
  <p:notesViewPr>
    <p:cSldViewPr>
      <p:cViewPr>
        <p:scale>
          <a:sx n="150" d="100"/>
          <a:sy n="150" d="100"/>
        </p:scale>
        <p:origin x="216" y="54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Haga clic para modificar el estilo de texto del patrón</a:t>
            </a:r>
          </a:p>
          <a:p>
            <a:pPr lvl="1"/>
            <a:r>
              <a:rPr lang="en-US" noProof="0" smtClean="0"/>
              <a:t>Segundo nivel</a:t>
            </a:r>
          </a:p>
          <a:p>
            <a:pPr lvl="2"/>
            <a:r>
              <a:rPr lang="en-US" noProof="0" smtClean="0"/>
              <a:t>Tercer nivel</a:t>
            </a:r>
          </a:p>
          <a:p>
            <a:pPr lvl="3"/>
            <a:r>
              <a:rPr lang="en-US" noProof="0" smtClean="0"/>
              <a:t>Cuarto nivel</a:t>
            </a:r>
          </a:p>
          <a:p>
            <a:pPr lvl="4"/>
            <a:r>
              <a:rPr lang="en-US" noProof="0" smtClean="0"/>
              <a:t>Quinto nivel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89298C8-17EF-4B48-BA60-934776FD0FC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786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C79634-67F5-4AA6-9445-505BA2C47C12}" type="slidenum">
              <a:rPr lang="en-US"/>
              <a:pPr/>
              <a:t>2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CB60A1-4B93-4D45-822D-F53BD4C446E6}" type="slidenum">
              <a:rPr lang="en-US"/>
              <a:pPr/>
              <a:t>3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BDA7-2F21-4F7E-BE66-489F0E36AEE7}" type="slidenum">
              <a:rPr lang="en-US"/>
              <a:pPr/>
              <a:t>4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3CC940-4885-415A-B864-3C66599398B0}" type="slidenum">
              <a:rPr lang="en-US"/>
              <a:pPr/>
              <a:t>5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807E8-01D7-4496-B79E-7A92BDF66C9A}" type="slidenum">
              <a:rPr lang="en-US"/>
              <a:pPr/>
              <a:t>6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E85C89-7B0F-483A-B38E-09FC63A09C87}" type="slidenum">
              <a:rPr lang="en-US"/>
              <a:pPr/>
              <a:t>7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62998A-6091-4C69-A631-9FF8CC63160B}" type="slidenum">
              <a:rPr lang="en-US"/>
              <a:pPr/>
              <a:t>8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121F4-B21B-4C47-B3E5-028FB9EA4FD4}" type="slidenum">
              <a:rPr lang="en-US"/>
              <a:pPr/>
              <a:t>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5DA47-C520-4457-8FC3-F9EDC67979D9}" type="slidenum">
              <a:rPr lang="en-US"/>
              <a:pPr/>
              <a:t>10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F74010-4243-4A07-9919-97E630DD90C7}" type="slidenum">
              <a:rPr lang="en-US"/>
              <a:pPr/>
              <a:t>11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E93C1-E80B-4E24-AFA4-77FB6CA71BB4}" type="slidenum">
              <a:rPr lang="en-US"/>
              <a:pPr/>
              <a:t>12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8810D-913A-439D-A88B-A90A87C8F602}" type="slidenum">
              <a:rPr lang="en-US"/>
              <a:pPr/>
              <a:t>13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9DB264-8A10-4E99-ACA0-05A532ABE9F2}" type="slidenum">
              <a:rPr lang="en-US"/>
              <a:pPr/>
              <a:t>14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E793EA-3B45-4881-AEFD-5183177A7E4C}" type="slidenum">
              <a:rPr lang="en-US"/>
              <a:pPr/>
              <a:t>15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AD051F-B3FA-449D-A55F-AA1F03D3F309}" type="slidenum">
              <a:rPr lang="en-US"/>
              <a:pPr/>
              <a:t>16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0713FC-557F-4539-8904-65DB2D1FFE09}" type="slidenum">
              <a:rPr lang="en-US"/>
              <a:pPr/>
              <a:t>17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5D5F5-ED9A-4A28-8631-E83F6779FDAD}" type="slidenum">
              <a:rPr lang="en-US"/>
              <a:pPr/>
              <a:t>18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407ABC-E86C-4CC1-9926-760368114E14}" type="slidenum">
              <a:rPr lang="en-US"/>
              <a:pPr/>
              <a:t>19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5F3376-506D-47E3-98D0-D996A3994D9D}" type="slidenum">
              <a:rPr lang="en-US"/>
              <a:pPr/>
              <a:t>20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B4EA0B-84C5-465A-BBCD-BE7B7D8545D3}" type="slidenum">
              <a:rPr lang="en-US"/>
              <a:pPr/>
              <a:t>21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08468-D102-4FB0-AF1C-4B5A3E4E2AD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02F0F3-49CF-41F0-9AE3-561D41DC9B68}" type="slidenum">
              <a:rPr lang="en-US"/>
              <a:pPr/>
              <a:t>23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51BA8C-B624-4187-9009-58E8AACD3393}" type="slidenum">
              <a:rPr lang="en-US"/>
              <a:pPr/>
              <a:t>24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5AA956-99EA-4F23-A11F-A1B88EE11DA6}" type="slidenum">
              <a:rPr lang="en-US"/>
              <a:pPr/>
              <a:t>25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315492-1D8C-4478-9608-CB883083BB13}" type="slidenum">
              <a:rPr lang="en-US"/>
              <a:pPr/>
              <a:t>26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0C1A91-FB0F-4D00-8407-F88E6D35E936}" type="slidenum">
              <a:rPr lang="en-US"/>
              <a:pPr/>
              <a:t>27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6AF6B4-F885-4DAF-96F8-9A8CA04D3B3E}" type="slidenum">
              <a:rPr lang="en-US"/>
              <a:pPr/>
              <a:t>28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B4A488-3959-4C5B-A10F-27871C5D2F04}" type="slidenum">
              <a:rPr lang="en-US"/>
              <a:pPr/>
              <a:t>29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F01876-B089-4654-BB7C-87D63B0FE092}" type="slidenum">
              <a:rPr lang="en-US"/>
              <a:pPr/>
              <a:t>30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433A6-AAC5-46E0-9DAA-449F0FA31F58}" type="slidenum">
              <a:rPr lang="en-US"/>
              <a:pPr/>
              <a:t>31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84E9CB-1863-4C95-8716-A69C064D8442}" type="slidenum">
              <a:rPr lang="en-US"/>
              <a:pPr/>
              <a:t>32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9F18C4-5CA1-4B9E-83BE-037CE8E37821}" type="slidenum">
              <a:rPr lang="en-US"/>
              <a:pPr/>
              <a:t>33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C57505-7B2C-45DA-A4F5-430F2E802315}" type="slidenum">
              <a:rPr lang="en-US"/>
              <a:pPr/>
              <a:t>34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8EEF7-BB6D-4D24-B0F6-4C7C8056AAC9}" type="slidenum">
              <a:rPr lang="en-US"/>
              <a:pPr/>
              <a:t>35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79DDF5-2801-4C52-9477-32FEA12BACE7}" type="slidenum">
              <a:rPr lang="en-US"/>
              <a:pPr/>
              <a:t>36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94D6C6-D162-4132-BA44-D494B298617A}" type="slidenum">
              <a:rPr lang="en-US"/>
              <a:pPr/>
              <a:t>37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5A4AF-C24B-4B44-B86F-C12A7F5BFD0F}" type="slidenum">
              <a:rPr lang="en-US"/>
              <a:pPr/>
              <a:t>38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6F7E30-D0D2-44F6-BB9B-1D51B52AC21A}" type="slidenum">
              <a:rPr lang="en-US"/>
              <a:pPr/>
              <a:t>39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BD3274-8EDF-4DD1-A920-BC562CFE973C}" type="slidenum">
              <a:rPr lang="en-US"/>
              <a:pPr/>
              <a:t>40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04B92C-E74C-4BEF-B0A7-1689B456293A}" type="slidenum">
              <a:rPr lang="en-US"/>
              <a:pPr/>
              <a:t>41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148DB2-EBA8-4F0A-AB11-A380950F21E3}" type="slidenum">
              <a:rPr lang="en-US"/>
              <a:pPr/>
              <a:t>42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BCAAD8-EB45-4AA4-AE1A-313908B086A2}" type="slidenum">
              <a:rPr lang="en-US"/>
              <a:pPr/>
              <a:t>43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3E60AB-4C26-43C6-9FF7-150932531ACC}" type="slidenum">
              <a:rPr lang="en-US"/>
              <a:pPr/>
              <a:t>44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065698-0151-47E1-BB06-43CE9E93F465}" type="slidenum">
              <a:rPr lang="en-US"/>
              <a:pPr/>
              <a:t>45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BF9C1C-EBF2-4FA8-A49E-25B710379638}" type="slidenum">
              <a:rPr lang="en-US"/>
              <a:pPr/>
              <a:t>46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18213C-7ED1-4968-9986-C033E09F708C}" type="slidenum">
              <a:rPr lang="en-US"/>
              <a:pPr/>
              <a:t>47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A6E65-9778-4B58-9735-4099EC171E51}" type="slidenum">
              <a:rPr lang="en-US"/>
              <a:pPr/>
              <a:t>48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BCB255-8BAF-4425-AE43-A17FA5640A4F}" type="slidenum">
              <a:rPr lang="en-US"/>
              <a:pPr/>
              <a:t>49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B5B0DB-6B27-4F42-9E4A-7C7B302F820B}" type="slidenum">
              <a:rPr lang="en-US"/>
              <a:pPr/>
              <a:t>50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D64B42-7BB5-4B0A-B7CC-DD119AB9A6A4}" type="slidenum">
              <a:rPr lang="en-US"/>
              <a:pPr/>
              <a:t>51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343C52-190A-4C1B-8BD7-C2E0D5B4D775}" type="slidenum">
              <a:rPr lang="en-US"/>
              <a:pPr/>
              <a:t>52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BE4BD4-97C7-4BDE-900B-A77E43DD1334}" type="slidenum">
              <a:rPr lang="en-US"/>
              <a:pPr/>
              <a:t>53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F3E30C-4FAF-4EE5-A885-CF0EAE5C3CC2}" type="slidenum">
              <a:rPr lang="en-US"/>
              <a:pPr/>
              <a:t>54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4919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AR"/>
              <a:t>Haga clic para cambiar el estilo de título	</a:t>
            </a:r>
          </a:p>
        </p:txBody>
      </p:sp>
      <p:sp>
        <p:nvSpPr>
          <p:cNvPr id="4919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AR"/>
              <a:t>Haga clic para modificar el estilo de subtítulo del patrón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E03503-787B-4A35-B797-230FEF716101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91B7D-A3E7-451E-B3B8-117013000A1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83587-AA21-4407-A391-99C7AA588139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0CEB6-D918-4F44-9EFE-12D2A5A202A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C2172-003E-45BC-95FC-210238EC84F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46B28-930F-462E-888A-65A73209A66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7E580-EAB6-4841-82BB-39864D16FAC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F28AA-7651-454A-B502-6CA0C0F0F09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1CB4-A741-4358-A0EE-7ABECCF0BDF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7650-D0D6-4EE6-B1F6-9D3DF130EE46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A2300-3F7D-4D8B-8EA6-25B03AA8044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9AF2D-4D5D-4240-A45B-47473AA1E66E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035D0-55B3-4822-BBF5-CB626BDCDAC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87D3A-BF51-48EF-A5A7-653F828C2DD9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4813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3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3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4813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3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3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3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3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4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4814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4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5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4816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6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6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6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816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4816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816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4816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AR" smtClean="0"/>
              <a:t>Haga clic para cambiar el estilo de título	</a:t>
            </a:r>
          </a:p>
        </p:txBody>
      </p:sp>
      <p:sp>
        <p:nvSpPr>
          <p:cNvPr id="4816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816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817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55BDAB0-D3E6-470D-80F6-E996C514DD8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4817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 smtClean="0"/>
              <a:t>Haga clic para modificar el estilo de texto del patrón</a:t>
            </a:r>
          </a:p>
          <a:p>
            <a:pPr lvl="1"/>
            <a:r>
              <a:rPr lang="es-AR" smtClean="0"/>
              <a:t>Segundo nivel</a:t>
            </a:r>
          </a:p>
          <a:p>
            <a:pPr lvl="2"/>
            <a:r>
              <a:rPr lang="es-AR" smtClean="0"/>
              <a:t>Tercer nivel</a:t>
            </a:r>
          </a:p>
          <a:p>
            <a:pPr lvl="3"/>
            <a:r>
              <a:rPr lang="es-AR" smtClean="0"/>
              <a:t>Cuarto nivel</a:t>
            </a:r>
          </a:p>
          <a:p>
            <a:pPr lvl="4"/>
            <a:r>
              <a:rPr lang="es-AR" smtClean="0"/>
              <a:t>Quinto nivel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0" y="445802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TEMA: </a:t>
            </a:r>
            <a:r>
              <a:rPr lang="es-MX" b="1" i="1" dirty="0" smtClean="0"/>
              <a:t>CONCEPTOS GENERALES DE GEORREFERENCIACIÓN Y CARTOGRAFÍA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2750554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5105400" y="1371600"/>
            <a:ext cx="403860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CONCEPTOS GENERALES DE  </a:t>
            </a:r>
            <a:b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GEORREFERENCIACION</a:t>
            </a:r>
            <a:b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Y CARTOGRAFIA</a:t>
            </a:r>
            <a:endParaRPr lang="es-A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3075" name="Picture 26" descr="fototierr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" y="609600"/>
            <a:ext cx="5070475" cy="5105400"/>
          </a:xfrm>
          <a:noFill/>
        </p:spPr>
      </p:pic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5795963" y="4652963"/>
            <a:ext cx="34925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s-AR" sz="1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95288" y="476250"/>
            <a:ext cx="76327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r>
              <a:rPr lang="es-AR" sz="1600" b="1">
                <a:solidFill>
                  <a:srgbClr val="FFFF00"/>
                </a:solidFill>
              </a:rPr>
              <a:t>GEODESIA:</a:t>
            </a:r>
            <a:r>
              <a:rPr lang="es-AR" sz="1600" b="1"/>
              <a:t> </a:t>
            </a:r>
            <a:r>
              <a:rPr lang="es-AR" sz="1600" b="1" noProof="1"/>
              <a:t>La Geodesia es aquel campo de estudio que está vinculado con la medición del </a:t>
            </a:r>
            <a:r>
              <a:rPr lang="es-AR" sz="1600" b="1" u="sng" noProof="1">
                <a:solidFill>
                  <a:srgbClr val="FFFF00"/>
                </a:solidFill>
              </a:rPr>
              <a:t>tamaño</a:t>
            </a:r>
            <a:r>
              <a:rPr lang="es-AR" sz="1600" b="1" noProof="1">
                <a:solidFill>
                  <a:srgbClr val="FFFF00"/>
                </a:solidFill>
              </a:rPr>
              <a:t>,</a:t>
            </a:r>
            <a:r>
              <a:rPr lang="es-AR" sz="1600" b="1" noProof="1"/>
              <a:t>  la </a:t>
            </a:r>
            <a:r>
              <a:rPr lang="es-AR" sz="1600" b="1" u="sng" noProof="1">
                <a:solidFill>
                  <a:srgbClr val="FFFF00"/>
                </a:solidFill>
              </a:rPr>
              <a:t>forma</a:t>
            </a:r>
            <a:r>
              <a:rPr lang="es-AR" sz="1600" b="1" noProof="1"/>
              <a:t> de la tierra y las </a:t>
            </a:r>
            <a:r>
              <a:rPr lang="es-AR" sz="1600" b="1" u="sng" noProof="1">
                <a:solidFill>
                  <a:srgbClr val="FFFF00"/>
                </a:solidFill>
              </a:rPr>
              <a:t>posiciones</a:t>
            </a:r>
            <a:r>
              <a:rPr lang="es-AR" sz="1600" b="1" noProof="1"/>
              <a:t> sobre ésta.</a:t>
            </a:r>
            <a:endParaRPr lang="es-AR" sz="1600"/>
          </a:p>
        </p:txBody>
      </p:sp>
      <p:sp>
        <p:nvSpPr>
          <p:cNvPr id="5123" name="Rectangle 8"/>
          <p:cNvSpPr>
            <a:spLocks noChangeArrowheads="1"/>
          </p:cNvSpPr>
          <p:nvPr/>
        </p:nvSpPr>
        <p:spPr bwMode="auto">
          <a:xfrm>
            <a:off x="468313" y="4365625"/>
            <a:ext cx="76327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/>
            <a:r>
              <a:rPr lang="es-MX" noProof="1"/>
              <a:t>EL </a:t>
            </a:r>
            <a:r>
              <a:rPr lang="es-MX" b="1" noProof="1">
                <a:solidFill>
                  <a:srgbClr val="FFFF00"/>
                </a:solidFill>
              </a:rPr>
              <a:t>GEOIDE</a:t>
            </a:r>
            <a:r>
              <a:rPr lang="es-MX" noProof="1">
                <a:solidFill>
                  <a:srgbClr val="FFFF00"/>
                </a:solidFill>
              </a:rPr>
              <a:t>:</a:t>
            </a:r>
            <a:r>
              <a:rPr lang="es-MX" noProof="1"/>
              <a:t>  es una </a:t>
            </a:r>
            <a:r>
              <a:rPr lang="es-AR"/>
              <a:t>forma ideal y teórica que tiene la tierra</a:t>
            </a:r>
            <a:r>
              <a:rPr lang="es-AR" noProof="1"/>
              <a:t>. Corresponde a una superficie de </a:t>
            </a:r>
            <a:r>
              <a:rPr lang="es-AR" u="sng" noProof="1"/>
              <a:t>gravedad equipotencial</a:t>
            </a:r>
            <a:r>
              <a:rPr lang="es-AR" noProof="1"/>
              <a:t> (igual valor de la </a:t>
            </a:r>
            <a:r>
              <a:rPr lang="es-AR" noProof="1">
                <a:solidFill>
                  <a:srgbClr val="FFFF00"/>
                </a:solidFill>
              </a:rPr>
              <a:t>fuerza de gravedad</a:t>
            </a:r>
            <a:r>
              <a:rPr lang="es-AR" noProof="1"/>
              <a:t> en cada punto</a:t>
            </a:r>
            <a:r>
              <a:rPr lang="es-ES"/>
              <a:t>, superficie de nivel que coincide con la superficie del agua en reposo de los océanos idealmente extendida</a:t>
            </a:r>
            <a:r>
              <a:rPr lang="es-ES" noProof="1"/>
              <a:t>)</a:t>
            </a:r>
            <a:r>
              <a:rPr lang="es-AR"/>
              <a:t>. </a:t>
            </a:r>
          </a:p>
        </p:txBody>
      </p:sp>
      <p:sp>
        <p:nvSpPr>
          <p:cNvPr id="5124" name="Text Box 9"/>
          <p:cNvSpPr txBox="1">
            <a:spLocks noChangeArrowheads="1"/>
          </p:cNvSpPr>
          <p:nvPr/>
        </p:nvSpPr>
        <p:spPr bwMode="auto">
          <a:xfrm>
            <a:off x="685800" y="5791200"/>
            <a:ext cx="6840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/>
              <a:t>DESVENTAJA DEL GEOIDE: sigue siendo una superficie irregular</a:t>
            </a:r>
            <a:endParaRPr lang="es-AR"/>
          </a:p>
        </p:txBody>
      </p:sp>
      <p:sp>
        <p:nvSpPr>
          <p:cNvPr id="5125" name="Text Box 10"/>
          <p:cNvSpPr txBox="1">
            <a:spLocks noChangeArrowheads="1"/>
          </p:cNvSpPr>
          <p:nvPr/>
        </p:nvSpPr>
        <p:spPr bwMode="auto">
          <a:xfrm>
            <a:off x="611188" y="1341438"/>
            <a:ext cx="68405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/>
              <a:t>Trabajar con una superficie irregular genera dificultades matemáticas para poder ubicar las posiciones en la tierra sobre un mapa </a:t>
            </a:r>
            <a:endParaRPr lang="es-AR"/>
          </a:p>
        </p:txBody>
      </p:sp>
      <p:pic>
        <p:nvPicPr>
          <p:cNvPr id="5126" name="Picture 11" descr="figura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688" y="2420938"/>
            <a:ext cx="475297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4000" b="1" smtClean="0">
                <a:effectLst/>
              </a:rPr>
              <a:t/>
            </a:r>
            <a:br>
              <a:rPr lang="es-ES_tradnl" sz="4000" b="1" smtClean="0">
                <a:effectLst/>
              </a:rPr>
            </a:br>
            <a:r>
              <a:rPr lang="es-ES_tradnl" sz="3200" b="1" noProof="1" smtClean="0">
                <a:effectLst/>
              </a:rPr>
              <a:t>GEO</a:t>
            </a:r>
            <a:r>
              <a:rPr lang="es-ES" sz="3200" b="1" smtClean="0">
                <a:effectLst/>
              </a:rPr>
              <a:t>R</a:t>
            </a:r>
            <a:r>
              <a:rPr lang="es-ES" sz="3200" b="1" noProof="1" smtClean="0">
                <a:effectLst/>
              </a:rPr>
              <a:t>REFERENCIACION</a:t>
            </a:r>
            <a:br>
              <a:rPr lang="es-ES" sz="3200" b="1" noProof="1" smtClean="0">
                <a:effectLst/>
              </a:rPr>
            </a:br>
            <a:endParaRPr lang="es-AR" sz="3200" b="1" smtClean="0">
              <a:effectLst/>
            </a:endParaRP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16013" y="1628775"/>
            <a:ext cx="7283450" cy="1612900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s-MX" sz="2400" b="1" noProof="1" smtClean="0">
                <a:effectLst/>
              </a:rPr>
              <a:t>SE REFIERE A LA MANERA EN LA CUAL LAS POSICIONES EN UN MAPA SE RELACIONAN CON LAS POSICIONES EN LA SUPERFICIE TERRESTRE.</a:t>
            </a:r>
            <a:endParaRPr lang="es-AR" sz="2400" b="1" smtClean="0">
              <a:effectLst/>
            </a:endParaRPr>
          </a:p>
        </p:txBody>
      </p:sp>
      <p:pic>
        <p:nvPicPr>
          <p:cNvPr id="4100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76375" y="3429000"/>
            <a:ext cx="6696075" cy="2405063"/>
          </a:xfrm>
          <a:noFill/>
        </p:spPr>
      </p:pic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4967288" y="6021388"/>
            <a:ext cx="4176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1000"/>
              <a:t>Fuente Fig. Arq. Mercedes Frassia</a:t>
            </a:r>
            <a:endParaRPr lang="es-AR" sz="1000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3132138" y="4581525"/>
            <a:ext cx="3311525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9"/>
          <p:cNvSpPr txBox="1">
            <a:spLocks noChangeArrowheads="1"/>
          </p:cNvSpPr>
          <p:nvPr/>
        </p:nvSpPr>
        <p:spPr bwMode="auto">
          <a:xfrm>
            <a:off x="395288" y="260350"/>
            <a:ext cx="7921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/>
              <a:t>Se busca trabajar con un cuerpo geométrico que se parezca a la Tierra pero que sea regular </a:t>
            </a:r>
            <a:endParaRPr lang="es-AR"/>
          </a:p>
        </p:txBody>
      </p:sp>
      <p:pic>
        <p:nvPicPr>
          <p:cNvPr id="6147" name="Picture 10" descr="figura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1341438"/>
            <a:ext cx="5616575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2124075" y="3789363"/>
            <a:ext cx="1152525" cy="3667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>
                <a:solidFill>
                  <a:schemeClr val="bg2"/>
                </a:solidFill>
              </a:rPr>
              <a:t>Esfera</a:t>
            </a:r>
            <a:endParaRPr lang="es-AR">
              <a:solidFill>
                <a:schemeClr val="bg2"/>
              </a:solidFill>
            </a:endParaRP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5076825" y="3789363"/>
            <a:ext cx="1368425" cy="3667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>
                <a:solidFill>
                  <a:schemeClr val="bg2"/>
                </a:solidFill>
              </a:rPr>
              <a:t>Esferoide</a:t>
            </a:r>
            <a:endParaRPr lang="es-AR">
              <a:solidFill>
                <a:schemeClr val="bg2"/>
              </a:solidFill>
            </a:endParaRPr>
          </a:p>
        </p:txBody>
      </p:sp>
      <p:sp>
        <p:nvSpPr>
          <p:cNvPr id="6150" name="Line 11"/>
          <p:cNvSpPr>
            <a:spLocks noChangeShapeType="1"/>
          </p:cNvSpPr>
          <p:nvPr/>
        </p:nvSpPr>
        <p:spPr bwMode="auto">
          <a:xfrm>
            <a:off x="3419475" y="3933825"/>
            <a:ext cx="1439863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3348038" y="4724400"/>
            <a:ext cx="18002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/>
              <a:t>ROTACION DE LA TIERRA</a:t>
            </a:r>
            <a:endParaRPr lang="es-AR"/>
          </a:p>
        </p:txBody>
      </p:sp>
      <p:sp>
        <p:nvSpPr>
          <p:cNvPr id="6152" name="Line 13"/>
          <p:cNvSpPr>
            <a:spLocks noChangeShapeType="1"/>
          </p:cNvSpPr>
          <p:nvPr/>
        </p:nvSpPr>
        <p:spPr bwMode="auto">
          <a:xfrm flipV="1">
            <a:off x="4211638" y="4076700"/>
            <a:ext cx="0" cy="504825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87450"/>
            <a:ext cx="4087813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4716463" y="620713"/>
            <a:ext cx="4138612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AR"/>
          </a:p>
          <a:p>
            <a:pPr algn="ctr"/>
            <a:r>
              <a:rPr lang="es-AR"/>
              <a:t>El elipsoide se define de dos maneras: </a:t>
            </a:r>
          </a:p>
          <a:p>
            <a:pPr algn="ctr"/>
            <a:r>
              <a:rPr lang="es-AR"/>
              <a:t>• Por la longitud de los radios mayor (ecuatorial) y menor (polar) </a:t>
            </a:r>
          </a:p>
          <a:p>
            <a:pPr algn="ctr"/>
            <a:r>
              <a:rPr lang="es-AR"/>
              <a:t>• Por la longitud del radio mayor y el nivel de aplastamiento (relación entre el radio ecuatorial y radio polar). </a:t>
            </a:r>
            <a:endParaRPr lang="es-AR">
              <a:latin typeface="Arial" pitchFamily="34" charset="0"/>
            </a:endParaRP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611188" y="4076700"/>
            <a:ext cx="3024187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>
                <a:solidFill>
                  <a:srgbClr val="FF3300"/>
                </a:solidFill>
              </a:rPr>
              <a:t>a</a:t>
            </a:r>
            <a:r>
              <a:rPr lang="es-ES_tradnl">
                <a:solidFill>
                  <a:srgbClr val="FFFF00"/>
                </a:solidFill>
              </a:rPr>
              <a:t> = semieje o radio mayor</a:t>
            </a:r>
          </a:p>
          <a:p>
            <a:pPr algn="ctr">
              <a:spcBef>
                <a:spcPct val="50000"/>
              </a:spcBef>
            </a:pPr>
            <a:r>
              <a:rPr lang="es-ES_tradnl">
                <a:solidFill>
                  <a:srgbClr val="FF3300"/>
                </a:solidFill>
              </a:rPr>
              <a:t>b</a:t>
            </a:r>
            <a:r>
              <a:rPr lang="es-ES_tradnl">
                <a:solidFill>
                  <a:srgbClr val="FFFF00"/>
                </a:solidFill>
              </a:rPr>
              <a:t> = semieje o radio menor</a:t>
            </a:r>
          </a:p>
          <a:p>
            <a:pPr algn="ctr">
              <a:spcBef>
                <a:spcPct val="50000"/>
              </a:spcBef>
            </a:pPr>
            <a:r>
              <a:rPr lang="es-ES_tradnl">
                <a:solidFill>
                  <a:srgbClr val="FFFF00"/>
                </a:solidFill>
              </a:rPr>
              <a:t>APLASTAMIENTO </a:t>
            </a:r>
          </a:p>
          <a:p>
            <a:pPr algn="ctr">
              <a:spcBef>
                <a:spcPct val="50000"/>
              </a:spcBef>
            </a:pPr>
            <a:r>
              <a:rPr lang="es-ES_tradnl">
                <a:solidFill>
                  <a:srgbClr val="FFFF00"/>
                </a:solidFill>
              </a:rPr>
              <a:t> </a:t>
            </a:r>
            <a:r>
              <a:rPr lang="es-ES_tradnl">
                <a:solidFill>
                  <a:srgbClr val="FF3300"/>
                </a:solidFill>
              </a:rPr>
              <a:t>f</a:t>
            </a:r>
            <a:r>
              <a:rPr lang="es-ES_tradnl">
                <a:solidFill>
                  <a:srgbClr val="FFFF00"/>
                </a:solidFill>
              </a:rPr>
              <a:t> = (a-b)/a</a:t>
            </a:r>
            <a:endParaRPr lang="es-AR">
              <a:solidFill>
                <a:srgbClr val="FFFF00"/>
              </a:solidFill>
            </a:endParaRP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4967288" y="6021388"/>
            <a:ext cx="4176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1000"/>
              <a:t>Fuente Fig. Arq. Mercedes Frassia</a:t>
            </a:r>
            <a:endParaRPr lang="es-AR" sz="1000"/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4967288" y="6613525"/>
            <a:ext cx="4176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1000"/>
              <a:t>Fuente Fig. Arq. Mercedes Frassia</a:t>
            </a:r>
            <a:endParaRPr lang="es-AR" sz="1000"/>
          </a:p>
        </p:txBody>
      </p:sp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611188" y="188913"/>
            <a:ext cx="7705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Se requiere una </a:t>
            </a:r>
            <a:r>
              <a:rPr lang="es-ES_tradnl" b="1">
                <a:solidFill>
                  <a:srgbClr val="FFFF00"/>
                </a:solidFill>
              </a:rPr>
              <a:t>superficie de referencia</a:t>
            </a:r>
            <a:r>
              <a:rPr lang="es-ES_tradnl"/>
              <a:t> </a:t>
            </a:r>
            <a:r>
              <a:rPr lang="es-ES_tradnl" b="1" u="sng"/>
              <a:t>más simple</a:t>
            </a:r>
            <a:r>
              <a:rPr lang="es-ES_tradnl"/>
              <a:t> que el Geoide</a:t>
            </a:r>
            <a:endParaRPr lang="es-AR"/>
          </a:p>
        </p:txBody>
      </p:sp>
      <p:pic>
        <p:nvPicPr>
          <p:cNvPr id="7176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3716338"/>
            <a:ext cx="2093912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2997200"/>
            <a:ext cx="4873625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38200" y="685800"/>
            <a:ext cx="80772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>
                <a:solidFill>
                  <a:srgbClr val="FFFFCD"/>
                </a:solidFill>
                <a:latin typeface="Tahoma" pitchFamily="34" charset="0"/>
              </a:rPr>
              <a:t>La figura geométrica más simple que se ajusta a la forma de la</a:t>
            </a:r>
          </a:p>
          <a:p>
            <a:pPr>
              <a:spcBef>
                <a:spcPct val="50000"/>
              </a:spcBef>
            </a:pPr>
            <a:r>
              <a:rPr lang="es-ES">
                <a:solidFill>
                  <a:srgbClr val="FFFFCD"/>
                </a:solidFill>
                <a:latin typeface="Tahoma" pitchFamily="34" charset="0"/>
              </a:rPr>
              <a:t>Tierra es un elipsoide biaxial, una figura tridimensional generada</a:t>
            </a:r>
          </a:p>
          <a:p>
            <a:pPr>
              <a:spcBef>
                <a:spcPct val="50000"/>
              </a:spcBef>
            </a:pPr>
            <a:r>
              <a:rPr lang="es-ES">
                <a:solidFill>
                  <a:srgbClr val="FFFFCD"/>
                </a:solidFill>
                <a:latin typeface="Tahoma" pitchFamily="34" charset="0"/>
              </a:rPr>
              <a:t>por rotación de una elipse sobre su eje más corto. Este eje coincide</a:t>
            </a:r>
          </a:p>
          <a:p>
            <a:pPr>
              <a:spcBef>
                <a:spcPct val="50000"/>
              </a:spcBef>
            </a:pPr>
            <a:r>
              <a:rPr lang="es-ES">
                <a:solidFill>
                  <a:srgbClr val="FFFFCD"/>
                </a:solidFill>
                <a:latin typeface="Tahoma" pitchFamily="34" charset="0"/>
              </a:rPr>
              <a:t>aproximadamente con el eje de rotación de la Tierra.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323850" y="476250"/>
            <a:ext cx="83518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/>
              <a:t>Los países han adoptado diferentes </a:t>
            </a:r>
            <a:r>
              <a:rPr lang="es-ES_tradnl" sz="2000" b="1">
                <a:solidFill>
                  <a:srgbClr val="FFFF00"/>
                </a:solidFill>
              </a:rPr>
              <a:t>ELIPSOIDES DE REFERENCIA</a:t>
            </a:r>
            <a:r>
              <a:rPr lang="es-ES_tradnl" sz="2000" b="1"/>
              <a:t> que se ajustan a las características de cada lugar</a:t>
            </a:r>
            <a:r>
              <a:rPr lang="es-ES_tradnl"/>
              <a:t> </a:t>
            </a:r>
            <a:endParaRPr lang="es-AR"/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323850" y="2936875"/>
            <a:ext cx="3960813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>
                <a:solidFill>
                  <a:srgbClr val="FFFF00"/>
                </a:solidFill>
              </a:rPr>
              <a:t>ARGENTINA </a:t>
            </a:r>
            <a:r>
              <a:rPr lang="es-ES_tradnl" sz="2000"/>
              <a:t>utilizó </a:t>
            </a:r>
            <a:r>
              <a:rPr lang="es-ES_tradnl"/>
              <a:t>el elipsoide: </a:t>
            </a:r>
            <a:r>
              <a:rPr lang="es-ES_tradnl" b="1"/>
              <a:t>INTERNACIONAL 1909 o 1924</a:t>
            </a:r>
            <a:r>
              <a:rPr lang="es-ES_tradnl" sz="2000"/>
              <a:t>  hasta el desarrollo del sistema </a:t>
            </a:r>
            <a:r>
              <a:rPr lang="es-ES_tradnl" sz="2000" b="1"/>
              <a:t>POSGAR 94</a:t>
            </a:r>
            <a:r>
              <a:rPr lang="es-ES_tradnl" sz="2000"/>
              <a:t>. A partir del desarrollo de este sistema, utiliza el </a:t>
            </a:r>
            <a:r>
              <a:rPr lang="es-ES_tradnl" sz="2000" b="1"/>
              <a:t>WGS 84</a:t>
            </a:r>
            <a:r>
              <a:rPr lang="es-ES_tradnl" sz="2000"/>
              <a:t>. Sin embargo la cartografía del IGM aún vigente, toma como elipsoide de referencia el INTERNACIONAL 1909.</a:t>
            </a:r>
            <a:endParaRPr lang="es-AR" sz="2000"/>
          </a:p>
        </p:txBody>
      </p:sp>
      <p:pic>
        <p:nvPicPr>
          <p:cNvPr id="9220" name="Picture 7" descr="tab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268413"/>
            <a:ext cx="3517900" cy="533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5148263" y="3933825"/>
            <a:ext cx="3455987" cy="2159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5148263" y="6381750"/>
            <a:ext cx="3455987" cy="2159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223" name="Line 10"/>
          <p:cNvSpPr>
            <a:spLocks noChangeShapeType="1"/>
          </p:cNvSpPr>
          <p:nvPr/>
        </p:nvSpPr>
        <p:spPr bwMode="auto">
          <a:xfrm>
            <a:off x="3563938" y="6453188"/>
            <a:ext cx="12954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9224" name="Line 11"/>
          <p:cNvSpPr>
            <a:spLocks noChangeShapeType="1"/>
          </p:cNvSpPr>
          <p:nvPr/>
        </p:nvSpPr>
        <p:spPr bwMode="auto">
          <a:xfrm>
            <a:off x="4211638" y="4076700"/>
            <a:ext cx="8636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9225" name="Line 12"/>
          <p:cNvSpPr>
            <a:spLocks noChangeShapeType="1"/>
          </p:cNvSpPr>
          <p:nvPr/>
        </p:nvSpPr>
        <p:spPr bwMode="auto">
          <a:xfrm>
            <a:off x="4211638" y="2492375"/>
            <a:ext cx="8636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9226" name="Text Box 13"/>
          <p:cNvSpPr txBox="1">
            <a:spLocks noChangeArrowheads="1"/>
          </p:cNvSpPr>
          <p:nvPr/>
        </p:nvSpPr>
        <p:spPr bwMode="auto">
          <a:xfrm>
            <a:off x="468313" y="2205038"/>
            <a:ext cx="3527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 b="1">
                <a:solidFill>
                  <a:srgbClr val="FFFF00"/>
                </a:solidFill>
              </a:rPr>
              <a:t>COSTA RICA y EUA</a:t>
            </a:r>
            <a:r>
              <a:rPr lang="es-AR"/>
              <a:t>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01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08962" cy="649288"/>
          </a:xfrm>
        </p:spPr>
        <p:txBody>
          <a:bodyPr/>
          <a:lstStyle/>
          <a:p>
            <a:pPr algn="l" eaLnBrk="1" hangingPunct="1">
              <a:defRPr/>
            </a:pPr>
            <a:r>
              <a:rPr lang="es-ES_tradnl" sz="4000" b="1" smtClean="0"/>
              <a:t>CONCEPTO DE DATUM</a:t>
            </a:r>
            <a:endParaRPr lang="es-AR" sz="4000" b="1" smtClean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Cada país trata de que la superficie de su </a:t>
            </a:r>
            <a:r>
              <a:rPr lang="es-ES_tradnl" sz="2800" smtClean="0">
                <a:solidFill>
                  <a:srgbClr val="FFFF00"/>
                </a:solidFill>
              </a:rPr>
              <a:t>elipsoide</a:t>
            </a:r>
            <a:r>
              <a:rPr lang="es-ES_tradnl" sz="2800" smtClean="0"/>
              <a:t> </a:t>
            </a:r>
            <a:r>
              <a:rPr lang="es-ES_tradnl" sz="2800" u="sng" smtClean="0"/>
              <a:t>coincida</a:t>
            </a:r>
            <a:r>
              <a:rPr lang="es-ES_tradnl" sz="2800" smtClean="0"/>
              <a:t> con el </a:t>
            </a:r>
            <a:r>
              <a:rPr lang="es-ES_tradnl" sz="2800" smtClean="0">
                <a:solidFill>
                  <a:srgbClr val="FFFF00"/>
                </a:solidFill>
              </a:rPr>
              <a:t>geoide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80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El ajuste se hace determinando el llamado </a:t>
            </a:r>
            <a:r>
              <a:rPr lang="es-ES_tradnl" sz="2800" smtClean="0">
                <a:solidFill>
                  <a:srgbClr val="FFFF00"/>
                </a:solidFill>
              </a:rPr>
              <a:t>punto fundamental</a:t>
            </a:r>
            <a:r>
              <a:rPr lang="es-ES_tradnl" sz="2800" smtClean="0"/>
              <a:t> donde se hace coincidir el geoide con el elipsoide elegido llamado </a:t>
            </a:r>
            <a:r>
              <a:rPr lang="es-ES_tradnl" sz="2800" smtClean="0">
                <a:solidFill>
                  <a:srgbClr val="FFFF00"/>
                </a:solidFill>
              </a:rPr>
              <a:t>elipsoide de referencia.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80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Al conjunto de parámetros que definen ese punto fundamental se lo llama</a:t>
            </a:r>
            <a:r>
              <a:rPr lang="es-ES_tradnl" sz="2800" smtClean="0">
                <a:solidFill>
                  <a:srgbClr val="FFFF00"/>
                </a:solidFill>
              </a:rPr>
              <a:t> Datum</a:t>
            </a:r>
            <a:endParaRPr lang="es-AR" sz="28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b="1" smtClean="0"/>
              <a:t>CONCEPTO DE DATUM (cont.)</a:t>
            </a:r>
            <a:endParaRPr lang="es-AR" sz="4000" b="1" smtClean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Un </a:t>
            </a:r>
            <a:r>
              <a:rPr lang="es-ES" smtClean="0">
                <a:solidFill>
                  <a:srgbClr val="FFFF00"/>
                </a:solidFill>
              </a:rPr>
              <a:t>Datum</a:t>
            </a:r>
            <a:r>
              <a:rPr lang="es-ES" smtClean="0"/>
              <a:t> define entre otras cosas, la posición de origen y la orientación de las líneas de latitud y longitud del sistema de coordenadas.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mtClean="0"/>
          </a:p>
          <a:p>
            <a:pPr eaLnBrk="1" hangingPunct="1">
              <a:defRPr/>
            </a:pPr>
            <a:r>
              <a:rPr lang="es-ES" smtClean="0"/>
              <a:t>Todos los </a:t>
            </a:r>
            <a:r>
              <a:rPr lang="es-ES" smtClean="0">
                <a:solidFill>
                  <a:srgbClr val="FFFF00"/>
                </a:solidFill>
              </a:rPr>
              <a:t>Datum</a:t>
            </a:r>
            <a:r>
              <a:rPr lang="es-ES" smtClean="0"/>
              <a:t> están basados sobre un elipsoide, los cuales se aproximan a la forma de la tierra.</a:t>
            </a:r>
            <a:endParaRPr lang="es-A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395288" y="333375"/>
            <a:ext cx="828040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TIPOS DE DATUM: </a:t>
            </a:r>
          </a:p>
          <a:p>
            <a:endParaRPr lang="es-ES"/>
          </a:p>
          <a:p>
            <a:r>
              <a:rPr lang="es-ES" sz="2000" b="1" i="1">
                <a:solidFill>
                  <a:srgbClr val="FFFF00"/>
                </a:solidFill>
              </a:rPr>
              <a:t>GEOCENTRICO</a:t>
            </a:r>
            <a:r>
              <a:rPr lang="es-ES" sz="2000" b="1">
                <a:solidFill>
                  <a:srgbClr val="FFFF00"/>
                </a:solidFill>
              </a:rPr>
              <a:t>:</a:t>
            </a:r>
            <a:r>
              <a:rPr lang="es-ES" sz="2000"/>
              <a:t> USA EL CENTRO DE MASA DE LA TIERRA COMO ORIGEN (</a:t>
            </a:r>
            <a:r>
              <a:rPr lang="es-ES" sz="2000" b="1"/>
              <a:t>WGS 84, NAD83</a:t>
            </a:r>
            <a:r>
              <a:rPr lang="es-ES" sz="2000"/>
              <a:t>).</a:t>
            </a:r>
          </a:p>
          <a:p>
            <a:endParaRPr lang="es-ES_tradnl" sz="2000"/>
          </a:p>
          <a:p>
            <a:r>
              <a:rPr lang="es-ES" sz="2000" b="1" i="1">
                <a:solidFill>
                  <a:srgbClr val="FFFF00"/>
                </a:solidFill>
              </a:rPr>
              <a:t>LOCALES</a:t>
            </a:r>
            <a:r>
              <a:rPr lang="es-ES" sz="2000" b="1" i="1"/>
              <a:t>:</a:t>
            </a:r>
            <a:r>
              <a:rPr lang="es-ES" sz="2000"/>
              <a:t> ALINEA SU ELIPSOIDE LO MAS PROXIMO A LA SUPERFICIE DE LA TIERRA Y EN UN AREA EN PARTICULAR (</a:t>
            </a:r>
            <a:r>
              <a:rPr lang="es-ES" sz="2000" b="1"/>
              <a:t>CAMPO INCHAUSPE, NAD27</a:t>
            </a:r>
            <a:r>
              <a:rPr lang="es-ES" sz="2000"/>
              <a:t>)</a:t>
            </a:r>
            <a:endParaRPr lang="es-AR"/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335" y="3213100"/>
            <a:ext cx="3182966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3213100"/>
            <a:ext cx="2951163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847935" y="6150881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b="1" dirty="0"/>
              <a:t>DATUM GEOCENTRICO</a:t>
            </a:r>
            <a:endParaRPr lang="es-AR" dirty="0"/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5076825" y="6133306"/>
            <a:ext cx="3382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/>
              <a:t>DATUM LOCAL </a:t>
            </a:r>
            <a:endParaRPr lang="es-AR" b="1" dirty="0"/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5364163" y="6498544"/>
            <a:ext cx="4176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1000"/>
              <a:t>Fuente Fig. Arq. Mercedes Frassia</a:t>
            </a:r>
            <a:endParaRPr lang="es-AR" sz="1000"/>
          </a:p>
        </p:txBody>
      </p:sp>
      <p:pic>
        <p:nvPicPr>
          <p:cNvPr id="13320" name="Picture 11" descr="image0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5128" y="3200400"/>
            <a:ext cx="4102577" cy="293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28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803275"/>
            <a:ext cx="8229600" cy="4800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0825" y="476250"/>
            <a:ext cx="8229600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 b="1">
                <a:solidFill>
                  <a:srgbClr val="FFFF00"/>
                </a:solidFill>
              </a:rPr>
              <a:t>DATUM HORIZONTAL: </a:t>
            </a:r>
          </a:p>
          <a:p>
            <a:pPr>
              <a:buFontTx/>
              <a:buChar char="•"/>
            </a:pPr>
            <a:r>
              <a:rPr lang="ca-ES" sz="2400">
                <a:latin typeface="Arial" pitchFamily="34" charset="0"/>
                <a:cs typeface="Arial" pitchFamily="34" charset="0"/>
              </a:rPr>
              <a:t>Superficie elipsoidal usada como base para referenciar coordenadas de localización X, Y.</a:t>
            </a:r>
            <a:r>
              <a:rPr lang="ca-ES" sz="2400">
                <a:latin typeface="Arial" pitchFamily="34" charset="0"/>
                <a:cs typeface="Times New Roman" pitchFamily="18" charset="0"/>
              </a:rPr>
              <a:t> Determina localidades cerca de la superficie terrestre.</a:t>
            </a:r>
          </a:p>
          <a:p>
            <a:pPr>
              <a:buFontTx/>
              <a:buChar char="•"/>
            </a:pPr>
            <a:r>
              <a:rPr lang="es-ES" sz="2400">
                <a:latin typeface="Arial" pitchFamily="34" charset="0"/>
                <a:cs typeface="Times New Roman" pitchFamily="18" charset="0"/>
              </a:rPr>
              <a:t>Los datos se ajustan matemáticamente para encontrar el mejor elipsoide local, además de otros parámetros. </a:t>
            </a:r>
          </a:p>
          <a:p>
            <a:pPr>
              <a:buFontTx/>
              <a:buChar char="•"/>
            </a:pPr>
            <a:endParaRPr lang="es-ES" sz="240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23850" y="3284538"/>
            <a:ext cx="8382000" cy="313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 b="1">
                <a:solidFill>
                  <a:srgbClr val="FFFF00"/>
                </a:solidFill>
              </a:rPr>
              <a:t>DATUM VERTICAL:</a:t>
            </a:r>
          </a:p>
          <a:p>
            <a:pPr>
              <a:buFontTx/>
              <a:buChar char="•"/>
            </a:pPr>
            <a:r>
              <a:rPr lang="es-ES" sz="2400">
                <a:latin typeface="Arial" pitchFamily="34" charset="0"/>
              </a:rPr>
              <a:t>Esta en desuso, con una excepcióm, el Nivel Medio del Mar (n.m.m.).</a:t>
            </a:r>
          </a:p>
          <a:p>
            <a:pPr>
              <a:buFontTx/>
              <a:buChar char="•"/>
            </a:pPr>
            <a:r>
              <a:rPr lang="es-ES" sz="2400">
                <a:latin typeface="Arial" pitchFamily="34" charset="0"/>
              </a:rPr>
              <a:t>Superficie usada como base para referenciar localizaciones de coordenadas Z (actualmente se utiliza el geoide o la superficie del agua en reposo de los océanos idealmente extendida).</a:t>
            </a:r>
          </a:p>
          <a:p>
            <a:endParaRPr lang="es-ES" sz="24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s-ES_tradnl" smtClean="0"/>
              <a:t>RESUMEN</a:t>
            </a:r>
            <a:endParaRPr lang="es-AR" smtClean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defRPr/>
            </a:pPr>
            <a:r>
              <a:rPr lang="es-ES_tradnl" smtClean="0"/>
              <a:t>Un </a:t>
            </a:r>
            <a:r>
              <a:rPr lang="es-ES_tradnl" smtClean="0">
                <a:solidFill>
                  <a:srgbClr val="FFFF00"/>
                </a:solidFill>
              </a:rPr>
              <a:t>elipsoide de referencia </a:t>
            </a:r>
            <a:r>
              <a:rPr lang="es-ES_tradnl" smtClean="0"/>
              <a:t>y</a:t>
            </a:r>
          </a:p>
          <a:p>
            <a:pPr lvl="1" eaLnBrk="1" hangingPunct="1">
              <a:buFontTx/>
              <a:buNone/>
              <a:defRPr/>
            </a:pPr>
            <a:endParaRPr lang="es-ES_tradnl" smtClean="0"/>
          </a:p>
          <a:p>
            <a:pPr lvl="1" eaLnBrk="1" hangingPunct="1">
              <a:defRPr/>
            </a:pPr>
            <a:r>
              <a:rPr lang="es-ES_tradnl" smtClean="0"/>
              <a:t>un </a:t>
            </a:r>
            <a:r>
              <a:rPr lang="es-ES_tradnl" smtClean="0">
                <a:solidFill>
                  <a:srgbClr val="FFFF00"/>
                </a:solidFill>
              </a:rPr>
              <a:t>punto</a:t>
            </a:r>
            <a:r>
              <a:rPr lang="es-ES_tradnl" smtClean="0"/>
              <a:t> llamado </a:t>
            </a:r>
            <a:r>
              <a:rPr lang="es-ES_tradnl" smtClean="0">
                <a:solidFill>
                  <a:srgbClr val="FFFF00"/>
                </a:solidFill>
              </a:rPr>
              <a:t>“fundamental” </a:t>
            </a:r>
            <a:r>
              <a:rPr lang="es-ES_tradnl" smtClean="0"/>
              <a:t>en el que el elipsoide y la tierra son tangentes. </a:t>
            </a:r>
          </a:p>
          <a:p>
            <a:pPr lvl="1" eaLnBrk="1" hangingPunct="1">
              <a:buFontTx/>
              <a:buNone/>
              <a:defRPr/>
            </a:pPr>
            <a:endParaRPr lang="es-ES_tradnl" smtClean="0"/>
          </a:p>
          <a:p>
            <a:pPr lvl="1" eaLnBrk="1" hangingPunct="1">
              <a:defRPr/>
            </a:pPr>
            <a:r>
              <a:rPr lang="es-ES_tradnl" smtClean="0"/>
              <a:t>Al conjunto de </a:t>
            </a:r>
            <a:r>
              <a:rPr lang="es-ES_tradnl" u="sng" smtClean="0"/>
              <a:t>parámetros</a:t>
            </a:r>
            <a:r>
              <a:rPr lang="es-ES_tradnl" smtClean="0"/>
              <a:t> que definen ese </a:t>
            </a:r>
            <a:r>
              <a:rPr lang="es-ES_tradnl" smtClean="0">
                <a:solidFill>
                  <a:srgbClr val="FFFF00"/>
                </a:solidFill>
              </a:rPr>
              <a:t>punto fundamental</a:t>
            </a:r>
            <a:r>
              <a:rPr lang="es-ES_tradnl" smtClean="0"/>
              <a:t> se lo llama</a:t>
            </a:r>
            <a:r>
              <a:rPr lang="es-ES_tradnl" smtClean="0">
                <a:solidFill>
                  <a:srgbClr val="FFFF00"/>
                </a:solidFill>
              </a:rPr>
              <a:t> Datum.</a:t>
            </a:r>
            <a:endParaRPr lang="es-AR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63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ES" sz="3200" smtClean="0">
                <a:solidFill>
                  <a:srgbClr val="FFFF00"/>
                </a:solidFill>
              </a:rPr>
              <a:t>SISTEMAS DE REFERENCIA MÁS USADOS</a:t>
            </a:r>
          </a:p>
        </p:txBody>
      </p:sp>
      <p:sp>
        <p:nvSpPr>
          <p:cNvPr id="2283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2400" smtClean="0">
                <a:solidFill>
                  <a:srgbClr val="FF3300"/>
                </a:solidFill>
              </a:rPr>
              <a:t>WGS84</a:t>
            </a:r>
            <a:r>
              <a:rPr lang="es-ES" sz="1800" smtClean="0"/>
              <a:t> </a:t>
            </a: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es un sistema global geocéntrico, definido por los parámetros: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800" smtClean="0">
                <a:solidFill>
                  <a:srgbClr val="FFFFCD"/>
                </a:solidFill>
                <a:effectLst/>
                <a:latin typeface="Wingdings-Regular" charset="0"/>
              </a:rPr>
              <a:t>       </a:t>
            </a:r>
            <a:r>
              <a:rPr lang="es-ES" sz="1800" b="1" smtClean="0">
                <a:solidFill>
                  <a:srgbClr val="FFFFCD"/>
                </a:solidFill>
                <a:effectLst/>
                <a:latin typeface="Tahoma" pitchFamily="34" charset="0"/>
              </a:rPr>
              <a:t>Origen</a:t>
            </a: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: Centro de masa de la Tierra.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1800" smtClean="0">
              <a:solidFill>
                <a:srgbClr val="FFFFCD"/>
              </a:solidFill>
              <a:effectLst/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      </a:t>
            </a:r>
            <a:r>
              <a:rPr lang="es-ES" sz="1800" b="1" smtClean="0">
                <a:solidFill>
                  <a:srgbClr val="FFFFCD"/>
                </a:solidFill>
                <a:effectLst/>
                <a:latin typeface="Tahoma" pitchFamily="34" charset="0"/>
              </a:rPr>
              <a:t>Sistemas de ejes coordenados</a:t>
            </a: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1800" smtClean="0">
              <a:solidFill>
                <a:srgbClr val="FFFFCD"/>
              </a:solidFill>
              <a:effectLst/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Eje Z: dirección del polo de referencia del IERS _ The International Earth Rotation Service.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Eje X: intersección del meridiano origen definido en 1984 por el BIH y el plano del.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Ecuador (incertidumbre de 0.005”).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Eje Y: eje perpendicular a los dos anteriores y coincidentes en el origen.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1400" smtClean="0">
              <a:solidFill>
                <a:srgbClr val="FFFFCD"/>
              </a:solidFill>
              <a:effectLst/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      </a:t>
            </a:r>
            <a:r>
              <a:rPr lang="es-ES" sz="1800" b="1" smtClean="0">
                <a:solidFill>
                  <a:srgbClr val="FFFFCD"/>
                </a:solidFill>
                <a:effectLst/>
                <a:latin typeface="Tahoma" pitchFamily="34" charset="0"/>
              </a:rPr>
              <a:t>Elipsoide WGS84 </a:t>
            </a: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elipsoide de revolución definido por los parámetros: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1800" smtClean="0">
              <a:solidFill>
                <a:srgbClr val="FFFFCD"/>
              </a:solidFill>
              <a:effectLst/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Semieje mayor (a) = 6 378 137 m.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Semieje menor (b) = 6 356 752 m.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Constante de Gravitación Terrestre: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              GM = (3986004.418 </a:t>
            </a:r>
            <a:r>
              <a:rPr lang="es-ES" sz="1400" smtClean="0">
                <a:solidFill>
                  <a:srgbClr val="FFFFCD"/>
                </a:solidFill>
                <a:effectLst/>
                <a:latin typeface="ArialUnicodeMS" charset="0"/>
              </a:rPr>
              <a:t>± </a:t>
            </a:r>
            <a:r>
              <a:rPr lang="es-ES" sz="1400" smtClean="0">
                <a:solidFill>
                  <a:srgbClr val="FFFFCD"/>
                </a:solidFill>
                <a:effectLst/>
                <a:latin typeface="Tahoma" pitchFamily="34" charset="0"/>
              </a:rPr>
              <a:t>0.008) x 108 m3 / s2.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1400" smtClean="0">
              <a:solidFill>
                <a:srgbClr val="FFFFCD"/>
              </a:solidFill>
              <a:effectLst/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      </a:t>
            </a:r>
            <a:r>
              <a:rPr lang="es-ES" sz="1800" b="1" smtClean="0">
                <a:solidFill>
                  <a:srgbClr val="FFFFCD"/>
                </a:solidFill>
                <a:effectLst/>
                <a:latin typeface="Tahoma" pitchFamily="34" charset="0"/>
              </a:rPr>
              <a:t>Velocidad angular</a:t>
            </a: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: W= 7292115 . 10-11 rad/s.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1800" smtClean="0">
              <a:solidFill>
                <a:srgbClr val="FFFFCD"/>
              </a:solidFill>
              <a:effectLst/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1800" smtClean="0">
                <a:solidFill>
                  <a:srgbClr val="FFFFCD"/>
                </a:solidFill>
                <a:effectLst/>
                <a:latin typeface="Wingdings-Regular" charset="0"/>
              </a:rPr>
              <a:t>        </a:t>
            </a:r>
            <a:r>
              <a:rPr lang="es-ES" sz="1800" b="1" smtClean="0">
                <a:solidFill>
                  <a:srgbClr val="FFFFCD"/>
                </a:solidFill>
                <a:effectLst/>
                <a:latin typeface="Tahoma" pitchFamily="34" charset="0"/>
              </a:rPr>
              <a:t>Coeficiente de forma dinámica</a:t>
            </a:r>
            <a:r>
              <a:rPr lang="es-ES" sz="1800" smtClean="0">
                <a:solidFill>
                  <a:srgbClr val="FFFFCD"/>
                </a:solidFill>
                <a:effectLst/>
                <a:latin typeface="Tahoma" pitchFamily="34" charset="0"/>
              </a:rPr>
              <a:t>: J2= -484,166 85 x 10-6.</a:t>
            </a:r>
            <a:endParaRPr lang="es-ES" sz="1800" smtClean="0">
              <a:solidFill>
                <a:srgbClr val="000000"/>
              </a:solidFill>
              <a:effectLst/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1800" smtClean="0"/>
          </a:p>
          <a:p>
            <a:pPr eaLnBrk="1" hangingPunct="1">
              <a:lnSpc>
                <a:spcPct val="90000"/>
              </a:lnSpc>
              <a:defRPr/>
            </a:pPr>
            <a:endParaRPr lang="es-E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228600" y="381000"/>
            <a:ext cx="66325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3300"/>
                </a:solidFill>
                <a:latin typeface="Tahoma-Bold" charset="0"/>
              </a:rPr>
              <a:t>ETRS-89</a:t>
            </a:r>
            <a:r>
              <a:rPr lang="es-ES" sz="2400" b="1">
                <a:solidFill>
                  <a:srgbClr val="FFFFCD"/>
                </a:solidFill>
                <a:latin typeface="Tahoma-Bold" charset="0"/>
              </a:rPr>
              <a:t> European Terrestrial Reference System</a:t>
            </a:r>
            <a:r>
              <a:rPr lang="es-ES" sz="2400">
                <a:solidFill>
                  <a:srgbClr val="000000"/>
                </a:solidFill>
                <a:latin typeface="Tahoma-Bold" charset="0"/>
              </a:rPr>
              <a:t/>
            </a:r>
            <a:br>
              <a:rPr lang="es-ES" sz="2400">
                <a:solidFill>
                  <a:srgbClr val="000000"/>
                </a:solidFill>
                <a:latin typeface="Tahoma-Bold" charset="0"/>
              </a:rPr>
            </a:br>
            <a:endParaRPr lang="es-ES" sz="2400">
              <a:solidFill>
                <a:srgbClr val="000000"/>
              </a:solidFill>
              <a:latin typeface="Tahoma-Bold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28600" y="1371600"/>
            <a:ext cx="853440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Sistema de referencia geodésico europeo. Fue propuesto por la IAG Subcommision for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the European Reference Frame (EUREF). El elipsoide es el mismo que para el datum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WGS84. El marco de referencia es el llamado ETRF (European Terrestrial Reference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Frame).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En España, el proyecto que construye esta red se denomina REGENTE (Red Geodésica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Nacional por Técnicas Espaciales) y se finalizó en el año 2001 con la asignación de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coordenadas a unos 1200 vértices de la red ED50. REGENTE tuvo como finalidad cubrir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todo el territorio español con una red geodésica tridimensional de alta precisión.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La observación, iniciada en 1994 en la zona peninsular y en las Islas Canarias, se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efectuó con 9 receptores GPS (doble frecuencia, 6º observable) en dos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estacionamientos de tres horas cada uno por estación y registros cada 15 segundos.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El cálculo se lleva a cabo apoyado en la red IBERIA95, asegurando de esta forma la</a:t>
            </a:r>
          </a:p>
          <a:p>
            <a:pPr>
              <a:spcBef>
                <a:spcPct val="50000"/>
              </a:spcBef>
            </a:pPr>
            <a:r>
              <a:rPr lang="es-ES" sz="1600">
                <a:solidFill>
                  <a:srgbClr val="FFFFCD"/>
                </a:solidFill>
                <a:latin typeface="Tahoma" pitchFamily="34" charset="0"/>
              </a:rPr>
              <a:t>homogeneidad de REGENTE con ETRF89.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09600" y="304800"/>
            <a:ext cx="62484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>
                <a:solidFill>
                  <a:srgbClr val="FFFF00"/>
                </a:solidFill>
                <a:latin typeface="Tahoma-Bold" charset="0"/>
              </a:rPr>
              <a:t>CAMBIO DE SISTEMA DE REFERENCIA</a:t>
            </a:r>
          </a:p>
          <a:p>
            <a:pPr>
              <a:spcBef>
                <a:spcPct val="50000"/>
              </a:spcBef>
            </a:pPr>
            <a:endParaRPr lang="es-ES">
              <a:solidFill>
                <a:srgbClr val="FFFFCD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s-ES">
              <a:solidFill>
                <a:srgbClr val="FFFFCD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s-ES">
              <a:solidFill>
                <a:srgbClr val="FFFFCD"/>
              </a:solidFill>
              <a:latin typeface="Tahoma" pitchFamily="34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838200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AR" sz="4000" smtClean="0"/>
              <a:t>SISTEMAS DE COORDENADAS</a:t>
            </a:r>
            <a:endParaRPr lang="es-ES" sz="4000" smtClean="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AR" sz="2800" smtClean="0">
                <a:solidFill>
                  <a:srgbClr val="FFFF00"/>
                </a:solidFill>
              </a:rPr>
              <a:t>Sistemas Angulares: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AR" sz="2400" smtClean="0"/>
              <a:t>Diseñados para un objeto </a:t>
            </a:r>
            <a:r>
              <a:rPr lang="es-AR" sz="2400" smtClean="0">
                <a:solidFill>
                  <a:srgbClr val="FF3300"/>
                </a:solidFill>
              </a:rPr>
              <a:t>tri-</a:t>
            </a:r>
            <a:r>
              <a:rPr lang="es-AR" sz="2400" smtClean="0"/>
              <a:t>dimensional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s-AR" sz="2000" smtClean="0"/>
              <a:t>Como una esfera que representa la superficie de la tierra. Ej.: </a:t>
            </a:r>
            <a:r>
              <a:rPr lang="es-AR" sz="2000" smtClean="0">
                <a:solidFill>
                  <a:srgbClr val="FF3300"/>
                </a:solidFill>
              </a:rPr>
              <a:t>Latitud y Longitud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AR" sz="2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s-AR" sz="2800" smtClean="0">
                <a:solidFill>
                  <a:srgbClr val="FFFF00"/>
                </a:solidFill>
              </a:rPr>
              <a:t>Sistemas Rectangulares o Planos</a:t>
            </a:r>
            <a:endParaRPr lang="es-AR" sz="280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s-AR" sz="2400" smtClean="0"/>
              <a:t>Diseñados para un objeto </a:t>
            </a:r>
            <a:r>
              <a:rPr lang="es-AR" sz="2400" smtClean="0">
                <a:solidFill>
                  <a:srgbClr val="FF3300"/>
                </a:solidFill>
              </a:rPr>
              <a:t>bi-</a:t>
            </a:r>
            <a:r>
              <a:rPr lang="es-AR" sz="2400" smtClean="0"/>
              <a:t>dimensional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s-AR" sz="2000" smtClean="0"/>
              <a:t>Como una hoja plana de un mapa. Ej.: </a:t>
            </a:r>
            <a:r>
              <a:rPr lang="es-AR" sz="2000" smtClean="0">
                <a:solidFill>
                  <a:srgbClr val="FF3300"/>
                </a:solidFill>
              </a:rPr>
              <a:t>UTM - GK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s-AR" sz="2400" smtClean="0">
              <a:solidFill>
                <a:srgbClr val="FF3300"/>
              </a:solidFill>
            </a:endParaRPr>
          </a:p>
          <a:p>
            <a:pPr lvl="1"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smtClean="0">
                <a:solidFill>
                  <a:srgbClr val="FF3300"/>
                </a:solidFill>
              </a:rPr>
              <a:t>AMBOS</a:t>
            </a:r>
            <a:r>
              <a:rPr lang="es-AR" sz="2400" b="1" smtClean="0"/>
              <a:t> PROPORCIONAN GUIAS HORIZONTALES Y VERTICALES PARA UBICAR POSICIONES EN UN MAPA</a:t>
            </a:r>
            <a:endParaRPr lang="es-ES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b="1" smtClean="0"/>
              <a:t>SISTEMAS ANGULARES</a:t>
            </a:r>
            <a:br>
              <a:rPr lang="es-ES_tradnl" sz="2800" b="1" smtClean="0"/>
            </a:br>
            <a:r>
              <a:rPr lang="es-ES_tradnl" sz="2800" b="1" smtClean="0"/>
              <a:t> GEODETICO </a:t>
            </a:r>
            <a:br>
              <a:rPr lang="es-ES_tradnl" sz="2800" b="1" smtClean="0"/>
            </a:br>
            <a:r>
              <a:rPr lang="es-ES_tradnl" sz="2800" b="1" smtClean="0"/>
              <a:t>LATITUD Y LONGITUD</a:t>
            </a:r>
            <a:br>
              <a:rPr lang="es-ES_tradnl" sz="2800" b="1" smtClean="0"/>
            </a:br>
            <a:endParaRPr lang="es-AR" sz="2800" b="1" smtClean="0"/>
          </a:p>
        </p:txBody>
      </p:sp>
      <p:pic>
        <p:nvPicPr>
          <p:cNvPr id="23555" name="Picture 4" descr="figura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58888" y="1354138"/>
            <a:ext cx="6697662" cy="4864100"/>
          </a:xfrm>
          <a:noFill/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5724525" y="4508500"/>
            <a:ext cx="23050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>
                <a:solidFill>
                  <a:srgbClr val="FF3300"/>
                </a:solidFill>
              </a:rPr>
              <a:t>Las mediciones se realizan por lo general en grados, minutos y segundos</a:t>
            </a:r>
            <a:endParaRPr lang="es-ES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Meridianos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916113"/>
            <a:ext cx="4225925" cy="424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5" descr="Meridiano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884363"/>
            <a:ext cx="428466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900113" y="620713"/>
            <a:ext cx="7343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b="1">
                <a:solidFill>
                  <a:srgbClr val="FFFF00"/>
                </a:solidFill>
              </a:rPr>
              <a:t>LOS MERIDIANOS: definen las longitudes al Este y al Oeste de Greenwich</a:t>
            </a:r>
            <a:endParaRPr lang="es-AR" sz="2400" b="1">
              <a:solidFill>
                <a:srgbClr val="FFFF00"/>
              </a:solidFill>
            </a:endParaRP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4787900" y="5013325"/>
            <a:ext cx="37449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 b="1">
                <a:solidFill>
                  <a:srgbClr val="FF3300"/>
                </a:solidFill>
              </a:rPr>
              <a:t>LAS DISTANCIAS ENTRE MERIDIANOS NO ES CONSTANTE</a:t>
            </a:r>
            <a:endParaRPr lang="es-ES" b="1">
              <a:solidFill>
                <a:srgbClr val="FF3300"/>
              </a:solidFill>
            </a:endParaRPr>
          </a:p>
        </p:txBody>
      </p:sp>
      <p:sp>
        <p:nvSpPr>
          <p:cNvPr id="24582" name="Line 8"/>
          <p:cNvSpPr>
            <a:spLocks noChangeShapeType="1"/>
          </p:cNvSpPr>
          <p:nvPr/>
        </p:nvSpPr>
        <p:spPr bwMode="auto">
          <a:xfrm flipV="1">
            <a:off x="5292725" y="4076700"/>
            <a:ext cx="935038" cy="79216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24583" name="Line 9"/>
          <p:cNvSpPr>
            <a:spLocks noChangeShapeType="1"/>
          </p:cNvSpPr>
          <p:nvPr/>
        </p:nvSpPr>
        <p:spPr bwMode="auto">
          <a:xfrm flipV="1">
            <a:off x="5292725" y="2924175"/>
            <a:ext cx="1584325" cy="194468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24584" name="Line 10"/>
          <p:cNvSpPr>
            <a:spLocks noChangeShapeType="1"/>
          </p:cNvSpPr>
          <p:nvPr/>
        </p:nvSpPr>
        <p:spPr bwMode="auto">
          <a:xfrm flipV="1">
            <a:off x="5292725" y="4076700"/>
            <a:ext cx="935038" cy="7921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24585" name="Line 11"/>
          <p:cNvSpPr>
            <a:spLocks noChangeShapeType="1"/>
          </p:cNvSpPr>
          <p:nvPr/>
        </p:nvSpPr>
        <p:spPr bwMode="auto">
          <a:xfrm flipV="1">
            <a:off x="5292725" y="2924175"/>
            <a:ext cx="1584325" cy="194468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900113" y="620713"/>
            <a:ext cx="7343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b="1">
                <a:solidFill>
                  <a:srgbClr val="FFFF00"/>
                </a:solidFill>
              </a:rPr>
              <a:t>LOS PARALELOS: definen las latitudes al Norte y al Sur del Ecuador</a:t>
            </a:r>
            <a:endParaRPr lang="es-AR" sz="2400" b="1">
              <a:solidFill>
                <a:srgbClr val="FFFF00"/>
              </a:solidFill>
            </a:endParaRPr>
          </a:p>
        </p:txBody>
      </p:sp>
      <p:pic>
        <p:nvPicPr>
          <p:cNvPr id="25603" name="Picture 7" descr="paralelos_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814513"/>
            <a:ext cx="4038600" cy="4102100"/>
          </a:xfrm>
          <a:noFill/>
        </p:spPr>
      </p:pic>
      <p:pic>
        <p:nvPicPr>
          <p:cNvPr id="25604" name="Picture 9" descr="Paralelo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3438" y="1773238"/>
            <a:ext cx="4189412" cy="4141787"/>
          </a:xfrm>
          <a:noFill/>
        </p:spPr>
      </p:pic>
      <p:sp>
        <p:nvSpPr>
          <p:cNvPr id="25605" name="Text Box 12"/>
          <p:cNvSpPr txBox="1">
            <a:spLocks noChangeArrowheads="1"/>
          </p:cNvSpPr>
          <p:nvPr/>
        </p:nvSpPr>
        <p:spPr bwMode="auto">
          <a:xfrm>
            <a:off x="4787900" y="5013325"/>
            <a:ext cx="3744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 b="1">
                <a:solidFill>
                  <a:srgbClr val="FF3300"/>
                </a:solidFill>
              </a:rPr>
              <a:t>LAS DISTANCIAS ENTRE PARALELOS ES CONSTANTE</a:t>
            </a:r>
            <a:endParaRPr lang="es-ES" b="1">
              <a:solidFill>
                <a:srgbClr val="FF3300"/>
              </a:solidFill>
            </a:endParaRPr>
          </a:p>
        </p:txBody>
      </p:sp>
      <p:sp>
        <p:nvSpPr>
          <p:cNvPr id="25606" name="Line 13"/>
          <p:cNvSpPr>
            <a:spLocks noChangeShapeType="1"/>
          </p:cNvSpPr>
          <p:nvPr/>
        </p:nvSpPr>
        <p:spPr bwMode="auto">
          <a:xfrm flipV="1">
            <a:off x="6084888" y="3500438"/>
            <a:ext cx="647700" cy="14414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25607" name="Line 14"/>
          <p:cNvSpPr>
            <a:spLocks noChangeShapeType="1"/>
          </p:cNvSpPr>
          <p:nvPr/>
        </p:nvSpPr>
        <p:spPr bwMode="auto">
          <a:xfrm flipV="1">
            <a:off x="6156325" y="3213100"/>
            <a:ext cx="1223963" cy="172878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AR" sz="4000" smtClean="0"/>
              <a:t>Sistemas de Coordenadas Rectangulares o Planas</a:t>
            </a:r>
            <a:endParaRPr lang="es-ES" sz="4000" smtClean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3916362"/>
          </a:xfrm>
        </p:spPr>
        <p:txBody>
          <a:bodyPr/>
          <a:lstStyle/>
          <a:p>
            <a:pPr eaLnBrk="1" hangingPunct="1">
              <a:defRPr/>
            </a:pPr>
            <a:r>
              <a:rPr lang="es-AR" smtClean="0"/>
              <a:t>Surgen como respuesta a los sistemas angulares por la dificultad que éstos tienen de medir distancias constantes. </a:t>
            </a:r>
          </a:p>
          <a:p>
            <a:pPr lvl="1" eaLnBrk="1" hangingPunct="1">
              <a:defRPr/>
            </a:pPr>
            <a:r>
              <a:rPr lang="es-AR" smtClean="0"/>
              <a:t>Ej 1º de longitud en el Ecuador aprox. = 111 km</a:t>
            </a:r>
          </a:p>
          <a:p>
            <a:pPr lvl="1" eaLnBrk="1" hangingPunct="1">
              <a:defRPr/>
            </a:pPr>
            <a:r>
              <a:rPr lang="es-AR" smtClean="0"/>
              <a:t>A los 45º mide aprox. = 78.8 Km.</a:t>
            </a: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395288" y="1858963"/>
            <a:ext cx="79914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/>
              <a:t>ES UNA RAMA DE LAS </a:t>
            </a:r>
            <a:r>
              <a:rPr lang="es-ES_tradnl" u="sng"/>
              <a:t>CIENCIAS GEOGRÁFICAS</a:t>
            </a:r>
            <a:r>
              <a:rPr lang="es-ES_tradnl"/>
              <a:t> DESTINADA A EXPRESAR GRÁFICAMENTE EL CONOCIMIENTO QUE SE TIENE DE LA SUPERFICIE DE LA TIERRA EN SUS MÁS DIVERSOS ASPECTOS.</a:t>
            </a:r>
            <a:endParaRPr lang="es-AR"/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395288" y="1268413"/>
            <a:ext cx="633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b="1">
                <a:solidFill>
                  <a:srgbClr val="FFFF00"/>
                </a:solidFill>
              </a:rPr>
              <a:t>CARTOGRAFIA</a:t>
            </a:r>
            <a:r>
              <a:rPr lang="es-ES_tradnl" sz="2400" b="1"/>
              <a:t>:</a:t>
            </a:r>
            <a:endParaRPr lang="es-AR" sz="2400" b="1"/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539750" y="3227388"/>
            <a:ext cx="79930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/>
              <a:t>UN</a:t>
            </a:r>
            <a:r>
              <a:rPr lang="es-ES_tradnl" b="1"/>
              <a:t> </a:t>
            </a:r>
            <a:r>
              <a:rPr lang="es-ES_tradnl" b="1">
                <a:solidFill>
                  <a:srgbClr val="FFFF00"/>
                </a:solidFill>
              </a:rPr>
              <a:t>SISTEMA DE PROYECCION CARTOGRAFICA</a:t>
            </a:r>
            <a:r>
              <a:rPr lang="es-ES_tradnl" b="1"/>
              <a:t>, </a:t>
            </a:r>
            <a:r>
              <a:rPr lang="es-ES_tradnl"/>
              <a:t>ES UN PROCEDIMIENTO MATEMÁTICO QUE ESTABLECE UNA CORRESPONDENCIA ESTRICTA ENTRE LOS PUNTOS DE LA SUPERFICIE TERRESTRE A REPRESENTAR Y EL PLANO.</a:t>
            </a:r>
            <a:endParaRPr lang="es-AR"/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684213" y="5027613"/>
            <a:ext cx="8135937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FFFF00"/>
                </a:solidFill>
              </a:rPr>
              <a:t>PROYECCION:</a:t>
            </a:r>
            <a:r>
              <a:rPr lang="es-ES" b="1"/>
              <a:t> </a:t>
            </a:r>
            <a:r>
              <a:rPr lang="es-ES"/>
              <a:t>ES TRANSFORMAR UN ESPACIO </a:t>
            </a:r>
            <a:r>
              <a:rPr lang="es-ES" u="sng"/>
              <a:t>TRI</a:t>
            </a:r>
            <a:r>
              <a:rPr lang="es-ES"/>
              <a:t>DIMENSIONAL EN UNO </a:t>
            </a:r>
            <a:r>
              <a:rPr lang="es-ES" u="sng"/>
              <a:t>BI</a:t>
            </a:r>
            <a:r>
              <a:rPr lang="es-ES"/>
              <a:t>DIMENSIONAL</a:t>
            </a:r>
          </a:p>
          <a:p>
            <a:pPr algn="ctr"/>
            <a:endParaRPr lang="es-ES" b="1" i="1"/>
          </a:p>
          <a:p>
            <a:pPr algn="ctr"/>
            <a:r>
              <a:rPr lang="es-ES" sz="2400" b="1" i="1">
                <a:solidFill>
                  <a:srgbClr val="FF3300"/>
                </a:solidFill>
              </a:rPr>
              <a:t>SIEMPRE HAY UNA DISTORCION</a:t>
            </a:r>
            <a:endParaRPr lang="es-AR" sz="2400" b="1" i="1">
              <a:solidFill>
                <a:srgbClr val="FF3300"/>
              </a:solidFill>
            </a:endParaRPr>
          </a:p>
        </p:txBody>
      </p:sp>
      <p:sp>
        <p:nvSpPr>
          <p:cNvPr id="142344" name="Rectangle 8"/>
          <p:cNvSpPr>
            <a:spLocks noChangeArrowheads="1"/>
          </p:cNvSpPr>
          <p:nvPr/>
        </p:nvSpPr>
        <p:spPr bwMode="auto">
          <a:xfrm>
            <a:off x="468313" y="333375"/>
            <a:ext cx="8064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AR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Los Sistemas de Coordenadas Rectangulares o Planas (cont.)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22638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000" smtClean="0">
                <a:solidFill>
                  <a:srgbClr val="FF3300"/>
                </a:solidFill>
              </a:rPr>
              <a:t>TIPOS DE DISTORSIONES</a:t>
            </a:r>
            <a:endParaRPr lang="es-AR" sz="2000" smtClean="0">
              <a:solidFill>
                <a:srgbClr val="FF3300"/>
              </a:solidFill>
            </a:endParaRP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3106738" cy="37734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FORMA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AREA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DISTANCIA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DIRECCION</a:t>
            </a:r>
            <a:endParaRPr lang="es-AR" sz="2800" smtClean="0"/>
          </a:p>
        </p:txBody>
      </p:sp>
      <p:sp>
        <p:nvSpPr>
          <p:cNvPr id="193540" name="Rectangle 4"/>
          <p:cNvSpPr>
            <a:spLocks noChangeArrowheads="1"/>
          </p:cNvSpPr>
          <p:nvPr/>
        </p:nvSpPr>
        <p:spPr bwMode="auto">
          <a:xfrm>
            <a:off x="5219700" y="1557338"/>
            <a:ext cx="3744913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CONFORMES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s-ES_tradnl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EQUIVALENTES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s-ES_tradnl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EQUIDISTANTES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s-ES_tradnl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DIRECCIONES VERDADERAS</a:t>
            </a:r>
            <a:endParaRPr lang="es-AR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5003800" y="404813"/>
            <a:ext cx="3889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0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TIPOS DE PROYECCIONES QUE MINIMIZAN LA DISTORSION</a:t>
            </a:r>
            <a:endParaRPr lang="es-AR" sz="20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3542" name="Line 6"/>
          <p:cNvSpPr>
            <a:spLocks noChangeShapeType="1"/>
          </p:cNvSpPr>
          <p:nvPr/>
        </p:nvSpPr>
        <p:spPr bwMode="auto">
          <a:xfrm>
            <a:off x="2627313" y="1844675"/>
            <a:ext cx="23764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93543" name="Line 7"/>
          <p:cNvSpPr>
            <a:spLocks noChangeShapeType="1"/>
          </p:cNvSpPr>
          <p:nvPr/>
        </p:nvSpPr>
        <p:spPr bwMode="auto">
          <a:xfrm>
            <a:off x="2627313" y="2852738"/>
            <a:ext cx="23764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>
            <a:off x="2916238" y="3716338"/>
            <a:ext cx="23764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93545" name="Line 9"/>
          <p:cNvSpPr>
            <a:spLocks noChangeShapeType="1"/>
          </p:cNvSpPr>
          <p:nvPr/>
        </p:nvSpPr>
        <p:spPr bwMode="auto">
          <a:xfrm>
            <a:off x="2843213" y="4652963"/>
            <a:ext cx="23764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/>
      <p:bldP spid="193539" grpId="0" build="p"/>
      <p:bldP spid="193541" grpId="0"/>
      <p:bldP spid="193542" grpId="0" animBg="1"/>
      <p:bldP spid="193543" grpId="0" animBg="1"/>
      <p:bldP spid="193544" grpId="0" animBg="1"/>
      <p:bldP spid="1935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395288" y="333375"/>
            <a:ext cx="779621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s-ES_tradnl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Tipos de Proyecciones Cartográficas</a:t>
            </a:r>
            <a:endParaRPr lang="es-E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390525" y="1052513"/>
            <a:ext cx="8574088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Las proyecciones llamadas</a:t>
            </a:r>
            <a:r>
              <a:rPr lang="es-ES_tradnl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conformes</a:t>
            </a:r>
            <a:r>
              <a:rPr lang="es-ES_tradnl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conservan todos los ángulos en cada punto, </a:t>
            </a:r>
            <a:r>
              <a:rPr lang="es-ES_tradnl" sz="2200" u="sng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mantienen la forma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. Para lograr esto </a:t>
            </a:r>
            <a:r>
              <a:rPr lang="es-ES_tradnl" sz="2200" u="sng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los meridianos y paralelos deben cortase en forma perpendicular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. Ninguna mapa logra preservar las formas de las grandes regiones aunque sí de las pequeñas superficies.</a:t>
            </a:r>
            <a:endParaRPr lang="es-ES_tradnl" sz="2200"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Las proyecciones </a:t>
            </a: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equivalentes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s-ES_tradnl" sz="2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o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de </a:t>
            </a: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igual área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, se respetan la equivalencia de las superficies. Es decir mantienen la proporción respecto a las áreas verdaderas. Se pueden distorsionar las formas, los ángulos, las escalas o sus combinaciones. En tales proyecciones </a:t>
            </a:r>
            <a:r>
              <a:rPr lang="es-ES_tradnl" sz="2200" u="sng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los meridianos y paralelos </a:t>
            </a:r>
            <a:r>
              <a:rPr lang="es-ES_tradnl" sz="2200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no</a:t>
            </a:r>
            <a:r>
              <a:rPr lang="es-ES_tradnl" sz="2200" u="sng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se cortan en ángulos rectos.</a:t>
            </a:r>
            <a:endParaRPr lang="es-ES_tradnl" sz="2200" u="sng"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Las proyecciones</a:t>
            </a:r>
            <a:r>
              <a:rPr lang="es-ES_tradnl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equidistantes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, preservan las distancias entre ciertos puntos o mantienen la escala a lo largo de una o más líneas.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Las proyecciones de </a:t>
            </a: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direcciones verdaderas</a:t>
            </a:r>
            <a:r>
              <a:rPr lang="es-ES_tradnl" sz="22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mantienen cierta precisión en las direcciones.</a:t>
            </a:r>
            <a:endParaRPr lang="es-ES_tradnl" sz="2200"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s-ES" sz="2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773238"/>
            <a:ext cx="8229600" cy="503237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3200" b="1" smtClean="0"/>
              <a:t>PROYECCIONES CILINDRICAS</a:t>
            </a:r>
            <a:endParaRPr lang="es-AR" sz="3200" b="1" smtClean="0"/>
          </a:p>
        </p:txBody>
      </p:sp>
      <p:pic>
        <p:nvPicPr>
          <p:cNvPr id="30723" name="Picture 4" descr="figura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27088" y="3500438"/>
            <a:ext cx="7127875" cy="2322512"/>
          </a:xfrm>
          <a:noFill/>
        </p:spPr>
      </p:pic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971550" y="404813"/>
            <a:ext cx="741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/>
              <a:t>Para pasar de la esfera al plano se adoptan diferentes </a:t>
            </a:r>
            <a:r>
              <a:rPr lang="es-ES" sz="2400" b="1">
                <a:solidFill>
                  <a:srgbClr val="FFFF00"/>
                </a:solidFill>
              </a:rPr>
              <a:t>SUPERFICIES DE PROYECCION</a:t>
            </a:r>
            <a:endParaRPr lang="es-AR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b="1" smtClean="0"/>
              <a:t>PROYECCIONES CONICAS</a:t>
            </a:r>
            <a:endParaRPr lang="es-AR" b="1" smtClean="0"/>
          </a:p>
        </p:txBody>
      </p:sp>
      <p:pic>
        <p:nvPicPr>
          <p:cNvPr id="31747" name="Picture 5" descr="figura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2060575"/>
            <a:ext cx="7489825" cy="1584325"/>
          </a:xfrm>
          <a:noFill/>
        </p:spPr>
      </p:pic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539750" y="1341438"/>
            <a:ext cx="2881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TANGENTES</a:t>
            </a:r>
            <a:endParaRPr lang="es-AR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684213" y="4005263"/>
            <a:ext cx="237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/>
              <a:t>SECANTES</a:t>
            </a:r>
            <a:r>
              <a:rPr lang="es-AR"/>
              <a:t> </a:t>
            </a:r>
          </a:p>
        </p:txBody>
      </p:sp>
      <p:pic>
        <p:nvPicPr>
          <p:cNvPr id="31750" name="Picture 9" descr="figura7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4213" y="4652963"/>
            <a:ext cx="7561262" cy="1765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5843588" cy="1139825"/>
          </a:xfrm>
        </p:spPr>
        <p:txBody>
          <a:bodyPr/>
          <a:lstStyle/>
          <a:p>
            <a:pPr algn="l" eaLnBrk="1" hangingPunct="1">
              <a:defRPr/>
            </a:pPr>
            <a:r>
              <a:rPr lang="es-ES" sz="3200" smtClean="0"/>
              <a:t>Ejemplos de Proyecciones:</a:t>
            </a:r>
            <a:endParaRPr lang="es-AR" sz="3200" smtClean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33600"/>
            <a:ext cx="8229600" cy="29813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2400" smtClean="0">
                <a:solidFill>
                  <a:srgbClr val="FFFF00"/>
                </a:solidFill>
              </a:rPr>
              <a:t>MERCATOR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s-ES" sz="240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400" smtClean="0">
                <a:solidFill>
                  <a:srgbClr val="FFFF00"/>
                </a:solidFill>
              </a:rPr>
              <a:t>TRANSVERSA MERCATOR</a:t>
            </a:r>
            <a:r>
              <a:rPr lang="es-ES" sz="240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s-ES" sz="240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smtClean="0">
                <a:solidFill>
                  <a:srgbClr val="FF3300"/>
                </a:solidFill>
              </a:rPr>
              <a:t>Sistema Gauss Krüger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smtClean="0">
                <a:solidFill>
                  <a:srgbClr val="FF3300"/>
                </a:solidFill>
              </a:rPr>
              <a:t>UTM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s-ES" sz="24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400" smtClean="0">
                <a:solidFill>
                  <a:srgbClr val="FFFF00"/>
                </a:solidFill>
              </a:rPr>
              <a:t>LAMBERT</a:t>
            </a:r>
          </a:p>
          <a:p>
            <a:pPr eaLnBrk="1" hangingPunct="1">
              <a:lnSpc>
                <a:spcPct val="80000"/>
              </a:lnSpc>
              <a:defRPr/>
            </a:pPr>
            <a:endParaRPr lang="es-AR" sz="24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3600" smtClean="0"/>
              <a:t>PROYECCION MERCATOR</a:t>
            </a:r>
            <a:endParaRPr lang="es-AR" sz="3600" smtClean="0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5183187" cy="4608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400" b="1" smtClean="0">
                <a:cs typeface="Times New Roman" pitchFamily="18" charset="0"/>
              </a:rPr>
              <a:t>METODO DE PROYECCION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sz="2400" smtClean="0">
                <a:cs typeface="Times New Roman" pitchFamily="18" charset="0"/>
              </a:rPr>
              <a:t>	</a:t>
            </a:r>
            <a:r>
              <a:rPr lang="es-ES" sz="2400" smtClean="0">
                <a:cs typeface="Times New Roman" pitchFamily="18" charset="0"/>
              </a:rPr>
              <a:t>Es una proyección </a:t>
            </a:r>
            <a:r>
              <a:rPr lang="es-ES" sz="2400" smtClean="0">
                <a:solidFill>
                  <a:srgbClr val="FFFF00"/>
                </a:solidFill>
                <a:cs typeface="Times New Roman" pitchFamily="18" charset="0"/>
              </a:rPr>
              <a:t>cilíndrica.</a:t>
            </a:r>
            <a:r>
              <a:rPr lang="es-ES" sz="2400" smtClean="0">
                <a:cs typeface="Times New Roman" pitchFamily="18" charset="0"/>
              </a:rPr>
              <a:t> Los meridianos son paralelos uno con otro y están igualmente espaciados. Las líneas de latitud también son paralelas pero se van apartando hacia los polos. Los polos no pueden ser mostrados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400" b="1" smtClean="0">
                <a:cs typeface="Times New Roman" pitchFamily="18" charset="0"/>
              </a:rPr>
              <a:t>LINEAS DE CONTACTO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sz="2400" smtClean="0">
                <a:cs typeface="Times New Roman" pitchFamily="18" charset="0"/>
              </a:rPr>
              <a:t>	</a:t>
            </a:r>
            <a:r>
              <a:rPr lang="es-ES" sz="2400" smtClean="0">
                <a:solidFill>
                  <a:srgbClr val="FFFF00"/>
                </a:solidFill>
                <a:cs typeface="Times New Roman" pitchFamily="18" charset="0"/>
              </a:rPr>
              <a:t>El Ecuador</a:t>
            </a:r>
            <a:r>
              <a:rPr lang="es-ES" sz="2400" smtClean="0">
                <a:cs typeface="Times New Roman" pitchFamily="18" charset="0"/>
              </a:rPr>
              <a:t>. </a:t>
            </a:r>
            <a:endParaRPr lang="es-AR" sz="2400" smtClean="0"/>
          </a:p>
        </p:txBody>
      </p:sp>
      <p:pic>
        <p:nvPicPr>
          <p:cNvPr id="33796" name="Picture 9" descr="MERCA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1916113"/>
            <a:ext cx="251936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Line 10"/>
          <p:cNvSpPr>
            <a:spLocks noChangeShapeType="1"/>
          </p:cNvSpPr>
          <p:nvPr/>
        </p:nvSpPr>
        <p:spPr bwMode="auto">
          <a:xfrm flipV="1">
            <a:off x="4356100" y="3500438"/>
            <a:ext cx="2376488" cy="23050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figura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484313"/>
            <a:ext cx="7345362" cy="51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_tradnl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PROYECCION MERCATOR</a:t>
            </a:r>
            <a:endParaRPr lang="es-AR" sz="36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34820" name="Line 6"/>
          <p:cNvSpPr>
            <a:spLocks noChangeShapeType="1"/>
          </p:cNvSpPr>
          <p:nvPr/>
        </p:nvSpPr>
        <p:spPr bwMode="auto">
          <a:xfrm>
            <a:off x="3635375" y="4149725"/>
            <a:ext cx="4465638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323850" y="26035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s-E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PROYECCION MERCATOR</a:t>
            </a:r>
            <a:r>
              <a:rPr lang="es-ES_tradn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(cont.)</a:t>
            </a:r>
            <a:endParaRPr lang="es-ES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61118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PROPIEDADES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Forma: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	</a:t>
            </a:r>
            <a:r>
              <a:rPr lang="es-ES" sz="24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Conforme</a:t>
            </a: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. Las formas pequeñas están bien representadas porque esta proyección mantiene las relaciones angulares locales.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Área:</a:t>
            </a:r>
            <a:r>
              <a:rPr lang="es-ES" sz="24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 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	</a:t>
            </a: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Se distorsionan hacia las regiones polares. Por ejemplo, en la proyección Mercator del mundo, Groenlandia parece ser más grande que Sud América, cuando en realidad es 1/8 de su tamaño.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544513" y="3810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s-E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PROYECCION MERCATOR</a:t>
            </a:r>
            <a:r>
              <a:rPr lang="es-ES_tradn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(cont.)</a:t>
            </a:r>
            <a:endParaRPr lang="es-ES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63845" name="Rectangle 5"/>
          <p:cNvSpPr>
            <a:spLocks noChangeArrowheads="1"/>
          </p:cNvSpPr>
          <p:nvPr/>
        </p:nvSpPr>
        <p:spPr bwMode="auto">
          <a:xfrm>
            <a:off x="539750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LIMITACIONES</a:t>
            </a:r>
            <a:endParaRPr lang="es-ES_tradnl" sz="2800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Los polos </a:t>
            </a:r>
            <a:r>
              <a:rPr lang="es-ES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no</a:t>
            </a: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pueden ser representados en la proyección Mercator. Todos los meridianos pueden ser  proyectados pero los límites superiores e inferiores de la latitud están en aproximadamente los </a:t>
            </a:r>
            <a:r>
              <a:rPr lang="es-E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80° al N y al S</a:t>
            </a: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. </a:t>
            </a: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615950" y="3810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s-E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PROYECCION MERCATOR</a:t>
            </a:r>
            <a:r>
              <a:rPr lang="es-ES_tradn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(cont.)</a:t>
            </a:r>
            <a:endParaRPr lang="es-ES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auto">
          <a:xfrm>
            <a:off x="61118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USOS Y APLICACIONES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 Cartas estándar para la navegación                   marina (dirección)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 Navegación aérea.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 Dirección del viento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 Corrientes marinas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 </a:t>
            </a: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</a:t>
            </a: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 mejor uso de las propiedades conformes de esta proyección se aplica a las </a:t>
            </a:r>
            <a:r>
              <a:rPr lang="es-ES" sz="2800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regiones próximas al Ecuador</a:t>
            </a:r>
            <a:endParaRPr lang="es-ES" sz="2800" u="sng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77813"/>
            <a:ext cx="5976937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ES" sz="3200" b="1" smtClean="0"/>
              <a:t>PROYECCION DE LAMBERT</a:t>
            </a:r>
            <a:endParaRPr lang="es-AR" sz="3200" b="1" smtClean="0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475163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000" b="1" smtClean="0">
                <a:cs typeface="Times New Roman" pitchFamily="18" charset="0"/>
              </a:rPr>
              <a:t>METODO DE PROYECCION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sz="2000" smtClean="0">
                <a:cs typeface="Times New Roman" pitchFamily="18" charset="0"/>
              </a:rPr>
              <a:t>	</a:t>
            </a:r>
            <a:r>
              <a:rPr lang="es-ES" sz="2000" smtClean="0">
                <a:cs typeface="Times New Roman" pitchFamily="18" charset="0"/>
              </a:rPr>
              <a:t>Es una proyección </a:t>
            </a:r>
            <a:r>
              <a:rPr lang="es-ES" sz="2000" smtClean="0">
                <a:solidFill>
                  <a:srgbClr val="FFFF00"/>
                </a:solidFill>
                <a:cs typeface="Times New Roman" pitchFamily="18" charset="0"/>
              </a:rPr>
              <a:t>CÓNICA </a:t>
            </a:r>
            <a:r>
              <a:rPr lang="es-ES" sz="2000" smtClean="0">
                <a:cs typeface="Times New Roman" pitchFamily="18" charset="0"/>
              </a:rPr>
              <a:t>basada normalmente en </a:t>
            </a:r>
            <a:r>
              <a:rPr lang="es-ES" sz="2000" smtClean="0">
                <a:solidFill>
                  <a:srgbClr val="FFFF00"/>
                </a:solidFill>
                <a:cs typeface="Times New Roman" pitchFamily="18" charset="0"/>
              </a:rPr>
              <a:t>dos paralelos estándar.</a:t>
            </a:r>
            <a:r>
              <a:rPr lang="es-ES" sz="200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2000" smtClean="0">
                <a:cs typeface="Times New Roman" pitchFamily="18" charset="0"/>
              </a:rPr>
              <a:t>	(secante).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20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2000" smtClean="0">
                <a:cs typeface="Times New Roman" pitchFamily="18" charset="0"/>
              </a:rPr>
              <a:t>	El espaciamiento entre las líneas de latitud se incrementa más allá de los paralelos estándar.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20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" sz="2000" smtClean="0">
                <a:cs typeface="Times New Roman" pitchFamily="18" charset="0"/>
              </a:rPr>
              <a:t>	Representa a los polos como un punto</a:t>
            </a:r>
            <a:endParaRPr lang="es-AR" sz="2400" smtClean="0"/>
          </a:p>
        </p:txBody>
      </p:sp>
      <p:pic>
        <p:nvPicPr>
          <p:cNvPr id="38916" name="Picture 5" descr="Lambe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2205038"/>
            <a:ext cx="3816350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Line 6"/>
          <p:cNvSpPr>
            <a:spLocks noChangeShapeType="1"/>
          </p:cNvSpPr>
          <p:nvPr/>
        </p:nvSpPr>
        <p:spPr bwMode="auto">
          <a:xfrm>
            <a:off x="3419475" y="2708275"/>
            <a:ext cx="2305050" cy="2159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38918" name="Line 7"/>
          <p:cNvSpPr>
            <a:spLocks noChangeShapeType="1"/>
          </p:cNvSpPr>
          <p:nvPr/>
        </p:nvSpPr>
        <p:spPr bwMode="auto">
          <a:xfrm>
            <a:off x="3348038" y="2708275"/>
            <a:ext cx="2087562" cy="7207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pic>
        <p:nvPicPr>
          <p:cNvPr id="38919" name="Picture 9" descr="Lamber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4652963"/>
            <a:ext cx="3311525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smtClean="0"/>
              <a:t>PROYECCION DE LAMBERT (cont.)</a:t>
            </a:r>
            <a:endParaRPr lang="es-AR" sz="3200" smtClean="0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3527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800" b="1" smtClean="0"/>
              <a:t>LIMITACIONES</a:t>
            </a:r>
            <a:r>
              <a:rPr lang="es-ES" sz="2800" smtClean="0"/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Las mejores resultados están para las regiones que tienen una extensión en el sentido </a:t>
            </a:r>
            <a:r>
              <a:rPr lang="es-ES" smtClean="0">
                <a:solidFill>
                  <a:srgbClr val="FF3300"/>
                </a:solidFill>
              </a:rPr>
              <a:t>Este-Oeste </a:t>
            </a:r>
            <a:r>
              <a:rPr lang="es-ES" smtClean="0"/>
              <a:t>y que estén localizadas en las </a:t>
            </a:r>
            <a:r>
              <a:rPr lang="es-ES" smtClean="0">
                <a:solidFill>
                  <a:srgbClr val="FF3300"/>
                </a:solidFill>
              </a:rPr>
              <a:t>latitudes medias N y S.</a:t>
            </a:r>
            <a:r>
              <a:rPr lang="es-ES" smtClean="0"/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El rango total entre las latitudes no debe exceder los 35º.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s-A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smtClean="0"/>
              <a:t>PROYECCION DE LAMBERT (cont.)</a:t>
            </a:r>
            <a:endParaRPr lang="es-AR" sz="3200" smtClean="0"/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413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b="1" smtClean="0"/>
              <a:t>USOS</a:t>
            </a:r>
            <a:r>
              <a:rPr lang="es-ES" smtClean="0"/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Sistema de Coordenadas Planas Estatal de (EUA).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Hojas QUAD USGS 7 ½ minutos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EUA Continental entre los 33º y 45º 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EUA Total entre los 37º y 65º 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AR" smtClean="0"/>
              <a:t>COSTA RICA (zona Norte y Sur)</a:t>
            </a:r>
            <a:endParaRPr lang="es-ES" smtClean="0"/>
          </a:p>
          <a:p>
            <a:pPr lvl="1" eaLnBrk="1" hangingPunct="1">
              <a:lnSpc>
                <a:spcPct val="90000"/>
              </a:lnSpc>
              <a:defRPr/>
            </a:pPr>
            <a:endParaRPr lang="es-A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ChangeArrowheads="1"/>
          </p:cNvSpPr>
          <p:nvPr/>
        </p:nvSpPr>
        <p:spPr bwMode="auto">
          <a:xfrm>
            <a:off x="760413" y="3810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s-ES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PROYECCION TRANSVERSA MERCATOR</a:t>
            </a:r>
            <a:r>
              <a:rPr lang="es-E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611188" y="1484313"/>
            <a:ext cx="4752975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Es similar a la MERCATOR excepto en que </a:t>
            </a: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los laterales del cilindro son </a:t>
            </a:r>
            <a:r>
              <a:rPr lang="es-ES_tradn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paralelos</a:t>
            </a: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al Ecuador.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El resultado es una proyección </a:t>
            </a:r>
            <a:r>
              <a:rPr lang="es-E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conforme</a:t>
            </a: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El </a:t>
            </a:r>
            <a:r>
              <a:rPr lang="es-E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meridiano central</a:t>
            </a: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minimiza la distorsión de todas las propiedades de esta región.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Dado que los meridianos corren de norte al sur, esta proyección </a:t>
            </a:r>
            <a:r>
              <a:rPr lang="es-ES" u="sng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es la más apropiada para masa terrestres que también se extienden de </a:t>
            </a:r>
            <a:r>
              <a:rPr lang="es-ES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norte al sur</a:t>
            </a:r>
            <a:r>
              <a:rPr lang="es-ES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(ej. Argentina).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s-E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1988" name="Picture 4" descr="Transvers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1628775"/>
            <a:ext cx="297656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Line 5"/>
          <p:cNvSpPr>
            <a:spLocks noChangeShapeType="1"/>
          </p:cNvSpPr>
          <p:nvPr/>
        </p:nvSpPr>
        <p:spPr bwMode="auto">
          <a:xfrm flipV="1">
            <a:off x="4787900" y="3213100"/>
            <a:ext cx="2520950" cy="1444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Proyección transversa Merca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1125538"/>
            <a:ext cx="435292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0230" name="Rectangle 6"/>
          <p:cNvSpPr>
            <a:spLocks noChangeArrowheads="1"/>
          </p:cNvSpPr>
          <p:nvPr/>
        </p:nvSpPr>
        <p:spPr bwMode="auto">
          <a:xfrm>
            <a:off x="323850" y="404813"/>
            <a:ext cx="82804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s-E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PROYECCION TRANSVERSA MERCATOR</a:t>
            </a:r>
            <a:r>
              <a:rPr lang="es-E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</p:txBody>
      </p:sp>
      <p:sp>
        <p:nvSpPr>
          <p:cNvPr id="43012" name="Line 8"/>
          <p:cNvSpPr>
            <a:spLocks noChangeShapeType="1"/>
          </p:cNvSpPr>
          <p:nvPr/>
        </p:nvSpPr>
        <p:spPr bwMode="auto">
          <a:xfrm>
            <a:off x="4427538" y="2995613"/>
            <a:ext cx="0" cy="32416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3013" name="Text Box 9"/>
          <p:cNvSpPr txBox="1">
            <a:spLocks noChangeArrowheads="1"/>
          </p:cNvSpPr>
          <p:nvPr/>
        </p:nvSpPr>
        <p:spPr bwMode="auto">
          <a:xfrm>
            <a:off x="6767513" y="2133600"/>
            <a:ext cx="2376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>
                <a:solidFill>
                  <a:srgbClr val="FFFF00"/>
                </a:solidFill>
              </a:rPr>
              <a:t>El sistema Gauss Krüger y el UTM</a:t>
            </a:r>
            <a:endParaRPr lang="es-AR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831850" y="3810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s-E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PROYECCION TRANSVERSA MERCATOR</a:t>
            </a:r>
            <a:r>
              <a:rPr lang="es-ES_tradn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(cont.)</a:t>
            </a:r>
            <a:endParaRPr lang="es-ES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82708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28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LIMITACIONES: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Su uso debe estar limi</a:t>
            </a:r>
            <a:r>
              <a:rPr lang="es-ES_tradnl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t</a:t>
            </a: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ado a los 15 a 20 grados a ambos lados del meridiano central. </a:t>
            </a:r>
            <a:endParaRPr lang="es-ES_tradnl" sz="2400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28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USOS Y APLICACIONES: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Sistema del Coordenadas plano del Estado – USA</a:t>
            </a:r>
            <a:endParaRPr lang="es-ES_tradnl" sz="2400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Serv</a:t>
            </a:r>
            <a:r>
              <a:rPr lang="es-ES_tradnl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ic</a:t>
            </a: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io Geológico Nacional de USA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Argentina (sistema Gauss Krüger)</a:t>
            </a:r>
            <a:endParaRPr lang="es-ES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b="1" smtClean="0">
                <a:cs typeface="Times New Roman" pitchFamily="18" charset="0"/>
              </a:rPr>
              <a:t>PROYECCION UTM </a:t>
            </a:r>
            <a:br>
              <a:rPr lang="es-ES" sz="3200" b="1" smtClean="0">
                <a:cs typeface="Times New Roman" pitchFamily="18" charset="0"/>
              </a:rPr>
            </a:br>
            <a:r>
              <a:rPr lang="es-ES" sz="3200" b="1" smtClean="0">
                <a:cs typeface="Times New Roman" pitchFamily="18" charset="0"/>
              </a:rPr>
              <a:t>(Universal Transverse Mercator)</a:t>
            </a:r>
            <a:endParaRPr lang="es-AR" sz="3200" b="1" smtClean="0">
              <a:cs typeface="Times New Roman" pitchFamily="18" charset="0"/>
            </a:endParaRP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2800" smtClean="0"/>
              <a:t>Es una versión especializada de la Transversa Mercator.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smtClean="0"/>
              <a:t>El globo está dividido en </a:t>
            </a:r>
            <a:r>
              <a:rPr lang="es-ES" sz="2800" smtClean="0">
                <a:solidFill>
                  <a:srgbClr val="FF3300"/>
                </a:solidFill>
              </a:rPr>
              <a:t>60</a:t>
            </a:r>
            <a:r>
              <a:rPr lang="es-ES" sz="2800" smtClean="0"/>
              <a:t> fajas al Norte y al Sur de </a:t>
            </a:r>
            <a:r>
              <a:rPr lang="es-ES" sz="2800" smtClean="0">
                <a:solidFill>
                  <a:srgbClr val="FF3300"/>
                </a:solidFill>
              </a:rPr>
              <a:t>6º de longitud cada una</a:t>
            </a:r>
            <a:r>
              <a:rPr lang="es-ES" sz="2800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smtClean="0"/>
              <a:t>Cada faja tiene su propio meridiano central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smtClean="0"/>
              <a:t>Los límites de cada zona son </a:t>
            </a:r>
            <a:r>
              <a:rPr lang="es-ES" sz="2800" smtClean="0">
                <a:solidFill>
                  <a:srgbClr val="FF3300"/>
                </a:solidFill>
              </a:rPr>
              <a:t>84º al N</a:t>
            </a:r>
            <a:r>
              <a:rPr lang="es-ES" sz="2800" smtClean="0"/>
              <a:t> y </a:t>
            </a:r>
            <a:r>
              <a:rPr lang="es-ES" sz="2800" smtClean="0">
                <a:solidFill>
                  <a:srgbClr val="FF3300"/>
                </a:solidFill>
              </a:rPr>
              <a:t>80º al S</a:t>
            </a:r>
            <a:r>
              <a:rPr lang="es-ES" sz="2800" smtClean="0"/>
              <a:t>, ocurriendo la división entre N y S en el ecuador.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smtClean="0"/>
              <a:t>El origen de cada zona es el meridiano central y el ecuador.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858000" cy="835025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/>
              <a:t>La proyección UTM</a:t>
            </a:r>
          </a:p>
        </p:txBody>
      </p:sp>
      <p:pic>
        <p:nvPicPr>
          <p:cNvPr id="4608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0"/>
            <a:ext cx="84582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3" name="Rectangle 10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La proyección UTM</a:t>
            </a:r>
          </a:p>
        </p:txBody>
      </p:sp>
      <p:pic>
        <p:nvPicPr>
          <p:cNvPr id="47107" name="Picture 10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1096963"/>
            <a:ext cx="8453437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b="1" smtClean="0">
                <a:cs typeface="Times New Roman" pitchFamily="18" charset="0"/>
              </a:rPr>
              <a:t>PROYECCION UTM (Universal Transverse Mercator) (cont.)</a:t>
            </a:r>
            <a:endParaRPr lang="es-AR" sz="3200" b="1" smtClean="0">
              <a:cs typeface="Times New Roman" pitchFamily="18" charset="0"/>
            </a:endParaRP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60575"/>
            <a:ext cx="8229600" cy="3413125"/>
          </a:xfrm>
        </p:spPr>
        <p:txBody>
          <a:bodyPr/>
          <a:lstStyle/>
          <a:p>
            <a:pPr eaLnBrk="1" hangingPunct="1">
              <a:defRPr/>
            </a:pPr>
            <a:r>
              <a:rPr lang="es-ES" b="1" smtClean="0">
                <a:solidFill>
                  <a:srgbClr val="FFFF00"/>
                </a:solidFill>
              </a:rPr>
              <a:t>Método de Proyección</a:t>
            </a:r>
            <a:r>
              <a:rPr lang="es-ES" smtClean="0"/>
              <a:t>: cilindro transverso</a:t>
            </a:r>
          </a:p>
          <a:p>
            <a:pPr eaLnBrk="1" hangingPunct="1">
              <a:defRPr/>
            </a:pPr>
            <a:r>
              <a:rPr lang="es-ES" b="1" smtClean="0">
                <a:solidFill>
                  <a:srgbClr val="FFFF00"/>
                </a:solidFill>
              </a:rPr>
              <a:t>Líneas Estándar</a:t>
            </a:r>
            <a:r>
              <a:rPr lang="es-ES" smtClean="0"/>
              <a:t>: dos líneas paralelas y a aproximadamente 180 km a ambos lados del meridiano central de la zona UTM.</a:t>
            </a:r>
            <a:endParaRPr lang="es-A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6248400" cy="655638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/>
              <a:t>La proyección UTM</a:t>
            </a:r>
          </a:p>
        </p:txBody>
      </p:sp>
      <p:pic>
        <p:nvPicPr>
          <p:cNvPr id="4915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836613"/>
            <a:ext cx="5387975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b="1" smtClean="0">
                <a:cs typeface="Times New Roman" pitchFamily="18" charset="0"/>
              </a:rPr>
              <a:t>PROYECCION UTM (Universal Transverse Mercator) (cont.)</a:t>
            </a:r>
            <a:endParaRPr lang="es-AR" sz="3200" b="1" smtClean="0">
              <a:cs typeface="Times New Roman" pitchFamily="18" charset="0"/>
            </a:endParaRP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800" smtClean="0"/>
              <a:t>LIMITACIONES: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" sz="280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Diseñada para que el error de escala no exceda el 0,1 % dentro de cada zona.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mtClean="0"/>
              <a:t>El error y la distorsión se incrementa para la región que atraviesa más de una zona.</a:t>
            </a:r>
            <a:endParaRPr lang="es-A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250825" y="333375"/>
            <a:ext cx="8353425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just">
              <a:spcBef>
                <a:spcPct val="20000"/>
              </a:spcBef>
            </a:pPr>
            <a:r>
              <a:rPr lang="es-AR" sz="2800" b="1">
                <a:solidFill>
                  <a:srgbClr val="FFFF00"/>
                </a:solidFill>
              </a:rPr>
              <a:t>ESCALA</a:t>
            </a:r>
            <a:r>
              <a:rPr lang="es-AR" sz="2800">
                <a:solidFill>
                  <a:srgbClr val="FFFF00"/>
                </a:solidFill>
              </a:rPr>
              <a:t>:</a:t>
            </a:r>
            <a:r>
              <a:rPr lang="es-AR" sz="2800"/>
              <a:t> </a:t>
            </a:r>
          </a:p>
          <a:p>
            <a:pPr algn="just">
              <a:spcBef>
                <a:spcPct val="20000"/>
              </a:spcBef>
            </a:pPr>
            <a:endParaRPr lang="es-AR" sz="2800"/>
          </a:p>
          <a:p>
            <a:pPr>
              <a:spcBef>
                <a:spcPct val="20000"/>
              </a:spcBef>
            </a:pPr>
            <a:r>
              <a:rPr lang="es-AR" sz="2000"/>
              <a:t>para mostrar una porción de la superficie terrestre en un mapa, el área debe reducirse. La escala de un mapa o el grado de reducción, es expresada como un cociente. </a:t>
            </a:r>
          </a:p>
          <a:p>
            <a:pPr>
              <a:spcBef>
                <a:spcPct val="20000"/>
              </a:spcBef>
            </a:pPr>
            <a:r>
              <a:rPr lang="es-AR" sz="2000"/>
              <a:t>El </a:t>
            </a:r>
            <a:r>
              <a:rPr lang="es-AR" sz="2000" b="1">
                <a:solidFill>
                  <a:srgbClr val="FFFF00"/>
                </a:solidFill>
              </a:rPr>
              <a:t>número de la izquierda</a:t>
            </a:r>
            <a:r>
              <a:rPr lang="es-AR" sz="2000" b="1"/>
              <a:t> </a:t>
            </a:r>
          </a:p>
          <a:p>
            <a:pPr>
              <a:spcBef>
                <a:spcPct val="20000"/>
              </a:spcBef>
            </a:pPr>
            <a:r>
              <a:rPr lang="es-AR" sz="2000"/>
              <a:t>	indica la </a:t>
            </a:r>
            <a:r>
              <a:rPr lang="es-AR" sz="2000" b="1">
                <a:solidFill>
                  <a:srgbClr val="FF3300"/>
                </a:solidFill>
              </a:rPr>
              <a:t>distancia en el mapa</a:t>
            </a:r>
            <a:r>
              <a:rPr lang="es-AR" sz="2000" b="1"/>
              <a:t>, </a:t>
            </a:r>
          </a:p>
          <a:p>
            <a:pPr algn="just">
              <a:spcBef>
                <a:spcPct val="20000"/>
              </a:spcBef>
            </a:pPr>
            <a:r>
              <a:rPr lang="es-AR" sz="2000"/>
              <a:t>mientras que el </a:t>
            </a:r>
            <a:r>
              <a:rPr lang="es-AR" sz="2000" b="1">
                <a:solidFill>
                  <a:srgbClr val="FFFF00"/>
                </a:solidFill>
              </a:rPr>
              <a:t>número de la derecha</a:t>
            </a:r>
            <a:r>
              <a:rPr lang="es-AR" sz="2000"/>
              <a:t> </a:t>
            </a:r>
          </a:p>
          <a:p>
            <a:pPr algn="just">
              <a:spcBef>
                <a:spcPct val="20000"/>
              </a:spcBef>
            </a:pPr>
            <a:r>
              <a:rPr lang="es-AR" sz="2000"/>
              <a:t>	indica la </a:t>
            </a:r>
            <a:r>
              <a:rPr lang="es-AR" sz="2000" b="1">
                <a:solidFill>
                  <a:srgbClr val="FF3300"/>
                </a:solidFill>
              </a:rPr>
              <a:t>distancia en el terreno.</a:t>
            </a:r>
            <a:r>
              <a:rPr lang="es-AR" sz="2000" b="1"/>
              <a:t> </a:t>
            </a:r>
          </a:p>
          <a:p>
            <a:pPr algn="just">
              <a:spcBef>
                <a:spcPct val="20000"/>
              </a:spcBef>
            </a:pPr>
            <a:endParaRPr lang="es-AR" sz="2000" b="1"/>
          </a:p>
          <a:p>
            <a:pPr algn="ctr">
              <a:spcBef>
                <a:spcPct val="20000"/>
              </a:spcBef>
            </a:pPr>
            <a:r>
              <a:rPr lang="es-AR" sz="2000"/>
              <a:t>	Ej.: 1:100.000 significa que 1 cm es igual </a:t>
            </a:r>
          </a:p>
          <a:p>
            <a:pPr algn="ctr">
              <a:spcBef>
                <a:spcPct val="20000"/>
              </a:spcBef>
            </a:pPr>
            <a:r>
              <a:rPr lang="es-AR" sz="2000"/>
              <a:t>a 100.000 centímetros.</a:t>
            </a:r>
          </a:p>
          <a:p>
            <a:pPr algn="just">
              <a:spcBef>
                <a:spcPct val="20000"/>
              </a:spcBef>
            </a:pPr>
            <a:endParaRPr lang="es-AR" sz="2000"/>
          </a:p>
          <a:p>
            <a:pPr lvl="1" algn="just">
              <a:spcBef>
                <a:spcPct val="20000"/>
              </a:spcBef>
            </a:pPr>
            <a:r>
              <a:rPr lang="es-AR" sz="2000"/>
              <a:t>	Escala Grande son las publicadas a 1:25.000 o 1:50.000</a:t>
            </a:r>
          </a:p>
          <a:p>
            <a:pPr lvl="1" algn="just">
              <a:spcBef>
                <a:spcPct val="20000"/>
              </a:spcBef>
            </a:pPr>
            <a:r>
              <a:rPr lang="es-ES" sz="2000"/>
              <a:t>	Escala Media son las publicadas a 1:100.000 ó 1:250.000</a:t>
            </a:r>
          </a:p>
          <a:p>
            <a:pPr algn="just">
              <a:spcBef>
                <a:spcPct val="20000"/>
              </a:spcBef>
            </a:pPr>
            <a:r>
              <a:rPr lang="es-AR" sz="2000"/>
              <a:t>	Escala Chica son las publicadas a 1:500.000 ó menores.</a:t>
            </a:r>
          </a:p>
          <a:p>
            <a:pPr>
              <a:spcBef>
                <a:spcPct val="20000"/>
              </a:spcBef>
            </a:pPr>
            <a:endParaRPr lang="es-A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971550" y="549275"/>
            <a:ext cx="68421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>
              <a:spcBef>
                <a:spcPct val="20000"/>
              </a:spcBef>
            </a:pPr>
            <a:r>
              <a:rPr lang="es-ES" sz="2400" b="1">
                <a:solidFill>
                  <a:srgbClr val="FFFF00"/>
                </a:solidFill>
                <a:latin typeface="Times New Roman" pitchFamily="18" charset="0"/>
              </a:rPr>
              <a:t>ESCALA GRANDE = GRANDES DETALLES </a:t>
            </a:r>
          </a:p>
          <a:p>
            <a:pPr algn="ctr">
              <a:spcBef>
                <a:spcPct val="20000"/>
              </a:spcBef>
            </a:pPr>
            <a:r>
              <a:rPr lang="es-ES" sz="2400" b="1">
                <a:latin typeface="Times New Roman" pitchFamily="18" charset="0"/>
              </a:rPr>
              <a:t> </a:t>
            </a:r>
            <a:r>
              <a:rPr lang="es-ES" sz="1200" b="1">
                <a:latin typeface="Times New Roman" pitchFamily="18" charset="0"/>
              </a:rPr>
              <a:t>(ABARCA POCA SUPERFICIE)</a:t>
            </a:r>
          </a:p>
          <a:p>
            <a:pPr algn="ctr">
              <a:spcBef>
                <a:spcPct val="20000"/>
              </a:spcBef>
            </a:pPr>
            <a:endParaRPr lang="es-AR" sz="2400" b="1"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es-AR" sz="2400" b="1">
                <a:solidFill>
                  <a:srgbClr val="FFFF00"/>
                </a:solidFill>
                <a:latin typeface="Times New Roman" pitchFamily="18" charset="0"/>
              </a:rPr>
              <a:t>ESCALA PEQUEÑA = POCOS DETALLES</a:t>
            </a:r>
            <a:r>
              <a:rPr lang="es-AR" sz="2400" b="1">
                <a:latin typeface="Times New Roman" pitchFamily="18" charset="0"/>
              </a:rPr>
              <a:t> </a:t>
            </a:r>
          </a:p>
          <a:p>
            <a:pPr algn="ctr">
              <a:spcBef>
                <a:spcPct val="20000"/>
              </a:spcBef>
            </a:pPr>
            <a:r>
              <a:rPr lang="es-AR" sz="2400" b="1">
                <a:latin typeface="Times New Roman" pitchFamily="18" charset="0"/>
              </a:rPr>
              <a:t> </a:t>
            </a:r>
            <a:r>
              <a:rPr lang="es-AR" sz="1200" b="1">
                <a:latin typeface="Times New Roman" pitchFamily="18" charset="0"/>
              </a:rPr>
              <a:t>(ABARCA MUCHA SUPERFICIE)</a:t>
            </a:r>
            <a:endParaRPr lang="es-AR" sz="1200">
              <a:latin typeface="Times New Roman" pitchFamily="18" charset="0"/>
            </a:endParaRPr>
          </a:p>
        </p:txBody>
      </p:sp>
      <p:pic>
        <p:nvPicPr>
          <p:cNvPr id="52227" name="Picture 5" descr="figur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2924175"/>
            <a:ext cx="5761038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611188" y="5445125"/>
            <a:ext cx="2160587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>
                <a:solidFill>
                  <a:srgbClr val="FF3300"/>
                </a:solidFill>
              </a:rPr>
              <a:t>Escalas Grandes</a:t>
            </a:r>
            <a:endParaRPr lang="es-ES">
              <a:solidFill>
                <a:srgbClr val="FF3300"/>
              </a:solidFill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228600" y="2997200"/>
            <a:ext cx="2398713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>
                <a:solidFill>
                  <a:srgbClr val="FF3300"/>
                </a:solidFill>
              </a:rPr>
              <a:t>Escalas Pequeñas</a:t>
            </a:r>
            <a:endParaRPr lang="es-ES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Escalas Gráficas</a:t>
            </a:r>
            <a:endParaRPr lang="es-AR" smtClean="0"/>
          </a:p>
        </p:txBody>
      </p:sp>
      <p:pic>
        <p:nvPicPr>
          <p:cNvPr id="53251" name="Picture 5" descr="Escala gráfic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" y="1746250"/>
            <a:ext cx="8191500" cy="4402138"/>
          </a:xfrm>
          <a:noFill/>
        </p:spPr>
      </p:pic>
      <p:sp>
        <p:nvSpPr>
          <p:cNvPr id="53252" name="Rectangle 7"/>
          <p:cNvSpPr>
            <a:spLocks noChangeArrowheads="1"/>
          </p:cNvSpPr>
          <p:nvPr/>
        </p:nvSpPr>
        <p:spPr bwMode="auto">
          <a:xfrm>
            <a:off x="4356100" y="1773238"/>
            <a:ext cx="1368425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3253" name="Rectangle 8"/>
          <p:cNvSpPr>
            <a:spLocks noChangeArrowheads="1"/>
          </p:cNvSpPr>
          <p:nvPr/>
        </p:nvSpPr>
        <p:spPr bwMode="auto">
          <a:xfrm>
            <a:off x="4140200" y="2997200"/>
            <a:ext cx="1368425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3254" name="Rectangle 10"/>
          <p:cNvSpPr>
            <a:spLocks noChangeArrowheads="1"/>
          </p:cNvSpPr>
          <p:nvPr/>
        </p:nvSpPr>
        <p:spPr bwMode="auto">
          <a:xfrm>
            <a:off x="3851275" y="4221163"/>
            <a:ext cx="1368425" cy="2873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Límite de la percepción visual</a:t>
            </a:r>
          </a:p>
        </p:txBody>
      </p:sp>
      <p:pic>
        <p:nvPicPr>
          <p:cNvPr id="5427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71638" y="1600200"/>
            <a:ext cx="57991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7620000" cy="1036638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/>
              <a:t>Límite de percepción visual</a:t>
            </a:r>
          </a:p>
        </p:txBody>
      </p:sp>
      <p:pic>
        <p:nvPicPr>
          <p:cNvPr id="55299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62063"/>
            <a:ext cx="419100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717925"/>
            <a:ext cx="411480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257300"/>
            <a:ext cx="4114800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3505200"/>
            <a:ext cx="365760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s-ES" b="1" smtClean="0"/>
              <a:t>CURVAS DE NIVEL:</a:t>
            </a:r>
            <a:endParaRPr lang="es-AR" b="1" smtClean="0"/>
          </a:p>
        </p:txBody>
      </p:sp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611188" y="1484313"/>
            <a:ext cx="7921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/>
              <a:t>Una curva de nivel en un mapa topográfico, </a:t>
            </a:r>
            <a:r>
              <a:rPr lang="es-ES" sz="2400" b="1">
                <a:solidFill>
                  <a:srgbClr val="FFFF00"/>
                </a:solidFill>
              </a:rPr>
              <a:t>traza un recorrido de elevación o altura constante</a:t>
            </a:r>
            <a:r>
              <a:rPr lang="es-ES" sz="2400" b="1"/>
              <a:t>.  </a:t>
            </a:r>
            <a:endParaRPr lang="es-AR"/>
          </a:p>
        </p:txBody>
      </p:sp>
      <p:pic>
        <p:nvPicPr>
          <p:cNvPr id="56324" name="Picture 6" descr="curvas de nivel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55875" y="2636838"/>
            <a:ext cx="4103688" cy="38846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Curvas%20de%20nivel%2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492375"/>
            <a:ext cx="4535488" cy="365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277" name="Rectangle 5"/>
          <p:cNvSpPr>
            <a:spLocks noChangeArrowheads="1"/>
          </p:cNvSpPr>
          <p:nvPr/>
        </p:nvSpPr>
        <p:spPr bwMode="auto">
          <a:xfrm>
            <a:off x="457200" y="549275"/>
            <a:ext cx="58435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CURVAS DE NIVEL: (cont.)</a:t>
            </a:r>
            <a:endParaRPr lang="es-AR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82278" name="Rectangle 6"/>
          <p:cNvSpPr>
            <a:spLocks noChangeArrowheads="1"/>
          </p:cNvSpPr>
          <p:nvPr/>
        </p:nvSpPr>
        <p:spPr bwMode="auto">
          <a:xfrm>
            <a:off x="4932363" y="1916113"/>
            <a:ext cx="421163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s-E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elevación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s-E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pendiente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s-E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forma del terreno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s-E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orientación</a:t>
            </a:r>
            <a:endParaRPr lang="es-AR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2279" name="Text Box 7"/>
          <p:cNvSpPr txBox="1">
            <a:spLocks noChangeArrowheads="1"/>
          </p:cNvSpPr>
          <p:nvPr/>
        </p:nvSpPr>
        <p:spPr bwMode="auto">
          <a:xfrm>
            <a:off x="611188" y="1341438"/>
            <a:ext cx="7561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Hay </a:t>
            </a:r>
            <a:r>
              <a:rPr lang="es-ES" sz="20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CUATRO </a:t>
            </a:r>
            <a:r>
              <a:rPr lang="es-E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tipos de información contenidas en las curvas de nivel:</a:t>
            </a:r>
            <a:endParaRPr lang="es-AR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7350" name="Text Box 8"/>
          <p:cNvSpPr txBox="1">
            <a:spLocks noChangeArrowheads="1"/>
          </p:cNvSpPr>
          <p:nvPr/>
        </p:nvSpPr>
        <p:spPr bwMode="auto">
          <a:xfrm>
            <a:off x="468313" y="2852738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200" b="1">
                <a:solidFill>
                  <a:schemeClr val="bg2"/>
                </a:solidFill>
              </a:rPr>
              <a:t>Acantilado</a:t>
            </a:r>
            <a:endParaRPr lang="es-AR" sz="1200" b="1">
              <a:solidFill>
                <a:schemeClr val="bg2"/>
              </a:solidFill>
            </a:endParaRPr>
          </a:p>
        </p:txBody>
      </p:sp>
      <p:sp>
        <p:nvSpPr>
          <p:cNvPr id="57351" name="Rectangle 9"/>
          <p:cNvSpPr>
            <a:spLocks noChangeArrowheads="1"/>
          </p:cNvSpPr>
          <p:nvPr/>
        </p:nvSpPr>
        <p:spPr bwMode="auto">
          <a:xfrm>
            <a:off x="468313" y="4508500"/>
            <a:ext cx="10890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200" b="1">
                <a:solidFill>
                  <a:schemeClr val="bg2"/>
                </a:solidFill>
              </a:rPr>
              <a:t>Acantilado</a:t>
            </a:r>
            <a:endParaRPr lang="es-AR" sz="1200" b="1">
              <a:solidFill>
                <a:schemeClr val="bg2"/>
              </a:solidFill>
            </a:endParaRPr>
          </a:p>
        </p:txBody>
      </p:sp>
      <p:sp>
        <p:nvSpPr>
          <p:cNvPr id="57352" name="Line 10"/>
          <p:cNvSpPr>
            <a:spLocks noChangeShapeType="1"/>
          </p:cNvSpPr>
          <p:nvPr/>
        </p:nvSpPr>
        <p:spPr bwMode="auto">
          <a:xfrm>
            <a:off x="971550" y="3141663"/>
            <a:ext cx="720725" cy="2159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57353" name="Line 12"/>
          <p:cNvSpPr>
            <a:spLocks noChangeShapeType="1"/>
          </p:cNvSpPr>
          <p:nvPr/>
        </p:nvSpPr>
        <p:spPr bwMode="auto">
          <a:xfrm>
            <a:off x="755650" y="4797425"/>
            <a:ext cx="720725" cy="71913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57354" name="Text Box 13"/>
          <p:cNvSpPr txBox="1">
            <a:spLocks noChangeArrowheads="1"/>
          </p:cNvSpPr>
          <p:nvPr/>
        </p:nvSpPr>
        <p:spPr bwMode="auto">
          <a:xfrm>
            <a:off x="5219700" y="4652963"/>
            <a:ext cx="36004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/>
              <a:t>La distancia entre curvas de nivel se denomina </a:t>
            </a:r>
            <a:r>
              <a:rPr lang="es-ES_tradnl" b="1">
                <a:solidFill>
                  <a:srgbClr val="FFFF00"/>
                </a:solidFill>
              </a:rPr>
              <a:t>EQUIDISTANCIA</a:t>
            </a:r>
            <a:endParaRPr lang="es-AR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5699125" cy="576263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b="1" smtClean="0"/>
              <a:t>CURVAS DE NIVEL: (cont.)</a:t>
            </a:r>
            <a:endParaRPr lang="es-AR" sz="2800" b="1" smtClean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  <a:defRPr/>
            </a:pPr>
            <a:r>
              <a:rPr lang="es-ES" sz="2400" smtClean="0">
                <a:effectLst/>
              </a:rPr>
              <a:t>La </a:t>
            </a:r>
            <a:r>
              <a:rPr lang="es-ES" sz="2400" b="1" i="1" u="sng" smtClean="0">
                <a:solidFill>
                  <a:srgbClr val="FFFF00"/>
                </a:solidFill>
                <a:effectLst/>
              </a:rPr>
              <a:t>elevación</a:t>
            </a:r>
            <a:r>
              <a:rPr lang="es-ES" sz="2400" smtClean="0">
                <a:effectLst/>
              </a:rPr>
              <a:t> representada por una curva de nivel, es la </a:t>
            </a:r>
            <a:r>
              <a:rPr lang="es-ES" sz="2400" b="1" smtClean="0">
                <a:effectLst/>
              </a:rPr>
              <a:t>distancia vertical</a:t>
            </a:r>
            <a:r>
              <a:rPr lang="es-ES" sz="2400" smtClean="0">
                <a:effectLst/>
              </a:rPr>
              <a:t> por encima del nivel medio del mar. Es simplemente el valor numérico y es el mismo en toda la curva de nivel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  <a:defRPr/>
            </a:pPr>
            <a:r>
              <a:rPr lang="es-ES" sz="2400" smtClean="0">
                <a:effectLst/>
              </a:rPr>
              <a:t>La </a:t>
            </a:r>
            <a:r>
              <a:rPr lang="es-ES" sz="2400" b="1" i="1" u="sng" smtClean="0">
                <a:solidFill>
                  <a:srgbClr val="FFFF00"/>
                </a:solidFill>
                <a:effectLst/>
              </a:rPr>
              <a:t>pendiente</a:t>
            </a:r>
            <a:r>
              <a:rPr lang="es-AR" sz="2400" smtClean="0">
                <a:effectLst/>
              </a:rPr>
              <a:t> es el declive o inclinación de un terreno.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  <a:defRPr/>
            </a:pPr>
            <a:r>
              <a:rPr lang="es-ES" sz="2400" b="1" smtClean="0">
                <a:effectLst/>
              </a:rPr>
              <a:t>La </a:t>
            </a:r>
            <a:r>
              <a:rPr lang="es-ES" sz="2400" b="1" i="1" u="sng" smtClean="0">
                <a:solidFill>
                  <a:srgbClr val="FFFF00"/>
                </a:solidFill>
                <a:effectLst/>
              </a:rPr>
              <a:t>forma del terreno </a:t>
            </a:r>
            <a:r>
              <a:rPr lang="es-ES" sz="2400" b="1" smtClean="0">
                <a:effectLst/>
              </a:rPr>
              <a:t>está dada por la disposición y espaciamiento de las curvas de nivel.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  <a:defRPr/>
            </a:pPr>
            <a:r>
              <a:rPr lang="es-ES" sz="2400" b="1" smtClean="0">
                <a:effectLst/>
              </a:rPr>
              <a:t>La </a:t>
            </a:r>
            <a:r>
              <a:rPr lang="es-ES" sz="2400" b="1" i="1" u="sng" smtClean="0">
                <a:solidFill>
                  <a:srgbClr val="FFFF00"/>
                </a:solidFill>
                <a:effectLst/>
              </a:rPr>
              <a:t>orientación </a:t>
            </a:r>
            <a:r>
              <a:rPr lang="es-ES" sz="2400" b="1" smtClean="0">
                <a:effectLst/>
              </a:rPr>
              <a:t>está referida a su ubicación o exposición con respecto a los puntos cardinales.</a:t>
            </a:r>
            <a:endParaRPr lang="es-AR" sz="2000" b="1" smtClean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s-A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o">
  <a:themeElements>
    <a:clrScheme name="Globo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o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o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5716</TotalTime>
  <Words>2205</Words>
  <Application>Microsoft Office PowerPoint</Application>
  <PresentationFormat>Presentación en pantalla (4:3)</PresentationFormat>
  <Paragraphs>333</Paragraphs>
  <Slides>54</Slides>
  <Notes>53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5" baseType="lpstr">
      <vt:lpstr>Globo</vt:lpstr>
      <vt:lpstr>Presentación de PowerPoint</vt:lpstr>
      <vt:lpstr>Presentación de PowerPoint</vt:lpstr>
      <vt:lpstr>Presentación de PowerPoint</vt:lpstr>
      <vt:lpstr> GEORREFERENCIACION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CONCEPTO DE DATUM</vt:lpstr>
      <vt:lpstr>CONCEPTO DE DATUM (cont.)</vt:lpstr>
      <vt:lpstr>Presentación de PowerPoint</vt:lpstr>
      <vt:lpstr>Presentación de PowerPoint</vt:lpstr>
      <vt:lpstr>Presentación de PowerPoint</vt:lpstr>
      <vt:lpstr>RESUMEN</vt:lpstr>
      <vt:lpstr>SISTEMAS DE REFERENCIA MÁS USADOS</vt:lpstr>
      <vt:lpstr>Presentación de PowerPoint</vt:lpstr>
      <vt:lpstr>Presentación de PowerPoint</vt:lpstr>
      <vt:lpstr>SISTEMAS DE COORDENADAS</vt:lpstr>
      <vt:lpstr>SISTEMAS ANGULARES  GEODETICO  LATITUD Y LONGITUD </vt:lpstr>
      <vt:lpstr>Presentación de PowerPoint</vt:lpstr>
      <vt:lpstr>Presentación de PowerPoint</vt:lpstr>
      <vt:lpstr>Sistemas de Coordenadas Rectangulares o Planas</vt:lpstr>
      <vt:lpstr>Presentación de PowerPoint</vt:lpstr>
      <vt:lpstr>TIPOS DE DISTORSIONES</vt:lpstr>
      <vt:lpstr>Presentación de PowerPoint</vt:lpstr>
      <vt:lpstr>PROYECCIONES CILINDRICAS</vt:lpstr>
      <vt:lpstr>PROYECCIONES CONICAS</vt:lpstr>
      <vt:lpstr>Ejemplos de Proyecciones:</vt:lpstr>
      <vt:lpstr>PROYECCION MERCATOR</vt:lpstr>
      <vt:lpstr>Presentación de PowerPoint</vt:lpstr>
      <vt:lpstr>Presentación de PowerPoint</vt:lpstr>
      <vt:lpstr>Presentación de PowerPoint</vt:lpstr>
      <vt:lpstr>Presentación de PowerPoint</vt:lpstr>
      <vt:lpstr>PROYECCION DE LAMBERT</vt:lpstr>
      <vt:lpstr>PROYECCION DE LAMBERT (cont.)</vt:lpstr>
      <vt:lpstr>PROYECCION DE LAMBERT (cont.)</vt:lpstr>
      <vt:lpstr>Presentación de PowerPoint</vt:lpstr>
      <vt:lpstr>Presentación de PowerPoint</vt:lpstr>
      <vt:lpstr>Presentación de PowerPoint</vt:lpstr>
      <vt:lpstr>PROYECCION UTM  (Universal Transverse Mercator)</vt:lpstr>
      <vt:lpstr>La proyección UTM</vt:lpstr>
      <vt:lpstr>La proyección UTM</vt:lpstr>
      <vt:lpstr>PROYECCION UTM (Universal Transverse Mercator) (cont.)</vt:lpstr>
      <vt:lpstr>La proyección UTM</vt:lpstr>
      <vt:lpstr>PROYECCION UTM (Universal Transverse Mercator) (cont.)</vt:lpstr>
      <vt:lpstr>Presentación de PowerPoint</vt:lpstr>
      <vt:lpstr>Presentación de PowerPoint</vt:lpstr>
      <vt:lpstr>Escalas Gráficas</vt:lpstr>
      <vt:lpstr>Límite de la percepción visual</vt:lpstr>
      <vt:lpstr>Límite de percepción visual</vt:lpstr>
      <vt:lpstr>CURVAS DE NIVEL:</vt:lpstr>
      <vt:lpstr>Presentación de PowerPoint</vt:lpstr>
      <vt:lpstr>CURVAS DE NIVEL: (cont.)</vt:lpstr>
    </vt:vector>
  </TitlesOfParts>
  <Company>apn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 Ochoa Granillo</dc:creator>
  <cp:lastModifiedBy>Dell</cp:lastModifiedBy>
  <cp:revision>152</cp:revision>
  <dcterms:created xsi:type="dcterms:W3CDTF">2004-01-12T15:37:34Z</dcterms:created>
  <dcterms:modified xsi:type="dcterms:W3CDTF">2014-10-16T15:35:45Z</dcterms:modified>
</cp:coreProperties>
</file>