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02" r:id="rId2"/>
    <p:sldId id="258" r:id="rId3"/>
    <p:sldId id="259" r:id="rId4"/>
    <p:sldId id="276" r:id="rId5"/>
    <p:sldId id="262" r:id="rId6"/>
    <p:sldId id="260" r:id="rId7"/>
    <p:sldId id="301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3" r:id="rId19"/>
    <p:sldId id="264" r:id="rId20"/>
    <p:sldId id="277" r:id="rId21"/>
    <p:sldId id="265" r:id="rId22"/>
    <p:sldId id="278" r:id="rId23"/>
    <p:sldId id="279" r:id="rId24"/>
    <p:sldId id="280" r:id="rId25"/>
    <p:sldId id="281" r:id="rId26"/>
    <p:sldId id="282" r:id="rId27"/>
    <p:sldId id="283" r:id="rId28"/>
    <p:sldId id="289" r:id="rId29"/>
    <p:sldId id="256" r:id="rId30"/>
    <p:sldId id="257" r:id="rId31"/>
    <p:sldId id="291" r:id="rId32"/>
    <p:sldId id="290" r:id="rId33"/>
    <p:sldId id="284" r:id="rId34"/>
    <p:sldId id="285" r:id="rId35"/>
    <p:sldId id="300" r:id="rId36"/>
    <p:sldId id="286" r:id="rId37"/>
    <p:sldId id="288" r:id="rId38"/>
    <p:sldId id="287" r:id="rId39"/>
    <p:sldId id="292" r:id="rId40"/>
    <p:sldId id="293" r:id="rId41"/>
    <p:sldId id="298" r:id="rId42"/>
    <p:sldId id="294" r:id="rId43"/>
    <p:sldId id="299" r:id="rId44"/>
    <p:sldId id="295" r:id="rId4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58"/>
    <a:srgbClr val="C9F5C3"/>
    <a:srgbClr val="7EEA42"/>
    <a:srgbClr val="36F668"/>
    <a:srgbClr val="3FA346"/>
    <a:srgbClr val="E8F6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580" y="-7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ADA54-FFC1-46B5-9658-8FAAD2F3FE3D}" type="datetimeFigureOut">
              <a:rPr lang="es-ES" smtClean="0"/>
              <a:pPr/>
              <a:t>27/10/2014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F2CA61-2105-4C3B-AA8D-32625A50B1B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2399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6A7F-6CA2-40EB-B88F-548B775815A6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27/10/2014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27/10/2014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27/10/2014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27/10/2014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27/10/2014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27/10/2014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27/10/2014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27/10/2014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27/10/2014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27/10/2014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91-04D2-468C-9741-E976AE4A3EE8}" type="datetimeFigureOut">
              <a:rPr lang="es-ES" smtClean="0"/>
              <a:pPr/>
              <a:t>27/10/2014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000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B2491-04D2-468C-9741-E976AE4A3EE8}" type="datetimeFigureOut">
              <a:rPr lang="es-ES" smtClean="0"/>
              <a:pPr/>
              <a:t>27/10/2014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53E1A-1558-4D6F-8C56-A1F19FF89C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tlasdemurcia.com/index.php/secciones/3/la-geologia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.madrid.org/cms_tools/files/ce3c3120-626c-4afc-b79c-8ba95b10a4b8/interpretacion_cortes_aad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.madrid.org/cms_tools/files/ce3c3120-626c-4afc-b79c-8ba95b10a4b8/interpretacion_cortes_aad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virtual2.cl/geologiageneral/ggcap10b.htm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uca.madrid.org/cms_tools/files/ce3c3120-626c-4afc-b79c-8ba95b10a4b8/interpretacion_cortes_aad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uca.madrid.org/cms_tools/files/ce3c3120-626c-4afc-b79c-8ba95b10a4b8/interpretacion_cortes_aad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uca.madrid.org/cms_tools/files/ce3c3120-626c-4afc-b79c-8ba95b10a4b8/interpretacion_cortes_aad.pdf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uca.madrid.org/cms_tools/files/ce3c3120-626c-4afc-b79c-8ba95b10a4b8/interpretacion_cortes_aad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renammonites.blogspot.com.es/2008/02/ejemplo-de-interpretacin-de-esquemas-y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renammonites.blogspot.com.es/2008/02/ejemplo-de-interpretacin-de-esquemas-y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renammonites.blogspot.com.es/2008/02/ejemplo-de-interpretacin-de-esquemas-y.htm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uca.madrid.org/cms_tools/files/ce3c3120-626c-4afc-b79c-8ba95b10a4b8/interpretacion_cortes_aad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.madrid.org/cms_tools/files/ce3c3120-626c-4afc-b79c-8ba95b10a4b8/interpretacion_cortes_aad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.madrid.org/cms_tools/files/ce3c3120-626c-4afc-b79c-8ba95b10a4b8/interpretacion_cortes_aad.pd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yectosfindecarrera.com/definicion/anticlinal.htm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lipedia.com/ciencias-tierra-universo/tema/actividad-interna-tierra/partes-falla.html?x=20070417klpcnatun_194.Kes&amp;ap=1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carolsalesianosgranada.blogspot.com.es/2011/04/terremotos.html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recursos.cnice.mec.es/biosfera/alumno/4ESO/MedioNatural2/contenido1.htm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virtual2.cl/Geoestructural/gestr06d.html" TargetMode="External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virtual2.cl/Geoestructural/gestr06d.html" TargetMode="External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.madrid.org/cms_tools/files/ce3c3120-626c-4afc-b79c-8ba95b10a4b8/interpretacion_cortes_aad.pdf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ebdelprofesor.ula.ve/ingenieria/frabon/Geologia%20Estructural/CRITERIOS%20DE%20POLARIDAD..pdf" TargetMode="Externa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ebdelprofesor.ula.ve/ingenieria/frabon/Geologia%20Estructural/CRITERIOS%20DE%20POLARIDAD..pdf" TargetMode="External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ebdelprofesor.ula.ve/ingenieria/frabon/Geologia%20Estructural/CRITERIOS%20DE%20POLARIDAD..pdf" TargetMode="Externa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uca.madrid.org/cms_tools/files/ce3c3120-626c-4afc-b79c-8ba95b10a4b8/interpretacion_cortes_aad.pdf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geomorfologiadevenezuela.blogspot.com.e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hyperlink" Target="http://antonioboveda.blogspot.com.es/2010/10/terminos-de-relieve-2-bachillerato.html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hyperlink" Target="http://www.todomonografias.com/geologia-topografia-y-minas/geologia-de-yacimientos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glosarios.servidor-alicante.com/geografia-fisica/relieve-invertido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geoiesramoncarande.blogspot.com.es/2011_10_01_archive.html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geoiesramoncarande.blogspot.com.es/2011_10_01_archive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duca.madrid.org/cms_tools/files/ce3c3120-626c-4afc-b79c-8ba95b10a4b8/interpretacion_cortes_aad.pdf" TargetMode="External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uca.madrid.org/cms_tools/files/ce3c3120-626c-4afc-b79c-8ba95b10a4b8/interpretacion_cortes_aad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ttp://upload.wikimedia.org/wikipedia/commons/thumb/6/68/Escudo_Unison.png/200px-Escudo_Uniso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1368152" cy="152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 descr="geology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5135" y="764704"/>
            <a:ext cx="1939313" cy="107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920675" y="2215784"/>
            <a:ext cx="49123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i="1" dirty="0" smtClean="0"/>
              <a:t>UNIVERSIDAD DE SONORA</a:t>
            </a:r>
          </a:p>
          <a:p>
            <a:pPr algn="ctr"/>
            <a:r>
              <a:rPr lang="es-MX" b="1" i="1" dirty="0" smtClean="0"/>
              <a:t>DPTO. GEOLOGIA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MATERIA: CARTOGRAFIA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MAESTRO: MC JOSÉ ALFREDO OCHOA G.</a:t>
            </a:r>
            <a:endParaRPr lang="es-MX" b="1" i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1619672" y="4437112"/>
            <a:ext cx="5316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i="1" dirty="0" smtClean="0"/>
              <a:t>TEMA: </a:t>
            </a:r>
            <a:r>
              <a:rPr lang="es-MX" b="1" i="1" dirty="0" smtClean="0"/>
              <a:t>INTERPRESTACIÓN DE UN CORTE GEOLÓGICO</a:t>
            </a:r>
            <a:r>
              <a:rPr lang="es-MX" b="1" i="1" dirty="0" smtClean="0"/>
              <a:t> </a:t>
            </a:r>
            <a:endParaRPr lang="es-MX" b="1" i="1" dirty="0"/>
          </a:p>
        </p:txBody>
      </p:sp>
    </p:spTree>
    <p:extLst>
      <p:ext uri="{BB962C8B-B14F-4D97-AF65-F5344CB8AC3E}">
        <p14:creationId xmlns:p14="http://schemas.microsoft.com/office/powerpoint/2010/main" val="2848783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Interpretación de un corte geológico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71538" y="3857628"/>
            <a:ext cx="6400800" cy="1752600"/>
          </a:xfrm>
        </p:spPr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Principios </a:t>
            </a:r>
            <a:r>
              <a:rPr lang="es-ES" dirty="0">
                <a:solidFill>
                  <a:srgbClr val="FF0000"/>
                </a:solidFill>
              </a:rPr>
              <a:t>T</a:t>
            </a:r>
            <a:r>
              <a:rPr lang="es-ES" dirty="0" smtClean="0">
                <a:solidFill>
                  <a:srgbClr val="FF0000"/>
                </a:solidFill>
              </a:rPr>
              <a:t>eóricos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71406" y="2571744"/>
            <a:ext cx="3500462" cy="20313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Mapa geológico: </a:t>
            </a:r>
            <a:r>
              <a:rPr lang="es-ES" dirty="0" smtClean="0"/>
              <a:t>modelo a escala en el que representamos en planta – a partir del mapa topográfico- las estructuras (pliegues, fallas…) y los materiales (rocas y minerales) que constituyen el terreno de una región. </a:t>
            </a:r>
            <a:endParaRPr lang="es-ES" dirty="0"/>
          </a:p>
        </p:txBody>
      </p:sp>
      <p:sp>
        <p:nvSpPr>
          <p:cNvPr id="31746" name="AutoShape 2" descr="data:image/jpeg;base64,/9j/4AAQSkZJRgABAQAAAQABAAD/2wCEAAkGBhQSERUUExQVFRQVGBgYGBcYGBgYGBcWGBkXGBcUFhcYGyYeGBwjGRcVIC8gIycpLCwsFx4xNTAqNSYrLCkBCQoKDgwOGg8PGjQkHyQvKiwsLSwpKjQqNCosLCwqLC8wLDEqMC0sLi8qLCwsKiwsKS4sLCwsNCwvLCwsLC0sLP/AABEIALgBEQMBIgACEQEDEQH/xAAbAAABBQEBAAAAAAAAAAAAAAACAAEDBAUGB//EAEMQAAECBAQDBQYEBAUDBAMAAAECEQADITEEEkFRBSJhEzJxgZEGobHB0fAUQpLSFVJi4SMzcsLxB6Kyc4KDoyRTY//EABoBAAIDAQEAAAAAAAAAAAAAAAACAQMEBQb/xAAwEQABAwIEAwcEAwEBAAAAAAABAAIRAyEEEjFBUWGBE3GRobHR8CLB4fEUMkIFUv/aAAwDAQACEQMRAD8A9ewOBQpAJAsNBsOkTI4YitNen0hcMfsxbTpoIsoUdvt4EKD+Go29w+kDL4ZLa3w+kWivx9IZKwwgQq6+GoY0+H0h/wCGo29w+kTqUGuIOBCpr4YilNRt9IL+Go29w+kWFaeMFAhUzwxDim+3TpBHh0vb3D6Rlcb9rpWHcAiYtNFISaps5VtGRjvbZM5PZiUrLMBBKiAd6BJLUBv6Rnr4inQbLzCWo4UxLrWnorXEPaHCy1lIGdge7lZw9Abefxi7wbieGxJKUd8AEpKQKECxZixLR5wqcMxTUAq0FWfMAB4k+kTykqQkrSVSyounKSHejvcUBLFqmMv8xzC41G6aJS4sa5zxpBHUr1NHDUbanQfSHPDZe3w+keZDjeICSROWXVlDKLgAiqi9zWHne0M8AHtppIYmp/MTQCiQKawrf+nTdsVQzFB+g9F6WjhqGt7h9IS+GI222+keacG9oJsoKmJWpalc0x3KLGpcOTszUG0WJX/VlcstMRLmaEhRRzXaoINPONwrsLA4nXkZ9FpLgNV6L/DUbe4fSBVw1Dinw28I5fhv/VPDTKLSuWrY5CD4KzB7ijaxcxnt3JGXIQol7qCQKfmufdDCo03BlR2jeK3v4ajb3D6QI4ahzTQbdekZ0r2oHKVJYK0BdQo4JTsfdEuJ9pZSFAOTmANBapv96GKxiqRbmzW+BAqNNpV7+Go29w+kCnhqK012H0hYXi0uYnMFBuvL8YqY32nw8l80xL1oOaw1a0Wio03BTosR2CCoKplAKqUALtVuhirL4nhSBXT+Q6X/AC9R6xyeK412s8kqYqL5QMwCRRAVRn08TDYRJLOASBRgA4LHl0NNKdGjHUxgE5fP4FUysxzg37Lrv4jhCO9o/dIp05axIjGYYsx7wcchqB/7Y5n8M9XdOU70J0bSrH7eBTPI7Il726EOR4B2il+Mq/5A8+B9lqDBuupXiMM7Pap5dG/09RDKxuFBAJqQ/cP7fdHNom6k6u1aljq1hcRCuaVKCyKC1HygG7eIL3uIfD4t75L42HVBY2QPHuXVJxWGJHMGNi1HdmfK0QTeM4JKilSwFJuChVP+yMGbmWB2ZZbFiAVBizUHMgvqxvcRnz+BLUXmTFKc15TmpRitYAAely0bHuqQMg9vVZ8SXMOWmJ79PVdXL45gi57QMNcigBYXKGvpFr8Zhf5v+0/tjjuF4Z5pTJD1YAkGj01bq466R2fC+BlCiqYUqOYqSwYJepPi5Pk2sRTdULodFkjHOczn5IZuIwyKLOV61QRStaptD4fEYaYWlkKIDtl0DbpbaNUSwbgGp06xWVw6WlSpgSyyC5c2po7aCNNlZ9UrJ/Dp/lT+kQoLtBuPWFCplr8NP+GPL4CLKLRU4er/AAh4fIRcgQhXYwUCv6QUCEKx8YWQbQlXEFAhAU1EJSNviYfXy+kFAheS8c4aZEyYlbrc1mKzVJALhy5Z7OdK6RUkzczFSnI0LWoxGrvrHb+2nCgc84pzkJSlILBMsDMVKuN9Xb4ef4aU6khRqT3rBhb3CM2MwjcTRe4zIg8eXzgtOJw7cZQc50yI06bcFNiyCtLEvYk20y+n+6JUYqYoKTmBCSKkfnDApGlqt1iILdWYJ5bJF9GzEevhTzPDgJKR52sbeLWHiDGTGUjQpNY4f5GsSNztOnAxqqcYDToCi8f5G159u5QyAWb+okBxV71NHDBnvmpDT0nKa3/LV83U+VS/ltfwclKVmYtRA7wDGrXYijeLQyJKJjNmBPeL16AVL+fSOQGxDrSuTRmm2Cddt+E/NlVTxD/BVLMpQJB7uxqCA4LVs7aPGdIwParZQzJSMzZcrnKzEgOA4dqBz5x1MrDhGW5ZQPMxLPYgCltBrEiJNlEAF0gGxNiQdxavhHT7Z1i8W+WXQySRdYfD8DKlApSnKvvByymagYghSTWtj421OHYntsqiAkIC0rDGrsaAP0izgsHLSZiVSktUAhgU1J5VEUcerDpEuDwy2cMqpcOxcm48wfTrFwx4ZTcwi40NuHzVZMXSzNBa2T5gb/NtVcHEOUCWmoFFkBWV3rdwKEQp88KLLeoYFnSb0UB4XpFNUoJOdKgk1GVw436p8IrJUp3SxcMQMxoDUkAMPfePPijnMjW/fz+aKxmHqOY14sNL6Ttpf5zV78GK5FZc3UEENUKqfgfKKZwiUrYzDW6uVRszA5ie7p4xPKkBndDUOUKF9CybwM7Dgi6bmrKLOMwtra+xrFtBz6TjkMTyutlHDOMueeu3nceCyBJykGxUACQUhiK8pArb3RYXjVv3RYWW5pbvFnatdj525kldCk0IBcg5QGLbhvTSI5vCSsAqSlTuCwvtrT/iLyKpcHu+oePTW3ctlTAsrSZuolcTURzFSBZjc6EijX0fQwcniq0uABMqAn8qmD1AIZz96Qv4cEgDukOzpCixul/g4pFGZh1glIWogB2D5vFO9q/YhTWAflIMXiTH2+6z1cKKLc1xxM2/XRXzxIktlqNyConUDly7eTxWmY6Y7EAPdJSyiN3GtBp0iHslMOzyqBP8ic9Rq4cN8oWJkg7m9aufB7Wh24hzTAt469x09Vgq5qIBJJJOxEdx94W/w/icvsyGYkFJClj3BTbPYV91TE8VnABCVSiNldnzeBN931rvHPS5a2cZiNQ7AtsNTDSpxDHLRndyfPSnlrG3+VWMX0+cQg4gxld/bgIn1+wXc+xUo9qrOoKVkej0cjcaBg9KR2eTx9Y829l/aPLiAcmWWQEklVsxTzFww5vcdY9JlzAoAggg2IqD4GOpTe1w+lPSsMp1CZKBXx+QhpqBlNIIXMNO7pixXLDhQoUCFpYBI7MU2+Ai3k+3MVeH/wCWny/8RFyBCBSbVP2DDsd4RuPP5QUCEFX0+2h3O3v/ALQhc/e8FAhBmrb4dYfN0MIXPlA9rzZWgUEgarlvb3FkSkpSgKK1UzB0jLlJJBDG5D6P6efzwQScz1fUVJOp6H7aO9/6gJIRKWCMoWpJezkDK/R0/COKMnlFqAX1oGPx9Ig41mGe0PsHAifflp4zoutgntb5/PTRBhZWcKKlIAFNiToAHDvWtIfKcoVpqdUgkB1bjTq0HLkcpWKprYWbRRJ5fTWGBJKXq4o35Rv1BV438XbEscaeWk6wkFvLfqLxuNlOIY9rQaRkNmW8RqdeseRSVLRmDKFgXSfDUn3GNXDyAUBQluQ7KtzXDpS5FOmh2ipwlkzFBYGWgUC7gPUjXQW3i/MkIlqBlmoD6GlK5VeMeYr0gwjs78t9JmNxdeeqGiK2YMIttp4RbxQ4U5mUpnd63OrUuOW43G8aqJRUXUQKuQ1XJF9u8C3hECJgCyoAqWoHK6K1YNkTVJqokjY7xpyMKSAFHKScxPdUTUggAum5Nau9IrxVV1jpb9/PZbWjK26oypGZYBGYKSn4AqzeQFWHdTvAIyh0pIKi4uOUAlhcAqLaW+M/EGKsiAGQTmLkElTko5akVq0X2loQMzpSm2bc6Nr5xW+q6BIuY/H2+6QwVz/EFLR3U5ip3zhwC9xQdbPa5jJRxuaghKglzypTrU2CXu7VtHRYlMo/5dK3JDPsPzeXk2kBJ4eVKqGLAgqNA7sxA1+UdChRp1QM1j0v8FlgxGKxVN4bTBLeSdIU1W/05QaUcOTe400il2dSZeZJBFCSTtTfUN0vFhasiyl83UKcZa2NLedL2iseJSzsc5KfCz1Orp90beybfsxcbceh/aqwWJxvaFtcWdeeFtBHopULASC63G9Rag1Z7DxtFqZLQqqXCjSjpO7G0ZzZs2QZUggGp7ybXqFE0dvnFkz+645kApyqcMXDEk3tfV45tSkZzt2mfWD+16Kk86cfkqdcqYx53bTLU+BF6V8usVZiACkqUBTKK6jqz7jyi2kkgKAKmLUqQPSrWiv+HQVG6VaUoXFyki9/QRldNSS8krWKkfTPioJrFwsinVj/AHoXiLEYFKhlTyquVZlB015SLK+UEnCElgSQB7tBYtGjIkKFQzaucz6Uo4ZuojoYfBOZ/ZxjYSsjaIe/M+w4DT54LMlcLplIDW71C+zVp5RHicGhPZsQHUMwZ8yWIZyXFSkvW3WNbFY9KdQGIcnTy1jHx0pS1A/zUQhnWrchGgc6tEfx6TqoYOtp1+dBfZazTp0R9IvsdT6zHVX18SlZZIEscgJmJUGzDMBlB/NY+7aPQsMpOROQcrDK1majeUchwP2PUpSZmJAbSVlA3PO1PLfZ2jtAI61Ck6k3KSuS8fVJ15IQqttPrAzicptBm/30hp3dMaEqwa9PQ/WFBQoELS4aTkTa3yEW83Q+6KvDe4PAfARcgQgzV/tD5xCTc/f3eCgQhSbwUCkfOFkG0CEk6/egiOWrmNaeIvTS4g0ov57xFIDlVRfT5mJCR2oCxfbaUThCR+VYLM7hyljt3r6Xjg5rPyHTW9RYvr9I9E9ppjYVYNc7Jampr7njzwTklICmTlcZtSB8D1+DvHI/6VE1soaJIk8iND1Gv6WmnUczQSN4VOVgluFPmSoAUtmdqvQl61ex8Ikxk6uU3axYMp2N93H2IGahTcpLHR6Xu2mnSHw8shfcBUQRUgeF/O3pGqk5mIoszFpIFrgPHfJiPxxVtZtR9L64cLxeHDvkx97BOmcQwALBqNy0oST6xNMCgxAIH5fItmB8g+7RHPkFLAJCWZ6pcncl3V6RNLw07MlIBBJBD6se+1mG9bxowzaFKTV1y8beIPUdeCvwFClTZme6XEaSO7YmdvmmnKWSkLCyFAVtR7CwqfUxYTipg5syXJAzsCSFuXAdh3dorzUkKOYkigcNq1GdtD8dI0cIkhCUMlQLh9vzVszAqvvtfj46pSyhzQCTvy+/VZ6pYdFVw0oAl8yjmsTQgkB9neh/1RYmYuU/+HLYkEKTlZrDNSialt/SIcYgDKoVClLUKBmcCt2FdYzuIY2YhQQmigVFxQhwhx0engaRkzF8HXXyWQUy52Vq2BmSkZgCpYKgpPKw0DvmVZiCbsx2hk8UAWwmFsoDqS+W4YJBG/yeM/h81S1B1KUxAa9CDygF99Ib8AZhYIOYOKF2DkCx5T5j6W4eGuIqyOY26H7KuXCoWRpF+a6CXhpaklRmJOX+WgBLjmBJd3t0jAx2GSSQVFSF1dL8iwwSR0oQW+ZitNklBqknRWUsQ2h3qPfEkqfnIGdRGiVO/QggtYmN1bBV2Nz035mncWPkrXVGuZx6b8OKmkZgQFCgYvR1PRx0TX1rpE+JwZooC7uzsXqyX0/5iGUVsqXUu9DUpIBYp1YsxD3iwjFq7ihdLBjfbwNqeEc4dtUqX147wO7W35VmGqlo3IRcPyhTZiQKmji7ApVpsYsrqAXZi4UWoGYtRm84pjFgF6pOuViklgwU1aDTx6w03HCW5SyqMADUu6n/AFfE0pHQo4OnIeLny57La4h9yfTz4qSbikS0UqwJoXJ3LxGrHKmSsyeQUZ65qsziwHvtE+F4AqeUhRZb5ltUZbMo0IN2jssLwlCGoCRZw7eG0byydDPFVOxZP9RC46Vw2cZY7JLqo5ygO9FcxoWB6O3r1PAuApkpClAGcRzKuQP5UnQeF41FAtp9+cOx3hKGHbSuNVkJJMkpK0goBaepuNt/CHy+MaVCRuIad3T4QlJtAzUDKaQIWJmG4hQmhQIWpwvuDy/8RFyKfDJY7MU2+Ai3l8YEJka+P9oKAQKX+EPXcen94EJItBQKXYWhOdoEJJNICQpw516EfGCBpY/fnAgMGrresSlIMhct7Y4kFUuU9GKj5hk/D3xyWOkgtluAAolg+5YWcv6xtcZdeJKkZgFHKk6EDkLEtRxSMpIA3Pg4t99I4/8A0azqYFWkYLSBPR0j5yVuCqPbWcRuFUn2pdqBz5fAQypdK9Aa308/7wS0BQZgG61JJFD5xIAK08Tp4fCPLGu/cmd739eveurAWnhZSZRSvOhSu8AmrbObP47Q6eJZQkAlelSaCrJFSBp6Rnypa8zB2uXDOGowFddf+Y8RisqCFJyqJIFLXFOsdTCjE4lwoUmw22/mZ8VmfhRWBaw3M7+K1F4uWpQW3MlwlJS7dXto19YzJOMW5ZaUPSrqAHMSgFIIUGOtKRniWFGj77jzrSsaAwQQ2YgG29KWaO7XotwFM9qO0NhYW43JmLqyng6OFaWF08OXzuup8TxOYoF5i1pGtEXIsG8R4RTwuEXOLBiWJVoybuwc1bz8osmQVijgE6nZ61N2jd4RhRLy90Ec6zqlIBAc6kv96cN2JBp52tDTJtHL0PcL96UvDJDd/wAKHDYJEluoTzMQCFOaB9g1I2sMwKiRlLBStg5Uct2BAAf+8ZMtf+MQ4mCVmKBRADnM6ldCQAPGgaIMZjVKzBKnQSnMbAq1CTtQnyHWK8gq5R4n54/gLG9jryh4nhWGdLB65X3cljrrQaCKGGWnOo9k9DStnzAg+HufWL8lPaBTipdIuG1BZt213irMlkDMBUMWoOhYAbvaOn/znntC1pPAcPX1CoxdI03gjU2VxEsliOZIuXqFAVQS7+B8YU3ApUpQDVuKB1HMrlDPQgj16RGnEA8wACszkAkBQIIaga4SYtSshSAwKgpQ71WHN2gJLgAgF6XMa6zQ8Hsho2es9/7VDCS2d5Q4DAhmUstXUORoYJGCSJmYnMxrd30etPKKk6cbJObzBZ91OPVmp6a3s3hDOJ5jkSa0IBqSEg63e5jn4cVXPFz7J6QqBuV60+F8DOcTVKI1CQWvoQ1mrer+u6iwh3EChVBHoRYAcFaBCJdjDwJmDeGTMDCBSnXaCiObMABvbaBk4pKw6TmG4t5Gx8oEKVXzgZ3dMVeJT5iUPLl51bEsKNqAYr4DiS5iVCZL7NaRZ3BfUEbaiEztnLN/nj0UxuqsKA5unofrCh1C2OG/5Y8vgItExT4YT2YptY9BFlS6G/pAhOiwh12PhDZxDKWGvAhGIZdj4Q4MCu0CEQjO4/jeykKLsTyp8VUoNWd/KNGOE43jxNWtl5kpUQkGwKWqDT+qvhUxDiGiSs9er2bbXJsBzTCVMQCoUDgBFilwQcpNDQaNc9YyZiDmmEihUoAGrB+p8vIRrKJUMhJKy2ZZdTJJcZNQTWgDxdncJklCVlKiCaJJmVJL5kkkEUvQvRo41dn8inkFmz17+vyytpNNN5fN/LwsuWMok2D0y7Cn9rdPCJpfLRLDc0JJNr92jW8HMNNKFTplTLH5AmiaUevQOxu94gUVCrjoSKFtNwdPt442JwXYMlpBnxXZNRosTdSBKXbMHrcM+4cVeJ5UgBsxSqtQelWavpFIrLl2BUGe7ULehq9okzkMVNmAqQDbT3kxjL6lgN7wNJ7tErQ15keO/wA8lpysXLSWQjIKkhKRVTUYWED+KlKBBGViXcixcpKX1LgNoTbWK0uSZhTkBzaNemhOgpFjG4ViHUlRINB0FiTrXaNLa7jaPqvIv3fJWSoKjCQ6I4+/uP05x6ZbkAqs4UN7EH67RnfxUl84opnLk8tCA1j+XQttFnDyEmcEy0koIDd1y75ksoAGlGO0FiZcvDrcAqUm4IKVV0F0tUAkVraOtRq0GNcazZMxPpHPoVmpY9gYXVG6T8191p8MlyQkdpKQ6m5lO48QbGhseusHxwpIT2aOXlyp7tcygFkeoA8d4gxXEVTJSSlAlpq6eYl1AAEltAPN9dFM4eVqBISgJ1LqIFa0F6D0Fmhwxz2hzCCDp7cdd0zqoqNzM35/hV5RJSQmube5oxtc1O1hDKQVEOmgeoBe3o9q9IuSsKUuUc3M+jslu7XlesHhZBOZOXMt6aG1mcdNrwU6bxIDY039t1VXJrNy7rJExSXDO1Ls4BuW2YCLklQKcuUoJLlbJtcpKhWpy3FGtGjjcPKSoqNnDJAII1ADVBcB3sR5nIxEwA3To4AsbsQfMVZrUjQMW8PLskc4IE+hlK9m53+dyhk4JRxAQlIqQGuDWpqKuHq0ejYTDBCQkaP6vWOV4EtPbSnNGUADfMQGrrT4x2KY6bavbND4hXFwNhskEDaGRaCgUfX4wyhFEE/FCXLK1PlSHNCfcIngUWgQuH4hiJuMGZf+FhxmOUm+VuZRBZVdHYWreLXDMfNV2cuQyRmJUVBz2Yo9dD/xHUTsIkgCwGzU30itwzhiUHOCSSkAX7otTS8ZHCt2wI/qpgZYOqvrsfCBmpoTq0GYCYeTyjWoWJCge0G4hQIWvw3/ACx5fARYXb0+Iivw3/LHl8BFhWnj9YEIoFenjBQKrj70MCE+QbQKkW8YOBVcfehgQq+PndnLWoBSiAWSLk6AV3jhcRhQrMpLABJKsxpmzKYD+t9Ad49EMc5xf2eVNmqKQgJLVJPeapygN0r1NbGqo0kgjw4qmpTDyCdtFkYbh60M+UCqsykuwo5BPL1Y6RDxBK1paWc+Zsq1iiTUnK9wWd8l2vpc4hxoqlLQSX7pSkEAMoBSRQk0fWz+WbImMh1kKADgsAS9qPalwxp0rmyl9UtcLAXiBr+thutlFjcubX7LDErKSCVJUDYgULBxTo4G4VEvC8MVrYJUyTzMHBA/lqGOr9BDzsL/AIiygAhKhnZ6BYLsHZVQ9NYmwmKVLmHIvKSkFKTlZRq6HVQKq4PjHFzOpywXB0kDjxjxhc1tV7KxDv6uJOg57nh37KzMlFSWygl25gosOtLdH/uKJAzHkBzChDpSGBqH2O/WjmND+I9mU50lIDvUnQd1w7vlp1eM5E2Wta0oBSRmITQEMWCutvGnQiFmSS2nYc/aCtodAlpUuHxi0pKUsmjG9fM92u1wYpl7CitQTSo0iwnDTKku5qKer0o29ogUUhTEkK6kAv098Zexe9xc6B1381dUINPK0SfncVJKBQxAFDQVNUsxT1eEvHrVOSmegFBdls5BaiSoBw4dnVU9LgqYS1ixu4qxNCxt97xYM11VCUvqCxdwbEEMwajd4xdh6vZP+sb6G3XhI6yuY5pbrcRffy1W7hZyJaCuWO0arcuZABymgsnwZhpFU8WKiSCSwG+pVWreERoxQluwDl2DgipzMRrrWkVsZPJmpKRzBIzACm5BPg17R3MBjWVn5arAGwbzbwUNLXtOR0H5xW3KmZwAc1KMMrWFWDdfdUQawhsysyVgAcqiHYate14xpfEicyiUs5ypCcoJ5XJA0AbrFyZigtOUJZxVi+rm1I6FemBdv5UioWHK43UWImrWFFRy+Jc7UD39LRm4pSkEgkhwczl9y5d3LX1iTEYhmS93uWajgj0/7RWAz5QaAjYWJ2HmDHBqNJEA878uAhNkzty7/OifDrWnIotylKkG2r1TtQV92/fYHiSJndUkm5S9RQXF44PCy1qJQhJUosaCtPhHTezns12TLmf5gJIA0elSDzFvjGrCVqrjAFvTuWkU8t5XQl+kVOILmCUrsw67Bmo+tS1LxdgU6+MdU3ClZvBMJNSgmZMKlLLsa5elbHpGigFr6n4wMiQE0BPmXg0/OACBCEgnqfd9IZKKXPrBwKPmfjEoT5YiWgZDTSJoiX3T5/GBCxMo2hQ8KBC0+GSx2Y0tamgiyU2vEHDf8seXwEWDceB+UCEsvU+6GIqK7wcCb+vygQlXpDE1Hn8oOBJr5H5QIQT3KTQn0+cRGflQ5FEgktWwLs0WJlj4axAlTJ0oFWtTaJ2Vf++i4LHylqUpDO63UA1CSCVBQFQHIDnwinxHCykzMiCac1XbdiAGFhYa1tF5eJVmmAM2Y1DEChYp9YzZMyYghk8wJJBr2iWZRYvuKDa8YcT2mXM1ublx5LSzKGlqhUMstSrFLBjqkmxAuHqD4eEQ4pGZCS7KAAILsobhiH/LatI1/wAZJPekKCqcr06Btr6RU4gpMzLyBJFgMwZ7AClfukeZ7KqasMplvUe+nNZXYXMyG8Z63Q4PGJURLW5JbLlIcEOEjmN6HX5Qpy8q1kjMkjKMoAyklJzZfEFwGrS0QHDgoZ1EaghxuMpNU2iXGySkOFEgl1pIroAUgJqQKkXbrHRZTrEzq4cCPPf7qRh6rfqGoV+bxta2UUy1I7oPMFIGpcEg7/JnjNxU4qBExAYUFiU7GrW2pfrEsrhag+U5C9yBU00NVPs2t4uo4R2hD5i7sqgFLggJN31+sb6eWqyXU4Plz1Plf0gZWc7/ADdZ+GBBy5qNVNiHDgjNca66RckKzDIAT0DalifDwjTw+Dw6EEF1GoOaldW69esPM7MByEpdFgE1LEP08muIylmFovyscSf/ADAI8/eVseQ9s1AO/wDKzkrOcJQlRLMnlNaVU5G9HPuhYpC0Kyq/ONKbiuwfU3ymLoxwAGVRAq7tfo4qfE6XiBUwTHCZZ7Rh4qO5PlbRulLabnMfnbSaGib3Lt45C/CYWF9JmUupgT4+aaTNlykcodXLXqzm9qxCMWpnylIPeLFVa8tLeOj63ixL4UlIdSgCxIoqh2ALA+vrFQ40ZshKUpzBgUgf6cxDlhU+UFKgWuNWq45zexPt94QGAkfJPj6p1TFqFnYOohw2nMKZTR/TrBjDZSStQJFQEp2dQbRIarnrE+FwykZnUCG5BlCTYhm1vdwfB4GStOcSsqUBRqSalqlutC12JENQouc/NEzz/J8gFe8hggFdf7OYHLLzkAZ2KW0QQCAaAO9fONYXP3pAyZSQkBIAAAbw0hwkOaDSOo1oaIGihFmEClYc1+2EE0MLmGQl2g3hkrFfvQQ6lgBzEQmkkgDQEHQvEwlLgLKXP4+hhkqvQ3h5btW8JOv3pEJglmO3wiKa+VTDfWJ4imWV96QIWHXp74UFCgQtPhij2Ypt8BFnNXy+/hFPAYkBAFXYGiVG4pYHYxOnFg15m/0L/bAhTZxDZw/lAfihsv8AQv8AbAjFJc97buL/AGwIVh4F6+URfiE7K/Qv9sAMSnNZTt/Ivr/TAhWVCm0ZXG8WZMgkVUWSPFRrq9EvrpF/t07L/TM+kVcTKlLUnOgqbu5kLLHUgFLaCBRF5XBIxBdT5W0Zwa3fNQB+sSrJDZgpD2cCopYvHdzJctQAKCQLPKJbwdFIz8XwuWVApVMlj8yUoUynf+nlN7bxM8lBzbLj0YcZgyiSaBjvrSvnFmbhAlTKBzKPMNTaxJr/AG9e4wwRLTlSFAf+mv1JasKaUL5VBwqgzIUA/iRSKyxpdmi6aXbFc1g0pSkBalVegYEN1N6VpFWbhQtcsIOZkJMw/wBTkkFg5Le6JPaHgPYstJeWSzFyUnZ9RGbgErCzlORgDrUPoBfT7eMbcNQwk1RAJ4DVJ2tWq7I7TvUicQwWAjlqKpLpdg5pv4s1olw+OHaBQVldjlDE7EkAUJ8at1ivPxCQs8uYmyQW5ywrTws/hEE9EyqSEoY1T12epqBRozlz6jgSIniY8hzgStAphg1WpjMQ4vXdmNOiR/a8USy1DlzFi126Npfc0JMVZuNUQwUnLUsC5Hj16/CNXArQyj2dGNFEMelQXTZr+sLRpdm3O9/1E6jWPC9hB8Ejy59TKNPLrw5JpszJkDoTMo3KVqFdC2VNReJ1zsqeckkg8yndsxZ2DCrfZjG4xLVlCEyzlKieU5mDUS9KV9GiTD8NxKh2a1NyBkkp0JCXp8K0FaRZmaagcxpPPb5x3V1OhlZBPSL+60Z80KIZ1JCeUpLuK5mqH183isuclKTlGQC7CpZ2AKf/AG33MPKxS5SMoClF2dSwWIoa6AbAPEvBJ6sTiZaQEkSTnmkkqKe92YCiLqUl/BJ1jS0F7ovbXgkNtFscN9kwtpmI53AKZahRGtRqr5+TbQ4LJespBbdINy+t4uOdvf8A2hgS/wB9ekawIEKsmUYEMLny+cM56ev9oimzcp8WFPOJSkgCSpVrADm0QqWSVBIYsCDoYdMsmpaxBFWP384MJrpYaePWJ0SQXcgkJVXOoY7ekEBX0+cOx390Cxe+nTrEJwAEcCLny+cLL1PuiIzA7V+3iJUqeIpporw+sCZw2Pmf7xXWq/hsIjOE2UrOzDcQofKNoUMlV3hSxXolHwUYvpWNxc/GKHCEs7fyo/3RHL4t/wDkmQRVs3iCVUHo8EgalK5wbqtUKEMDWCaBAqYEydxDG48/lD5RtDZa/fSBCd4ZRh8ohimBCdxAzbHwMFlG0RYpYShSjYJJPgASYEKjxb2gkSCETJgC1CiblrZiNoLDTyqVJUpgSU2tqARQXp6xTwXDcNilqxOTOp8vOBTJRmHjq941cSkDJYDOn5xTTLnHNbLskacxzDRQ8YwImS6nu824LA0IcPHn0/iynWHoUhspFAahNbkv5x6fmEclxz2bJK1y2IvlYlVBYAdfOvSKcQwj62Nk6dw7lexwGq5iXihmKiXUoh3ZIzKJynl7tAHpSNCZwpc5ROZUwAu6Uum+Vn1LDyY6mD4RwP8AETWWkZJagVXB1BQ2/IgEH5x36EtawA+cJhAajS6oNfT9pa9MZwWnn1/S5PhnsalaSqZ2iAoBkEspLUrfQCkbKfZqTYhR6lanLu5cEfbRrQ2sbCxpsQlFrhZ/8ClO7FmZnoWZn9Ijm+z8o0AKWAYpPjpY+casCLnwHziQ0AQAmzE7qpheEy0Iy5Qq7lQBJe708oDhHBZWGCkygRnUVqJJUpSjR1KNSwAA2AAjQgFX8vrDgkCBokRwINfL6xEkLIqQC/u2gpcpiakvXw8IIShxOyedmblZ+sNLlsT1r59IlgFLAPlESpy3lHES5wB8ohmYh+giNw8VOqcFcGcVYOIO0RmeX8oDOIWaK87k+QI853MBr5Q+aGJrCkkpoRRGv79RBZoFZgCCqMKFCjWsyvcK1/0o/wB0T/gUGYJrc4SUA/0ku33uYqcJJq9OVH+7784t4XFBYOVQOUlJYWIuL9YgwbFQY0KmXNCbkDSpArtWKPF+JmQgryZg4BDsaszULxHxPBIxKAlSinKoKBAsRuC4sdYsHApVLMs8ySAmrkkMKk76vCPzwQ21rHmq8xdIb0P4XOo43MxcxEtHIlwpRBel3Jo4fTqHpHVypWVgPu0Z3BuBDDgsrMo6kN6AfdBF+apQsxLFhWppSKMIyq1hNY/UefhyS0mEDM/VTQyvnHn8rHzlYkFKlHNMBKAVFBYgnls1PdHfF+kW06oqEjgna8kkERCOOZ9ucepMpMpALzlAKYE8jjMHFncDweOjWCzW6/8AMQIks5JBJ1JrTT3xoaYMlWSBqFW9nsMUSQ4YqJURXXx6ARcxX5P9Y+cOJ9qivj1+h9IhnTc2Qgjvp06P8IUNgKqnla0MB0VyIJq2NhE8UlKdR8flCPMBXtElEF1DxZCQ5p91ipEsmdUg9KwrHTYpnt4KbINhDZA/p84OA7QOa6D5xaq0+QbQwSHPgPnBBYMRCcM7dPe5gQpMg2hsgfyg4HXygQlkGwgFrAPWCXNAiob+vyhHOhO1sqVcx7BvSAWt9BChRSXkq0NATNCh4bWETJ4aHhoEJ4Yw8MYEJ4jnGkSRHP7piQoKotDwoUa1mTgOggpKgpKQUmWs23tYn3RLgVdkgIQlgP8A+a7m5h4URlEzuogTO6OZiyx5Xp/+tdel4DtTV3q35F6W9xaFChpUFjTqEaMYpL3OvcX6XghjVO/S3ZrhQohSBFgo0zAFFYQAo3V2S3PiYP8AHKLUI/8AjXChQKUAmnr45FvQvDGcToQXfuLLHe8PCiZKTI3gjGKP8v8A9a/vUwxxRLODQvRC9HhQohMAApV45wwCv0r+kQJnmtD+lf7YeFCloOqcOIT9v0P6V/tgRPqeU/pX+2HhQvZhTnKf8R0Pov8AbAifU8p0/Kvr/TDwonIFGYp+3/pP6V/sge3L902Gi+v9EKFBkCMxR/jDsr0X+yF+MU9lW/lV+x4UKJyolN+I6H9K/wBsN29e6f0r/bChQvZhTnKft+h/Sv8AbDHEF7H9K/2woUHZtRnKcT+h/Qv6QjP6H9K/pDQoOzajOU/bdD+lf7YYzuiv0q/bChQdmEZyn7b/AFfpV+2GM7or9Kv2woUHZtRnKftuiv0r/bAzJjg0V+lf7YeFB2YRnKqv0X+hf0hQoUWJF//Z"/>
          <p:cNvSpPr>
            <a:spLocks noChangeAspect="1" noChangeArrowheads="1"/>
          </p:cNvSpPr>
          <p:nvPr/>
        </p:nvSpPr>
        <p:spPr bwMode="auto">
          <a:xfrm>
            <a:off x="155575" y="-838200"/>
            <a:ext cx="260032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1748" name="AutoShape 4" descr="data:image/jpeg;base64,/9j/4AAQSkZJRgABAQAAAQABAAD/2wCEAAkGBhQSERUUExQVFRQVGBgYGBcYGBgYGBcWGBkXGBcUFhcYGyYeGBwjGRcVIC8gIycpLCwsFx4xNTAqNSYrLCkBCQoKDgwOGg8PGjQkHyQvKiwsLSwpKjQqNCosLCwqLC8wLDEqMC0sLi8qLCwsKiwsKS4sLCwsNCwvLCwsLC0sLP/AABEIALgBEQMBIgACEQEDEQH/xAAbAAABBQEBAAAAAAAAAAAAAAACAAEDBAUGB//EAEMQAAECBAQDBQYEBAUDBAMAAAECEQADITEEEkFRBSJhEzJxgZEGobHB0fAUQpLSFVJi4SMzcsLxB6Kyc4KDoyRTY//EABoBAAIDAQEAAAAAAAAAAAAAAAACAQMEBQb/xAAwEQABAwIEAwcEAwEBAAAAAAABAAIRAyEEEjFBUWGBE3GRobHR8CLB4fEUMkIFUv/aAAwDAQACEQMRAD8A9ewOBQpAJAsNBsOkTI4YitNen0hcMfsxbTpoIsoUdvt4EKD+Go29w+kDL4ZLa3w+kWivx9IZKwwgQq6+GoY0+H0h/wCGo29w+kTqUGuIOBCpr4YilNRt9IL+Go29w+kWFaeMFAhUzwxDim+3TpBHh0vb3D6Rlcb9rpWHcAiYtNFISaps5VtGRjvbZM5PZiUrLMBBKiAd6BJLUBv6Rnr4inQbLzCWo4UxLrWnorXEPaHCy1lIGdge7lZw9Abefxi7wbieGxJKUd8AEpKQKECxZixLR5wqcMxTUAq0FWfMAB4k+kTykqQkrSVSyounKSHejvcUBLFqmMv8xzC41G6aJS4sa5zxpBHUr1NHDUbanQfSHPDZe3w+keZDjeICSROWXVlDKLgAiqi9zWHne0M8AHtppIYmp/MTQCiQKawrf+nTdsVQzFB+g9F6WjhqGt7h9IS+GI222+keacG9oJsoKmJWpalc0x3KLGpcOTszUG0WJX/VlcstMRLmaEhRRzXaoINPONwrsLA4nXkZ9FpLgNV6L/DUbe4fSBVw1Dinw28I5fhv/VPDTKLSuWrY5CD4KzB7ijaxcxnt3JGXIQol7qCQKfmufdDCo03BlR2jeK3v4ajb3D6QI4ahzTQbdekZ0r2oHKVJYK0BdQo4JTsfdEuJ9pZSFAOTmANBapv96GKxiqRbmzW+BAqNNpV7+Go29w+kCnhqK012H0hYXi0uYnMFBuvL8YqY32nw8l80xL1oOaw1a0Wio03BTosR2CCoKplAKqUALtVuhirL4nhSBXT+Q6X/AC9R6xyeK412s8kqYqL5QMwCRRAVRn08TDYRJLOASBRgA4LHl0NNKdGjHUxgE5fP4FUysxzg37Lrv4jhCO9o/dIp05axIjGYYsx7wcchqB/7Y5n8M9XdOU70J0bSrH7eBTPI7Il726EOR4B2il+Mq/5A8+B9lqDBuupXiMM7Pap5dG/09RDKxuFBAJqQ/cP7fdHNom6k6u1aljq1hcRCuaVKCyKC1HygG7eIL3uIfD4t75L42HVBY2QPHuXVJxWGJHMGNi1HdmfK0QTeM4JKilSwFJuChVP+yMGbmWB2ZZbFiAVBizUHMgvqxvcRnz+BLUXmTFKc15TmpRitYAAely0bHuqQMg9vVZ8SXMOWmJ79PVdXL45gi57QMNcigBYXKGvpFr8Zhf5v+0/tjjuF4Z5pTJD1YAkGj01bq466R2fC+BlCiqYUqOYqSwYJepPi5Pk2sRTdULodFkjHOczn5IZuIwyKLOV61QRStaptD4fEYaYWlkKIDtl0DbpbaNUSwbgGp06xWVw6WlSpgSyyC5c2po7aCNNlZ9UrJ/Dp/lT+kQoLtBuPWFCplr8NP+GPL4CLKLRU4er/AAh4fIRcgQhXYwUCv6QUCEKx8YWQbQlXEFAhAU1EJSNviYfXy+kFAheS8c4aZEyYlbrc1mKzVJALhy5Z7OdK6RUkzczFSnI0LWoxGrvrHb+2nCgc84pzkJSlILBMsDMVKuN9Xb4ef4aU6khRqT3rBhb3CM2MwjcTRe4zIg8eXzgtOJw7cZQc50yI06bcFNiyCtLEvYk20y+n+6JUYqYoKTmBCSKkfnDApGlqt1iILdWYJ5bJF9GzEevhTzPDgJKR52sbeLWHiDGTGUjQpNY4f5GsSNztOnAxqqcYDToCi8f5G159u5QyAWb+okBxV71NHDBnvmpDT0nKa3/LV83U+VS/ltfwclKVmYtRA7wDGrXYijeLQyJKJjNmBPeL16AVL+fSOQGxDrSuTRmm2Cddt+E/NlVTxD/BVLMpQJB7uxqCA4LVs7aPGdIwParZQzJSMzZcrnKzEgOA4dqBz5x1MrDhGW5ZQPMxLPYgCltBrEiJNlEAF0gGxNiQdxavhHT7Z1i8W+WXQySRdYfD8DKlApSnKvvByymagYghSTWtj421OHYntsqiAkIC0rDGrsaAP0izgsHLSZiVSktUAhgU1J5VEUcerDpEuDwy2cMqpcOxcm48wfTrFwx4ZTcwi40NuHzVZMXSzNBa2T5gb/NtVcHEOUCWmoFFkBWV3rdwKEQp88KLLeoYFnSb0UB4XpFNUoJOdKgk1GVw436p8IrJUp3SxcMQMxoDUkAMPfePPijnMjW/fz+aKxmHqOY14sNL6Ttpf5zV78GK5FZc3UEENUKqfgfKKZwiUrYzDW6uVRszA5ie7p4xPKkBndDUOUKF9CybwM7Dgi6bmrKLOMwtra+xrFtBz6TjkMTyutlHDOMueeu3nceCyBJykGxUACQUhiK8pArb3RYXjVv3RYWW5pbvFnatdj525kldCk0IBcg5QGLbhvTSI5vCSsAqSlTuCwvtrT/iLyKpcHu+oePTW3ctlTAsrSZuolcTURzFSBZjc6EijX0fQwcniq0uABMqAn8qmD1AIZz96Qv4cEgDukOzpCixul/g4pFGZh1glIWogB2D5vFO9q/YhTWAflIMXiTH2+6z1cKKLc1xxM2/XRXzxIktlqNyConUDly7eTxWmY6Y7EAPdJSyiN3GtBp0iHslMOzyqBP8ic9Rq4cN8oWJkg7m9aufB7Wh24hzTAt469x09Vgq5qIBJJJOxEdx94W/w/icvsyGYkFJClj3BTbPYV91TE8VnABCVSiNldnzeBN931rvHPS5a2cZiNQ7AtsNTDSpxDHLRndyfPSnlrG3+VWMX0+cQg4gxld/bgIn1+wXc+xUo9qrOoKVkej0cjcaBg9KR2eTx9Y829l/aPLiAcmWWQEklVsxTzFww5vcdY9JlzAoAggg2IqD4GOpTe1w+lPSsMp1CZKBXx+QhpqBlNIIXMNO7pixXLDhQoUCFpYBI7MU2+Ai3k+3MVeH/wCWny/8RFyBCBSbVP2DDsd4RuPP5QUCEFX0+2h3O3v/ALQhc/e8FAhBmrb4dYfN0MIXPlA9rzZWgUEgarlvb3FkSkpSgKK1UzB0jLlJJBDG5D6P6efzwQScz1fUVJOp6H7aO9/6gJIRKWCMoWpJezkDK/R0/COKMnlFqAX1oGPx9Ig41mGe0PsHAifflp4zoutgntb5/PTRBhZWcKKlIAFNiToAHDvWtIfKcoVpqdUgkB1bjTq0HLkcpWKprYWbRRJ5fTWGBJKXq4o35Rv1BV438XbEscaeWk6wkFvLfqLxuNlOIY9rQaRkNmW8RqdeseRSVLRmDKFgXSfDUn3GNXDyAUBQluQ7KtzXDpS5FOmh2ipwlkzFBYGWgUC7gPUjXQW3i/MkIlqBlmoD6GlK5VeMeYr0gwjs78t9JmNxdeeqGiK2YMIttp4RbxQ4U5mUpnd63OrUuOW43G8aqJRUXUQKuQ1XJF9u8C3hECJgCyoAqWoHK6K1YNkTVJqokjY7xpyMKSAFHKScxPdUTUggAum5Nau9IrxVV1jpb9/PZbWjK26oypGZYBGYKSn4AqzeQFWHdTvAIyh0pIKi4uOUAlhcAqLaW+M/EGKsiAGQTmLkElTko5akVq0X2loQMzpSm2bc6Nr5xW+q6BIuY/H2+6QwVz/EFLR3U5ip3zhwC9xQdbPa5jJRxuaghKglzypTrU2CXu7VtHRYlMo/5dK3JDPsPzeXk2kBJ4eVKqGLAgqNA7sxA1+UdChRp1QM1j0v8FlgxGKxVN4bTBLeSdIU1W/05QaUcOTe400il2dSZeZJBFCSTtTfUN0vFhasiyl83UKcZa2NLedL2iseJSzsc5KfCz1Orp90beybfsxcbceh/aqwWJxvaFtcWdeeFtBHopULASC63G9Rag1Z7DxtFqZLQqqXCjSjpO7G0ZzZs2QZUggGp7ybXqFE0dvnFkz+645kApyqcMXDEk3tfV45tSkZzt2mfWD+16Kk86cfkqdcqYx53bTLU+BF6V8usVZiACkqUBTKK6jqz7jyi2kkgKAKmLUqQPSrWiv+HQVG6VaUoXFyki9/QRldNSS8krWKkfTPioJrFwsinVj/AHoXiLEYFKhlTyquVZlB015SLK+UEnCElgSQB7tBYtGjIkKFQzaucz6Uo4ZuojoYfBOZ/ZxjYSsjaIe/M+w4DT54LMlcLplIDW71C+zVp5RHicGhPZsQHUMwZ8yWIZyXFSkvW3WNbFY9KdQGIcnTy1jHx0pS1A/zUQhnWrchGgc6tEfx6TqoYOtp1+dBfZazTp0R9IvsdT6zHVX18SlZZIEscgJmJUGzDMBlB/NY+7aPQsMpOROQcrDK1majeUchwP2PUpSZmJAbSVlA3PO1PLfZ2jtAI61Ck6k3KSuS8fVJ15IQqttPrAzicptBm/30hp3dMaEqwa9PQ/WFBQoELS4aTkTa3yEW83Q+6KvDe4PAfARcgQgzV/tD5xCTc/f3eCgQhSbwUCkfOFkG0CEk6/egiOWrmNaeIvTS4g0ov57xFIDlVRfT5mJCR2oCxfbaUThCR+VYLM7hyljt3r6Xjg5rPyHTW9RYvr9I9E9ppjYVYNc7Jampr7njzwTklICmTlcZtSB8D1+DvHI/6VE1soaJIk8iND1Gv6WmnUczQSN4VOVgluFPmSoAUtmdqvQl61ex8Ikxk6uU3axYMp2N93H2IGahTcpLHR6Xu2mnSHw8shfcBUQRUgeF/O3pGqk5mIoszFpIFrgPHfJiPxxVtZtR9L64cLxeHDvkx97BOmcQwALBqNy0oST6xNMCgxAIH5fItmB8g+7RHPkFLAJCWZ6pcncl3V6RNLw07MlIBBJBD6se+1mG9bxowzaFKTV1y8beIPUdeCvwFClTZme6XEaSO7YmdvmmnKWSkLCyFAVtR7CwqfUxYTipg5syXJAzsCSFuXAdh3dorzUkKOYkigcNq1GdtD8dI0cIkhCUMlQLh9vzVszAqvvtfj46pSyhzQCTvy+/VZ6pYdFVw0oAl8yjmsTQgkB9neh/1RYmYuU/+HLYkEKTlZrDNSialt/SIcYgDKoVClLUKBmcCt2FdYzuIY2YhQQmigVFxQhwhx0engaRkzF8HXXyWQUy52Vq2BmSkZgCpYKgpPKw0DvmVZiCbsx2hk8UAWwmFsoDqS+W4YJBG/yeM/h81S1B1KUxAa9CDygF99Ib8AZhYIOYOKF2DkCx5T5j6W4eGuIqyOY26H7KuXCoWRpF+a6CXhpaklRmJOX+WgBLjmBJd3t0jAx2GSSQVFSF1dL8iwwSR0oQW+ZitNklBqknRWUsQ2h3qPfEkqfnIGdRGiVO/QggtYmN1bBV2Nz035mncWPkrXVGuZx6b8OKmkZgQFCgYvR1PRx0TX1rpE+JwZooC7uzsXqyX0/5iGUVsqXUu9DUpIBYp1YsxD3iwjFq7ihdLBjfbwNqeEc4dtUqX147wO7W35VmGqlo3IRcPyhTZiQKmji7ApVpsYsrqAXZi4UWoGYtRm84pjFgF6pOuViklgwU1aDTx6w03HCW5SyqMADUu6n/AFfE0pHQo4OnIeLny57La4h9yfTz4qSbikS0UqwJoXJ3LxGrHKmSsyeQUZ65qsziwHvtE+F4AqeUhRZb5ltUZbMo0IN2jssLwlCGoCRZw7eG0byydDPFVOxZP9RC46Vw2cZY7JLqo5ygO9FcxoWB6O3r1PAuApkpClAGcRzKuQP5UnQeF41FAtp9+cOx3hKGHbSuNVkJJMkpK0goBaepuNt/CHy+MaVCRuIad3T4QlJtAzUDKaQIWJmG4hQmhQIWpwvuDy/8RFyKfDJY7MU2+Ai3l8YEJka+P9oKAQKX+EPXcen94EJItBQKXYWhOdoEJJNICQpw516EfGCBpY/fnAgMGrresSlIMhct7Y4kFUuU9GKj5hk/D3xyWOkgtluAAolg+5YWcv6xtcZdeJKkZgFHKk6EDkLEtRxSMpIA3Pg4t99I4/8A0azqYFWkYLSBPR0j5yVuCqPbWcRuFUn2pdqBz5fAQypdK9Aa308/7wS0BQZgG61JJFD5xIAK08Tp4fCPLGu/cmd739eveurAWnhZSZRSvOhSu8AmrbObP47Q6eJZQkAlelSaCrJFSBp6Rnypa8zB2uXDOGowFddf+Y8RisqCFJyqJIFLXFOsdTCjE4lwoUmw22/mZ8VmfhRWBaw3M7+K1F4uWpQW3MlwlJS7dXto19YzJOMW5ZaUPSrqAHMSgFIIUGOtKRniWFGj77jzrSsaAwQQ2YgG29KWaO7XotwFM9qO0NhYW43JmLqyng6OFaWF08OXzuup8TxOYoF5i1pGtEXIsG8R4RTwuEXOLBiWJVoybuwc1bz8osmQVijgE6nZ61N2jd4RhRLy90Ec6zqlIBAc6kv96cN2JBp52tDTJtHL0PcL96UvDJDd/wAKHDYJEluoTzMQCFOaB9g1I2sMwKiRlLBStg5Uct2BAAf+8ZMtf+MQ4mCVmKBRADnM6ldCQAPGgaIMZjVKzBKnQSnMbAq1CTtQnyHWK8gq5R4n54/gLG9jryh4nhWGdLB65X3cljrrQaCKGGWnOo9k9DStnzAg+HufWL8lPaBTipdIuG1BZt213irMlkDMBUMWoOhYAbvaOn/znntC1pPAcPX1CoxdI03gjU2VxEsliOZIuXqFAVQS7+B8YU3ApUpQDVuKB1HMrlDPQgj16RGnEA8wACszkAkBQIIaga4SYtSshSAwKgpQ71WHN2gJLgAgF6XMa6zQ8Hsho2es9/7VDCS2d5Q4DAhmUstXUORoYJGCSJmYnMxrd30etPKKk6cbJObzBZ91OPVmp6a3s3hDOJ5jkSa0IBqSEg63e5jn4cVXPFz7J6QqBuV60+F8DOcTVKI1CQWvoQ1mrer+u6iwh3EChVBHoRYAcFaBCJdjDwJmDeGTMDCBSnXaCiObMABvbaBk4pKw6TmG4t5Gx8oEKVXzgZ3dMVeJT5iUPLl51bEsKNqAYr4DiS5iVCZL7NaRZ3BfUEbaiEztnLN/nj0UxuqsKA5unofrCh1C2OG/5Y8vgItExT4YT2YptY9BFlS6G/pAhOiwh12PhDZxDKWGvAhGIZdj4Q4MCu0CEQjO4/jeykKLsTyp8VUoNWd/KNGOE43jxNWtl5kpUQkGwKWqDT+qvhUxDiGiSs9er2bbXJsBzTCVMQCoUDgBFilwQcpNDQaNc9YyZiDmmEihUoAGrB+p8vIRrKJUMhJKy2ZZdTJJcZNQTWgDxdncJklCVlKiCaJJmVJL5kkkEUvQvRo41dn8inkFmz17+vyytpNNN5fN/LwsuWMok2D0y7Cn9rdPCJpfLRLDc0JJNr92jW8HMNNKFTplTLH5AmiaUevQOxu94gUVCrjoSKFtNwdPt442JwXYMlpBnxXZNRosTdSBKXbMHrcM+4cVeJ5UgBsxSqtQelWavpFIrLl2BUGe7ULehq9okzkMVNmAqQDbT3kxjL6lgN7wNJ7tErQ15keO/wA8lpysXLSWQjIKkhKRVTUYWED+KlKBBGViXcixcpKX1LgNoTbWK0uSZhTkBzaNemhOgpFjG4ViHUlRINB0FiTrXaNLa7jaPqvIv3fJWSoKjCQ6I4+/uP05x6ZbkAqs4UN7EH67RnfxUl84opnLk8tCA1j+XQttFnDyEmcEy0koIDd1y75ksoAGlGO0FiZcvDrcAqUm4IKVV0F0tUAkVraOtRq0GNcazZMxPpHPoVmpY9gYXVG6T8191p8MlyQkdpKQ6m5lO48QbGhseusHxwpIT2aOXlyp7tcygFkeoA8d4gxXEVTJSSlAlpq6eYl1AAEltAPN9dFM4eVqBISgJ1LqIFa0F6D0Fmhwxz2hzCCDp7cdd0zqoqNzM35/hV5RJSQmube5oxtc1O1hDKQVEOmgeoBe3o9q9IuSsKUuUc3M+jslu7XlesHhZBOZOXMt6aG1mcdNrwU6bxIDY039t1VXJrNy7rJExSXDO1Ls4BuW2YCLklQKcuUoJLlbJtcpKhWpy3FGtGjjcPKSoqNnDJAII1ADVBcB3sR5nIxEwA3To4AsbsQfMVZrUjQMW8PLskc4IE+hlK9m53+dyhk4JRxAQlIqQGuDWpqKuHq0ejYTDBCQkaP6vWOV4EtPbSnNGUADfMQGrrT4x2KY6bavbND4hXFwNhskEDaGRaCgUfX4wyhFEE/FCXLK1PlSHNCfcIngUWgQuH4hiJuMGZf+FhxmOUm+VuZRBZVdHYWreLXDMfNV2cuQyRmJUVBz2Yo9dD/xHUTsIkgCwGzU30itwzhiUHOCSSkAX7otTS8ZHCt2wI/qpgZYOqvrsfCBmpoTq0GYCYeTyjWoWJCge0G4hQIWvw3/ACx5fARYXb0+Iivw3/LHl8BFhWnj9YEIoFenjBQKrj70MCE+QbQKkW8YOBVcfehgQq+PndnLWoBSiAWSLk6AV3jhcRhQrMpLABJKsxpmzKYD+t9Ad49EMc5xf2eVNmqKQgJLVJPeapygN0r1NbGqo0kgjw4qmpTDyCdtFkYbh60M+UCqsykuwo5BPL1Y6RDxBK1paWc+Zsq1iiTUnK9wWd8l2vpc4hxoqlLQSX7pSkEAMoBSRQk0fWz+WbImMh1kKADgsAS9qPalwxp0rmyl9UtcLAXiBr+thutlFjcubX7LDErKSCVJUDYgULBxTo4G4VEvC8MVrYJUyTzMHBA/lqGOr9BDzsL/AIiygAhKhnZ6BYLsHZVQ9NYmwmKVLmHIvKSkFKTlZRq6HVQKq4PjHFzOpywXB0kDjxjxhc1tV7KxDv6uJOg57nh37KzMlFSWygl25gosOtLdH/uKJAzHkBzChDpSGBqH2O/WjmND+I9mU50lIDvUnQd1w7vlp1eM5E2Wta0oBSRmITQEMWCutvGnQiFmSS2nYc/aCtodAlpUuHxi0pKUsmjG9fM92u1wYpl7CitQTSo0iwnDTKku5qKer0o29ogUUhTEkK6kAv098Zexe9xc6B1381dUINPK0SfncVJKBQxAFDQVNUsxT1eEvHrVOSmegFBdls5BaiSoBw4dnVU9LgqYS1ixu4qxNCxt97xYM11VCUvqCxdwbEEMwajd4xdh6vZP+sb6G3XhI6yuY5pbrcRffy1W7hZyJaCuWO0arcuZABymgsnwZhpFU8WKiSCSwG+pVWreERoxQluwDl2DgipzMRrrWkVsZPJmpKRzBIzACm5BPg17R3MBjWVn5arAGwbzbwUNLXtOR0H5xW3KmZwAc1KMMrWFWDdfdUQawhsysyVgAcqiHYate14xpfEicyiUs5ypCcoJ5XJA0AbrFyZigtOUJZxVi+rm1I6FemBdv5UioWHK43UWImrWFFRy+Jc7UD39LRm4pSkEgkhwczl9y5d3LX1iTEYhmS93uWajgj0/7RWAz5QaAjYWJ2HmDHBqNJEA878uAhNkzty7/OifDrWnIotylKkG2r1TtQV92/fYHiSJndUkm5S9RQXF44PCy1qJQhJUosaCtPhHTezns12TLmf5gJIA0elSDzFvjGrCVqrjAFvTuWkU8t5XQl+kVOILmCUrsw67Bmo+tS1LxdgU6+MdU3ClZvBMJNSgmZMKlLLsa5elbHpGigFr6n4wMiQE0BPmXg0/OACBCEgnqfd9IZKKXPrBwKPmfjEoT5YiWgZDTSJoiX3T5/GBCxMo2hQ8KBC0+GSx2Y0tamgiyU2vEHDf8seXwEWDceB+UCEsvU+6GIqK7wcCb+vygQlXpDE1Hn8oOBJr5H5QIQT3KTQn0+cRGflQ5FEgktWwLs0WJlj4axAlTJ0oFWtTaJ2Vf++i4LHylqUpDO63UA1CSCVBQFQHIDnwinxHCykzMiCac1XbdiAGFhYa1tF5eJVmmAM2Y1DEChYp9YzZMyYghk8wJJBr2iWZRYvuKDa8YcT2mXM1ublx5LSzKGlqhUMstSrFLBjqkmxAuHqD4eEQ4pGZCS7KAAILsobhiH/LatI1/wAZJPekKCqcr06Btr6RU4gpMzLyBJFgMwZ7AClfukeZ7KqasMplvUe+nNZXYXMyG8Z63Q4PGJURLW5JbLlIcEOEjmN6HX5Qpy8q1kjMkjKMoAyklJzZfEFwGrS0QHDgoZ1EaghxuMpNU2iXGySkOFEgl1pIroAUgJqQKkXbrHRZTrEzq4cCPPf7qRh6rfqGoV+bxta2UUy1I7oPMFIGpcEg7/JnjNxU4qBExAYUFiU7GrW2pfrEsrhag+U5C9yBU00NVPs2t4uo4R2hD5i7sqgFLggJN31+sb6eWqyXU4Plz1Plf0gZWc7/ADdZ+GBBy5qNVNiHDgjNca66RckKzDIAT0DalifDwjTw+Dw6EEF1GoOaldW69esPM7MByEpdFgE1LEP08muIylmFovyscSf/ADAI8/eVseQ9s1AO/wDKzkrOcJQlRLMnlNaVU5G9HPuhYpC0Kyq/ONKbiuwfU3ymLoxwAGVRAq7tfo4qfE6XiBUwTHCZZ7Rh4qO5PlbRulLabnMfnbSaGib3Lt45C/CYWF9JmUupgT4+aaTNlykcodXLXqzm9qxCMWpnylIPeLFVa8tLeOj63ixL4UlIdSgCxIoqh2ALA+vrFQ40ZshKUpzBgUgf6cxDlhU+UFKgWuNWq45zexPt94QGAkfJPj6p1TFqFnYOohw2nMKZTR/TrBjDZSStQJFQEp2dQbRIarnrE+FwykZnUCG5BlCTYhm1vdwfB4GStOcSsqUBRqSalqlutC12JENQouc/NEzz/J8gFe8hggFdf7OYHLLzkAZ2KW0QQCAaAO9fONYXP3pAyZSQkBIAAAbw0hwkOaDSOo1oaIGihFmEClYc1+2EE0MLmGQl2g3hkrFfvQQ6lgBzEQmkkgDQEHQvEwlLgLKXP4+hhkqvQ3h5btW8JOv3pEJglmO3wiKa+VTDfWJ4imWV96QIWHXp74UFCgQtPhij2Ypt8BFnNXy+/hFPAYkBAFXYGiVG4pYHYxOnFg15m/0L/bAhTZxDZw/lAfihsv8AQv8AbAjFJc97buL/AGwIVh4F6+URfiE7K/Qv9sAMSnNZTt/Ivr/TAhWVCm0ZXG8WZMgkVUWSPFRrq9EvrpF/t07L/TM+kVcTKlLUnOgqbu5kLLHUgFLaCBRF5XBIxBdT5W0Zwa3fNQB+sSrJDZgpD2cCopYvHdzJctQAKCQLPKJbwdFIz8XwuWVApVMlj8yUoUynf+nlN7bxM8lBzbLj0YcZgyiSaBjvrSvnFmbhAlTKBzKPMNTaxJr/AG9e4wwRLTlSFAf+mv1JasKaUL5VBwqgzIUA/iRSKyxpdmi6aXbFc1g0pSkBalVegYEN1N6VpFWbhQtcsIOZkJMw/wBTkkFg5Le6JPaHgPYstJeWSzFyUnZ9RGbgErCzlORgDrUPoBfT7eMbcNQwk1RAJ4DVJ2tWq7I7TvUicQwWAjlqKpLpdg5pv4s1olw+OHaBQVldjlDE7EkAUJ8at1ivPxCQs8uYmyQW5ywrTws/hEE9EyqSEoY1T12epqBRozlz6jgSIniY8hzgStAphg1WpjMQ4vXdmNOiR/a8USy1DlzFi126Npfc0JMVZuNUQwUnLUsC5Hj16/CNXArQyj2dGNFEMelQXTZr+sLRpdm3O9/1E6jWPC9hB8Ejy59TKNPLrw5JpszJkDoTMo3KVqFdC2VNReJ1zsqeckkg8yndsxZ2DCrfZjG4xLVlCEyzlKieU5mDUS9KV9GiTD8NxKh2a1NyBkkp0JCXp8K0FaRZmaagcxpPPb5x3V1OhlZBPSL+60Z80KIZ1JCeUpLuK5mqH183isuclKTlGQC7CpZ2AKf/AG33MPKxS5SMoClF2dSwWIoa6AbAPEvBJ6sTiZaQEkSTnmkkqKe92YCiLqUl/BJ1jS0F7ovbXgkNtFscN9kwtpmI53AKZahRGtRqr5+TbQ4LJespBbdINy+t4uOdvf8A2hgS/wB9ekawIEKsmUYEMLny+cM56ev9oimzcp8WFPOJSkgCSpVrADm0QqWSVBIYsCDoYdMsmpaxBFWP384MJrpYaePWJ0SQXcgkJVXOoY7ekEBX0+cOx390Cxe+nTrEJwAEcCLny+cLL1PuiIzA7V+3iJUqeIpporw+sCZw2Pmf7xXWq/hsIjOE2UrOzDcQofKNoUMlV3hSxXolHwUYvpWNxc/GKHCEs7fyo/3RHL4t/wDkmQRVs3iCVUHo8EgalK5wbqtUKEMDWCaBAqYEydxDG48/lD5RtDZa/fSBCd4ZRh8ohimBCdxAzbHwMFlG0RYpYShSjYJJPgASYEKjxb2gkSCETJgC1CiblrZiNoLDTyqVJUpgSU2tqARQXp6xTwXDcNilqxOTOp8vOBTJRmHjq941cSkDJYDOn5xTTLnHNbLskacxzDRQ8YwImS6nu824LA0IcPHn0/iynWHoUhspFAahNbkv5x6fmEclxz2bJK1y2IvlYlVBYAdfOvSKcQwj62Nk6dw7lexwGq5iXihmKiXUoh3ZIzKJynl7tAHpSNCZwpc5ROZUwAu6Uum+Vn1LDyY6mD4RwP8AETWWkZJagVXB1BQ2/IgEH5x36EtawA+cJhAajS6oNfT9pa9MZwWnn1/S5PhnsalaSqZ2iAoBkEspLUrfQCkbKfZqTYhR6lanLu5cEfbRrQ2sbCxpsQlFrhZ/8ClO7FmZnoWZn9Ijm+z8o0AKWAYpPjpY+casCLnwHziQ0AQAmzE7qpheEy0Iy5Qq7lQBJe708oDhHBZWGCkygRnUVqJJUpSjR1KNSwAA2AAjQgFX8vrDgkCBokRwINfL6xEkLIqQC/u2gpcpiakvXw8IIShxOyedmblZ+sNLlsT1r59IlgFLAPlESpy3lHES5wB8ohmYh+giNw8VOqcFcGcVYOIO0RmeX8oDOIWaK87k+QI853MBr5Q+aGJrCkkpoRRGv79RBZoFZgCCqMKFCjWsyvcK1/0o/wB0T/gUGYJrc4SUA/0ku33uYqcJJq9OVH+7784t4XFBYOVQOUlJYWIuL9YgwbFQY0KmXNCbkDSpArtWKPF+JmQgryZg4BDsaszULxHxPBIxKAlSinKoKBAsRuC4sdYsHApVLMs8ySAmrkkMKk76vCPzwQ21rHmq8xdIb0P4XOo43MxcxEtHIlwpRBel3Jo4fTqHpHVypWVgPu0Z3BuBDDgsrMo6kN6AfdBF+apQsxLFhWppSKMIyq1hNY/UefhyS0mEDM/VTQyvnHn8rHzlYkFKlHNMBKAVFBYgnls1PdHfF+kW06oqEjgna8kkERCOOZ9ucepMpMpALzlAKYE8jjMHFncDweOjWCzW6/8AMQIks5JBJ1JrTT3xoaYMlWSBqFW9nsMUSQ4YqJURXXx6ARcxX5P9Y+cOJ9qivj1+h9IhnTc2Qgjvp06P8IUNgKqnla0MB0VyIJq2NhE8UlKdR8flCPMBXtElEF1DxZCQ5p91ipEsmdUg9KwrHTYpnt4KbINhDZA/p84OA7QOa6D5xaq0+QbQwSHPgPnBBYMRCcM7dPe5gQpMg2hsgfyg4HXygQlkGwgFrAPWCXNAiob+vyhHOhO1sqVcx7BvSAWt9BChRSXkq0NATNCh4bWETJ4aHhoEJ4Yw8MYEJ4jnGkSRHP7piQoKotDwoUa1mTgOggpKgpKQUmWs23tYn3RLgVdkgIQlgP8A+a7m5h4URlEzuogTO6OZiyx5Xp/+tdel4DtTV3q35F6W9xaFChpUFjTqEaMYpL3OvcX6XghjVO/S3ZrhQohSBFgo0zAFFYQAo3V2S3PiYP8AHKLUI/8AjXChQKUAmnr45FvQvDGcToQXfuLLHe8PCiZKTI3gjGKP8v8A9a/vUwxxRLODQvRC9HhQohMAApV45wwCv0r+kQJnmtD+lf7YeFCloOqcOIT9v0P6V/tgRPqeU/pX+2HhQvZhTnKf8R0Pov8AbAifU8p0/Kvr/TDwonIFGYp+3/pP6V/sge3L902Gi+v9EKFBkCMxR/jDsr0X+yF+MU9lW/lV+x4UKJyolN+I6H9K/wBsN29e6f0r/bChQvZhTnKft+h/Sv8AbDHEF7H9K/2woUHZtRnKcT+h/Qv6QjP6H9K/pDQoOzajOU/bdD+lf7YYzuiv0q/bChQdmEZyn7b/AFfpV+2GM7or9Kv2woUHZtRnKftuiv0r/bAzJjg0V+lf7YeFB2YRnKqv0X+hf0hQoUWJF//Z"/>
          <p:cNvSpPr>
            <a:spLocks noChangeAspect="1" noChangeArrowheads="1"/>
          </p:cNvSpPr>
          <p:nvPr/>
        </p:nvSpPr>
        <p:spPr bwMode="auto">
          <a:xfrm>
            <a:off x="155575" y="-838200"/>
            <a:ext cx="260032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22" name="21 Grupo"/>
          <p:cNvGrpSpPr/>
          <p:nvPr/>
        </p:nvGrpSpPr>
        <p:grpSpPr>
          <a:xfrm>
            <a:off x="2428860" y="285728"/>
            <a:ext cx="6534159" cy="6091244"/>
            <a:chOff x="2428860" y="285728"/>
            <a:chExt cx="6534159" cy="6091244"/>
          </a:xfrm>
        </p:grpSpPr>
        <p:grpSp>
          <p:nvGrpSpPr>
            <p:cNvPr id="17" name="16 Grupo"/>
            <p:cNvGrpSpPr/>
            <p:nvPr/>
          </p:nvGrpSpPr>
          <p:grpSpPr>
            <a:xfrm>
              <a:off x="3714744" y="1071546"/>
              <a:ext cx="5248275" cy="5305426"/>
              <a:chOff x="3895725" y="571480"/>
              <a:chExt cx="5248275" cy="5305426"/>
            </a:xfrm>
          </p:grpSpPr>
          <p:pic>
            <p:nvPicPr>
              <p:cNvPr id="31750" name="Picture 6" descr="http://www.atlasdemurcia.com/contenido/Capitulo%20II/La%20geologia_Dir/La%20geologia_Picture4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895725" y="571480"/>
                <a:ext cx="5248275" cy="5305426"/>
              </a:xfrm>
              <a:prstGeom prst="rect">
                <a:avLst/>
              </a:prstGeom>
              <a:noFill/>
            </p:spPr>
          </p:pic>
          <p:sp>
            <p:nvSpPr>
              <p:cNvPr id="16" name="15 CuadroTexto"/>
              <p:cNvSpPr txBox="1"/>
              <p:nvPr/>
            </p:nvSpPr>
            <p:spPr>
              <a:xfrm>
                <a:off x="7643834" y="5429264"/>
                <a:ext cx="857256" cy="214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800" dirty="0" smtClean="0">
                    <a:hlinkClick r:id="rId3"/>
                  </a:rPr>
                  <a:t>Atlas de Murcia</a:t>
                </a:r>
                <a:endParaRPr lang="es-ES" sz="800" dirty="0"/>
              </a:p>
            </p:txBody>
          </p:sp>
        </p:grpSp>
        <p:sp>
          <p:nvSpPr>
            <p:cNvPr id="18" name="17 CuadroTexto"/>
            <p:cNvSpPr txBox="1"/>
            <p:nvPr/>
          </p:nvSpPr>
          <p:spPr>
            <a:xfrm>
              <a:off x="2428860" y="285728"/>
              <a:ext cx="1000132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Leyenda </a:t>
              </a:r>
              <a:endParaRPr lang="es-ES" dirty="0"/>
            </a:p>
          </p:txBody>
        </p:sp>
        <p:sp>
          <p:nvSpPr>
            <p:cNvPr id="19" name="18 Elipse"/>
            <p:cNvSpPr/>
            <p:nvPr/>
          </p:nvSpPr>
          <p:spPr>
            <a:xfrm>
              <a:off x="3500430" y="928670"/>
              <a:ext cx="1928826" cy="2000264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accent2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21" name="20 Conector recto de flecha"/>
            <p:cNvCxnSpPr>
              <a:stCxn id="18" idx="2"/>
              <a:endCxn id="19" idx="1"/>
            </p:cNvCxnSpPr>
            <p:nvPr/>
          </p:nvCxnSpPr>
          <p:spPr>
            <a:xfrm rot="16200000" flipH="1">
              <a:off x="3072642" y="511344"/>
              <a:ext cx="566542" cy="85397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3" name="22 CuadroTexto"/>
          <p:cNvSpPr txBox="1"/>
          <p:nvPr/>
        </p:nvSpPr>
        <p:spPr>
          <a:xfrm>
            <a:off x="4643438" y="214290"/>
            <a:ext cx="292895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chemeClr val="tx2"/>
                </a:solidFill>
              </a:rPr>
              <a:t>Leyenda</a:t>
            </a:r>
            <a:r>
              <a:rPr lang="es-ES" sz="1200" dirty="0" smtClean="0"/>
              <a:t>: conjunto de símbolos que indican lo que significa cada figura, color, etc.</a:t>
            </a:r>
            <a:endParaRPr lang="es-ES" sz="12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571472" y="5072074"/>
            <a:ext cx="78581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Escala  </a:t>
            </a:r>
            <a:endParaRPr lang="es-ES" dirty="0"/>
          </a:p>
        </p:txBody>
      </p:sp>
      <p:sp>
        <p:nvSpPr>
          <p:cNvPr id="26" name="25 Elipse"/>
          <p:cNvSpPr/>
          <p:nvPr/>
        </p:nvSpPr>
        <p:spPr>
          <a:xfrm>
            <a:off x="3786182" y="5429264"/>
            <a:ext cx="1285884" cy="10001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cxnSp>
        <p:nvCxnSpPr>
          <p:cNvPr id="27" name="26 Conector recto de flecha"/>
          <p:cNvCxnSpPr>
            <a:stCxn id="25" idx="3"/>
            <a:endCxn id="26" idx="2"/>
          </p:cNvCxnSpPr>
          <p:nvPr/>
        </p:nvCxnSpPr>
        <p:spPr>
          <a:xfrm>
            <a:off x="1357290" y="5256740"/>
            <a:ext cx="2428892" cy="6726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14348" y="357166"/>
            <a:ext cx="6500858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b="1" dirty="0" smtClean="0"/>
              <a:t>Corte geológico: </a:t>
            </a:r>
            <a:r>
              <a:rPr lang="es-ES" dirty="0" smtClean="0"/>
              <a:t>es </a:t>
            </a:r>
            <a:r>
              <a:rPr lang="es-ES" dirty="0"/>
              <a:t>también un modelo a escala que consiste en la representación gráfica de una sección del terreno, en una dirección determinada, levantada a partir del mapa geológico. El esquema geológico nos permite representar gráficamente la estructura y la disposición de las rocas en profundidad </a:t>
            </a:r>
          </a:p>
        </p:txBody>
      </p:sp>
      <p:grpSp>
        <p:nvGrpSpPr>
          <p:cNvPr id="5" name="9 Grupo"/>
          <p:cNvGrpSpPr/>
          <p:nvPr/>
        </p:nvGrpSpPr>
        <p:grpSpPr>
          <a:xfrm>
            <a:off x="571472" y="2214553"/>
            <a:ext cx="7715304" cy="3923251"/>
            <a:chOff x="2071670" y="3571876"/>
            <a:chExt cx="4933950" cy="2872380"/>
          </a:xfrm>
        </p:grpSpPr>
        <p:pic>
          <p:nvPicPr>
            <p:cNvPr id="6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71670" y="3571876"/>
              <a:ext cx="4933950" cy="267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6 CuadroTexto">
              <a:hlinkClick r:id="rId3"/>
            </p:cNvPr>
            <p:cNvSpPr txBox="1"/>
            <p:nvPr/>
          </p:nvSpPr>
          <p:spPr>
            <a:xfrm>
              <a:off x="5863502" y="6286520"/>
              <a:ext cx="994514" cy="157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smtClean="0">
                  <a:hlinkClick r:id="rId3"/>
                </a:rPr>
                <a:t>Interpretación cortes geológicos</a:t>
              </a:r>
              <a:endParaRPr lang="es-E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857356" y="857232"/>
            <a:ext cx="478634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dirty="0" smtClean="0"/>
              <a:t>Estos son algunos de los símbolos más utilizados. 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602180"/>
            <a:ext cx="5616624" cy="492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>
            <a:hlinkClick r:id="rId3"/>
          </p:cNvPr>
          <p:cNvSpPr txBox="1"/>
          <p:nvPr/>
        </p:nvSpPr>
        <p:spPr>
          <a:xfrm>
            <a:off x="4643438" y="5857892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3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8596" y="142852"/>
            <a:ext cx="8286808" cy="424731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s-ES" dirty="0"/>
          </a:p>
          <a:p>
            <a:r>
              <a:rPr lang="es-ES" dirty="0"/>
              <a:t> </a:t>
            </a:r>
            <a:r>
              <a:rPr lang="es-ES" b="1" dirty="0"/>
              <a:t>Interpretar un corte geológico consiste en: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La identificación de las estructuras geológicas. Litología y disposición de las rocas.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La determinación del origen y edad de esas estructuras y la deducción de los fenómenos o eventos geológicos que las han formado o modelado.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Análisis de la tectónica y de los contactos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El establecimiento de la secuencia temporal en que han ocurrido esos fenómenos geológicos.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La determinación -si la escala es la adecuada y hay datos observables suficientes- del posible estilo tectónico (Germánico, Jurásico, Alpino).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La descripción de la geomorfología: presencia de valles fluviales o glaciares, terrazas, dunas, acantilados o playas, karst, mesas, cerros testigo, relieves en cuesta…etc.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Otros: yacimientos minerales u otro tipo de explotaciones de interés económico, acuíferos, determinación de zonas de riesgo geológico…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28596" y="4478262"/>
            <a:ext cx="8286808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dirty="0"/>
              <a:t>Antes de iniciar la resolución del corte es necesario que leamos atentamente la leyenda y que: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Identifiquemos todas las rocas y los minerales del corte según su génesis o ambiente de formación.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Reconozcamos e identifiquemos (con números o letras, si no lo están) todas las estructuras visibles tanto en superficie como en profundidad: formas de relieve, estratos, intrusiones, diapiros, pliegues, fallas…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Determinemos la edad de los materiales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571472" y="500042"/>
            <a:ext cx="7572428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Facies:</a:t>
            </a:r>
            <a:r>
              <a:rPr lang="es-ES" dirty="0" smtClean="0"/>
              <a:t> conjunto de rocas con características homogéneas que pueden ser definidos y separados de otros por su geometría, litología, estructuras sedimentarias, fósiles, etc., y se forman en unas condiciones concretas que se han mantenido durante un tiempo determinado. </a:t>
            </a:r>
          </a:p>
          <a:p>
            <a:r>
              <a:rPr lang="es-ES" dirty="0" smtClean="0"/>
              <a:t>Las facies se pueden disponer horizontal o verticalmente.</a:t>
            </a:r>
            <a:endParaRPr lang="es-ES" dirty="0"/>
          </a:p>
        </p:txBody>
      </p:sp>
      <p:pic>
        <p:nvPicPr>
          <p:cNvPr id="2050" name="Picture 2" descr="http://www.geovirtual2.cl/geologiageneral/imagenes/Facies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786058"/>
            <a:ext cx="5905500" cy="2428875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857224" y="5214950"/>
            <a:ext cx="64294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err="1" smtClean="0">
                <a:hlinkClick r:id="rId3"/>
              </a:rPr>
              <a:t>geovirtual</a:t>
            </a:r>
            <a:endParaRPr lang="es-E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28596" y="428604"/>
            <a:ext cx="1928826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sz="2800" b="1" dirty="0" smtClean="0"/>
              <a:t>LITOLOGÍA</a:t>
            </a:r>
            <a:endParaRPr lang="es-ES" sz="28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857224" y="4214818"/>
            <a:ext cx="250033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ROCAS METAMÓRFICAS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4572000" y="5429264"/>
            <a:ext cx="2643206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ROCAS  SEDIMENTARIAS</a:t>
            </a:r>
            <a:endParaRPr lang="es-ES" b="1" dirty="0"/>
          </a:p>
        </p:txBody>
      </p:sp>
      <p:grpSp>
        <p:nvGrpSpPr>
          <p:cNvPr id="2" name="11 Grupo"/>
          <p:cNvGrpSpPr/>
          <p:nvPr/>
        </p:nvGrpSpPr>
        <p:grpSpPr>
          <a:xfrm>
            <a:off x="714348" y="928670"/>
            <a:ext cx="5643602" cy="2143140"/>
            <a:chOff x="642910" y="571480"/>
            <a:chExt cx="5643602" cy="2143140"/>
          </a:xfrm>
        </p:grpSpPr>
        <p:sp>
          <p:nvSpPr>
            <p:cNvPr id="5" name="4 CuadroTexto"/>
            <p:cNvSpPr txBox="1"/>
            <p:nvPr/>
          </p:nvSpPr>
          <p:spPr>
            <a:xfrm>
              <a:off x="642910" y="1428736"/>
              <a:ext cx="3286148" cy="369332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_tradnl" b="1" dirty="0" smtClean="0"/>
                <a:t>ROCAS MAGMÁTICAS O ÍGNEAS</a:t>
              </a:r>
              <a:endParaRPr lang="es-ES" b="1" dirty="0"/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4714876" y="845090"/>
              <a:ext cx="1571636" cy="369332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_tradnl" b="1" dirty="0" smtClean="0"/>
                <a:t>VOLCÁNICAS</a:t>
              </a:r>
              <a:endParaRPr lang="es-ES" b="1" dirty="0"/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4724400" y="1559470"/>
              <a:ext cx="1419236" cy="36933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_tradnl" b="1" dirty="0" smtClean="0"/>
                <a:t>PLUTÓNICAS </a:t>
              </a:r>
              <a:endParaRPr lang="es-ES" b="1" dirty="0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4714876" y="2202412"/>
              <a:ext cx="1419236" cy="36933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_tradnl" b="1" dirty="0" smtClean="0"/>
                <a:t>FILONIANAS</a:t>
              </a:r>
              <a:endParaRPr lang="es-ES" b="1" dirty="0"/>
            </a:p>
          </p:txBody>
        </p:sp>
        <p:sp>
          <p:nvSpPr>
            <p:cNvPr id="11" name="10 Abrir llave"/>
            <p:cNvSpPr/>
            <p:nvPr/>
          </p:nvSpPr>
          <p:spPr>
            <a:xfrm>
              <a:off x="4000496" y="571480"/>
              <a:ext cx="500066" cy="2143140"/>
            </a:xfrm>
            <a:prstGeom prst="leftBrac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7158" y="142852"/>
            <a:ext cx="1571636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VOLCÁNICAS</a:t>
            </a:r>
            <a:endParaRPr lang="es-ES" b="1" dirty="0"/>
          </a:p>
        </p:txBody>
      </p:sp>
      <p:grpSp>
        <p:nvGrpSpPr>
          <p:cNvPr id="2" name="11 Grupo"/>
          <p:cNvGrpSpPr/>
          <p:nvPr/>
        </p:nvGrpSpPr>
        <p:grpSpPr>
          <a:xfrm>
            <a:off x="571472" y="928670"/>
            <a:ext cx="7643866" cy="2146529"/>
            <a:chOff x="357158" y="1785926"/>
            <a:chExt cx="7643866" cy="2146529"/>
          </a:xfrm>
        </p:grpSpPr>
        <p:sp>
          <p:nvSpPr>
            <p:cNvPr id="5" name="4 CuadroTexto"/>
            <p:cNvSpPr txBox="1"/>
            <p:nvPr/>
          </p:nvSpPr>
          <p:spPr>
            <a:xfrm>
              <a:off x="357158" y="1785926"/>
              <a:ext cx="364333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dirty="0" smtClean="0"/>
                <a:t>Originan: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S_tradnl" b="1" dirty="0" smtClean="0"/>
                <a:t>Aparatos volcánicos (volcán)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S_tradnl" b="1" dirty="0" smtClean="0"/>
                <a:t>Coladas 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S_tradnl" b="1" dirty="0" smtClean="0"/>
                <a:t>Intrusiones </a:t>
              </a:r>
              <a:r>
                <a:rPr lang="es-ES_tradnl" b="1" dirty="0" err="1" smtClean="0"/>
                <a:t>magmáticas</a:t>
              </a:r>
              <a:endParaRPr lang="es-ES" b="1" dirty="0"/>
            </a:p>
          </p:txBody>
        </p:sp>
        <p:sp>
          <p:nvSpPr>
            <p:cNvPr id="6" name="5 Cerrar llave"/>
            <p:cNvSpPr/>
            <p:nvPr/>
          </p:nvSpPr>
          <p:spPr>
            <a:xfrm>
              <a:off x="3357554" y="1857364"/>
              <a:ext cx="500066" cy="857256"/>
            </a:xfrm>
            <a:prstGeom prst="rightBrac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4071934" y="2000240"/>
              <a:ext cx="3857652" cy="6463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_tradnl" dirty="0" smtClean="0"/>
                <a:t>Se tratan en el corte geológico como si fueran sedimentarias.</a:t>
              </a:r>
              <a:endParaRPr lang="es-ES" dirty="0"/>
            </a:p>
          </p:txBody>
        </p:sp>
        <p:cxnSp>
          <p:nvCxnSpPr>
            <p:cNvPr id="10" name="9 Conector angular"/>
            <p:cNvCxnSpPr/>
            <p:nvPr/>
          </p:nvCxnSpPr>
          <p:spPr>
            <a:xfrm>
              <a:off x="3000364" y="2857496"/>
              <a:ext cx="1071570" cy="785818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10 CuadroTexto"/>
            <p:cNvSpPr txBox="1"/>
            <p:nvPr/>
          </p:nvSpPr>
          <p:spPr>
            <a:xfrm>
              <a:off x="4143372" y="3286124"/>
              <a:ext cx="3857652" cy="64633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_tradnl" dirty="0" smtClean="0"/>
                <a:t>Se tratan en el corte geológico como una intrusión de rocas plutónicas</a:t>
              </a:r>
              <a:endParaRPr lang="es-ES" dirty="0"/>
            </a:p>
          </p:txBody>
        </p:sp>
      </p:grpSp>
      <p:grpSp>
        <p:nvGrpSpPr>
          <p:cNvPr id="3" name="21 Grupo"/>
          <p:cNvGrpSpPr/>
          <p:nvPr/>
        </p:nvGrpSpPr>
        <p:grpSpPr>
          <a:xfrm>
            <a:off x="928662" y="3000392"/>
            <a:ext cx="4762500" cy="3571880"/>
            <a:chOff x="928662" y="2571744"/>
            <a:chExt cx="4762500" cy="3571880"/>
          </a:xfrm>
        </p:grpSpPr>
        <p:pic>
          <p:nvPicPr>
            <p:cNvPr id="12290" name="Picture 2" descr="http://www.educa.madrid.org/web/cc.nsdelasabiduria.madrid/Ejercicios/Tema3_4eso/Cortesgeologicos/Diapositiva7_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28662" y="3286124"/>
              <a:ext cx="4762500" cy="2857500"/>
            </a:xfrm>
            <a:prstGeom prst="rect">
              <a:avLst/>
            </a:prstGeom>
            <a:noFill/>
          </p:spPr>
        </p:pic>
        <p:sp>
          <p:nvSpPr>
            <p:cNvPr id="13" name="12 CuadroTexto"/>
            <p:cNvSpPr txBox="1"/>
            <p:nvPr/>
          </p:nvSpPr>
          <p:spPr>
            <a:xfrm>
              <a:off x="1285852" y="2571744"/>
              <a:ext cx="1857388" cy="30777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Aparato volcánico (4)</a:t>
              </a:r>
              <a:endParaRPr lang="es-ES" sz="1400" dirty="0"/>
            </a:p>
          </p:txBody>
        </p:sp>
        <p:cxnSp>
          <p:nvCxnSpPr>
            <p:cNvPr id="14" name="13 Conector recto de flecha"/>
            <p:cNvCxnSpPr>
              <a:stCxn id="13" idx="2"/>
            </p:cNvCxnSpPr>
            <p:nvPr/>
          </p:nvCxnSpPr>
          <p:spPr>
            <a:xfrm rot="16200000" flipH="1">
              <a:off x="2189839" y="2904228"/>
              <a:ext cx="1192423" cy="114300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3" name="22 CuadroTexto"/>
          <p:cNvSpPr txBox="1"/>
          <p:nvPr/>
        </p:nvSpPr>
        <p:spPr>
          <a:xfrm>
            <a:off x="6000760" y="5572140"/>
            <a:ext cx="1857388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 smtClean="0"/>
              <a:t>Intrusión que forma parte de 4 pues su salida origina el aparato volcánico</a:t>
            </a:r>
            <a:endParaRPr lang="es-ES" sz="1400" dirty="0"/>
          </a:p>
        </p:txBody>
      </p:sp>
      <p:cxnSp>
        <p:nvCxnSpPr>
          <p:cNvPr id="24" name="23 Conector recto de flecha"/>
          <p:cNvCxnSpPr>
            <a:stCxn id="23" idx="1"/>
          </p:cNvCxnSpPr>
          <p:nvPr/>
        </p:nvCxnSpPr>
        <p:spPr>
          <a:xfrm rot="10800000">
            <a:off x="3500430" y="5143512"/>
            <a:ext cx="2500330" cy="9056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15 CuadroTexto">
            <a:hlinkClick r:id="rId4"/>
          </p:cNvPr>
          <p:cNvSpPr txBox="1"/>
          <p:nvPr/>
        </p:nvSpPr>
        <p:spPr>
          <a:xfrm>
            <a:off x="785786" y="6500834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28662" y="571480"/>
            <a:ext cx="1419236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PLUTÓNICAS 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785786" y="1285860"/>
            <a:ext cx="7715304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Material </a:t>
            </a:r>
            <a:r>
              <a:rPr lang="es-ES_tradnl" dirty="0" err="1" smtClean="0"/>
              <a:t>magmático</a:t>
            </a:r>
            <a:r>
              <a:rPr lang="es-ES_tradnl" dirty="0" smtClean="0"/>
              <a:t>  que se enfría muy lentamente en el interior de la corteza. Forma intrusiones de granito, granodioritas, etc.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714348" y="2285992"/>
            <a:ext cx="7715304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Visualmente se reconocen como materiales que atraviesan, se introducen (</a:t>
            </a:r>
            <a:r>
              <a:rPr lang="es-ES_tradnl" dirty="0" err="1" smtClean="0"/>
              <a:t>intruyen</a:t>
            </a:r>
            <a:r>
              <a:rPr lang="es-ES_tradnl" dirty="0" smtClean="0"/>
              <a:t>) en otros sin seguir, inicialmente, sus planos de sedimentación.</a:t>
            </a:r>
            <a:endParaRPr lang="es-ES" dirty="0"/>
          </a:p>
        </p:txBody>
      </p:sp>
      <p:grpSp>
        <p:nvGrpSpPr>
          <p:cNvPr id="2" name="24 Grupo"/>
          <p:cNvGrpSpPr/>
          <p:nvPr/>
        </p:nvGrpSpPr>
        <p:grpSpPr>
          <a:xfrm>
            <a:off x="428596" y="3429000"/>
            <a:ext cx="6862776" cy="2819401"/>
            <a:chOff x="142844" y="3429000"/>
            <a:chExt cx="6862776" cy="2819401"/>
          </a:xfrm>
        </p:grpSpPr>
        <p:pic>
          <p:nvPicPr>
            <p:cNvPr id="10241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71670" y="3571876"/>
              <a:ext cx="4933950" cy="267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10 CuadroTexto"/>
            <p:cNvSpPr txBox="1"/>
            <p:nvPr/>
          </p:nvSpPr>
          <p:spPr>
            <a:xfrm>
              <a:off x="142844" y="5072075"/>
              <a:ext cx="1500198" cy="30777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Roca plutónica (8)</a:t>
              </a:r>
              <a:endParaRPr lang="es-ES" sz="1400" dirty="0"/>
            </a:p>
          </p:txBody>
        </p:sp>
        <p:cxnSp>
          <p:nvCxnSpPr>
            <p:cNvPr id="12" name="11 Conector recto de flecha"/>
            <p:cNvCxnSpPr>
              <a:stCxn id="11" idx="2"/>
            </p:cNvCxnSpPr>
            <p:nvPr/>
          </p:nvCxnSpPr>
          <p:spPr>
            <a:xfrm rot="16200000" flipH="1">
              <a:off x="1493319" y="4779476"/>
              <a:ext cx="549478" cy="175023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6" name="15 CuadroTexto"/>
            <p:cNvSpPr txBox="1"/>
            <p:nvPr/>
          </p:nvSpPr>
          <p:spPr>
            <a:xfrm>
              <a:off x="3000364" y="3429000"/>
              <a:ext cx="1714512" cy="30777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Filón o dique (2 y 5)</a:t>
              </a:r>
              <a:endParaRPr lang="es-ES" sz="1400" dirty="0"/>
            </a:p>
          </p:txBody>
        </p:sp>
        <p:cxnSp>
          <p:nvCxnSpPr>
            <p:cNvPr id="17" name="16 Conector recto de flecha"/>
            <p:cNvCxnSpPr>
              <a:stCxn id="16" idx="3"/>
            </p:cNvCxnSpPr>
            <p:nvPr/>
          </p:nvCxnSpPr>
          <p:spPr>
            <a:xfrm>
              <a:off x="4714876" y="3582889"/>
              <a:ext cx="1357321" cy="63193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2" name="21 Conector recto de flecha"/>
            <p:cNvCxnSpPr>
              <a:stCxn id="16" idx="2"/>
            </p:cNvCxnSpPr>
            <p:nvPr/>
          </p:nvCxnSpPr>
          <p:spPr>
            <a:xfrm rot="16200000" flipH="1">
              <a:off x="3297128" y="4297269"/>
              <a:ext cx="1906803" cy="78581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4" name="13 CuadroTexto">
            <a:hlinkClick r:id="rId4"/>
          </p:cNvPr>
          <p:cNvSpPr txBox="1"/>
          <p:nvPr/>
        </p:nvSpPr>
        <p:spPr>
          <a:xfrm>
            <a:off x="5572132" y="6429396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835471"/>
            <a:ext cx="65722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3571868" y="5835867"/>
            <a:ext cx="1357322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 smtClean="0"/>
              <a:t>Filón o dique (5)</a:t>
            </a:r>
            <a:endParaRPr lang="es-ES" sz="1400" dirty="0"/>
          </a:p>
        </p:txBody>
      </p:sp>
      <p:cxnSp>
        <p:nvCxnSpPr>
          <p:cNvPr id="8" name="7 Conector recto de flecha"/>
          <p:cNvCxnSpPr>
            <a:stCxn id="7" idx="0"/>
          </p:cNvCxnSpPr>
          <p:nvPr/>
        </p:nvCxnSpPr>
        <p:spPr>
          <a:xfrm rot="16200000" flipV="1">
            <a:off x="3554009" y="5139346"/>
            <a:ext cx="1357322" cy="357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857224" y="571480"/>
            <a:ext cx="1419236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FILONIANAS</a:t>
            </a:r>
            <a:endParaRPr lang="es-ES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857224" y="1357298"/>
            <a:ext cx="5348326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Visualmente se reconocen como pequeñas intrusiones</a:t>
            </a:r>
            <a:endParaRPr lang="es-ES" dirty="0"/>
          </a:p>
        </p:txBody>
      </p:sp>
      <p:sp>
        <p:nvSpPr>
          <p:cNvPr id="11" name="10 CuadroTexto">
            <a:hlinkClick r:id="rId4"/>
          </p:cNvPr>
          <p:cNvSpPr txBox="1"/>
          <p:nvPr/>
        </p:nvSpPr>
        <p:spPr>
          <a:xfrm>
            <a:off x="5572132" y="5429264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28596" y="428604"/>
            <a:ext cx="250033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ROCAS METAMÓRFICAS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571472" y="1000108"/>
            <a:ext cx="8001056" cy="313932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Se forman a partir de otras rocas preexistentes.</a:t>
            </a:r>
          </a:p>
          <a:p>
            <a:r>
              <a:rPr lang="es-ES_tradnl" dirty="0" smtClean="0"/>
              <a:t>Las rocas preexistentes son sometidas a presiones y temperaturas altas que modifican su textura y composición mineralógica sin que se lleve a cabo la fusión del material.</a:t>
            </a:r>
          </a:p>
          <a:p>
            <a:r>
              <a:rPr lang="es-ES_tradnl" dirty="0" smtClean="0"/>
              <a:t>Nunca tienen fósiles en su interior. Si aparecieran fósiles se considera que es una roca sedimentaria que ha sufrido un proceso de diagénesis no de metamorfismo.</a:t>
            </a:r>
          </a:p>
          <a:p>
            <a:r>
              <a:rPr lang="es-ES_tradnl" dirty="0" smtClean="0"/>
              <a:t>Ejemplos:</a:t>
            </a:r>
          </a:p>
          <a:p>
            <a:r>
              <a:rPr lang="es-ES_tradnl" dirty="0" smtClean="0"/>
              <a:t>Gneis</a:t>
            </a:r>
          </a:p>
          <a:p>
            <a:r>
              <a:rPr lang="es-ES_tradnl" dirty="0" smtClean="0"/>
              <a:t>Esquisto </a:t>
            </a:r>
          </a:p>
          <a:p>
            <a:r>
              <a:rPr lang="es-ES_tradnl" dirty="0" err="1" smtClean="0"/>
              <a:t>Micasquisto</a:t>
            </a:r>
            <a:endParaRPr lang="es-ES_tradnl" dirty="0" smtClean="0"/>
          </a:p>
          <a:p>
            <a:r>
              <a:rPr lang="es-ES_tradnl" dirty="0" smtClean="0"/>
              <a:t>Pizarra sin fósiles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71472" y="4214818"/>
            <a:ext cx="4214842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IMPORTANTE:</a:t>
            </a:r>
          </a:p>
          <a:p>
            <a:r>
              <a:rPr lang="es-ES_tradnl" b="1" dirty="0" smtClean="0"/>
              <a:t>Las rocas metamórficas no se sedimentan.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285720" y="5072074"/>
            <a:ext cx="5143536" cy="14773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_tradnl" dirty="0" smtClean="0"/>
              <a:t>Como las rocas metamórficas se forman a partir de otras, su presencia en un corte geológico debe justificarse diciendo:</a:t>
            </a:r>
          </a:p>
          <a:p>
            <a:r>
              <a:rPr lang="es-ES_tradnl" b="1" dirty="0" smtClean="0">
                <a:solidFill>
                  <a:schemeClr val="accent2">
                    <a:lumMod val="75000"/>
                  </a:schemeClr>
                </a:solidFill>
              </a:rPr>
              <a:t>Se sedimenta el material X que sufre un proceso metamórfico originándose la roca Y</a:t>
            </a:r>
            <a:endParaRPr lang="es-E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357918" y="4286256"/>
            <a:ext cx="2643238" cy="230832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_tradnl" sz="1600" dirty="0" smtClean="0"/>
              <a:t>Ejemplos:</a:t>
            </a:r>
          </a:p>
          <a:p>
            <a:r>
              <a:rPr lang="es-ES_tradnl" sz="1600" b="1" dirty="0" smtClean="0"/>
              <a:t>El mármol proviene del metamorfismo de la caliza. Debe decirse:</a:t>
            </a:r>
          </a:p>
          <a:p>
            <a:r>
              <a:rPr lang="es-ES_tradnl" sz="1600" b="1" dirty="0" smtClean="0"/>
              <a:t>Se sedimenta la caliza que sufre un metamorfismo originándose (=transformándose) en mármol.</a:t>
            </a:r>
          </a:p>
        </p:txBody>
      </p:sp>
      <p:cxnSp>
        <p:nvCxnSpPr>
          <p:cNvPr id="11" name="10 Conector recto de flecha"/>
          <p:cNvCxnSpPr>
            <a:stCxn id="8" idx="3"/>
            <a:endCxn id="9" idx="1"/>
          </p:cNvCxnSpPr>
          <p:nvPr/>
        </p:nvCxnSpPr>
        <p:spPr>
          <a:xfrm flipV="1">
            <a:off x="5429256" y="5440418"/>
            <a:ext cx="928662" cy="3703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28662" y="214290"/>
            <a:ext cx="657229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En el corte geológico aparecen con un diseño muy plegado pero que no se dispone en capas paralelas.</a:t>
            </a: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214554"/>
            <a:ext cx="65722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CuadroTexto"/>
          <p:cNvSpPr txBox="1"/>
          <p:nvPr/>
        </p:nvSpPr>
        <p:spPr>
          <a:xfrm>
            <a:off x="3571868" y="5214950"/>
            <a:ext cx="1714512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 smtClean="0"/>
              <a:t>Roca metamórfica(4)</a:t>
            </a:r>
            <a:endParaRPr lang="es-ES" sz="1400" dirty="0"/>
          </a:p>
        </p:txBody>
      </p:sp>
      <p:cxnSp>
        <p:nvCxnSpPr>
          <p:cNvPr id="13" name="12 Conector recto de flecha"/>
          <p:cNvCxnSpPr>
            <a:stCxn id="11" idx="0"/>
          </p:cNvCxnSpPr>
          <p:nvPr/>
        </p:nvCxnSpPr>
        <p:spPr>
          <a:xfrm rot="5400000" flipH="1" flipV="1">
            <a:off x="3893339" y="4179099"/>
            <a:ext cx="1571636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7 CuadroTexto">
            <a:hlinkClick r:id="rId4"/>
          </p:cNvPr>
          <p:cNvSpPr txBox="1"/>
          <p:nvPr/>
        </p:nvSpPr>
        <p:spPr>
          <a:xfrm>
            <a:off x="428596" y="6286520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4 Grupo"/>
          <p:cNvGrpSpPr/>
          <p:nvPr/>
        </p:nvGrpSpPr>
        <p:grpSpPr>
          <a:xfrm>
            <a:off x="4214810" y="2000240"/>
            <a:ext cx="4595818" cy="4522620"/>
            <a:chOff x="4500562" y="1285860"/>
            <a:chExt cx="4595818" cy="4522620"/>
          </a:xfrm>
        </p:grpSpPr>
        <p:cxnSp>
          <p:nvCxnSpPr>
            <p:cNvPr id="4" name="3 Conector recto de flecha"/>
            <p:cNvCxnSpPr>
              <a:stCxn id="5" idx="0"/>
            </p:cNvCxnSpPr>
            <p:nvPr/>
          </p:nvCxnSpPr>
          <p:spPr>
            <a:xfrm rot="5400000" flipH="1" flipV="1">
              <a:off x="4857754" y="4071947"/>
              <a:ext cx="2286010" cy="57150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5" name="4 CuadroTexto"/>
            <p:cNvSpPr txBox="1"/>
            <p:nvPr/>
          </p:nvSpPr>
          <p:spPr>
            <a:xfrm>
              <a:off x="4714876" y="5500703"/>
              <a:ext cx="2000264" cy="30777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Aureola metamórfica (1)</a:t>
              </a:r>
              <a:endParaRPr lang="es-ES" sz="1400" dirty="0"/>
            </a:p>
          </p:txBody>
        </p:sp>
        <p:grpSp>
          <p:nvGrpSpPr>
            <p:cNvPr id="3" name="5 Grupo"/>
            <p:cNvGrpSpPr/>
            <p:nvPr/>
          </p:nvGrpSpPr>
          <p:grpSpPr>
            <a:xfrm>
              <a:off x="4500562" y="1285860"/>
              <a:ext cx="4595818" cy="4182194"/>
              <a:chOff x="4500562" y="1285860"/>
              <a:chExt cx="4595818" cy="4182194"/>
            </a:xfrm>
          </p:grpSpPr>
          <p:pic>
            <p:nvPicPr>
              <p:cNvPr id="7" name="Picture 2" descr="http://bp2.blogger.com/_oUmkZd6q4ag/R7DV68A1FWI/AAAAAAAAACI/uVxXAnTQrko/s400/corte_a_0001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500562" y="1285860"/>
                <a:ext cx="4595818" cy="4182194"/>
              </a:xfrm>
              <a:prstGeom prst="rect">
                <a:avLst/>
              </a:prstGeom>
              <a:noFill/>
            </p:spPr>
          </p:pic>
          <p:sp>
            <p:nvSpPr>
              <p:cNvPr id="8" name="7 CuadroTexto">
                <a:hlinkClick r:id="rId4"/>
              </p:cNvPr>
              <p:cNvSpPr txBox="1"/>
              <p:nvPr/>
            </p:nvSpPr>
            <p:spPr>
              <a:xfrm>
                <a:off x="8286776" y="5072074"/>
                <a:ext cx="785818" cy="214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800" dirty="0" smtClean="0"/>
                  <a:t>@</a:t>
                </a:r>
                <a:r>
                  <a:rPr lang="es-ES" sz="800" dirty="0" err="1" smtClean="0"/>
                  <a:t>mmonites</a:t>
                </a:r>
                <a:endParaRPr lang="es-ES" sz="800" dirty="0"/>
              </a:p>
            </p:txBody>
          </p:sp>
        </p:grpSp>
        <p:cxnSp>
          <p:nvCxnSpPr>
            <p:cNvPr id="9" name="8 Conector recto de flecha"/>
            <p:cNvCxnSpPr/>
            <p:nvPr/>
          </p:nvCxnSpPr>
          <p:spPr>
            <a:xfrm rot="5400000" flipH="1" flipV="1">
              <a:off x="5357818" y="3357562"/>
              <a:ext cx="2571768" cy="171451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11 CuadroTexto"/>
            <p:cNvSpPr txBox="1"/>
            <p:nvPr/>
          </p:nvSpPr>
          <p:spPr>
            <a:xfrm>
              <a:off x="6572264" y="1335273"/>
              <a:ext cx="2428892" cy="30777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Intrusión de roca plutónica (6)</a:t>
              </a:r>
              <a:endParaRPr lang="es-ES" sz="1400" dirty="0"/>
            </a:p>
          </p:txBody>
        </p:sp>
        <p:cxnSp>
          <p:nvCxnSpPr>
            <p:cNvPr id="14" name="13 Conector recto de flecha"/>
            <p:cNvCxnSpPr>
              <a:stCxn id="12" idx="2"/>
            </p:cNvCxnSpPr>
            <p:nvPr/>
          </p:nvCxnSpPr>
          <p:spPr>
            <a:xfrm rot="5400000">
              <a:off x="7286643" y="1643051"/>
              <a:ext cx="500068" cy="50006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6" name="15 CuadroTexto"/>
          <p:cNvSpPr txBox="1"/>
          <p:nvPr/>
        </p:nvSpPr>
        <p:spPr>
          <a:xfrm>
            <a:off x="571472" y="71414"/>
            <a:ext cx="6215106" cy="80021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METAMORFISMO COMO CONSECUENCIA DE UNA  INTRUSIÓN</a:t>
            </a:r>
          </a:p>
          <a:p>
            <a:pPr algn="ctr"/>
            <a:r>
              <a:rPr lang="es-ES_tradnl" sz="2800" b="1" dirty="0" smtClean="0">
                <a:solidFill>
                  <a:srgbClr val="FFFF00"/>
                </a:solidFill>
              </a:rPr>
              <a:t>Metamorfismo de contacto o térmico</a:t>
            </a:r>
            <a:endParaRPr lang="es-ES" sz="2800" b="1" dirty="0">
              <a:solidFill>
                <a:srgbClr val="FFFF0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42844" y="1214422"/>
            <a:ext cx="3714776" cy="369331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Intrusión de un material </a:t>
            </a:r>
            <a:r>
              <a:rPr lang="es-ES_tradnl" dirty="0" err="1" smtClean="0"/>
              <a:t>magmático</a:t>
            </a:r>
            <a:r>
              <a:rPr lang="es-ES_tradnl" dirty="0" smtClean="0"/>
              <a:t> con elevada temperatura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Cesión de temperatura a los materiales </a:t>
            </a:r>
            <a:r>
              <a:rPr lang="es-ES_tradnl" dirty="0" err="1" smtClean="0"/>
              <a:t>intruidos</a:t>
            </a:r>
            <a:r>
              <a:rPr lang="es-ES_tradnl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Modificación de los materiales próximos a la intrusión por aumento de temperatura.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Formación de una aureola de metamorfismo de contacto alrededor de la intrusión..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Puede presentar bordes irregulares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4071934" y="1000108"/>
            <a:ext cx="500066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En los cortes geológicos siempre diremos:</a:t>
            </a:r>
          </a:p>
          <a:p>
            <a:r>
              <a:rPr lang="es-ES_tradnl" b="1" dirty="0" smtClean="0">
                <a:solidFill>
                  <a:srgbClr val="FF0000"/>
                </a:solidFill>
              </a:rPr>
              <a:t>Intrusión de X y formación contemporánea de la aureola de metamorfismo de contacto</a:t>
            </a:r>
            <a:r>
              <a:rPr lang="es-ES_tradnl" dirty="0" smtClean="0">
                <a:solidFill>
                  <a:srgbClr val="FF0000"/>
                </a:solidFill>
              </a:rPr>
              <a:t>.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71472" y="5072074"/>
            <a:ext cx="2571768" cy="147732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Rocas que se forman en el metamorfismo de contacto o térmico: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b="1" dirty="0" err="1" smtClean="0"/>
              <a:t>Corneanas</a:t>
            </a:r>
            <a:r>
              <a:rPr lang="es-ES_tradnl" b="1" dirty="0" smtClean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b="1" dirty="0" err="1" smtClean="0"/>
              <a:t>Cornubianitas</a:t>
            </a:r>
            <a:r>
              <a:rPr lang="es-ES_tradnl" b="1" dirty="0" smtClean="0"/>
              <a:t> 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 de flecha"/>
          <p:cNvCxnSpPr>
            <a:stCxn id="9" idx="0"/>
          </p:cNvCxnSpPr>
          <p:nvPr/>
        </p:nvCxnSpPr>
        <p:spPr>
          <a:xfrm rot="5400000" flipH="1" flipV="1">
            <a:off x="4893471" y="4107661"/>
            <a:ext cx="2286016" cy="500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4714876" y="5500702"/>
            <a:ext cx="214314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Granito de </a:t>
            </a:r>
            <a:r>
              <a:rPr lang="es-ES" dirty="0" err="1" smtClean="0"/>
              <a:t>anatexia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2285984" y="214290"/>
            <a:ext cx="4643470" cy="80021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 smtClean="0"/>
              <a:t>CRATONES</a:t>
            </a:r>
          </a:p>
          <a:p>
            <a:pPr algn="ctr"/>
            <a:r>
              <a:rPr lang="es-ES_tradnl" sz="2800" b="1" dirty="0" smtClean="0">
                <a:solidFill>
                  <a:srgbClr val="FFFF00"/>
                </a:solidFill>
              </a:rPr>
              <a:t>Metamorfismo de </a:t>
            </a:r>
            <a:r>
              <a:rPr lang="es-ES_tradnl" sz="2800" b="1" dirty="0" err="1" smtClean="0">
                <a:solidFill>
                  <a:srgbClr val="FFFF00"/>
                </a:solidFill>
              </a:rPr>
              <a:t>anatexia</a:t>
            </a:r>
            <a:endParaRPr lang="es-ES" sz="2800" b="1" dirty="0">
              <a:solidFill>
                <a:srgbClr val="FFFF0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85720" y="1500174"/>
            <a:ext cx="4000528" cy="255454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600" dirty="0" smtClean="0"/>
              <a:t>Los cratones constituyen el basamento de los continentes. Parte profunda y estable tectónicamente hablando.</a:t>
            </a:r>
          </a:p>
          <a:p>
            <a:r>
              <a:rPr lang="es-ES_tradnl" sz="1600" dirty="0" smtClean="0"/>
              <a:t>Se encuentra en la base de los continentes.</a:t>
            </a:r>
          </a:p>
          <a:p>
            <a:r>
              <a:rPr lang="es-ES_tradnl" sz="1600" dirty="0" smtClean="0"/>
              <a:t>Son granitos (inicialmente estudiados como roca plutónicas) pero estos granitos son </a:t>
            </a:r>
            <a:r>
              <a:rPr lang="es-ES_tradnl" sz="1600" b="1" dirty="0" smtClean="0"/>
              <a:t>metamórficos</a:t>
            </a:r>
            <a:r>
              <a:rPr lang="es-ES_tradnl" sz="1600" dirty="0" smtClean="0"/>
              <a:t>. Se han formado por efecto sobre los materiales preexistentes de una elevada presión, este granito se llama </a:t>
            </a:r>
            <a:r>
              <a:rPr lang="es-ES_tradnl" sz="1600" b="1" dirty="0" smtClean="0"/>
              <a:t>granito de </a:t>
            </a:r>
            <a:r>
              <a:rPr lang="es-ES_tradnl" sz="1600" b="1" dirty="0" err="1" smtClean="0"/>
              <a:t>anatexia</a:t>
            </a:r>
            <a:r>
              <a:rPr lang="es-ES_tradnl" sz="1600" b="1" dirty="0"/>
              <a:t>.</a:t>
            </a:r>
            <a:endParaRPr lang="es-ES" sz="1600" dirty="0"/>
          </a:p>
        </p:txBody>
      </p:sp>
      <p:sp>
        <p:nvSpPr>
          <p:cNvPr id="6" name="5 CuadroTexto"/>
          <p:cNvSpPr txBox="1"/>
          <p:nvPr/>
        </p:nvSpPr>
        <p:spPr>
          <a:xfrm>
            <a:off x="285720" y="5000636"/>
            <a:ext cx="4071966" cy="1477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En los cortes geológicos aparece: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Granito en la parte de abajo del corte 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No corta (= no </a:t>
            </a:r>
            <a:r>
              <a:rPr lang="es-ES_tradnl" dirty="0" err="1" smtClean="0"/>
              <a:t>intruye</a:t>
            </a:r>
            <a:r>
              <a:rPr lang="es-ES_tradnl" dirty="0" smtClean="0"/>
              <a:t>) </a:t>
            </a:r>
            <a:r>
              <a:rPr lang="es-ES_tradnl" smtClean="0"/>
              <a:t>otros materiales</a:t>
            </a:r>
            <a:r>
              <a:rPr lang="es-ES_tradnl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Los bordes no suelen ser irregulares</a:t>
            </a:r>
            <a:endParaRPr lang="es-ES" dirty="0"/>
          </a:p>
        </p:txBody>
      </p:sp>
      <p:grpSp>
        <p:nvGrpSpPr>
          <p:cNvPr id="2" name="12 Grupo"/>
          <p:cNvGrpSpPr/>
          <p:nvPr/>
        </p:nvGrpSpPr>
        <p:grpSpPr>
          <a:xfrm>
            <a:off x="4500562" y="1285860"/>
            <a:ext cx="4595818" cy="4182194"/>
            <a:chOff x="4500562" y="1285860"/>
            <a:chExt cx="4595818" cy="4182194"/>
          </a:xfrm>
        </p:grpSpPr>
        <p:pic>
          <p:nvPicPr>
            <p:cNvPr id="4098" name="Picture 2" descr="http://bp2.blogger.com/_oUmkZd6q4ag/R7DV68A1FWI/AAAAAAAAACI/uVxXAnTQrko/s400/corte_a_000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00562" y="1285860"/>
              <a:ext cx="4595818" cy="4182194"/>
            </a:xfrm>
            <a:prstGeom prst="rect">
              <a:avLst/>
            </a:prstGeom>
            <a:noFill/>
          </p:spPr>
        </p:pic>
        <p:sp>
          <p:nvSpPr>
            <p:cNvPr id="11" name="10 CuadroTexto">
              <a:hlinkClick r:id="rId4"/>
            </p:cNvPr>
            <p:cNvSpPr txBox="1"/>
            <p:nvPr/>
          </p:nvSpPr>
          <p:spPr>
            <a:xfrm>
              <a:off x="8286776" y="5072074"/>
              <a:ext cx="785818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smtClean="0"/>
                <a:t>@</a:t>
              </a:r>
              <a:r>
                <a:rPr lang="es-ES" sz="800" dirty="0" err="1" smtClean="0"/>
                <a:t>mmonites</a:t>
              </a:r>
              <a:endParaRPr lang="es-ES" sz="800" dirty="0"/>
            </a:p>
          </p:txBody>
        </p:sp>
      </p:grpSp>
      <p:cxnSp>
        <p:nvCxnSpPr>
          <p:cNvPr id="15" name="14 Conector recto de flecha"/>
          <p:cNvCxnSpPr/>
          <p:nvPr/>
        </p:nvCxnSpPr>
        <p:spPr>
          <a:xfrm rot="5400000" flipH="1" flipV="1">
            <a:off x="4893471" y="4107661"/>
            <a:ext cx="2286016" cy="500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7158" y="214290"/>
            <a:ext cx="2643206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ROCAS  SEDIMENTARIAS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642910" y="857232"/>
            <a:ext cx="6572296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Se forman a partir de rocas preexistentes.</a:t>
            </a:r>
          </a:p>
          <a:p>
            <a:r>
              <a:rPr lang="es-ES_tradnl" dirty="0" smtClean="0"/>
              <a:t>Se originan por erosión o meteorización de dichas rocas, posterior sedimentación, y litificación del sedimento.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14282" y="4214818"/>
            <a:ext cx="3143272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En el corte geológico aparecen formando capas superpuestas.</a:t>
            </a:r>
            <a:endParaRPr lang="es-ES_tradnl" dirty="0"/>
          </a:p>
          <a:p>
            <a:r>
              <a:rPr lang="es-ES_tradnl" dirty="0" smtClean="0"/>
              <a:t>Dispuestas paralelamente entre ellas.</a:t>
            </a:r>
          </a:p>
          <a:p>
            <a:r>
              <a:rPr lang="es-ES_tradnl" dirty="0" smtClean="0"/>
              <a:t>En posición horizontal o plegada.</a:t>
            </a:r>
          </a:p>
        </p:txBody>
      </p:sp>
      <p:cxnSp>
        <p:nvCxnSpPr>
          <p:cNvPr id="8" name="7 Conector recto de flecha"/>
          <p:cNvCxnSpPr/>
          <p:nvPr/>
        </p:nvCxnSpPr>
        <p:spPr>
          <a:xfrm rot="5400000" flipH="1" flipV="1">
            <a:off x="4572002" y="4786327"/>
            <a:ext cx="2286010" cy="5715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" name="9 Grupo"/>
          <p:cNvGrpSpPr/>
          <p:nvPr/>
        </p:nvGrpSpPr>
        <p:grpSpPr>
          <a:xfrm>
            <a:off x="4214810" y="2000240"/>
            <a:ext cx="4595818" cy="4182194"/>
            <a:chOff x="4500562" y="1285860"/>
            <a:chExt cx="4595818" cy="4182194"/>
          </a:xfrm>
        </p:grpSpPr>
        <p:pic>
          <p:nvPicPr>
            <p:cNvPr id="14" name="Picture 2" descr="http://bp2.blogger.com/_oUmkZd6q4ag/R7DV68A1FWI/AAAAAAAAACI/uVxXAnTQrko/s400/corte_a_000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00562" y="1285860"/>
              <a:ext cx="4595818" cy="4182194"/>
            </a:xfrm>
            <a:prstGeom prst="rect">
              <a:avLst/>
            </a:prstGeom>
            <a:noFill/>
          </p:spPr>
        </p:pic>
        <p:sp>
          <p:nvSpPr>
            <p:cNvPr id="15" name="14 CuadroTexto">
              <a:hlinkClick r:id="rId4"/>
            </p:cNvPr>
            <p:cNvSpPr txBox="1"/>
            <p:nvPr/>
          </p:nvSpPr>
          <p:spPr>
            <a:xfrm>
              <a:off x="8286776" y="5072074"/>
              <a:ext cx="785818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smtClean="0"/>
                <a:t>@</a:t>
              </a:r>
              <a:r>
                <a:rPr lang="es-ES" sz="800" dirty="0" err="1" smtClean="0"/>
                <a:t>mmonites</a:t>
              </a:r>
              <a:endParaRPr lang="es-ES" sz="800" dirty="0"/>
            </a:p>
          </p:txBody>
        </p:sp>
      </p:grpSp>
      <p:sp>
        <p:nvSpPr>
          <p:cNvPr id="12" name="11 CuadroTexto"/>
          <p:cNvSpPr txBox="1"/>
          <p:nvPr/>
        </p:nvSpPr>
        <p:spPr>
          <a:xfrm>
            <a:off x="428596" y="2500306"/>
            <a:ext cx="2571768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 smtClean="0"/>
              <a:t>Rocas sedimentarias(8, 3, 5 y 7)</a:t>
            </a:r>
            <a:endParaRPr lang="es-ES" sz="1400" dirty="0"/>
          </a:p>
        </p:txBody>
      </p:sp>
      <p:cxnSp>
        <p:nvCxnSpPr>
          <p:cNvPr id="13" name="12 Conector recto de flecha"/>
          <p:cNvCxnSpPr>
            <a:stCxn id="12" idx="3"/>
            <a:endCxn id="18" idx="1"/>
          </p:cNvCxnSpPr>
          <p:nvPr/>
        </p:nvCxnSpPr>
        <p:spPr>
          <a:xfrm>
            <a:off x="3000364" y="2654195"/>
            <a:ext cx="1071570" cy="31045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17 Abrir llave"/>
          <p:cNvSpPr/>
          <p:nvPr/>
        </p:nvSpPr>
        <p:spPr>
          <a:xfrm>
            <a:off x="4071934" y="2500306"/>
            <a:ext cx="331471" cy="928694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6 Grupo"/>
          <p:cNvGrpSpPr/>
          <p:nvPr/>
        </p:nvGrpSpPr>
        <p:grpSpPr>
          <a:xfrm>
            <a:off x="285720" y="428604"/>
            <a:ext cx="8215370" cy="4700791"/>
            <a:chOff x="428596" y="428604"/>
            <a:chExt cx="8215370" cy="4700791"/>
          </a:xfrm>
        </p:grpSpPr>
        <p:pic>
          <p:nvPicPr>
            <p:cNvPr id="8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1428736"/>
              <a:ext cx="6572250" cy="2714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9 Cerrar llave"/>
            <p:cNvSpPr/>
            <p:nvPr/>
          </p:nvSpPr>
          <p:spPr>
            <a:xfrm>
              <a:off x="5500694" y="1857364"/>
              <a:ext cx="428628" cy="571504"/>
            </a:xfrm>
            <a:prstGeom prst="rightBrac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6000760" y="1714488"/>
              <a:ext cx="2643206" cy="92333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Rocas sedimentarias plegadas: guardan paralelismo claro (3 y 2)</a:t>
              </a:r>
              <a:endParaRPr lang="es-ES" dirty="0"/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2357422" y="428604"/>
              <a:ext cx="2786082" cy="646331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Rocas sedimentarias en disposición horizontal(1 y 6)</a:t>
              </a:r>
              <a:endParaRPr lang="es-ES" dirty="0"/>
            </a:p>
          </p:txBody>
        </p:sp>
        <p:cxnSp>
          <p:nvCxnSpPr>
            <p:cNvPr id="14" name="13 Conector recto de flecha"/>
            <p:cNvCxnSpPr>
              <a:stCxn id="12" idx="2"/>
            </p:cNvCxnSpPr>
            <p:nvPr/>
          </p:nvCxnSpPr>
          <p:spPr>
            <a:xfrm rot="5400000">
              <a:off x="3127076" y="1448290"/>
              <a:ext cx="996743" cy="25003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14 Conector recto de flecha"/>
            <p:cNvCxnSpPr>
              <a:stCxn id="12" idx="2"/>
            </p:cNvCxnSpPr>
            <p:nvPr/>
          </p:nvCxnSpPr>
          <p:spPr>
            <a:xfrm rot="16200000" flipH="1">
              <a:off x="3805736" y="1019661"/>
              <a:ext cx="710991" cy="82153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17 Conector recto de flecha"/>
            <p:cNvCxnSpPr>
              <a:stCxn id="12" idx="1"/>
            </p:cNvCxnSpPr>
            <p:nvPr/>
          </p:nvCxnSpPr>
          <p:spPr>
            <a:xfrm rot="10800000" flipV="1">
              <a:off x="2000234" y="751769"/>
              <a:ext cx="357189" cy="104029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3" name="22 CuadroTexto"/>
            <p:cNvSpPr txBox="1"/>
            <p:nvPr/>
          </p:nvSpPr>
          <p:spPr>
            <a:xfrm>
              <a:off x="2786050" y="3929066"/>
              <a:ext cx="2643206" cy="120032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No es roca sedimentaria, no guarda paralelismo claro.</a:t>
              </a:r>
            </a:p>
            <a:p>
              <a:r>
                <a:rPr lang="es-ES" dirty="0" smtClean="0"/>
                <a:t>Es roca metamórfica (4)</a:t>
              </a:r>
              <a:endParaRPr lang="es-ES" dirty="0"/>
            </a:p>
          </p:txBody>
        </p:sp>
        <p:cxnSp>
          <p:nvCxnSpPr>
            <p:cNvPr id="24" name="23 Conector recto de flecha"/>
            <p:cNvCxnSpPr>
              <a:stCxn id="23" idx="0"/>
            </p:cNvCxnSpPr>
            <p:nvPr/>
          </p:nvCxnSpPr>
          <p:spPr>
            <a:xfrm rot="5400000" flipH="1" flipV="1">
              <a:off x="3839760" y="3053951"/>
              <a:ext cx="1143008" cy="60722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6" name="15 CuadroTexto">
            <a:hlinkClick r:id="rId4"/>
          </p:cNvPr>
          <p:cNvSpPr txBox="1"/>
          <p:nvPr/>
        </p:nvSpPr>
        <p:spPr>
          <a:xfrm>
            <a:off x="500034" y="4714884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28596" y="214290"/>
            <a:ext cx="392909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Estructuras tectónicas: pliegues y fallas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1928794" y="1142984"/>
            <a:ext cx="5715040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Los signos más utilizado para señalar pliegues y fallas se encuentran en esta imagen.</a:t>
            </a:r>
            <a:endParaRPr lang="es-E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071678"/>
            <a:ext cx="4486289" cy="4228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>
            <a:hlinkClick r:id="rId3"/>
          </p:cNvPr>
          <p:cNvSpPr txBox="1"/>
          <p:nvPr/>
        </p:nvSpPr>
        <p:spPr>
          <a:xfrm>
            <a:off x="3143240" y="5786454"/>
            <a:ext cx="1340506" cy="292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/>
              <a:t>Antonio Arenal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786314" y="71414"/>
            <a:ext cx="164307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800" dirty="0" smtClean="0"/>
              <a:t>Pliegues </a:t>
            </a:r>
            <a:endParaRPr lang="es-ES" sz="28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285728"/>
            <a:ext cx="32289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3214678" y="714356"/>
            <a:ext cx="5715040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Deformación plástica de las rocas.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Se produce en rocas sedimentarias.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Actúan esfuerzos de tipo compresivo.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Aparecen con diseño en capas paralelas pero onduladas.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428596" y="2143116"/>
            <a:ext cx="7929618" cy="452431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Elementos del pliegue:</a:t>
            </a:r>
            <a:endParaRPr lang="es-ES" b="1" dirty="0" smtClean="0"/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Flanco: </a:t>
            </a:r>
            <a:r>
              <a:rPr lang="es-ES" dirty="0" smtClean="0"/>
              <a:t> cada ladera del pliegue.</a:t>
            </a:r>
            <a:endParaRPr lang="es-ES" b="1" dirty="0" smtClean="0"/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Charnela:</a:t>
            </a:r>
            <a:r>
              <a:rPr lang="es-ES" dirty="0" smtClean="0"/>
              <a:t> zona de cambio de pendiente de la ladera.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Plano axial:</a:t>
            </a:r>
            <a:r>
              <a:rPr lang="es-ES" dirty="0" smtClean="0"/>
              <a:t> contiene todos las charnelas y corta al pliegue</a:t>
            </a:r>
            <a:endParaRPr lang="es-ES" b="1" dirty="0" smtClean="0"/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Eje del pliegue:</a:t>
            </a:r>
            <a:r>
              <a:rPr lang="es-ES" dirty="0" smtClean="0"/>
              <a:t> línea que une los puntos de charnela en la superficie del pliegue.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Núcleo:</a:t>
            </a:r>
            <a:r>
              <a:rPr lang="es-ES" dirty="0" smtClean="0"/>
              <a:t> parte interna del pliegue.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Cresta: </a:t>
            </a:r>
            <a:r>
              <a:rPr lang="es-ES" dirty="0" smtClean="0"/>
              <a:t>zona más alta del pliegue y convexa hacia arriba.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Valle:</a:t>
            </a:r>
            <a:r>
              <a:rPr lang="es-ES" dirty="0" smtClean="0"/>
              <a:t> zona más baja del pliegue y cóncava hacia arriba.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Dirección o rumbo:</a:t>
            </a:r>
            <a:r>
              <a:rPr lang="es-ES" dirty="0" smtClean="0"/>
              <a:t> ángulo que forma el eje del pliegue con la dirección geográfica norte-sur.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Inmersión:</a:t>
            </a:r>
            <a:r>
              <a:rPr lang="es-ES" dirty="0" smtClean="0"/>
              <a:t> ángulo que forma la charnela y el plano horizontal.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err="1" smtClean="0"/>
              <a:t>Vergencia</a:t>
            </a:r>
            <a:r>
              <a:rPr lang="es-ES" b="1" dirty="0" smtClean="0"/>
              <a:t>:</a:t>
            </a:r>
            <a:r>
              <a:rPr lang="es-ES" dirty="0" smtClean="0"/>
              <a:t> ángulo que forma el plano axial y el plano horizontal.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/>
              <a:t>Buzamiento: </a:t>
            </a:r>
            <a:r>
              <a:rPr lang="es-ES" dirty="0" smtClean="0"/>
              <a:t>ángulo que forman las superficies de los flancos con el plano horizontal.</a:t>
            </a:r>
            <a:endParaRPr lang="es-ES" b="1" dirty="0" smtClean="0"/>
          </a:p>
          <a:p>
            <a:pPr marL="342900" indent="-342900">
              <a:buFont typeface="+mj-lt"/>
              <a:buAutoNum type="arabicPeriod"/>
            </a:pPr>
            <a:endParaRPr lang="es-ES" b="1" dirty="0" smtClean="0"/>
          </a:p>
        </p:txBody>
      </p:sp>
      <p:sp>
        <p:nvSpPr>
          <p:cNvPr id="6" name="5 CuadroTexto">
            <a:hlinkClick r:id="rId3"/>
          </p:cNvPr>
          <p:cNvSpPr txBox="1"/>
          <p:nvPr/>
        </p:nvSpPr>
        <p:spPr>
          <a:xfrm>
            <a:off x="8286744" y="6643686"/>
            <a:ext cx="857256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/>
              <a:t>Antonio Arenal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71868" y="142852"/>
            <a:ext cx="1857388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Tipos de pliegues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571472" y="500042"/>
            <a:ext cx="1143008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Anticlinal 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7215206" y="714356"/>
            <a:ext cx="1143008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Sinclinal </a:t>
            </a:r>
            <a:endParaRPr lang="es-ES" dirty="0"/>
          </a:p>
        </p:txBody>
      </p:sp>
      <p:grpSp>
        <p:nvGrpSpPr>
          <p:cNvPr id="9" name="8 Grupo"/>
          <p:cNvGrpSpPr/>
          <p:nvPr/>
        </p:nvGrpSpPr>
        <p:grpSpPr>
          <a:xfrm>
            <a:off x="2143108" y="2857496"/>
            <a:ext cx="4876800" cy="3657600"/>
            <a:chOff x="1785918" y="2643182"/>
            <a:chExt cx="4876800" cy="3657600"/>
          </a:xfrm>
        </p:grpSpPr>
        <p:pic>
          <p:nvPicPr>
            <p:cNvPr id="46082" name="Picture 2" descr="http://www.proyectosfindecarrera.com/imagenes/anticlinal-sinclina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85918" y="2643182"/>
              <a:ext cx="4876800" cy="3657600"/>
            </a:xfrm>
            <a:prstGeom prst="rect">
              <a:avLst/>
            </a:prstGeom>
            <a:noFill/>
          </p:spPr>
        </p:pic>
        <p:sp>
          <p:nvSpPr>
            <p:cNvPr id="8" name="7 CuadroTexto"/>
            <p:cNvSpPr txBox="1"/>
            <p:nvPr/>
          </p:nvSpPr>
          <p:spPr>
            <a:xfrm>
              <a:off x="2143108" y="6072206"/>
              <a:ext cx="1285884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smtClean="0">
                  <a:hlinkClick r:id="rId3"/>
                </a:rPr>
                <a:t>Proyectos fin de carrera</a:t>
              </a:r>
              <a:endParaRPr lang="es-ES" sz="800" dirty="0"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285720" y="1071546"/>
            <a:ext cx="3357586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Pliegue convexo hacia arriba.</a:t>
            </a:r>
          </a:p>
          <a:p>
            <a:r>
              <a:rPr lang="es-ES" b="1" dirty="0" smtClean="0">
                <a:solidFill>
                  <a:srgbClr val="FF0000"/>
                </a:solidFill>
              </a:rPr>
              <a:t>Los materiales más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antiguos</a:t>
            </a:r>
            <a:r>
              <a:rPr lang="es-ES" b="1" dirty="0" smtClean="0">
                <a:solidFill>
                  <a:srgbClr val="FF0000"/>
                </a:solidFill>
              </a:rPr>
              <a:t> se encuentran en el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núcleo</a:t>
            </a:r>
            <a:r>
              <a:rPr lang="es-ES" b="1" dirty="0" smtClean="0">
                <a:solidFill>
                  <a:srgbClr val="FF0000"/>
                </a:solidFill>
              </a:rPr>
              <a:t> del plegamiento.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214942" y="1285860"/>
            <a:ext cx="3357586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Pliegue cóncavo hacia arriba.</a:t>
            </a:r>
          </a:p>
          <a:p>
            <a:r>
              <a:rPr lang="es-ES" b="1" dirty="0" smtClean="0">
                <a:solidFill>
                  <a:srgbClr val="FF0000"/>
                </a:solidFill>
              </a:rPr>
              <a:t>Los materiales más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modernos</a:t>
            </a:r>
            <a:r>
              <a:rPr lang="es-ES" b="1" dirty="0" smtClean="0">
                <a:solidFill>
                  <a:srgbClr val="FF0000"/>
                </a:solidFill>
              </a:rPr>
              <a:t> se encuentran en el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núcleo</a:t>
            </a:r>
            <a:r>
              <a:rPr lang="es-ES" b="1" dirty="0" smtClean="0">
                <a:solidFill>
                  <a:srgbClr val="FF0000"/>
                </a:solidFill>
              </a:rPr>
              <a:t> del plegamiento.</a:t>
            </a:r>
            <a:endParaRPr lang="es-E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357554" y="285728"/>
            <a:ext cx="114300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800" dirty="0" smtClean="0"/>
              <a:t>Fallas  </a:t>
            </a:r>
            <a:endParaRPr lang="es-ES" sz="2800" dirty="0"/>
          </a:p>
        </p:txBody>
      </p:sp>
      <p:grpSp>
        <p:nvGrpSpPr>
          <p:cNvPr id="6" name="5 Grupo"/>
          <p:cNvGrpSpPr/>
          <p:nvPr/>
        </p:nvGrpSpPr>
        <p:grpSpPr>
          <a:xfrm>
            <a:off x="571472" y="1428736"/>
            <a:ext cx="7215238" cy="4286280"/>
            <a:chOff x="357158" y="1643050"/>
            <a:chExt cx="5357813" cy="3000376"/>
          </a:xfrm>
        </p:grpSpPr>
        <p:pic>
          <p:nvPicPr>
            <p:cNvPr id="26626" name="Picture 2" descr="http://www.kalipedia.com/kalipediamedia/cienciasnaturales/media/200704/17/tierrayuniverso/20070417klpcnatun_148.Ees.SCO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8596" y="1643050"/>
              <a:ext cx="5286375" cy="3000376"/>
            </a:xfrm>
            <a:prstGeom prst="rect">
              <a:avLst/>
            </a:prstGeom>
            <a:noFill/>
          </p:spPr>
        </p:pic>
        <p:sp>
          <p:nvSpPr>
            <p:cNvPr id="5" name="4 CuadroTexto"/>
            <p:cNvSpPr txBox="1"/>
            <p:nvPr/>
          </p:nvSpPr>
          <p:spPr>
            <a:xfrm>
              <a:off x="357158" y="4357694"/>
              <a:ext cx="642942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err="1" smtClean="0">
                  <a:hlinkClick r:id="rId3"/>
                </a:rPr>
                <a:t>Kalipedia</a:t>
              </a:r>
              <a:r>
                <a:rPr lang="es-ES" sz="800" dirty="0" smtClean="0">
                  <a:hlinkClick r:id="rId3"/>
                </a:rPr>
                <a:t> </a:t>
              </a:r>
              <a:endParaRPr lang="es-E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8 Grupo"/>
          <p:cNvGrpSpPr/>
          <p:nvPr/>
        </p:nvGrpSpPr>
        <p:grpSpPr>
          <a:xfrm>
            <a:off x="642910" y="1000108"/>
            <a:ext cx="7858180" cy="5298554"/>
            <a:chOff x="642910" y="1000108"/>
            <a:chExt cx="7858180" cy="5298554"/>
          </a:xfrm>
        </p:grpSpPr>
        <p:grpSp>
          <p:nvGrpSpPr>
            <p:cNvPr id="7" name="6 Grupo"/>
            <p:cNvGrpSpPr/>
            <p:nvPr/>
          </p:nvGrpSpPr>
          <p:grpSpPr>
            <a:xfrm>
              <a:off x="642910" y="1000108"/>
              <a:ext cx="7758119" cy="5298554"/>
              <a:chOff x="642910" y="1000108"/>
              <a:chExt cx="7758119" cy="5298554"/>
            </a:xfrm>
          </p:grpSpPr>
          <p:pic>
            <p:nvPicPr>
              <p:cNvPr id="4" name="Picture 4" descr="http://4.bp.blogspot.com/-nKE6uGfK7x0/TZ4lEoxXcCI/AAAAAAAAABI/To3Oaac7Nhk/s1600/fallas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42910" y="1500174"/>
                <a:ext cx="7758119" cy="4310066"/>
              </a:xfrm>
              <a:prstGeom prst="rect">
                <a:avLst/>
              </a:prstGeom>
              <a:noFill/>
            </p:spPr>
          </p:pic>
          <p:sp>
            <p:nvSpPr>
              <p:cNvPr id="5" name="4 CuadroTexto"/>
              <p:cNvSpPr txBox="1"/>
              <p:nvPr/>
            </p:nvSpPr>
            <p:spPr>
              <a:xfrm>
                <a:off x="1071538" y="1000108"/>
                <a:ext cx="3000396" cy="369332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s-ES" dirty="0" smtClean="0"/>
                  <a:t>Tensión o fuerzas </a:t>
                </a:r>
                <a:r>
                  <a:rPr lang="es-ES" dirty="0" err="1" smtClean="0"/>
                  <a:t>distensivas</a:t>
                </a:r>
                <a:endParaRPr lang="es-ES" dirty="0"/>
              </a:p>
            </p:txBody>
          </p:sp>
          <p:sp>
            <p:nvSpPr>
              <p:cNvPr id="6" name="5 CuadroTexto"/>
              <p:cNvSpPr txBox="1"/>
              <p:nvPr/>
            </p:nvSpPr>
            <p:spPr>
              <a:xfrm>
                <a:off x="714348" y="5929330"/>
                <a:ext cx="3500462" cy="369332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s-ES" dirty="0" smtClean="0"/>
                  <a:t>Compresión  o fuerzas compresivas</a:t>
                </a:r>
                <a:endParaRPr lang="es-ES" dirty="0"/>
              </a:p>
            </p:txBody>
          </p:sp>
        </p:grpSp>
        <p:sp>
          <p:nvSpPr>
            <p:cNvPr id="8" name="7 CuadroTexto"/>
            <p:cNvSpPr txBox="1"/>
            <p:nvPr/>
          </p:nvSpPr>
          <p:spPr>
            <a:xfrm>
              <a:off x="8001024" y="6072206"/>
              <a:ext cx="500066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smtClean="0">
                  <a:hlinkClick r:id="rId3"/>
                </a:rPr>
                <a:t>Carol</a:t>
              </a:r>
              <a:r>
                <a:rPr lang="es-ES" sz="800" dirty="0" smtClean="0"/>
                <a:t> </a:t>
              </a:r>
              <a:endParaRPr lang="es-ES" sz="800" dirty="0"/>
            </a:p>
          </p:txBody>
        </p:sp>
      </p:grpSp>
      <p:sp>
        <p:nvSpPr>
          <p:cNvPr id="10" name="9 Rectángulo redondeado"/>
          <p:cNvSpPr/>
          <p:nvPr/>
        </p:nvSpPr>
        <p:spPr>
          <a:xfrm>
            <a:off x="214282" y="142852"/>
            <a:ext cx="4286280" cy="6572296"/>
          </a:xfrm>
          <a:prstGeom prst="round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1643042" y="285728"/>
            <a:ext cx="1714512" cy="4308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100" dirty="0" smtClean="0"/>
              <a:t>Las dos más importantes para los cortes geológicos.</a:t>
            </a:r>
            <a:endParaRPr lang="es-E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428604"/>
            <a:ext cx="37909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4857752" y="857232"/>
            <a:ext cx="4000528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Falla directa o normal: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El labio hundido se desplaza a favor del buzamiento del plano de falla.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solidFill>
                  <a:srgbClr val="00B050"/>
                </a:solidFill>
              </a:rPr>
              <a:t>El material más moderno se monta sobre el más antiguo.</a:t>
            </a:r>
            <a:endParaRPr lang="es-E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928670"/>
            <a:ext cx="38481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4857752" y="857232"/>
            <a:ext cx="4000528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Falla inversa: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El labio hundido se desplaza en contra del buzamiento del plano de falla.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solidFill>
                  <a:srgbClr val="00B050"/>
                </a:solidFill>
              </a:rPr>
              <a:t>El material más antiguo se monta sobre el más moderno.</a:t>
            </a:r>
            <a:endParaRPr lang="es-E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6 Grupo"/>
          <p:cNvGrpSpPr/>
          <p:nvPr/>
        </p:nvGrpSpPr>
        <p:grpSpPr>
          <a:xfrm>
            <a:off x="357158" y="571480"/>
            <a:ext cx="6967580" cy="2428892"/>
            <a:chOff x="357158" y="571480"/>
            <a:chExt cx="6967580" cy="2428892"/>
          </a:xfrm>
        </p:grpSpPr>
        <p:pic>
          <p:nvPicPr>
            <p:cNvPr id="3074" name="Picture 2" descr="http://recursos.cnice.mec.es/biosfera/alumno/4ESO/MedioNatural2/imagenes/mantos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7158" y="857232"/>
              <a:ext cx="6967580" cy="2000264"/>
            </a:xfrm>
            <a:prstGeom prst="rect">
              <a:avLst/>
            </a:prstGeom>
            <a:noFill/>
          </p:spPr>
        </p:pic>
        <p:sp>
          <p:nvSpPr>
            <p:cNvPr id="5" name="4 CuadroTexto"/>
            <p:cNvSpPr txBox="1"/>
            <p:nvPr/>
          </p:nvSpPr>
          <p:spPr>
            <a:xfrm>
              <a:off x="357158" y="2786058"/>
              <a:ext cx="1000132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smtClean="0">
                  <a:hlinkClick r:id="rId3"/>
                </a:rPr>
                <a:t>Proyecto biosfera</a:t>
              </a:r>
              <a:endParaRPr lang="es-ES" sz="800" dirty="0"/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642910" y="571480"/>
              <a:ext cx="3929090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Cabalgamiento  o Manto de corrimiento</a:t>
              </a:r>
              <a:endParaRPr lang="es-ES" dirty="0"/>
            </a:p>
          </p:txBody>
        </p:sp>
      </p:grpSp>
      <p:sp>
        <p:nvSpPr>
          <p:cNvPr id="8" name="7 CuadroTexto"/>
          <p:cNvSpPr txBox="1"/>
          <p:nvPr/>
        </p:nvSpPr>
        <p:spPr>
          <a:xfrm>
            <a:off x="2428860" y="3786190"/>
            <a:ext cx="4286280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Cabalgamiento o Manto de corrimiento:</a:t>
            </a:r>
            <a:endParaRPr lang="es-ES" dirty="0" smtClean="0"/>
          </a:p>
          <a:p>
            <a:r>
              <a:rPr lang="es-ES" dirty="0" smtClean="0"/>
              <a:t>Es un pliegue tumbado que se desplaza distancias largas.</a:t>
            </a:r>
          </a:p>
          <a:p>
            <a:r>
              <a:rPr lang="es-ES" dirty="0" smtClean="0"/>
              <a:t>Esto da como resultado: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solidFill>
                  <a:srgbClr val="FF0000"/>
                </a:solidFill>
              </a:rPr>
              <a:t>Una falla inversa, horizontal o </a:t>
            </a:r>
            <a:r>
              <a:rPr lang="es-ES" b="1" dirty="0" err="1" smtClean="0">
                <a:solidFill>
                  <a:srgbClr val="FF0000"/>
                </a:solidFill>
              </a:rPr>
              <a:t>subhorizontal</a:t>
            </a:r>
            <a:endParaRPr lang="es-ES" b="1" dirty="0" smtClean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solidFill>
                  <a:srgbClr val="FF0000"/>
                </a:solidFill>
              </a:rPr>
              <a:t>Los materiales más antiguos se disponen sobre los más modernos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00034" y="214290"/>
            <a:ext cx="321471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Evolución de un cabalgamiento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71472" y="4929198"/>
            <a:ext cx="7000924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Se producen como consecuencia de grandes fuerzas compresivas como consecuencia del choque de dos continentes.</a:t>
            </a:r>
          </a:p>
          <a:p>
            <a:r>
              <a:rPr lang="es-ES" dirty="0" smtClean="0"/>
              <a:t>El material de uno de los lados se desplaza sobre el otro durante varios kilómetros.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6572264" y="500042"/>
            <a:ext cx="2428892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100" b="1" dirty="0" smtClean="0"/>
              <a:t>Material autóctono:</a:t>
            </a:r>
            <a:r>
              <a:rPr lang="es-ES" sz="1100" dirty="0" smtClean="0"/>
              <a:t> son las rocas que corresponden a esa zona (sector 1)</a:t>
            </a:r>
          </a:p>
          <a:p>
            <a:r>
              <a:rPr lang="es-ES" sz="1100" b="1" dirty="0" smtClean="0"/>
              <a:t>Material </a:t>
            </a:r>
            <a:r>
              <a:rPr lang="es-ES" sz="1100" b="1" dirty="0" err="1" smtClean="0"/>
              <a:t>alóctono</a:t>
            </a:r>
            <a:r>
              <a:rPr lang="es-ES" sz="1100" b="1" dirty="0" smtClean="0"/>
              <a:t>:</a:t>
            </a:r>
            <a:r>
              <a:rPr lang="es-ES" sz="1100" dirty="0" smtClean="0"/>
              <a:t> rocas que se forman en otros sectores  (sector2).</a:t>
            </a:r>
            <a:endParaRPr lang="es-ES" sz="11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6643702" y="1643050"/>
            <a:ext cx="2357454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 smtClean="0"/>
              <a:t>En este caso el material </a:t>
            </a:r>
            <a:r>
              <a:rPr lang="es-ES" sz="1600" dirty="0" err="1" smtClean="0"/>
              <a:t>alóctono</a:t>
            </a:r>
            <a:r>
              <a:rPr lang="es-ES" sz="1600" dirty="0" smtClean="0"/>
              <a:t> se provienen por un proceso tectónico, se llama </a:t>
            </a:r>
            <a:r>
              <a:rPr lang="es-ES" sz="1600" b="1" dirty="0" smtClean="0"/>
              <a:t>manto tectónico </a:t>
            </a:r>
            <a:r>
              <a:rPr lang="es-ES" sz="1600" dirty="0" smtClean="0"/>
              <a:t>o </a:t>
            </a:r>
            <a:r>
              <a:rPr lang="es-ES" sz="1600" b="1" dirty="0" smtClean="0"/>
              <a:t>manto de corrimiento</a:t>
            </a:r>
            <a:r>
              <a:rPr lang="es-ES" sz="1600" dirty="0" smtClean="0"/>
              <a:t> (sector 2).</a:t>
            </a:r>
            <a:endParaRPr lang="es-ES" sz="1600" dirty="0"/>
          </a:p>
        </p:txBody>
      </p:sp>
      <p:grpSp>
        <p:nvGrpSpPr>
          <p:cNvPr id="32" name="31 Grupo"/>
          <p:cNvGrpSpPr/>
          <p:nvPr/>
        </p:nvGrpSpPr>
        <p:grpSpPr>
          <a:xfrm>
            <a:off x="428596" y="1000108"/>
            <a:ext cx="6086475" cy="3522487"/>
            <a:chOff x="428596" y="1000108"/>
            <a:chExt cx="6086475" cy="3522487"/>
          </a:xfrm>
        </p:grpSpPr>
        <p:pic>
          <p:nvPicPr>
            <p:cNvPr id="51202" name="Picture 2" descr="Desarrollo de un cabalgamient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8596" y="1000108"/>
              <a:ext cx="6086475" cy="2971801"/>
            </a:xfrm>
            <a:prstGeom prst="rect">
              <a:avLst/>
            </a:prstGeom>
            <a:noFill/>
          </p:spPr>
        </p:pic>
        <p:sp>
          <p:nvSpPr>
            <p:cNvPr id="9" name="8 CuadroTexto"/>
            <p:cNvSpPr txBox="1"/>
            <p:nvPr/>
          </p:nvSpPr>
          <p:spPr>
            <a:xfrm>
              <a:off x="1142976" y="4214818"/>
              <a:ext cx="1643074" cy="30777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Material autóctono</a:t>
              </a:r>
              <a:endParaRPr lang="es-ES" sz="1400" dirty="0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4500562" y="4214818"/>
              <a:ext cx="1419236" cy="307777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Manto tectónico</a:t>
              </a:r>
              <a:endParaRPr lang="es-ES" sz="1400" dirty="0"/>
            </a:p>
          </p:txBody>
        </p:sp>
        <p:cxnSp>
          <p:nvCxnSpPr>
            <p:cNvPr id="13" name="12 Conector recto de flecha"/>
            <p:cNvCxnSpPr>
              <a:stCxn id="9" idx="3"/>
            </p:cNvCxnSpPr>
            <p:nvPr/>
          </p:nvCxnSpPr>
          <p:spPr>
            <a:xfrm flipV="1">
              <a:off x="2786050" y="3429000"/>
              <a:ext cx="928694" cy="93970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17 Conector recto de flecha"/>
            <p:cNvCxnSpPr>
              <a:stCxn id="10" idx="0"/>
            </p:cNvCxnSpPr>
            <p:nvPr/>
          </p:nvCxnSpPr>
          <p:spPr>
            <a:xfrm rot="5400000" flipH="1" flipV="1">
              <a:off x="4855371" y="3712371"/>
              <a:ext cx="857256" cy="14763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25 Forma"/>
            <p:cNvCxnSpPr>
              <a:stCxn id="9" idx="1"/>
            </p:cNvCxnSpPr>
            <p:nvPr/>
          </p:nvCxnSpPr>
          <p:spPr>
            <a:xfrm rot="10800000">
              <a:off x="642910" y="2143117"/>
              <a:ext cx="500066" cy="2225591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29 Forma"/>
            <p:cNvCxnSpPr>
              <a:stCxn id="10" idx="1"/>
            </p:cNvCxnSpPr>
            <p:nvPr/>
          </p:nvCxnSpPr>
          <p:spPr>
            <a:xfrm rot="10800000">
              <a:off x="3000364" y="2214555"/>
              <a:ext cx="1500198" cy="2154153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31" name="30 CuadroTexto"/>
            <p:cNvSpPr txBox="1"/>
            <p:nvPr/>
          </p:nvSpPr>
          <p:spPr>
            <a:xfrm>
              <a:off x="5857884" y="3929066"/>
              <a:ext cx="642942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err="1" smtClean="0">
                  <a:hlinkClick r:id="rId3"/>
                </a:rPr>
                <a:t>Geovirtual</a:t>
              </a:r>
              <a:r>
                <a:rPr lang="es-ES" sz="800" dirty="0" smtClean="0">
                  <a:hlinkClick r:id="rId3"/>
                </a:rPr>
                <a:t> </a:t>
              </a:r>
              <a:endParaRPr lang="es-E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00034" y="214290"/>
            <a:ext cx="392909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Reconocimiento  de un cabalgamiento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642910" y="4429132"/>
            <a:ext cx="6357982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dirty="0" smtClean="0"/>
              <a:t>Material más antiguo (manto tectónico) sobre más moderno (material autóctono)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El material de arriba, el </a:t>
            </a:r>
            <a:r>
              <a:rPr lang="es-ES" dirty="0" err="1" smtClean="0"/>
              <a:t>alóctono</a:t>
            </a:r>
            <a:r>
              <a:rPr lang="es-ES" dirty="0" smtClean="0"/>
              <a:t>, no tienen nada que ver en su formación con el de abajo (facies completamente diferentes)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El material de arriba, el </a:t>
            </a:r>
            <a:r>
              <a:rPr lang="es-ES" dirty="0" err="1" smtClean="0"/>
              <a:t>alóctono</a:t>
            </a:r>
            <a:r>
              <a:rPr lang="es-ES" dirty="0" smtClean="0"/>
              <a:t>, presenta un mayor grado de deformación y metamorfismo que el de abajo.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Se aprecia una falla inversa, horizontal o </a:t>
            </a:r>
            <a:r>
              <a:rPr lang="es-ES" dirty="0" err="1" smtClean="0"/>
              <a:t>subhorizontal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5286380" y="607338"/>
            <a:ext cx="3643338" cy="28931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 smtClean="0"/>
              <a:t>Terminología en un manto de corrimiento: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400" b="1" dirty="0" smtClean="0"/>
              <a:t>Cabalgamiento,  manto tectónico o manto de corrimiento: </a:t>
            </a:r>
            <a:r>
              <a:rPr lang="es-ES" sz="1400" dirty="0" smtClean="0"/>
              <a:t>formación geológica de gran extensión que se produce como consecuencia del desarrollo de un pliegue tumbado que se extiende durante muchos kilómetros.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400" b="1" dirty="0" smtClean="0"/>
              <a:t>Escama o </a:t>
            </a:r>
            <a:r>
              <a:rPr lang="es-ES" sz="1400" b="1" dirty="0" err="1" smtClean="0"/>
              <a:t>Klippe</a:t>
            </a:r>
            <a:r>
              <a:rPr lang="es-ES" sz="1400" b="1" dirty="0" smtClean="0"/>
              <a:t>:</a:t>
            </a:r>
            <a:r>
              <a:rPr lang="es-ES" sz="1400" dirty="0" smtClean="0"/>
              <a:t> restos aislados del manto de corrimiento.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400" b="1" dirty="0" smtClean="0"/>
              <a:t>Ventana tectónica o </a:t>
            </a:r>
            <a:r>
              <a:rPr lang="es-ES" sz="1400" b="1" dirty="0" err="1" smtClean="0"/>
              <a:t>fenster</a:t>
            </a:r>
            <a:r>
              <a:rPr lang="es-ES" sz="1400" b="1" dirty="0" smtClean="0"/>
              <a:t>: </a:t>
            </a:r>
            <a:r>
              <a:rPr lang="es-ES" sz="1400" dirty="0" smtClean="0"/>
              <a:t>sectores donde falta el manto tectónico.</a:t>
            </a:r>
          </a:p>
          <a:p>
            <a:pPr marL="342900" indent="-342900"/>
            <a:r>
              <a:rPr lang="es-ES" sz="1400" dirty="0" smtClean="0"/>
              <a:t>Los </a:t>
            </a:r>
            <a:r>
              <a:rPr lang="es-ES" sz="1400" dirty="0" err="1" smtClean="0"/>
              <a:t>klippe</a:t>
            </a:r>
            <a:r>
              <a:rPr lang="es-ES" sz="1400" dirty="0" smtClean="0"/>
              <a:t> y las ventanas tectónicas se originan por acción de la erosión.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0" y="714356"/>
            <a:ext cx="5176806" cy="3857652"/>
            <a:chOff x="0" y="714356"/>
            <a:chExt cx="5176806" cy="3857652"/>
          </a:xfrm>
        </p:grpSpPr>
        <p:pic>
          <p:nvPicPr>
            <p:cNvPr id="52226" name="Picture 2" descr="Fenster y Klippe - ventana - escam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1406" y="714356"/>
              <a:ext cx="5105400" cy="3657600"/>
            </a:xfrm>
            <a:prstGeom prst="rect">
              <a:avLst/>
            </a:prstGeom>
            <a:noFill/>
          </p:spPr>
        </p:pic>
        <p:sp>
          <p:nvSpPr>
            <p:cNvPr id="9" name="8 CuadroTexto"/>
            <p:cNvSpPr txBox="1"/>
            <p:nvPr/>
          </p:nvSpPr>
          <p:spPr>
            <a:xfrm>
              <a:off x="0" y="4357694"/>
              <a:ext cx="642942" cy="21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00" dirty="0" err="1" smtClean="0">
                  <a:hlinkClick r:id="rId3"/>
                </a:rPr>
                <a:t>Geovirtual</a:t>
              </a:r>
              <a:r>
                <a:rPr lang="es-ES" sz="800" dirty="0" smtClean="0">
                  <a:hlinkClick r:id="rId3"/>
                </a:rPr>
                <a:t> </a:t>
              </a:r>
              <a:endParaRPr lang="es-E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71472" y="428604"/>
            <a:ext cx="342902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Orientar una formación geológica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2285984" y="1071546"/>
            <a:ext cx="321471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b="1" dirty="0" smtClean="0"/>
              <a:t>Techo: </a:t>
            </a:r>
            <a:r>
              <a:rPr lang="es-ES" dirty="0" smtClean="0"/>
              <a:t> la parte de arriba de la formación.</a:t>
            </a:r>
          </a:p>
          <a:p>
            <a:pPr>
              <a:buFont typeface="Arial" pitchFamily="34" charset="0"/>
              <a:buChar char="•"/>
            </a:pPr>
            <a:r>
              <a:rPr lang="es-ES" b="1" dirty="0" smtClean="0"/>
              <a:t>Muro:</a:t>
            </a:r>
            <a:r>
              <a:rPr lang="es-ES" dirty="0" smtClean="0"/>
              <a:t> la parte de debajo de la formación.</a:t>
            </a:r>
            <a:endParaRPr lang="es-E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786190"/>
            <a:ext cx="421005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3214678" y="3000372"/>
            <a:ext cx="135732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En una falla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5000628" y="3857628"/>
            <a:ext cx="321471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b="1" dirty="0" smtClean="0"/>
              <a:t>Techo: </a:t>
            </a:r>
            <a:r>
              <a:rPr lang="es-ES" dirty="0" smtClean="0"/>
              <a:t> el labio de la falla que queda por encima del plano de falla.</a:t>
            </a:r>
          </a:p>
          <a:p>
            <a:pPr>
              <a:buFont typeface="Arial" pitchFamily="34" charset="0"/>
              <a:buChar char="•"/>
            </a:pPr>
            <a:r>
              <a:rPr lang="es-ES" b="1" dirty="0" smtClean="0"/>
              <a:t>Muro:</a:t>
            </a:r>
            <a:r>
              <a:rPr lang="es-ES" dirty="0" smtClean="0"/>
              <a:t> el labio de la falla que queda por debajo del plano de falla.</a:t>
            </a:r>
            <a:endParaRPr lang="es-ES" b="1" dirty="0"/>
          </a:p>
        </p:txBody>
      </p:sp>
      <p:sp>
        <p:nvSpPr>
          <p:cNvPr id="10" name="9 CuadroTexto">
            <a:hlinkClick r:id="rId3"/>
          </p:cNvPr>
          <p:cNvSpPr txBox="1"/>
          <p:nvPr/>
        </p:nvSpPr>
        <p:spPr>
          <a:xfrm>
            <a:off x="428596" y="6143644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3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428596" y="1214422"/>
            <a:ext cx="3714776" cy="92869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1785918" y="857232"/>
            <a:ext cx="78581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Techo 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1643042" y="2143116"/>
            <a:ext cx="78581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Muro  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1785918" y="1500174"/>
            <a:ext cx="85725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Estrato  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4714876" y="1428736"/>
            <a:ext cx="10001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Potencia  </a:t>
            </a:r>
            <a:endParaRPr lang="es-ES" dirty="0"/>
          </a:p>
        </p:txBody>
      </p:sp>
      <p:sp>
        <p:nvSpPr>
          <p:cNvPr id="10" name="9 Cerrar llave"/>
          <p:cNvSpPr/>
          <p:nvPr/>
        </p:nvSpPr>
        <p:spPr>
          <a:xfrm>
            <a:off x="4286248" y="1214422"/>
            <a:ext cx="357190" cy="928694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500034" y="2857496"/>
            <a:ext cx="6286528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b="1" dirty="0" smtClean="0"/>
              <a:t>Estrato: </a:t>
            </a:r>
            <a:r>
              <a:rPr lang="es-ES" dirty="0" smtClean="0"/>
              <a:t>Capa horizontal de roca que define una unidad de sedimentación que tiene características litológicas y fosilíferas homogéneas.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500034" y="4143380"/>
            <a:ext cx="4547270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b="1" dirty="0" smtClean="0"/>
              <a:t>Techo: </a:t>
            </a:r>
            <a:r>
              <a:rPr lang="es-ES" dirty="0" smtClean="0"/>
              <a:t>Parte más alta y moderna de un estrato</a:t>
            </a:r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500034" y="4929198"/>
            <a:ext cx="2584297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b="1" dirty="0" smtClean="0"/>
              <a:t>Muro: </a:t>
            </a:r>
            <a:r>
              <a:rPr lang="es-ES" dirty="0" smtClean="0"/>
              <a:t>La base del estrato</a:t>
            </a:r>
            <a:endParaRPr lang="es-ES" dirty="0"/>
          </a:p>
        </p:txBody>
      </p:sp>
      <p:sp>
        <p:nvSpPr>
          <p:cNvPr id="14" name="13 Rectángulo"/>
          <p:cNvSpPr/>
          <p:nvPr/>
        </p:nvSpPr>
        <p:spPr>
          <a:xfrm>
            <a:off x="500034" y="5786454"/>
            <a:ext cx="4573496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b="1" dirty="0" smtClean="0"/>
              <a:t>Potencia: </a:t>
            </a:r>
            <a:r>
              <a:rPr lang="es-ES" dirty="0" smtClean="0"/>
              <a:t>Distancia vertical entre techo y muro</a:t>
            </a:r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286116" y="214290"/>
            <a:ext cx="157163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 En un  estrato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71472" y="1094416"/>
            <a:ext cx="4786346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Superficies de relleno:</a:t>
            </a:r>
            <a:endParaRPr lang="es-ES" dirty="0" smtClean="0"/>
          </a:p>
          <a:p>
            <a:r>
              <a:rPr lang="es-ES" dirty="0" smtClean="0"/>
              <a:t>las capas que son el resultado del relleno de un canal (valle de río, glaciar, canal de mareas, </a:t>
            </a:r>
            <a:r>
              <a:rPr lang="es-ES" dirty="0" err="1" smtClean="0"/>
              <a:t>etc</a:t>
            </a:r>
            <a:r>
              <a:rPr lang="es-ES" dirty="0" smtClean="0"/>
              <a:t>) presentan un muro irregular (erosionado)  y el techo más o menos plano.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308730"/>
            <a:ext cx="28479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714348" y="142852"/>
            <a:ext cx="4214842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Criterios sedimentológicos y estructurales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642910" y="3237556"/>
            <a:ext cx="4786346" cy="1477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Conglomerados :</a:t>
            </a:r>
            <a:endParaRPr lang="es-ES" dirty="0" smtClean="0"/>
          </a:p>
          <a:p>
            <a:r>
              <a:rPr lang="es-ES" dirty="0" smtClean="0"/>
              <a:t>Tienen orígenes muy diversos pero si provienen de una roca preexistente indica que se han formado por meteorización y por lo tanto se encuentran en el muro de esa roca preexistente</a:t>
            </a:r>
            <a:endParaRPr lang="es-E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3308994"/>
            <a:ext cx="28479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5053032"/>
            <a:ext cx="281940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500034" y="5410222"/>
            <a:ext cx="4786346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Grietas de desecación</a:t>
            </a:r>
            <a:endParaRPr lang="es-ES" dirty="0" smtClean="0"/>
          </a:p>
          <a:p>
            <a:r>
              <a:rPr lang="es-ES" dirty="0" smtClean="0"/>
              <a:t>En el techo son más anchas que en el muro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6072198" y="2428868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357950" y="4429132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215074" y="6215082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28604"/>
            <a:ext cx="248725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571472" y="714356"/>
            <a:ext cx="4786346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Posición de los clastos</a:t>
            </a:r>
            <a:endParaRPr lang="es-ES" dirty="0" smtClean="0"/>
          </a:p>
          <a:p>
            <a:r>
              <a:rPr lang="es-ES" dirty="0" smtClean="0"/>
              <a:t>Los clastos arquean el sedimento hacia el muro.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285721" y="3429001"/>
            <a:ext cx="4071966" cy="642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Estructuras de carga</a:t>
            </a:r>
            <a:endParaRPr lang="es-ES" dirty="0" smtClean="0"/>
          </a:p>
          <a:p>
            <a:r>
              <a:rPr lang="es-ES" dirty="0" smtClean="0"/>
              <a:t>Presentan la cara cóncava hacia el techo.</a:t>
            </a:r>
            <a:endParaRPr lang="es-E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2928934"/>
            <a:ext cx="2724169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5143512"/>
            <a:ext cx="3232725" cy="1228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642910" y="5572140"/>
            <a:ext cx="4786346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Marcas en el estrato</a:t>
            </a:r>
            <a:endParaRPr lang="es-ES" dirty="0" smtClean="0"/>
          </a:p>
          <a:p>
            <a:r>
              <a:rPr lang="es-ES" dirty="0" smtClean="0"/>
              <a:t>Cuando existen </a:t>
            </a:r>
            <a:r>
              <a:rPr lang="es-ES" dirty="0" err="1" smtClean="0"/>
              <a:t>ripples</a:t>
            </a:r>
            <a:r>
              <a:rPr lang="es-ES" dirty="0" smtClean="0"/>
              <a:t>, rizaduras o dunas presentan forma de V o de U en posición normal.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6286512" y="2214554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357950" y="4572008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500826" y="6286520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00100" y="357166"/>
            <a:ext cx="2428892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Criterio paleontológico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500034" y="1285860"/>
            <a:ext cx="5786478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err="1" smtClean="0"/>
              <a:t>Ignofauna</a:t>
            </a:r>
            <a:r>
              <a:rPr lang="es-ES" b="1" dirty="0" smtClean="0"/>
              <a:t>: </a:t>
            </a:r>
            <a:r>
              <a:rPr lang="es-ES" dirty="0" smtClean="0"/>
              <a:t>los animales que se desplazan por limos y arcillas dejan huellas en el techo del estrato.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1071546"/>
            <a:ext cx="20288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857224" y="2857496"/>
            <a:ext cx="5786478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Valvas : </a:t>
            </a:r>
            <a:r>
              <a:rPr lang="es-ES" dirty="0" smtClean="0"/>
              <a:t>las valvas de los animales muertos se suelen desarticular y se depositan, por acción del agua, con la cara convexa hacia arriba.</a:t>
            </a:r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3929066"/>
            <a:ext cx="46958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CuadroTexto"/>
          <p:cNvSpPr txBox="1"/>
          <p:nvPr/>
        </p:nvSpPr>
        <p:spPr>
          <a:xfrm>
            <a:off x="642910" y="5143512"/>
            <a:ext cx="578647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Corales solitarios:</a:t>
            </a:r>
            <a:r>
              <a:rPr lang="es-ES" dirty="0" smtClean="0"/>
              <a:t> se disponen con su parte cónica hacia arriba (la parte ancha está arriba)</a:t>
            </a:r>
            <a:endParaRPr lang="es-E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4714884"/>
            <a:ext cx="202882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2285984" y="4714884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858016" y="2214554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929454" y="6429396"/>
            <a:ext cx="1714512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Imágenes de criterios de polaridad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riángulo rectángulo"/>
          <p:cNvSpPr/>
          <p:nvPr/>
        </p:nvSpPr>
        <p:spPr>
          <a:xfrm>
            <a:off x="142844" y="1142984"/>
            <a:ext cx="5143536" cy="1214446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Elipse"/>
          <p:cNvSpPr/>
          <p:nvPr/>
        </p:nvSpPr>
        <p:spPr>
          <a:xfrm>
            <a:off x="3071802" y="157161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lipse"/>
          <p:cNvSpPr/>
          <p:nvPr/>
        </p:nvSpPr>
        <p:spPr>
          <a:xfrm>
            <a:off x="3357554" y="1643050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lipse"/>
          <p:cNvSpPr/>
          <p:nvPr/>
        </p:nvSpPr>
        <p:spPr>
          <a:xfrm>
            <a:off x="3643306" y="171448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4000496" y="185736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4214810" y="192880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4429124" y="200024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4714876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4786314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lipse"/>
          <p:cNvSpPr/>
          <p:nvPr/>
        </p:nvSpPr>
        <p:spPr>
          <a:xfrm>
            <a:off x="4857752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4929190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4867276" y="22145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4938714" y="22145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Elipse"/>
          <p:cNvSpPr/>
          <p:nvPr/>
        </p:nvSpPr>
        <p:spPr>
          <a:xfrm>
            <a:off x="5010152" y="22145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Elipse"/>
          <p:cNvSpPr/>
          <p:nvPr/>
        </p:nvSpPr>
        <p:spPr>
          <a:xfrm>
            <a:off x="5081590" y="22145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Elipse"/>
          <p:cNvSpPr/>
          <p:nvPr/>
        </p:nvSpPr>
        <p:spPr>
          <a:xfrm>
            <a:off x="5019676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Elipse"/>
          <p:cNvSpPr/>
          <p:nvPr/>
        </p:nvSpPr>
        <p:spPr>
          <a:xfrm>
            <a:off x="5091114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Elipse"/>
          <p:cNvSpPr/>
          <p:nvPr/>
        </p:nvSpPr>
        <p:spPr>
          <a:xfrm>
            <a:off x="5162552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Elipse"/>
          <p:cNvSpPr/>
          <p:nvPr/>
        </p:nvSpPr>
        <p:spPr>
          <a:xfrm>
            <a:off x="5233990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Forma libre"/>
          <p:cNvSpPr/>
          <p:nvPr/>
        </p:nvSpPr>
        <p:spPr>
          <a:xfrm>
            <a:off x="2857488" y="1571612"/>
            <a:ext cx="3571900" cy="214314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Triángulo rectángulo"/>
          <p:cNvSpPr/>
          <p:nvPr/>
        </p:nvSpPr>
        <p:spPr>
          <a:xfrm>
            <a:off x="142844" y="2643182"/>
            <a:ext cx="5143536" cy="1214446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Elipse"/>
          <p:cNvSpPr/>
          <p:nvPr/>
        </p:nvSpPr>
        <p:spPr>
          <a:xfrm>
            <a:off x="3071802" y="3071810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Elipse"/>
          <p:cNvSpPr/>
          <p:nvPr/>
        </p:nvSpPr>
        <p:spPr>
          <a:xfrm>
            <a:off x="3357554" y="314324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Elipse"/>
          <p:cNvSpPr/>
          <p:nvPr/>
        </p:nvSpPr>
        <p:spPr>
          <a:xfrm>
            <a:off x="3643306" y="321468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Elipse"/>
          <p:cNvSpPr/>
          <p:nvPr/>
        </p:nvSpPr>
        <p:spPr>
          <a:xfrm>
            <a:off x="4000496" y="335756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Elipse"/>
          <p:cNvSpPr/>
          <p:nvPr/>
        </p:nvSpPr>
        <p:spPr>
          <a:xfrm>
            <a:off x="4214810" y="342900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Elipse"/>
          <p:cNvSpPr/>
          <p:nvPr/>
        </p:nvSpPr>
        <p:spPr>
          <a:xfrm>
            <a:off x="4429124" y="3500438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Elipse"/>
          <p:cNvSpPr/>
          <p:nvPr/>
        </p:nvSpPr>
        <p:spPr>
          <a:xfrm>
            <a:off x="4714876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Elipse"/>
          <p:cNvSpPr/>
          <p:nvPr/>
        </p:nvSpPr>
        <p:spPr>
          <a:xfrm>
            <a:off x="4786314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Elipse"/>
          <p:cNvSpPr/>
          <p:nvPr/>
        </p:nvSpPr>
        <p:spPr>
          <a:xfrm>
            <a:off x="4857752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51 Elipse"/>
          <p:cNvSpPr/>
          <p:nvPr/>
        </p:nvSpPr>
        <p:spPr>
          <a:xfrm>
            <a:off x="4929190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Elipse"/>
          <p:cNvSpPr/>
          <p:nvPr/>
        </p:nvSpPr>
        <p:spPr>
          <a:xfrm>
            <a:off x="4867276" y="371475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53 Elipse"/>
          <p:cNvSpPr/>
          <p:nvPr/>
        </p:nvSpPr>
        <p:spPr>
          <a:xfrm>
            <a:off x="4938714" y="371475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Elipse"/>
          <p:cNvSpPr/>
          <p:nvPr/>
        </p:nvSpPr>
        <p:spPr>
          <a:xfrm>
            <a:off x="5010152" y="371475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Elipse"/>
          <p:cNvSpPr/>
          <p:nvPr/>
        </p:nvSpPr>
        <p:spPr>
          <a:xfrm>
            <a:off x="5081590" y="371475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56 Elipse"/>
          <p:cNvSpPr/>
          <p:nvPr/>
        </p:nvSpPr>
        <p:spPr>
          <a:xfrm>
            <a:off x="5019676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57 Elipse"/>
          <p:cNvSpPr/>
          <p:nvPr/>
        </p:nvSpPr>
        <p:spPr>
          <a:xfrm>
            <a:off x="5091114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58 Elipse"/>
          <p:cNvSpPr/>
          <p:nvPr/>
        </p:nvSpPr>
        <p:spPr>
          <a:xfrm>
            <a:off x="5162552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59 Elipse"/>
          <p:cNvSpPr/>
          <p:nvPr/>
        </p:nvSpPr>
        <p:spPr>
          <a:xfrm>
            <a:off x="5233990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60 Forma libre"/>
          <p:cNvSpPr/>
          <p:nvPr/>
        </p:nvSpPr>
        <p:spPr>
          <a:xfrm>
            <a:off x="2857488" y="3076975"/>
            <a:ext cx="3643338" cy="209149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61 Elipse"/>
          <p:cNvSpPr/>
          <p:nvPr/>
        </p:nvSpPr>
        <p:spPr>
          <a:xfrm>
            <a:off x="2071670" y="278605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62 Elipse"/>
          <p:cNvSpPr/>
          <p:nvPr/>
        </p:nvSpPr>
        <p:spPr>
          <a:xfrm>
            <a:off x="2357422" y="285749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63 Elipse"/>
          <p:cNvSpPr/>
          <p:nvPr/>
        </p:nvSpPr>
        <p:spPr>
          <a:xfrm>
            <a:off x="2643174" y="292893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64 Elipse"/>
          <p:cNvSpPr/>
          <p:nvPr/>
        </p:nvSpPr>
        <p:spPr>
          <a:xfrm>
            <a:off x="3214678" y="292893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6" name="65 Elipse"/>
          <p:cNvSpPr/>
          <p:nvPr/>
        </p:nvSpPr>
        <p:spPr>
          <a:xfrm>
            <a:off x="3428992" y="300037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66 Elipse"/>
          <p:cNvSpPr/>
          <p:nvPr/>
        </p:nvSpPr>
        <p:spPr>
          <a:xfrm>
            <a:off x="3643306" y="307181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67 Elipse"/>
          <p:cNvSpPr/>
          <p:nvPr/>
        </p:nvSpPr>
        <p:spPr>
          <a:xfrm>
            <a:off x="4124324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68 Elipse"/>
          <p:cNvSpPr/>
          <p:nvPr/>
        </p:nvSpPr>
        <p:spPr>
          <a:xfrm>
            <a:off x="4195762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0" name="69 Elipse"/>
          <p:cNvSpPr/>
          <p:nvPr/>
        </p:nvSpPr>
        <p:spPr>
          <a:xfrm>
            <a:off x="4267200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1" name="70 Elipse"/>
          <p:cNvSpPr/>
          <p:nvPr/>
        </p:nvSpPr>
        <p:spPr>
          <a:xfrm>
            <a:off x="4338638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2" name="71 Elipse"/>
          <p:cNvSpPr/>
          <p:nvPr/>
        </p:nvSpPr>
        <p:spPr>
          <a:xfrm>
            <a:off x="4276724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3" name="72 Elipse"/>
          <p:cNvSpPr/>
          <p:nvPr/>
        </p:nvSpPr>
        <p:spPr>
          <a:xfrm>
            <a:off x="4348162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4" name="73 Elipse"/>
          <p:cNvSpPr/>
          <p:nvPr/>
        </p:nvSpPr>
        <p:spPr>
          <a:xfrm>
            <a:off x="4419600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5" name="74 Elipse"/>
          <p:cNvSpPr/>
          <p:nvPr/>
        </p:nvSpPr>
        <p:spPr>
          <a:xfrm>
            <a:off x="4491038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6" name="75 Elipse"/>
          <p:cNvSpPr/>
          <p:nvPr/>
        </p:nvSpPr>
        <p:spPr>
          <a:xfrm>
            <a:off x="4429124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7" name="76 Elipse"/>
          <p:cNvSpPr/>
          <p:nvPr/>
        </p:nvSpPr>
        <p:spPr>
          <a:xfrm>
            <a:off x="4500562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8" name="77 Elipse"/>
          <p:cNvSpPr/>
          <p:nvPr/>
        </p:nvSpPr>
        <p:spPr>
          <a:xfrm>
            <a:off x="4572000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78 Elipse"/>
          <p:cNvSpPr/>
          <p:nvPr/>
        </p:nvSpPr>
        <p:spPr>
          <a:xfrm>
            <a:off x="4643438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0" name="79 Elipse"/>
          <p:cNvSpPr/>
          <p:nvPr/>
        </p:nvSpPr>
        <p:spPr>
          <a:xfrm>
            <a:off x="2795574" y="308133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1" name="80 Elipse"/>
          <p:cNvSpPr/>
          <p:nvPr/>
        </p:nvSpPr>
        <p:spPr>
          <a:xfrm>
            <a:off x="3000364" y="285749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2" name="81 Elipse"/>
          <p:cNvSpPr/>
          <p:nvPr/>
        </p:nvSpPr>
        <p:spPr>
          <a:xfrm>
            <a:off x="3929058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82 Elipse"/>
          <p:cNvSpPr/>
          <p:nvPr/>
        </p:nvSpPr>
        <p:spPr>
          <a:xfrm>
            <a:off x="4000496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Elipse"/>
          <p:cNvSpPr/>
          <p:nvPr/>
        </p:nvSpPr>
        <p:spPr>
          <a:xfrm>
            <a:off x="4071934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5" name="84 Elipse"/>
          <p:cNvSpPr/>
          <p:nvPr/>
        </p:nvSpPr>
        <p:spPr>
          <a:xfrm>
            <a:off x="4143372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6" name="85 Elipse"/>
          <p:cNvSpPr/>
          <p:nvPr/>
        </p:nvSpPr>
        <p:spPr>
          <a:xfrm>
            <a:off x="4081458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7" name="86 Elipse"/>
          <p:cNvSpPr/>
          <p:nvPr/>
        </p:nvSpPr>
        <p:spPr>
          <a:xfrm>
            <a:off x="4152896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8" name="87 Elipse"/>
          <p:cNvSpPr/>
          <p:nvPr/>
        </p:nvSpPr>
        <p:spPr>
          <a:xfrm>
            <a:off x="4224334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9" name="88 Elipse"/>
          <p:cNvSpPr/>
          <p:nvPr/>
        </p:nvSpPr>
        <p:spPr>
          <a:xfrm>
            <a:off x="4295772" y="32861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0" name="89 Elipse"/>
          <p:cNvSpPr/>
          <p:nvPr/>
        </p:nvSpPr>
        <p:spPr>
          <a:xfrm>
            <a:off x="4233858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1" name="90 Elipse"/>
          <p:cNvSpPr/>
          <p:nvPr/>
        </p:nvSpPr>
        <p:spPr>
          <a:xfrm>
            <a:off x="4305296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2" name="91 Elipse"/>
          <p:cNvSpPr/>
          <p:nvPr/>
        </p:nvSpPr>
        <p:spPr>
          <a:xfrm>
            <a:off x="4376734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3" name="92 Elipse"/>
          <p:cNvSpPr/>
          <p:nvPr/>
        </p:nvSpPr>
        <p:spPr>
          <a:xfrm>
            <a:off x="4448172" y="321468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4" name="93 Elipse"/>
          <p:cNvSpPr/>
          <p:nvPr/>
        </p:nvSpPr>
        <p:spPr>
          <a:xfrm>
            <a:off x="4481514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5" name="94 Elipse"/>
          <p:cNvSpPr/>
          <p:nvPr/>
        </p:nvSpPr>
        <p:spPr>
          <a:xfrm>
            <a:off x="4552952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6" name="95 Elipse"/>
          <p:cNvSpPr/>
          <p:nvPr/>
        </p:nvSpPr>
        <p:spPr>
          <a:xfrm>
            <a:off x="4624390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7" name="96 Elipse"/>
          <p:cNvSpPr/>
          <p:nvPr/>
        </p:nvSpPr>
        <p:spPr>
          <a:xfrm>
            <a:off x="4695828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8" name="97 Elipse"/>
          <p:cNvSpPr/>
          <p:nvPr/>
        </p:nvSpPr>
        <p:spPr>
          <a:xfrm>
            <a:off x="4633914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9" name="98 Elipse"/>
          <p:cNvSpPr/>
          <p:nvPr/>
        </p:nvSpPr>
        <p:spPr>
          <a:xfrm>
            <a:off x="4705352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0" name="99 Elipse"/>
          <p:cNvSpPr/>
          <p:nvPr/>
        </p:nvSpPr>
        <p:spPr>
          <a:xfrm>
            <a:off x="4776790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1" name="100 Elipse"/>
          <p:cNvSpPr/>
          <p:nvPr/>
        </p:nvSpPr>
        <p:spPr>
          <a:xfrm>
            <a:off x="4848228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2" name="101 Elipse"/>
          <p:cNvSpPr/>
          <p:nvPr/>
        </p:nvSpPr>
        <p:spPr>
          <a:xfrm>
            <a:off x="4786314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3" name="102 Elipse"/>
          <p:cNvSpPr/>
          <p:nvPr/>
        </p:nvSpPr>
        <p:spPr>
          <a:xfrm>
            <a:off x="4857752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4" name="103 Elipse"/>
          <p:cNvSpPr/>
          <p:nvPr/>
        </p:nvSpPr>
        <p:spPr>
          <a:xfrm>
            <a:off x="4929190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5" name="104 Elipse"/>
          <p:cNvSpPr/>
          <p:nvPr/>
        </p:nvSpPr>
        <p:spPr>
          <a:xfrm>
            <a:off x="5000628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6" name="105 Elipse"/>
          <p:cNvSpPr/>
          <p:nvPr/>
        </p:nvSpPr>
        <p:spPr>
          <a:xfrm>
            <a:off x="4276724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7" name="106 Elipse"/>
          <p:cNvSpPr/>
          <p:nvPr/>
        </p:nvSpPr>
        <p:spPr>
          <a:xfrm>
            <a:off x="4348162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8" name="107 Elipse"/>
          <p:cNvSpPr/>
          <p:nvPr/>
        </p:nvSpPr>
        <p:spPr>
          <a:xfrm>
            <a:off x="4419600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9" name="108 Elipse"/>
          <p:cNvSpPr/>
          <p:nvPr/>
        </p:nvSpPr>
        <p:spPr>
          <a:xfrm>
            <a:off x="4491038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0" name="109 Elipse"/>
          <p:cNvSpPr/>
          <p:nvPr/>
        </p:nvSpPr>
        <p:spPr>
          <a:xfrm>
            <a:off x="4429124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1" name="110 Elipse"/>
          <p:cNvSpPr/>
          <p:nvPr/>
        </p:nvSpPr>
        <p:spPr>
          <a:xfrm>
            <a:off x="4500562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2" name="111 Elipse"/>
          <p:cNvSpPr/>
          <p:nvPr/>
        </p:nvSpPr>
        <p:spPr>
          <a:xfrm>
            <a:off x="4572000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3" name="112 Elipse"/>
          <p:cNvSpPr/>
          <p:nvPr/>
        </p:nvSpPr>
        <p:spPr>
          <a:xfrm>
            <a:off x="4643438" y="35099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4" name="113 Elipse"/>
          <p:cNvSpPr/>
          <p:nvPr/>
        </p:nvSpPr>
        <p:spPr>
          <a:xfrm>
            <a:off x="4581524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5" name="114 Elipse"/>
          <p:cNvSpPr/>
          <p:nvPr/>
        </p:nvSpPr>
        <p:spPr>
          <a:xfrm>
            <a:off x="4652962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6" name="115 Elipse"/>
          <p:cNvSpPr/>
          <p:nvPr/>
        </p:nvSpPr>
        <p:spPr>
          <a:xfrm>
            <a:off x="4724400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7" name="116 Elipse"/>
          <p:cNvSpPr/>
          <p:nvPr/>
        </p:nvSpPr>
        <p:spPr>
          <a:xfrm>
            <a:off x="4795838" y="34385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8" name="117 Elipse"/>
          <p:cNvSpPr/>
          <p:nvPr/>
        </p:nvSpPr>
        <p:spPr>
          <a:xfrm>
            <a:off x="4624390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9" name="118 Elipse"/>
          <p:cNvSpPr/>
          <p:nvPr/>
        </p:nvSpPr>
        <p:spPr>
          <a:xfrm>
            <a:off x="4695828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0" name="119 Elipse"/>
          <p:cNvSpPr/>
          <p:nvPr/>
        </p:nvSpPr>
        <p:spPr>
          <a:xfrm>
            <a:off x="4767266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1" name="120 Elipse"/>
          <p:cNvSpPr/>
          <p:nvPr/>
        </p:nvSpPr>
        <p:spPr>
          <a:xfrm>
            <a:off x="4838704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2" name="121 Elipse"/>
          <p:cNvSpPr/>
          <p:nvPr/>
        </p:nvSpPr>
        <p:spPr>
          <a:xfrm>
            <a:off x="4776790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3" name="122 Elipse"/>
          <p:cNvSpPr/>
          <p:nvPr/>
        </p:nvSpPr>
        <p:spPr>
          <a:xfrm>
            <a:off x="4848228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4" name="123 Elipse"/>
          <p:cNvSpPr/>
          <p:nvPr/>
        </p:nvSpPr>
        <p:spPr>
          <a:xfrm>
            <a:off x="4919666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5" name="124 Elipse"/>
          <p:cNvSpPr/>
          <p:nvPr/>
        </p:nvSpPr>
        <p:spPr>
          <a:xfrm>
            <a:off x="4991104" y="364331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6" name="125 Elipse"/>
          <p:cNvSpPr/>
          <p:nvPr/>
        </p:nvSpPr>
        <p:spPr>
          <a:xfrm>
            <a:off x="4929190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7" name="126 Elipse"/>
          <p:cNvSpPr/>
          <p:nvPr/>
        </p:nvSpPr>
        <p:spPr>
          <a:xfrm>
            <a:off x="5000628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8" name="127 Elipse"/>
          <p:cNvSpPr/>
          <p:nvPr/>
        </p:nvSpPr>
        <p:spPr>
          <a:xfrm>
            <a:off x="5072066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9" name="128 Elipse"/>
          <p:cNvSpPr/>
          <p:nvPr/>
        </p:nvSpPr>
        <p:spPr>
          <a:xfrm>
            <a:off x="5143504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0" name="129 Elipse"/>
          <p:cNvSpPr/>
          <p:nvPr/>
        </p:nvSpPr>
        <p:spPr>
          <a:xfrm>
            <a:off x="4429124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1" name="130 Elipse"/>
          <p:cNvSpPr/>
          <p:nvPr/>
        </p:nvSpPr>
        <p:spPr>
          <a:xfrm>
            <a:off x="4500562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2" name="131 Elipse"/>
          <p:cNvSpPr/>
          <p:nvPr/>
        </p:nvSpPr>
        <p:spPr>
          <a:xfrm>
            <a:off x="4572000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3" name="132 Elipse"/>
          <p:cNvSpPr/>
          <p:nvPr/>
        </p:nvSpPr>
        <p:spPr>
          <a:xfrm>
            <a:off x="4643438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4" name="133 Elipse"/>
          <p:cNvSpPr/>
          <p:nvPr/>
        </p:nvSpPr>
        <p:spPr>
          <a:xfrm>
            <a:off x="4581524" y="36623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5" name="134 Elipse"/>
          <p:cNvSpPr/>
          <p:nvPr/>
        </p:nvSpPr>
        <p:spPr>
          <a:xfrm>
            <a:off x="4652962" y="36623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6" name="135 Elipse"/>
          <p:cNvSpPr/>
          <p:nvPr/>
        </p:nvSpPr>
        <p:spPr>
          <a:xfrm>
            <a:off x="4724400" y="36623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7" name="136 Elipse"/>
          <p:cNvSpPr/>
          <p:nvPr/>
        </p:nvSpPr>
        <p:spPr>
          <a:xfrm>
            <a:off x="4795838" y="36623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8" name="137 Elipse"/>
          <p:cNvSpPr/>
          <p:nvPr/>
        </p:nvSpPr>
        <p:spPr>
          <a:xfrm>
            <a:off x="4733924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9" name="138 Elipse"/>
          <p:cNvSpPr/>
          <p:nvPr/>
        </p:nvSpPr>
        <p:spPr>
          <a:xfrm>
            <a:off x="4805362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0" name="139 Elipse"/>
          <p:cNvSpPr/>
          <p:nvPr/>
        </p:nvSpPr>
        <p:spPr>
          <a:xfrm>
            <a:off x="4876800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1" name="140 Elipse"/>
          <p:cNvSpPr/>
          <p:nvPr/>
        </p:nvSpPr>
        <p:spPr>
          <a:xfrm>
            <a:off x="4948238" y="359092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2" name="141 Forma libre"/>
          <p:cNvSpPr/>
          <p:nvPr/>
        </p:nvSpPr>
        <p:spPr>
          <a:xfrm>
            <a:off x="1785918" y="2786058"/>
            <a:ext cx="4644329" cy="295276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3" name="142 Elipse"/>
          <p:cNvSpPr/>
          <p:nvPr/>
        </p:nvSpPr>
        <p:spPr>
          <a:xfrm>
            <a:off x="3214678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4" name="143 Elipse"/>
          <p:cNvSpPr/>
          <p:nvPr/>
        </p:nvSpPr>
        <p:spPr>
          <a:xfrm>
            <a:off x="3286116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5" name="144 Elipse"/>
          <p:cNvSpPr/>
          <p:nvPr/>
        </p:nvSpPr>
        <p:spPr>
          <a:xfrm>
            <a:off x="3357554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6" name="145 Elipse"/>
          <p:cNvSpPr/>
          <p:nvPr/>
        </p:nvSpPr>
        <p:spPr>
          <a:xfrm>
            <a:off x="3428992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7" name="146 Elipse"/>
          <p:cNvSpPr/>
          <p:nvPr/>
        </p:nvSpPr>
        <p:spPr>
          <a:xfrm>
            <a:off x="3367078" y="507207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8" name="147 Elipse"/>
          <p:cNvSpPr/>
          <p:nvPr/>
        </p:nvSpPr>
        <p:spPr>
          <a:xfrm>
            <a:off x="3438516" y="507207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9" name="148 Elipse"/>
          <p:cNvSpPr/>
          <p:nvPr/>
        </p:nvSpPr>
        <p:spPr>
          <a:xfrm>
            <a:off x="3509954" y="507207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0" name="149 Elipse"/>
          <p:cNvSpPr/>
          <p:nvPr/>
        </p:nvSpPr>
        <p:spPr>
          <a:xfrm>
            <a:off x="3581392" y="507207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1" name="150 Elipse"/>
          <p:cNvSpPr/>
          <p:nvPr/>
        </p:nvSpPr>
        <p:spPr>
          <a:xfrm>
            <a:off x="3519478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2" name="151 Elipse"/>
          <p:cNvSpPr/>
          <p:nvPr/>
        </p:nvSpPr>
        <p:spPr>
          <a:xfrm>
            <a:off x="3590916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3" name="152 Elipse"/>
          <p:cNvSpPr/>
          <p:nvPr/>
        </p:nvSpPr>
        <p:spPr>
          <a:xfrm>
            <a:off x="3662354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4" name="153 Elipse"/>
          <p:cNvSpPr/>
          <p:nvPr/>
        </p:nvSpPr>
        <p:spPr>
          <a:xfrm>
            <a:off x="3733792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5" name="154 Triángulo rectángulo"/>
          <p:cNvSpPr/>
          <p:nvPr/>
        </p:nvSpPr>
        <p:spPr>
          <a:xfrm>
            <a:off x="214282" y="4786322"/>
            <a:ext cx="5143536" cy="1214446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6" name="155 Elipse"/>
          <p:cNvSpPr/>
          <p:nvPr/>
        </p:nvSpPr>
        <p:spPr>
          <a:xfrm>
            <a:off x="3143240" y="5214950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7" name="156 Elipse"/>
          <p:cNvSpPr/>
          <p:nvPr/>
        </p:nvSpPr>
        <p:spPr>
          <a:xfrm>
            <a:off x="3428992" y="528638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8" name="157 Elipse"/>
          <p:cNvSpPr/>
          <p:nvPr/>
        </p:nvSpPr>
        <p:spPr>
          <a:xfrm>
            <a:off x="3714744" y="535782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9" name="158 Elipse"/>
          <p:cNvSpPr/>
          <p:nvPr/>
        </p:nvSpPr>
        <p:spPr>
          <a:xfrm>
            <a:off x="4071934" y="550070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0" name="159 Elipse"/>
          <p:cNvSpPr/>
          <p:nvPr/>
        </p:nvSpPr>
        <p:spPr>
          <a:xfrm>
            <a:off x="4286248" y="557214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1" name="160 Elipse"/>
          <p:cNvSpPr/>
          <p:nvPr/>
        </p:nvSpPr>
        <p:spPr>
          <a:xfrm>
            <a:off x="4500562" y="5643578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2" name="161 Elipse"/>
          <p:cNvSpPr/>
          <p:nvPr/>
        </p:nvSpPr>
        <p:spPr>
          <a:xfrm>
            <a:off x="4786314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3" name="162 Elipse"/>
          <p:cNvSpPr/>
          <p:nvPr/>
        </p:nvSpPr>
        <p:spPr>
          <a:xfrm>
            <a:off x="4857752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4" name="163 Elipse"/>
          <p:cNvSpPr/>
          <p:nvPr/>
        </p:nvSpPr>
        <p:spPr>
          <a:xfrm>
            <a:off x="4929190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5" name="164 Elipse"/>
          <p:cNvSpPr/>
          <p:nvPr/>
        </p:nvSpPr>
        <p:spPr>
          <a:xfrm>
            <a:off x="5000628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6" name="165 Elipse"/>
          <p:cNvSpPr/>
          <p:nvPr/>
        </p:nvSpPr>
        <p:spPr>
          <a:xfrm>
            <a:off x="4938714" y="585789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7" name="166 Elipse"/>
          <p:cNvSpPr/>
          <p:nvPr/>
        </p:nvSpPr>
        <p:spPr>
          <a:xfrm>
            <a:off x="5010152" y="585789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8" name="167 Elipse"/>
          <p:cNvSpPr/>
          <p:nvPr/>
        </p:nvSpPr>
        <p:spPr>
          <a:xfrm>
            <a:off x="5081590" y="585789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9" name="168 Elipse"/>
          <p:cNvSpPr/>
          <p:nvPr/>
        </p:nvSpPr>
        <p:spPr>
          <a:xfrm>
            <a:off x="5153028" y="585789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0" name="169 Elipse"/>
          <p:cNvSpPr/>
          <p:nvPr/>
        </p:nvSpPr>
        <p:spPr>
          <a:xfrm>
            <a:off x="5091114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1" name="170 Elipse"/>
          <p:cNvSpPr/>
          <p:nvPr/>
        </p:nvSpPr>
        <p:spPr>
          <a:xfrm>
            <a:off x="5162552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2" name="171 Elipse"/>
          <p:cNvSpPr/>
          <p:nvPr/>
        </p:nvSpPr>
        <p:spPr>
          <a:xfrm>
            <a:off x="5233990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3" name="172 Elipse"/>
          <p:cNvSpPr/>
          <p:nvPr/>
        </p:nvSpPr>
        <p:spPr>
          <a:xfrm>
            <a:off x="5305428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5" name="174 Elipse"/>
          <p:cNvSpPr/>
          <p:nvPr/>
        </p:nvSpPr>
        <p:spPr>
          <a:xfrm>
            <a:off x="2143108" y="492919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6" name="175 Elipse"/>
          <p:cNvSpPr/>
          <p:nvPr/>
        </p:nvSpPr>
        <p:spPr>
          <a:xfrm>
            <a:off x="2428860" y="500063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7" name="176 Elipse"/>
          <p:cNvSpPr/>
          <p:nvPr/>
        </p:nvSpPr>
        <p:spPr>
          <a:xfrm>
            <a:off x="2714612" y="507207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8" name="177 Elipse"/>
          <p:cNvSpPr/>
          <p:nvPr/>
        </p:nvSpPr>
        <p:spPr>
          <a:xfrm>
            <a:off x="3286116" y="507207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9" name="178 Elipse"/>
          <p:cNvSpPr/>
          <p:nvPr/>
        </p:nvSpPr>
        <p:spPr>
          <a:xfrm>
            <a:off x="3500430" y="514351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0" name="179 Elipse"/>
          <p:cNvSpPr/>
          <p:nvPr/>
        </p:nvSpPr>
        <p:spPr>
          <a:xfrm>
            <a:off x="3714744" y="521495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1" name="180 Elipse"/>
          <p:cNvSpPr/>
          <p:nvPr/>
        </p:nvSpPr>
        <p:spPr>
          <a:xfrm>
            <a:off x="4195762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2" name="181 Elipse"/>
          <p:cNvSpPr/>
          <p:nvPr/>
        </p:nvSpPr>
        <p:spPr>
          <a:xfrm>
            <a:off x="4267200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3" name="182 Elipse"/>
          <p:cNvSpPr/>
          <p:nvPr/>
        </p:nvSpPr>
        <p:spPr>
          <a:xfrm>
            <a:off x="4338638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4" name="183 Elipse"/>
          <p:cNvSpPr/>
          <p:nvPr/>
        </p:nvSpPr>
        <p:spPr>
          <a:xfrm>
            <a:off x="4410076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5" name="184 Elipse"/>
          <p:cNvSpPr/>
          <p:nvPr/>
        </p:nvSpPr>
        <p:spPr>
          <a:xfrm>
            <a:off x="4348162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6" name="185 Elipse"/>
          <p:cNvSpPr/>
          <p:nvPr/>
        </p:nvSpPr>
        <p:spPr>
          <a:xfrm>
            <a:off x="4419600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7" name="186 Elipse"/>
          <p:cNvSpPr/>
          <p:nvPr/>
        </p:nvSpPr>
        <p:spPr>
          <a:xfrm>
            <a:off x="4491038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8" name="187 Elipse"/>
          <p:cNvSpPr/>
          <p:nvPr/>
        </p:nvSpPr>
        <p:spPr>
          <a:xfrm>
            <a:off x="4562476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9" name="188 Elipse"/>
          <p:cNvSpPr/>
          <p:nvPr/>
        </p:nvSpPr>
        <p:spPr>
          <a:xfrm>
            <a:off x="4500562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0" name="189 Elipse"/>
          <p:cNvSpPr/>
          <p:nvPr/>
        </p:nvSpPr>
        <p:spPr>
          <a:xfrm>
            <a:off x="4572000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1" name="190 Elipse"/>
          <p:cNvSpPr/>
          <p:nvPr/>
        </p:nvSpPr>
        <p:spPr>
          <a:xfrm>
            <a:off x="4643438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2" name="191 Elipse"/>
          <p:cNvSpPr/>
          <p:nvPr/>
        </p:nvSpPr>
        <p:spPr>
          <a:xfrm>
            <a:off x="4714876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3" name="192 Elipse"/>
          <p:cNvSpPr/>
          <p:nvPr/>
        </p:nvSpPr>
        <p:spPr>
          <a:xfrm>
            <a:off x="2867012" y="522447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4" name="193 Elipse"/>
          <p:cNvSpPr/>
          <p:nvPr/>
        </p:nvSpPr>
        <p:spPr>
          <a:xfrm>
            <a:off x="3071802" y="50006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5" name="194 Elipse"/>
          <p:cNvSpPr/>
          <p:nvPr/>
        </p:nvSpPr>
        <p:spPr>
          <a:xfrm>
            <a:off x="4000496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6" name="195 Elipse"/>
          <p:cNvSpPr/>
          <p:nvPr/>
        </p:nvSpPr>
        <p:spPr>
          <a:xfrm>
            <a:off x="4071934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7" name="196 Elipse"/>
          <p:cNvSpPr/>
          <p:nvPr/>
        </p:nvSpPr>
        <p:spPr>
          <a:xfrm>
            <a:off x="4143372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8" name="197 Elipse"/>
          <p:cNvSpPr/>
          <p:nvPr/>
        </p:nvSpPr>
        <p:spPr>
          <a:xfrm>
            <a:off x="4214810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9" name="198 Elipse"/>
          <p:cNvSpPr/>
          <p:nvPr/>
        </p:nvSpPr>
        <p:spPr>
          <a:xfrm>
            <a:off x="4152896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0" name="199 Elipse"/>
          <p:cNvSpPr/>
          <p:nvPr/>
        </p:nvSpPr>
        <p:spPr>
          <a:xfrm>
            <a:off x="4224334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1" name="200 Elipse"/>
          <p:cNvSpPr/>
          <p:nvPr/>
        </p:nvSpPr>
        <p:spPr>
          <a:xfrm>
            <a:off x="4295772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2" name="201 Elipse"/>
          <p:cNvSpPr/>
          <p:nvPr/>
        </p:nvSpPr>
        <p:spPr>
          <a:xfrm>
            <a:off x="4367210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3" name="202 Elipse"/>
          <p:cNvSpPr/>
          <p:nvPr/>
        </p:nvSpPr>
        <p:spPr>
          <a:xfrm>
            <a:off x="4305296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4" name="203 Elipse"/>
          <p:cNvSpPr/>
          <p:nvPr/>
        </p:nvSpPr>
        <p:spPr>
          <a:xfrm>
            <a:off x="4376734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5" name="204 Elipse"/>
          <p:cNvSpPr/>
          <p:nvPr/>
        </p:nvSpPr>
        <p:spPr>
          <a:xfrm>
            <a:off x="4448172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6" name="205 Elipse"/>
          <p:cNvSpPr/>
          <p:nvPr/>
        </p:nvSpPr>
        <p:spPr>
          <a:xfrm>
            <a:off x="4519610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7" name="206 Elipse"/>
          <p:cNvSpPr/>
          <p:nvPr/>
        </p:nvSpPr>
        <p:spPr>
          <a:xfrm>
            <a:off x="4552952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8" name="207 Elipse"/>
          <p:cNvSpPr/>
          <p:nvPr/>
        </p:nvSpPr>
        <p:spPr>
          <a:xfrm>
            <a:off x="4624390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9" name="208 Elipse"/>
          <p:cNvSpPr/>
          <p:nvPr/>
        </p:nvSpPr>
        <p:spPr>
          <a:xfrm>
            <a:off x="4695828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0" name="209 Elipse"/>
          <p:cNvSpPr/>
          <p:nvPr/>
        </p:nvSpPr>
        <p:spPr>
          <a:xfrm>
            <a:off x="4767266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1" name="210 Elipse"/>
          <p:cNvSpPr/>
          <p:nvPr/>
        </p:nvSpPr>
        <p:spPr>
          <a:xfrm>
            <a:off x="4705352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2" name="211 Elipse"/>
          <p:cNvSpPr/>
          <p:nvPr/>
        </p:nvSpPr>
        <p:spPr>
          <a:xfrm>
            <a:off x="4776790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3" name="212 Elipse"/>
          <p:cNvSpPr/>
          <p:nvPr/>
        </p:nvSpPr>
        <p:spPr>
          <a:xfrm>
            <a:off x="4848228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4" name="213 Elipse"/>
          <p:cNvSpPr/>
          <p:nvPr/>
        </p:nvSpPr>
        <p:spPr>
          <a:xfrm>
            <a:off x="4919666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5" name="214 Elipse"/>
          <p:cNvSpPr/>
          <p:nvPr/>
        </p:nvSpPr>
        <p:spPr>
          <a:xfrm>
            <a:off x="4857752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6" name="215 Elipse"/>
          <p:cNvSpPr/>
          <p:nvPr/>
        </p:nvSpPr>
        <p:spPr>
          <a:xfrm>
            <a:off x="4929190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7" name="216 Elipse"/>
          <p:cNvSpPr/>
          <p:nvPr/>
        </p:nvSpPr>
        <p:spPr>
          <a:xfrm>
            <a:off x="5000628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8" name="217 Elipse"/>
          <p:cNvSpPr/>
          <p:nvPr/>
        </p:nvSpPr>
        <p:spPr>
          <a:xfrm>
            <a:off x="5072066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9" name="218 Elipse"/>
          <p:cNvSpPr/>
          <p:nvPr/>
        </p:nvSpPr>
        <p:spPr>
          <a:xfrm>
            <a:off x="4348162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0" name="219 Elipse"/>
          <p:cNvSpPr/>
          <p:nvPr/>
        </p:nvSpPr>
        <p:spPr>
          <a:xfrm>
            <a:off x="4419600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1" name="220 Elipse"/>
          <p:cNvSpPr/>
          <p:nvPr/>
        </p:nvSpPr>
        <p:spPr>
          <a:xfrm>
            <a:off x="4491038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2" name="221 Elipse"/>
          <p:cNvSpPr/>
          <p:nvPr/>
        </p:nvSpPr>
        <p:spPr>
          <a:xfrm>
            <a:off x="4562476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3" name="222 Elipse"/>
          <p:cNvSpPr/>
          <p:nvPr/>
        </p:nvSpPr>
        <p:spPr>
          <a:xfrm>
            <a:off x="4500562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4" name="223 Elipse"/>
          <p:cNvSpPr/>
          <p:nvPr/>
        </p:nvSpPr>
        <p:spPr>
          <a:xfrm>
            <a:off x="4572000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5" name="224 Elipse"/>
          <p:cNvSpPr/>
          <p:nvPr/>
        </p:nvSpPr>
        <p:spPr>
          <a:xfrm>
            <a:off x="4643438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6" name="225 Elipse"/>
          <p:cNvSpPr/>
          <p:nvPr/>
        </p:nvSpPr>
        <p:spPr>
          <a:xfrm>
            <a:off x="4714876" y="56531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7" name="226 Elipse"/>
          <p:cNvSpPr/>
          <p:nvPr/>
        </p:nvSpPr>
        <p:spPr>
          <a:xfrm>
            <a:off x="4652962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8" name="227 Elipse"/>
          <p:cNvSpPr/>
          <p:nvPr/>
        </p:nvSpPr>
        <p:spPr>
          <a:xfrm>
            <a:off x="4724400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9" name="228 Elipse"/>
          <p:cNvSpPr/>
          <p:nvPr/>
        </p:nvSpPr>
        <p:spPr>
          <a:xfrm>
            <a:off x="4795838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0" name="229 Elipse"/>
          <p:cNvSpPr/>
          <p:nvPr/>
        </p:nvSpPr>
        <p:spPr>
          <a:xfrm>
            <a:off x="4867276" y="55816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1" name="230 Elipse"/>
          <p:cNvSpPr/>
          <p:nvPr/>
        </p:nvSpPr>
        <p:spPr>
          <a:xfrm>
            <a:off x="4695828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2" name="231 Elipse"/>
          <p:cNvSpPr/>
          <p:nvPr/>
        </p:nvSpPr>
        <p:spPr>
          <a:xfrm>
            <a:off x="4767266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3" name="232 Elipse"/>
          <p:cNvSpPr/>
          <p:nvPr/>
        </p:nvSpPr>
        <p:spPr>
          <a:xfrm>
            <a:off x="4838704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4" name="233 Elipse"/>
          <p:cNvSpPr/>
          <p:nvPr/>
        </p:nvSpPr>
        <p:spPr>
          <a:xfrm>
            <a:off x="4910142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5" name="234 Elipse"/>
          <p:cNvSpPr/>
          <p:nvPr/>
        </p:nvSpPr>
        <p:spPr>
          <a:xfrm>
            <a:off x="4848228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6" name="235 Elipse"/>
          <p:cNvSpPr/>
          <p:nvPr/>
        </p:nvSpPr>
        <p:spPr>
          <a:xfrm>
            <a:off x="4919666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7" name="236 Elipse"/>
          <p:cNvSpPr/>
          <p:nvPr/>
        </p:nvSpPr>
        <p:spPr>
          <a:xfrm>
            <a:off x="4991104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8" name="237 Elipse"/>
          <p:cNvSpPr/>
          <p:nvPr/>
        </p:nvSpPr>
        <p:spPr>
          <a:xfrm>
            <a:off x="5062542" y="578645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9" name="238 Elipse"/>
          <p:cNvSpPr/>
          <p:nvPr/>
        </p:nvSpPr>
        <p:spPr>
          <a:xfrm>
            <a:off x="5000628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0" name="239 Elipse"/>
          <p:cNvSpPr/>
          <p:nvPr/>
        </p:nvSpPr>
        <p:spPr>
          <a:xfrm>
            <a:off x="5072066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1" name="240 Elipse"/>
          <p:cNvSpPr/>
          <p:nvPr/>
        </p:nvSpPr>
        <p:spPr>
          <a:xfrm>
            <a:off x="5143504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2" name="241 Elipse"/>
          <p:cNvSpPr/>
          <p:nvPr/>
        </p:nvSpPr>
        <p:spPr>
          <a:xfrm>
            <a:off x="5214942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3" name="242 Elipse"/>
          <p:cNvSpPr/>
          <p:nvPr/>
        </p:nvSpPr>
        <p:spPr>
          <a:xfrm>
            <a:off x="4500562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4" name="243 Elipse"/>
          <p:cNvSpPr/>
          <p:nvPr/>
        </p:nvSpPr>
        <p:spPr>
          <a:xfrm>
            <a:off x="4572000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5" name="244 Elipse"/>
          <p:cNvSpPr/>
          <p:nvPr/>
        </p:nvSpPr>
        <p:spPr>
          <a:xfrm>
            <a:off x="4643438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6" name="245 Elipse"/>
          <p:cNvSpPr/>
          <p:nvPr/>
        </p:nvSpPr>
        <p:spPr>
          <a:xfrm>
            <a:off x="4714876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7" name="246 Elipse"/>
          <p:cNvSpPr/>
          <p:nvPr/>
        </p:nvSpPr>
        <p:spPr>
          <a:xfrm>
            <a:off x="4652962" y="58055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8" name="247 Elipse"/>
          <p:cNvSpPr/>
          <p:nvPr/>
        </p:nvSpPr>
        <p:spPr>
          <a:xfrm>
            <a:off x="4724400" y="58055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9" name="248 Elipse"/>
          <p:cNvSpPr/>
          <p:nvPr/>
        </p:nvSpPr>
        <p:spPr>
          <a:xfrm>
            <a:off x="4795838" y="58055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0" name="249 Elipse"/>
          <p:cNvSpPr/>
          <p:nvPr/>
        </p:nvSpPr>
        <p:spPr>
          <a:xfrm>
            <a:off x="4867276" y="58055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1" name="250 Elipse"/>
          <p:cNvSpPr/>
          <p:nvPr/>
        </p:nvSpPr>
        <p:spPr>
          <a:xfrm>
            <a:off x="4805362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2" name="251 Elipse"/>
          <p:cNvSpPr/>
          <p:nvPr/>
        </p:nvSpPr>
        <p:spPr>
          <a:xfrm>
            <a:off x="4876800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3" name="252 Elipse"/>
          <p:cNvSpPr/>
          <p:nvPr/>
        </p:nvSpPr>
        <p:spPr>
          <a:xfrm>
            <a:off x="4948238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4" name="253 Elipse"/>
          <p:cNvSpPr/>
          <p:nvPr/>
        </p:nvSpPr>
        <p:spPr>
          <a:xfrm>
            <a:off x="5019676" y="57340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6" name="255 Elipse"/>
          <p:cNvSpPr/>
          <p:nvPr/>
        </p:nvSpPr>
        <p:spPr>
          <a:xfrm>
            <a:off x="3857620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7" name="256 Elipse"/>
          <p:cNvSpPr/>
          <p:nvPr/>
        </p:nvSpPr>
        <p:spPr>
          <a:xfrm>
            <a:off x="3929058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8" name="257 Elipse"/>
          <p:cNvSpPr/>
          <p:nvPr/>
        </p:nvSpPr>
        <p:spPr>
          <a:xfrm>
            <a:off x="4000496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9" name="258 Elipse"/>
          <p:cNvSpPr/>
          <p:nvPr/>
        </p:nvSpPr>
        <p:spPr>
          <a:xfrm>
            <a:off x="4071934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0" name="259 Elipse"/>
          <p:cNvSpPr/>
          <p:nvPr/>
        </p:nvSpPr>
        <p:spPr>
          <a:xfrm>
            <a:off x="4010020" y="52054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1" name="260 Elipse"/>
          <p:cNvSpPr/>
          <p:nvPr/>
        </p:nvSpPr>
        <p:spPr>
          <a:xfrm>
            <a:off x="4081458" y="52054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2" name="261 Elipse"/>
          <p:cNvSpPr/>
          <p:nvPr/>
        </p:nvSpPr>
        <p:spPr>
          <a:xfrm>
            <a:off x="4152896" y="52054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3" name="262 Elipse"/>
          <p:cNvSpPr/>
          <p:nvPr/>
        </p:nvSpPr>
        <p:spPr>
          <a:xfrm>
            <a:off x="4224334" y="52054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4" name="263 Elipse"/>
          <p:cNvSpPr/>
          <p:nvPr/>
        </p:nvSpPr>
        <p:spPr>
          <a:xfrm>
            <a:off x="4162420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5" name="264 Elipse"/>
          <p:cNvSpPr/>
          <p:nvPr/>
        </p:nvSpPr>
        <p:spPr>
          <a:xfrm>
            <a:off x="4233858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6" name="265 Elipse"/>
          <p:cNvSpPr/>
          <p:nvPr/>
        </p:nvSpPr>
        <p:spPr>
          <a:xfrm>
            <a:off x="4305296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7" name="266 Elipse"/>
          <p:cNvSpPr/>
          <p:nvPr/>
        </p:nvSpPr>
        <p:spPr>
          <a:xfrm>
            <a:off x="4376734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8" name="267 Elipse"/>
          <p:cNvSpPr/>
          <p:nvPr/>
        </p:nvSpPr>
        <p:spPr>
          <a:xfrm>
            <a:off x="3776658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9" name="268 Elipse"/>
          <p:cNvSpPr/>
          <p:nvPr/>
        </p:nvSpPr>
        <p:spPr>
          <a:xfrm>
            <a:off x="3848096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0" name="269 Elipse"/>
          <p:cNvSpPr/>
          <p:nvPr/>
        </p:nvSpPr>
        <p:spPr>
          <a:xfrm>
            <a:off x="3919534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1" name="270 Elipse"/>
          <p:cNvSpPr/>
          <p:nvPr/>
        </p:nvSpPr>
        <p:spPr>
          <a:xfrm>
            <a:off x="3990972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2" name="271 Elipse"/>
          <p:cNvSpPr/>
          <p:nvPr/>
        </p:nvSpPr>
        <p:spPr>
          <a:xfrm>
            <a:off x="3714744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3" name="272 Elipse"/>
          <p:cNvSpPr/>
          <p:nvPr/>
        </p:nvSpPr>
        <p:spPr>
          <a:xfrm>
            <a:off x="3786182" y="50006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4" name="273 Elipse"/>
          <p:cNvSpPr/>
          <p:nvPr/>
        </p:nvSpPr>
        <p:spPr>
          <a:xfrm>
            <a:off x="3767134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5" name="274 Elipse"/>
          <p:cNvSpPr/>
          <p:nvPr/>
        </p:nvSpPr>
        <p:spPr>
          <a:xfrm>
            <a:off x="3838572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6" name="275 Elipse"/>
          <p:cNvSpPr/>
          <p:nvPr/>
        </p:nvSpPr>
        <p:spPr>
          <a:xfrm>
            <a:off x="3910010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7" name="276 Elipse"/>
          <p:cNvSpPr/>
          <p:nvPr/>
        </p:nvSpPr>
        <p:spPr>
          <a:xfrm>
            <a:off x="3981448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8" name="277 Elipse"/>
          <p:cNvSpPr/>
          <p:nvPr/>
        </p:nvSpPr>
        <p:spPr>
          <a:xfrm>
            <a:off x="3919534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9" name="278 Elipse"/>
          <p:cNvSpPr/>
          <p:nvPr/>
        </p:nvSpPr>
        <p:spPr>
          <a:xfrm>
            <a:off x="3990972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0" name="279 Elipse"/>
          <p:cNvSpPr/>
          <p:nvPr/>
        </p:nvSpPr>
        <p:spPr>
          <a:xfrm>
            <a:off x="4062410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1" name="280 Elipse"/>
          <p:cNvSpPr/>
          <p:nvPr/>
        </p:nvSpPr>
        <p:spPr>
          <a:xfrm>
            <a:off x="4133848" y="51339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2" name="281 Elipse"/>
          <p:cNvSpPr/>
          <p:nvPr/>
        </p:nvSpPr>
        <p:spPr>
          <a:xfrm>
            <a:off x="4071934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3" name="282 Elipse"/>
          <p:cNvSpPr/>
          <p:nvPr/>
        </p:nvSpPr>
        <p:spPr>
          <a:xfrm>
            <a:off x="4143372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4" name="283 Elipse"/>
          <p:cNvSpPr/>
          <p:nvPr/>
        </p:nvSpPr>
        <p:spPr>
          <a:xfrm>
            <a:off x="4214810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5" name="284 Elipse"/>
          <p:cNvSpPr/>
          <p:nvPr/>
        </p:nvSpPr>
        <p:spPr>
          <a:xfrm>
            <a:off x="4286248" y="50625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6" name="285 Elipse"/>
          <p:cNvSpPr/>
          <p:nvPr/>
        </p:nvSpPr>
        <p:spPr>
          <a:xfrm>
            <a:off x="3714744" y="508159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7" name="286 Elipse"/>
          <p:cNvSpPr/>
          <p:nvPr/>
        </p:nvSpPr>
        <p:spPr>
          <a:xfrm>
            <a:off x="3786182" y="508159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8" name="287 Elipse"/>
          <p:cNvSpPr/>
          <p:nvPr/>
        </p:nvSpPr>
        <p:spPr>
          <a:xfrm>
            <a:off x="3724268" y="51530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9" name="288 Elipse"/>
          <p:cNvSpPr/>
          <p:nvPr/>
        </p:nvSpPr>
        <p:spPr>
          <a:xfrm>
            <a:off x="3795706" y="51530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0" name="289 Elipse"/>
          <p:cNvSpPr/>
          <p:nvPr/>
        </p:nvSpPr>
        <p:spPr>
          <a:xfrm>
            <a:off x="3867144" y="51530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1" name="290 Elipse"/>
          <p:cNvSpPr/>
          <p:nvPr/>
        </p:nvSpPr>
        <p:spPr>
          <a:xfrm>
            <a:off x="3938582" y="515303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2" name="291 Elipse"/>
          <p:cNvSpPr/>
          <p:nvPr/>
        </p:nvSpPr>
        <p:spPr>
          <a:xfrm>
            <a:off x="3876668" y="508159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3" name="292 Elipse"/>
          <p:cNvSpPr/>
          <p:nvPr/>
        </p:nvSpPr>
        <p:spPr>
          <a:xfrm>
            <a:off x="3948106" y="508159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4" name="293 Elipse"/>
          <p:cNvSpPr/>
          <p:nvPr/>
        </p:nvSpPr>
        <p:spPr>
          <a:xfrm>
            <a:off x="4019544" y="508159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5" name="294 Elipse"/>
          <p:cNvSpPr/>
          <p:nvPr/>
        </p:nvSpPr>
        <p:spPr>
          <a:xfrm>
            <a:off x="4090982" y="508159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6" name="295 Elipse"/>
          <p:cNvSpPr/>
          <p:nvPr/>
        </p:nvSpPr>
        <p:spPr>
          <a:xfrm>
            <a:off x="4143372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7" name="296 Elipse"/>
          <p:cNvSpPr/>
          <p:nvPr/>
        </p:nvSpPr>
        <p:spPr>
          <a:xfrm>
            <a:off x="4214810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8" name="297 Elipse"/>
          <p:cNvSpPr/>
          <p:nvPr/>
        </p:nvSpPr>
        <p:spPr>
          <a:xfrm>
            <a:off x="4286248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9" name="298 Elipse"/>
          <p:cNvSpPr/>
          <p:nvPr/>
        </p:nvSpPr>
        <p:spPr>
          <a:xfrm>
            <a:off x="4357686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0" name="299 Elipse"/>
          <p:cNvSpPr/>
          <p:nvPr/>
        </p:nvSpPr>
        <p:spPr>
          <a:xfrm>
            <a:off x="4295772" y="54197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1" name="300 Elipse"/>
          <p:cNvSpPr/>
          <p:nvPr/>
        </p:nvSpPr>
        <p:spPr>
          <a:xfrm>
            <a:off x="4367210" y="54197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2" name="301 Elipse"/>
          <p:cNvSpPr/>
          <p:nvPr/>
        </p:nvSpPr>
        <p:spPr>
          <a:xfrm>
            <a:off x="4438648" y="54197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3" name="302 Elipse"/>
          <p:cNvSpPr/>
          <p:nvPr/>
        </p:nvSpPr>
        <p:spPr>
          <a:xfrm>
            <a:off x="4510086" y="54197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4" name="303 Elipse"/>
          <p:cNvSpPr/>
          <p:nvPr/>
        </p:nvSpPr>
        <p:spPr>
          <a:xfrm>
            <a:off x="4448172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5" name="304 Elipse"/>
          <p:cNvSpPr/>
          <p:nvPr/>
        </p:nvSpPr>
        <p:spPr>
          <a:xfrm>
            <a:off x="4519610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6" name="305 Elipse"/>
          <p:cNvSpPr/>
          <p:nvPr/>
        </p:nvSpPr>
        <p:spPr>
          <a:xfrm>
            <a:off x="4591048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7" name="306 Elipse"/>
          <p:cNvSpPr/>
          <p:nvPr/>
        </p:nvSpPr>
        <p:spPr>
          <a:xfrm>
            <a:off x="4662486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8" name="307 Elipse"/>
          <p:cNvSpPr/>
          <p:nvPr/>
        </p:nvSpPr>
        <p:spPr>
          <a:xfrm>
            <a:off x="4062410" y="52149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9" name="308 Elipse"/>
          <p:cNvSpPr/>
          <p:nvPr/>
        </p:nvSpPr>
        <p:spPr>
          <a:xfrm>
            <a:off x="4133848" y="52149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0" name="309 Elipse"/>
          <p:cNvSpPr/>
          <p:nvPr/>
        </p:nvSpPr>
        <p:spPr>
          <a:xfrm>
            <a:off x="4205286" y="52149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1" name="310 Elipse"/>
          <p:cNvSpPr/>
          <p:nvPr/>
        </p:nvSpPr>
        <p:spPr>
          <a:xfrm>
            <a:off x="4276724" y="52149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2" name="311 Elipse"/>
          <p:cNvSpPr/>
          <p:nvPr/>
        </p:nvSpPr>
        <p:spPr>
          <a:xfrm>
            <a:off x="4000496" y="52149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3" name="312 Elipse"/>
          <p:cNvSpPr/>
          <p:nvPr/>
        </p:nvSpPr>
        <p:spPr>
          <a:xfrm>
            <a:off x="4071934" y="52149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4" name="313 Elipse"/>
          <p:cNvSpPr/>
          <p:nvPr/>
        </p:nvSpPr>
        <p:spPr>
          <a:xfrm>
            <a:off x="4052886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5" name="314 Elipse"/>
          <p:cNvSpPr/>
          <p:nvPr/>
        </p:nvSpPr>
        <p:spPr>
          <a:xfrm>
            <a:off x="4124324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6" name="315 Elipse"/>
          <p:cNvSpPr/>
          <p:nvPr/>
        </p:nvSpPr>
        <p:spPr>
          <a:xfrm>
            <a:off x="4195762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7" name="316 Elipse"/>
          <p:cNvSpPr/>
          <p:nvPr/>
        </p:nvSpPr>
        <p:spPr>
          <a:xfrm>
            <a:off x="4267200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8" name="317 Elipse"/>
          <p:cNvSpPr/>
          <p:nvPr/>
        </p:nvSpPr>
        <p:spPr>
          <a:xfrm>
            <a:off x="4205286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9" name="318 Elipse"/>
          <p:cNvSpPr/>
          <p:nvPr/>
        </p:nvSpPr>
        <p:spPr>
          <a:xfrm>
            <a:off x="4276724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0" name="319 Elipse"/>
          <p:cNvSpPr/>
          <p:nvPr/>
        </p:nvSpPr>
        <p:spPr>
          <a:xfrm>
            <a:off x="4348162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1" name="320 Elipse"/>
          <p:cNvSpPr/>
          <p:nvPr/>
        </p:nvSpPr>
        <p:spPr>
          <a:xfrm>
            <a:off x="4419600" y="53483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2" name="321 Elipse"/>
          <p:cNvSpPr/>
          <p:nvPr/>
        </p:nvSpPr>
        <p:spPr>
          <a:xfrm>
            <a:off x="4357686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3" name="322 Elipse"/>
          <p:cNvSpPr/>
          <p:nvPr/>
        </p:nvSpPr>
        <p:spPr>
          <a:xfrm>
            <a:off x="4429124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4" name="323 Elipse"/>
          <p:cNvSpPr/>
          <p:nvPr/>
        </p:nvSpPr>
        <p:spPr>
          <a:xfrm>
            <a:off x="4500562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5" name="324 Elipse"/>
          <p:cNvSpPr/>
          <p:nvPr/>
        </p:nvSpPr>
        <p:spPr>
          <a:xfrm>
            <a:off x="4572000" y="52768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6" name="325 Elipse"/>
          <p:cNvSpPr/>
          <p:nvPr/>
        </p:nvSpPr>
        <p:spPr>
          <a:xfrm>
            <a:off x="4000496" y="52959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7" name="326 Elipse"/>
          <p:cNvSpPr/>
          <p:nvPr/>
        </p:nvSpPr>
        <p:spPr>
          <a:xfrm>
            <a:off x="4071934" y="52959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8" name="327 Elipse"/>
          <p:cNvSpPr/>
          <p:nvPr/>
        </p:nvSpPr>
        <p:spPr>
          <a:xfrm>
            <a:off x="4010020" y="53673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9" name="328 Elipse"/>
          <p:cNvSpPr/>
          <p:nvPr/>
        </p:nvSpPr>
        <p:spPr>
          <a:xfrm>
            <a:off x="4081458" y="53673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0" name="329 Elipse"/>
          <p:cNvSpPr/>
          <p:nvPr/>
        </p:nvSpPr>
        <p:spPr>
          <a:xfrm>
            <a:off x="4152896" y="53673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1" name="330 Elipse"/>
          <p:cNvSpPr/>
          <p:nvPr/>
        </p:nvSpPr>
        <p:spPr>
          <a:xfrm>
            <a:off x="4224334" y="53673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2" name="331 Elipse"/>
          <p:cNvSpPr/>
          <p:nvPr/>
        </p:nvSpPr>
        <p:spPr>
          <a:xfrm>
            <a:off x="4162420" y="52959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3" name="332 Elipse"/>
          <p:cNvSpPr/>
          <p:nvPr/>
        </p:nvSpPr>
        <p:spPr>
          <a:xfrm>
            <a:off x="4233858" y="52959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4" name="333 Elipse"/>
          <p:cNvSpPr/>
          <p:nvPr/>
        </p:nvSpPr>
        <p:spPr>
          <a:xfrm>
            <a:off x="4305296" y="52959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5" name="334 Elipse"/>
          <p:cNvSpPr/>
          <p:nvPr/>
        </p:nvSpPr>
        <p:spPr>
          <a:xfrm>
            <a:off x="4376734" y="52959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6" name="335 Elipse"/>
          <p:cNvSpPr/>
          <p:nvPr/>
        </p:nvSpPr>
        <p:spPr>
          <a:xfrm>
            <a:off x="2428860" y="478632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7" name="336 Elipse"/>
          <p:cNvSpPr/>
          <p:nvPr/>
        </p:nvSpPr>
        <p:spPr>
          <a:xfrm>
            <a:off x="2643174" y="485776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8" name="337 Elipse"/>
          <p:cNvSpPr/>
          <p:nvPr/>
        </p:nvSpPr>
        <p:spPr>
          <a:xfrm>
            <a:off x="2857488" y="4929198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9" name="338 Elipse"/>
          <p:cNvSpPr/>
          <p:nvPr/>
        </p:nvSpPr>
        <p:spPr>
          <a:xfrm>
            <a:off x="2214546" y="471488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0" name="339 Elipse"/>
          <p:cNvSpPr/>
          <p:nvPr/>
        </p:nvSpPr>
        <p:spPr>
          <a:xfrm>
            <a:off x="1142976" y="471488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1" name="340 Elipse"/>
          <p:cNvSpPr/>
          <p:nvPr/>
        </p:nvSpPr>
        <p:spPr>
          <a:xfrm>
            <a:off x="1428728" y="478632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2" name="341 Elipse"/>
          <p:cNvSpPr/>
          <p:nvPr/>
        </p:nvSpPr>
        <p:spPr>
          <a:xfrm>
            <a:off x="1714480" y="478632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3" name="342 Elipse"/>
          <p:cNvSpPr/>
          <p:nvPr/>
        </p:nvSpPr>
        <p:spPr>
          <a:xfrm>
            <a:off x="1866880" y="493872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4" name="343 Elipse"/>
          <p:cNvSpPr/>
          <p:nvPr/>
        </p:nvSpPr>
        <p:spPr>
          <a:xfrm>
            <a:off x="2000232" y="471488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5" name="254 Forma libre"/>
          <p:cNvSpPr/>
          <p:nvPr/>
        </p:nvSpPr>
        <p:spPr>
          <a:xfrm>
            <a:off x="1857356" y="4929198"/>
            <a:ext cx="4553264" cy="194420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4" name="173 Forma libre"/>
          <p:cNvSpPr/>
          <p:nvPr/>
        </p:nvSpPr>
        <p:spPr>
          <a:xfrm>
            <a:off x="2928926" y="5220115"/>
            <a:ext cx="3571900" cy="137711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5" name="344 Forma libre"/>
          <p:cNvSpPr/>
          <p:nvPr/>
        </p:nvSpPr>
        <p:spPr>
          <a:xfrm>
            <a:off x="1000100" y="4643446"/>
            <a:ext cx="5301745" cy="194420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6" name="345 Rectángulo"/>
          <p:cNvSpPr/>
          <p:nvPr/>
        </p:nvSpPr>
        <p:spPr>
          <a:xfrm>
            <a:off x="3214678" y="4357694"/>
            <a:ext cx="714380" cy="1571636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" name="411 Grupo"/>
          <p:cNvGrpSpPr/>
          <p:nvPr/>
        </p:nvGrpSpPr>
        <p:grpSpPr>
          <a:xfrm>
            <a:off x="8001024" y="3143248"/>
            <a:ext cx="785818" cy="1940968"/>
            <a:chOff x="8215338" y="5072074"/>
            <a:chExt cx="785818" cy="1940968"/>
          </a:xfrm>
        </p:grpSpPr>
        <p:grpSp>
          <p:nvGrpSpPr>
            <p:cNvPr id="3" name="403 Grupo"/>
            <p:cNvGrpSpPr/>
            <p:nvPr/>
          </p:nvGrpSpPr>
          <p:grpSpPr>
            <a:xfrm>
              <a:off x="8215338" y="5500702"/>
              <a:ext cx="733428" cy="1071570"/>
              <a:chOff x="7696224" y="3929066"/>
              <a:chExt cx="733428" cy="1071570"/>
            </a:xfrm>
          </p:grpSpPr>
          <p:sp>
            <p:nvSpPr>
              <p:cNvPr id="347" name="346 Rectángulo"/>
              <p:cNvSpPr/>
              <p:nvPr/>
            </p:nvSpPr>
            <p:spPr>
              <a:xfrm>
                <a:off x="7715272" y="3929066"/>
                <a:ext cx="714380" cy="1071570"/>
              </a:xfrm>
              <a:prstGeom prst="rect">
                <a:avLst/>
              </a:prstGeom>
              <a:noFill/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8" name="347 Elipse"/>
              <p:cNvSpPr/>
              <p:nvPr/>
            </p:nvSpPr>
            <p:spPr>
              <a:xfrm>
                <a:off x="7715272" y="4643446"/>
                <a:ext cx="357190" cy="35719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9" name="348 Elipse"/>
              <p:cNvSpPr/>
              <p:nvPr/>
            </p:nvSpPr>
            <p:spPr>
              <a:xfrm>
                <a:off x="8072462" y="4643446"/>
                <a:ext cx="357190" cy="35719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0" name="349 Elipse"/>
              <p:cNvSpPr/>
              <p:nvPr/>
            </p:nvSpPr>
            <p:spPr>
              <a:xfrm>
                <a:off x="7786710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1" name="350 Elipse"/>
              <p:cNvSpPr/>
              <p:nvPr/>
            </p:nvSpPr>
            <p:spPr>
              <a:xfrm>
                <a:off x="8001024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2" name="351 Elipse"/>
              <p:cNvSpPr/>
              <p:nvPr/>
            </p:nvSpPr>
            <p:spPr>
              <a:xfrm>
                <a:off x="8215338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3" name="352 Elipse"/>
              <p:cNvSpPr/>
              <p:nvPr/>
            </p:nvSpPr>
            <p:spPr>
              <a:xfrm>
                <a:off x="7715272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4" name="353 Elipse"/>
              <p:cNvSpPr/>
              <p:nvPr/>
            </p:nvSpPr>
            <p:spPr>
              <a:xfrm>
                <a:off x="7839100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5" name="354 Elipse"/>
              <p:cNvSpPr/>
              <p:nvPr/>
            </p:nvSpPr>
            <p:spPr>
              <a:xfrm>
                <a:off x="7910538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6" name="355 Elipse"/>
              <p:cNvSpPr/>
              <p:nvPr/>
            </p:nvSpPr>
            <p:spPr>
              <a:xfrm>
                <a:off x="7981976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7" name="356 Elipse"/>
              <p:cNvSpPr/>
              <p:nvPr/>
            </p:nvSpPr>
            <p:spPr>
              <a:xfrm>
                <a:off x="8053414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8" name="357 Elipse"/>
              <p:cNvSpPr/>
              <p:nvPr/>
            </p:nvSpPr>
            <p:spPr>
              <a:xfrm>
                <a:off x="7991500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9" name="358 Elipse"/>
              <p:cNvSpPr/>
              <p:nvPr/>
            </p:nvSpPr>
            <p:spPr>
              <a:xfrm>
                <a:off x="8062938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0" name="359 Elipse"/>
              <p:cNvSpPr/>
              <p:nvPr/>
            </p:nvSpPr>
            <p:spPr>
              <a:xfrm>
                <a:off x="8134376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1" name="360 Elipse"/>
              <p:cNvSpPr/>
              <p:nvPr/>
            </p:nvSpPr>
            <p:spPr>
              <a:xfrm>
                <a:off x="8205814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2" name="361 Elipse"/>
              <p:cNvSpPr/>
              <p:nvPr/>
            </p:nvSpPr>
            <p:spPr>
              <a:xfrm>
                <a:off x="8143900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3" name="362 Elipse"/>
              <p:cNvSpPr/>
              <p:nvPr/>
            </p:nvSpPr>
            <p:spPr>
              <a:xfrm>
                <a:off x="8215338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4" name="363 Elipse"/>
              <p:cNvSpPr/>
              <p:nvPr/>
            </p:nvSpPr>
            <p:spPr>
              <a:xfrm>
                <a:off x="8286776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5" name="364 Elipse"/>
              <p:cNvSpPr/>
              <p:nvPr/>
            </p:nvSpPr>
            <p:spPr>
              <a:xfrm>
                <a:off x="8358214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6" name="365 Elipse"/>
              <p:cNvSpPr/>
              <p:nvPr/>
            </p:nvSpPr>
            <p:spPr>
              <a:xfrm>
                <a:off x="7748614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7" name="366 Elipse"/>
              <p:cNvSpPr/>
              <p:nvPr/>
            </p:nvSpPr>
            <p:spPr>
              <a:xfrm>
                <a:off x="7820052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8" name="367 Elipse"/>
              <p:cNvSpPr/>
              <p:nvPr/>
            </p:nvSpPr>
            <p:spPr>
              <a:xfrm>
                <a:off x="7758138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9" name="368 Elipse"/>
              <p:cNvSpPr/>
              <p:nvPr/>
            </p:nvSpPr>
            <p:spPr>
              <a:xfrm>
                <a:off x="7829576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0" name="369 Elipse"/>
              <p:cNvSpPr/>
              <p:nvPr/>
            </p:nvSpPr>
            <p:spPr>
              <a:xfrm>
                <a:off x="7901014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1" name="370 Elipse"/>
              <p:cNvSpPr/>
              <p:nvPr/>
            </p:nvSpPr>
            <p:spPr>
              <a:xfrm>
                <a:off x="7972452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2" name="371 Elipse"/>
              <p:cNvSpPr/>
              <p:nvPr/>
            </p:nvSpPr>
            <p:spPr>
              <a:xfrm>
                <a:off x="7910538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3" name="372 Elipse"/>
              <p:cNvSpPr/>
              <p:nvPr/>
            </p:nvSpPr>
            <p:spPr>
              <a:xfrm>
                <a:off x="7981976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4" name="373 Elipse"/>
              <p:cNvSpPr/>
              <p:nvPr/>
            </p:nvSpPr>
            <p:spPr>
              <a:xfrm>
                <a:off x="8053414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5" name="374 Elipse"/>
              <p:cNvSpPr/>
              <p:nvPr/>
            </p:nvSpPr>
            <p:spPr>
              <a:xfrm>
                <a:off x="8124852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6" name="375 Elipse"/>
              <p:cNvSpPr/>
              <p:nvPr/>
            </p:nvSpPr>
            <p:spPr>
              <a:xfrm>
                <a:off x="7696224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7" name="376 Elipse"/>
              <p:cNvSpPr/>
              <p:nvPr/>
            </p:nvSpPr>
            <p:spPr>
              <a:xfrm>
                <a:off x="7767662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8" name="377 Elipse"/>
              <p:cNvSpPr/>
              <p:nvPr/>
            </p:nvSpPr>
            <p:spPr>
              <a:xfrm>
                <a:off x="7705748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9" name="378 Elipse"/>
              <p:cNvSpPr/>
              <p:nvPr/>
            </p:nvSpPr>
            <p:spPr>
              <a:xfrm>
                <a:off x="7777186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0" name="379 Elipse"/>
              <p:cNvSpPr/>
              <p:nvPr/>
            </p:nvSpPr>
            <p:spPr>
              <a:xfrm>
                <a:off x="7848624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1" name="380 Elipse"/>
              <p:cNvSpPr/>
              <p:nvPr/>
            </p:nvSpPr>
            <p:spPr>
              <a:xfrm>
                <a:off x="7920062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2" name="381 Elipse"/>
              <p:cNvSpPr/>
              <p:nvPr/>
            </p:nvSpPr>
            <p:spPr>
              <a:xfrm>
                <a:off x="7748614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3" name="382 Elipse"/>
              <p:cNvSpPr/>
              <p:nvPr/>
            </p:nvSpPr>
            <p:spPr>
              <a:xfrm>
                <a:off x="7820052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4" name="383 Elipse"/>
              <p:cNvSpPr/>
              <p:nvPr/>
            </p:nvSpPr>
            <p:spPr>
              <a:xfrm>
                <a:off x="7891490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5" name="384 Elipse"/>
              <p:cNvSpPr/>
              <p:nvPr/>
            </p:nvSpPr>
            <p:spPr>
              <a:xfrm>
                <a:off x="7962928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6" name="385 Elipse"/>
              <p:cNvSpPr/>
              <p:nvPr/>
            </p:nvSpPr>
            <p:spPr>
              <a:xfrm>
                <a:off x="7901014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7" name="386 Elipse"/>
              <p:cNvSpPr/>
              <p:nvPr/>
            </p:nvSpPr>
            <p:spPr>
              <a:xfrm>
                <a:off x="7972452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8" name="387 Elipse"/>
              <p:cNvSpPr/>
              <p:nvPr/>
            </p:nvSpPr>
            <p:spPr>
              <a:xfrm>
                <a:off x="8043890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9" name="388 Elipse"/>
              <p:cNvSpPr/>
              <p:nvPr/>
            </p:nvSpPr>
            <p:spPr>
              <a:xfrm>
                <a:off x="8115328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0" name="389 Elipse"/>
              <p:cNvSpPr/>
              <p:nvPr/>
            </p:nvSpPr>
            <p:spPr>
              <a:xfrm>
                <a:off x="8053414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1" name="390 Elipse"/>
              <p:cNvSpPr/>
              <p:nvPr/>
            </p:nvSpPr>
            <p:spPr>
              <a:xfrm>
                <a:off x="8124852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2" name="391 Elipse"/>
              <p:cNvSpPr/>
              <p:nvPr/>
            </p:nvSpPr>
            <p:spPr>
              <a:xfrm>
                <a:off x="8196290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3" name="392 Elipse"/>
              <p:cNvSpPr/>
              <p:nvPr/>
            </p:nvSpPr>
            <p:spPr>
              <a:xfrm>
                <a:off x="8267728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4" name="393 Elipse"/>
              <p:cNvSpPr/>
              <p:nvPr/>
            </p:nvSpPr>
            <p:spPr>
              <a:xfrm>
                <a:off x="7696224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5" name="394 Elipse"/>
              <p:cNvSpPr/>
              <p:nvPr/>
            </p:nvSpPr>
            <p:spPr>
              <a:xfrm>
                <a:off x="7767662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6" name="395 Elipse"/>
              <p:cNvSpPr/>
              <p:nvPr/>
            </p:nvSpPr>
            <p:spPr>
              <a:xfrm>
                <a:off x="7705748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7" name="396 Elipse"/>
              <p:cNvSpPr/>
              <p:nvPr/>
            </p:nvSpPr>
            <p:spPr>
              <a:xfrm>
                <a:off x="7777186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8" name="397 Elipse"/>
              <p:cNvSpPr/>
              <p:nvPr/>
            </p:nvSpPr>
            <p:spPr>
              <a:xfrm>
                <a:off x="7848624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9" name="398 Elipse"/>
              <p:cNvSpPr/>
              <p:nvPr/>
            </p:nvSpPr>
            <p:spPr>
              <a:xfrm>
                <a:off x="7920062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00" name="399 Elipse"/>
              <p:cNvSpPr/>
              <p:nvPr/>
            </p:nvSpPr>
            <p:spPr>
              <a:xfrm>
                <a:off x="7858148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01" name="400 Elipse"/>
              <p:cNvSpPr/>
              <p:nvPr/>
            </p:nvSpPr>
            <p:spPr>
              <a:xfrm>
                <a:off x="7929586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02" name="401 Elipse"/>
              <p:cNvSpPr/>
              <p:nvPr/>
            </p:nvSpPr>
            <p:spPr>
              <a:xfrm>
                <a:off x="8001024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03" name="402 Elipse"/>
              <p:cNvSpPr/>
              <p:nvPr/>
            </p:nvSpPr>
            <p:spPr>
              <a:xfrm>
                <a:off x="8072462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405" name="404 CuadroTexto"/>
            <p:cNvSpPr txBox="1"/>
            <p:nvPr/>
          </p:nvSpPr>
          <p:spPr>
            <a:xfrm>
              <a:off x="8215338" y="6643710"/>
              <a:ext cx="785818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Abajo  </a:t>
              </a:r>
              <a:endParaRPr lang="es-ES" dirty="0"/>
            </a:p>
          </p:txBody>
        </p:sp>
        <p:sp>
          <p:nvSpPr>
            <p:cNvPr id="406" name="405 CuadroTexto"/>
            <p:cNvSpPr txBox="1"/>
            <p:nvPr/>
          </p:nvSpPr>
          <p:spPr>
            <a:xfrm>
              <a:off x="8215338" y="5072074"/>
              <a:ext cx="785818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Arriba   </a:t>
              </a:r>
              <a:endParaRPr lang="es-ES" dirty="0"/>
            </a:p>
          </p:txBody>
        </p:sp>
      </p:grpSp>
      <p:sp>
        <p:nvSpPr>
          <p:cNvPr id="407" name="406 CuadroTexto"/>
          <p:cNvSpPr txBox="1"/>
          <p:nvPr/>
        </p:nvSpPr>
        <p:spPr>
          <a:xfrm>
            <a:off x="6500826" y="1571612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1 del mar </a:t>
            </a:r>
            <a:endParaRPr lang="es-ES" sz="1200" b="1" dirty="0"/>
          </a:p>
        </p:txBody>
      </p:sp>
      <p:sp>
        <p:nvSpPr>
          <p:cNvPr id="408" name="407 CuadroTexto"/>
          <p:cNvSpPr txBox="1"/>
          <p:nvPr/>
        </p:nvSpPr>
        <p:spPr>
          <a:xfrm>
            <a:off x="6429388" y="521495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1 del mar </a:t>
            </a:r>
            <a:endParaRPr lang="es-ES" sz="1200" b="1" dirty="0"/>
          </a:p>
        </p:txBody>
      </p:sp>
      <p:sp>
        <p:nvSpPr>
          <p:cNvPr id="409" name="408 CuadroTexto"/>
          <p:cNvSpPr txBox="1"/>
          <p:nvPr/>
        </p:nvSpPr>
        <p:spPr>
          <a:xfrm>
            <a:off x="6500826" y="307181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1 del mar </a:t>
            </a:r>
            <a:endParaRPr lang="es-ES" sz="1200" b="1" dirty="0"/>
          </a:p>
        </p:txBody>
      </p:sp>
      <p:sp>
        <p:nvSpPr>
          <p:cNvPr id="410" name="409 CuadroTexto"/>
          <p:cNvSpPr txBox="1"/>
          <p:nvPr/>
        </p:nvSpPr>
        <p:spPr>
          <a:xfrm>
            <a:off x="6429388" y="271462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2del mar </a:t>
            </a:r>
            <a:endParaRPr lang="es-ES" sz="1200" b="1" dirty="0"/>
          </a:p>
        </p:txBody>
      </p:sp>
      <p:sp>
        <p:nvSpPr>
          <p:cNvPr id="411" name="410 CuadroTexto"/>
          <p:cNvSpPr txBox="1"/>
          <p:nvPr/>
        </p:nvSpPr>
        <p:spPr>
          <a:xfrm>
            <a:off x="6500826" y="450057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3 del mar </a:t>
            </a:r>
            <a:endParaRPr lang="es-ES" sz="1200" b="1" dirty="0"/>
          </a:p>
        </p:txBody>
      </p:sp>
      <p:sp>
        <p:nvSpPr>
          <p:cNvPr id="413" name="412 CuadroTexto"/>
          <p:cNvSpPr txBox="1"/>
          <p:nvPr/>
        </p:nvSpPr>
        <p:spPr>
          <a:xfrm>
            <a:off x="6500826" y="485776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2del mar </a:t>
            </a:r>
            <a:endParaRPr lang="es-ES" sz="1200" b="1" dirty="0"/>
          </a:p>
        </p:txBody>
      </p:sp>
      <p:sp>
        <p:nvSpPr>
          <p:cNvPr id="414" name="413 Elipse"/>
          <p:cNvSpPr/>
          <p:nvPr/>
        </p:nvSpPr>
        <p:spPr>
          <a:xfrm>
            <a:off x="6429388" y="14285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5" name="414 CuadroTexto"/>
          <p:cNvSpPr txBox="1"/>
          <p:nvPr/>
        </p:nvSpPr>
        <p:spPr>
          <a:xfrm>
            <a:off x="7072330" y="142852"/>
            <a:ext cx="1857388" cy="2857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Material de grano grueso</a:t>
            </a:r>
            <a:endParaRPr lang="es-ES" sz="1200" dirty="0"/>
          </a:p>
        </p:txBody>
      </p:sp>
      <p:sp>
        <p:nvSpPr>
          <p:cNvPr id="416" name="415 Elipse"/>
          <p:cNvSpPr/>
          <p:nvPr/>
        </p:nvSpPr>
        <p:spPr>
          <a:xfrm>
            <a:off x="6500826" y="57148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7" name="416 CuadroTexto"/>
          <p:cNvSpPr txBox="1"/>
          <p:nvPr/>
        </p:nvSpPr>
        <p:spPr>
          <a:xfrm>
            <a:off x="7072330" y="571480"/>
            <a:ext cx="1857388" cy="28575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Material de grano medio</a:t>
            </a:r>
            <a:endParaRPr lang="es-ES" sz="1200" dirty="0"/>
          </a:p>
        </p:txBody>
      </p:sp>
      <p:sp>
        <p:nvSpPr>
          <p:cNvPr id="418" name="417 Elipse"/>
          <p:cNvSpPr/>
          <p:nvPr/>
        </p:nvSpPr>
        <p:spPr>
          <a:xfrm>
            <a:off x="6572264" y="107154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9" name="418 CuadroTexto"/>
          <p:cNvSpPr txBox="1"/>
          <p:nvPr/>
        </p:nvSpPr>
        <p:spPr>
          <a:xfrm>
            <a:off x="7072330" y="1000109"/>
            <a:ext cx="1643074" cy="27699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Material de grano fino</a:t>
            </a:r>
            <a:endParaRPr lang="es-ES" sz="1200" dirty="0"/>
          </a:p>
        </p:txBody>
      </p:sp>
      <p:sp>
        <p:nvSpPr>
          <p:cNvPr id="420" name="419 CuadroTexto"/>
          <p:cNvSpPr txBox="1"/>
          <p:nvPr/>
        </p:nvSpPr>
        <p:spPr>
          <a:xfrm>
            <a:off x="357158" y="142852"/>
            <a:ext cx="235745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Transgresión marina</a:t>
            </a:r>
            <a:endParaRPr lang="es-ES" dirty="0"/>
          </a:p>
        </p:txBody>
      </p:sp>
      <p:sp>
        <p:nvSpPr>
          <p:cNvPr id="421" name="420 CuadroTexto"/>
          <p:cNvSpPr txBox="1"/>
          <p:nvPr/>
        </p:nvSpPr>
        <p:spPr>
          <a:xfrm>
            <a:off x="2857488" y="142852"/>
            <a:ext cx="3286148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Entrada del mar en el continente</a:t>
            </a:r>
            <a:endParaRPr lang="es-ES" dirty="0"/>
          </a:p>
        </p:txBody>
      </p:sp>
      <p:cxnSp>
        <p:nvCxnSpPr>
          <p:cNvPr id="423" name="422 Conector angular"/>
          <p:cNvCxnSpPr>
            <a:stCxn id="346" idx="2"/>
            <a:endCxn id="405" idx="2"/>
          </p:cNvCxnSpPr>
          <p:nvPr/>
        </p:nvCxnSpPr>
        <p:spPr>
          <a:xfrm rot="5400000" flipH="1" flipV="1">
            <a:off x="5560343" y="3095740"/>
            <a:ext cx="845114" cy="4822065"/>
          </a:xfrm>
          <a:prstGeom prst="bentConnector3">
            <a:avLst>
              <a:gd name="adj1" fmla="val -66498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riángulo rectángulo"/>
          <p:cNvSpPr/>
          <p:nvPr/>
        </p:nvSpPr>
        <p:spPr>
          <a:xfrm>
            <a:off x="142844" y="1142984"/>
            <a:ext cx="5143536" cy="1214446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Elipse"/>
          <p:cNvSpPr/>
          <p:nvPr/>
        </p:nvSpPr>
        <p:spPr>
          <a:xfrm>
            <a:off x="785786" y="100010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lipse"/>
          <p:cNvSpPr/>
          <p:nvPr/>
        </p:nvSpPr>
        <p:spPr>
          <a:xfrm>
            <a:off x="1071538" y="107154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lipse"/>
          <p:cNvSpPr/>
          <p:nvPr/>
        </p:nvSpPr>
        <p:spPr>
          <a:xfrm>
            <a:off x="1357290" y="114298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1714480" y="128586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1928794" y="1357298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2143108" y="14287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2428860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2500298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lipse"/>
          <p:cNvSpPr/>
          <p:nvPr/>
        </p:nvSpPr>
        <p:spPr>
          <a:xfrm>
            <a:off x="2571736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2643174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2581260" y="16430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2652698" y="16430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Elipse"/>
          <p:cNvSpPr/>
          <p:nvPr/>
        </p:nvSpPr>
        <p:spPr>
          <a:xfrm>
            <a:off x="2724136" y="16430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Elipse"/>
          <p:cNvSpPr/>
          <p:nvPr/>
        </p:nvSpPr>
        <p:spPr>
          <a:xfrm>
            <a:off x="2795574" y="164305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Elipse"/>
          <p:cNvSpPr/>
          <p:nvPr/>
        </p:nvSpPr>
        <p:spPr>
          <a:xfrm>
            <a:off x="2733660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Elipse"/>
          <p:cNvSpPr/>
          <p:nvPr/>
        </p:nvSpPr>
        <p:spPr>
          <a:xfrm>
            <a:off x="2805098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Elipse"/>
          <p:cNvSpPr/>
          <p:nvPr/>
        </p:nvSpPr>
        <p:spPr>
          <a:xfrm>
            <a:off x="2876536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Elipse"/>
          <p:cNvSpPr/>
          <p:nvPr/>
        </p:nvSpPr>
        <p:spPr>
          <a:xfrm>
            <a:off x="2947974" y="157161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Forma libre"/>
          <p:cNvSpPr/>
          <p:nvPr/>
        </p:nvSpPr>
        <p:spPr>
          <a:xfrm>
            <a:off x="571472" y="1000108"/>
            <a:ext cx="3571900" cy="214314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Triángulo rectángulo"/>
          <p:cNvSpPr/>
          <p:nvPr/>
        </p:nvSpPr>
        <p:spPr>
          <a:xfrm>
            <a:off x="142844" y="2643182"/>
            <a:ext cx="5143536" cy="1214446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Elipse"/>
          <p:cNvSpPr/>
          <p:nvPr/>
        </p:nvSpPr>
        <p:spPr>
          <a:xfrm>
            <a:off x="6786578" y="185736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Elipse"/>
          <p:cNvSpPr/>
          <p:nvPr/>
        </p:nvSpPr>
        <p:spPr>
          <a:xfrm>
            <a:off x="7072330" y="192880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Elipse"/>
          <p:cNvSpPr/>
          <p:nvPr/>
        </p:nvSpPr>
        <p:spPr>
          <a:xfrm>
            <a:off x="7358082" y="2000240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Elipse"/>
          <p:cNvSpPr/>
          <p:nvPr/>
        </p:nvSpPr>
        <p:spPr>
          <a:xfrm>
            <a:off x="7715272" y="214311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Elipse"/>
          <p:cNvSpPr/>
          <p:nvPr/>
        </p:nvSpPr>
        <p:spPr>
          <a:xfrm>
            <a:off x="7929586" y="221455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Elipse"/>
          <p:cNvSpPr/>
          <p:nvPr/>
        </p:nvSpPr>
        <p:spPr>
          <a:xfrm>
            <a:off x="8143900" y="228599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Elipse"/>
          <p:cNvSpPr/>
          <p:nvPr/>
        </p:nvSpPr>
        <p:spPr>
          <a:xfrm>
            <a:off x="8429652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Elipse"/>
          <p:cNvSpPr/>
          <p:nvPr/>
        </p:nvSpPr>
        <p:spPr>
          <a:xfrm>
            <a:off x="8501090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Elipse"/>
          <p:cNvSpPr/>
          <p:nvPr/>
        </p:nvSpPr>
        <p:spPr>
          <a:xfrm>
            <a:off x="8572528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Elipse"/>
          <p:cNvSpPr/>
          <p:nvPr/>
        </p:nvSpPr>
        <p:spPr>
          <a:xfrm>
            <a:off x="8643966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Elipse"/>
          <p:cNvSpPr/>
          <p:nvPr/>
        </p:nvSpPr>
        <p:spPr>
          <a:xfrm>
            <a:off x="8582052" y="250030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Elipse"/>
          <p:cNvSpPr/>
          <p:nvPr/>
        </p:nvSpPr>
        <p:spPr>
          <a:xfrm>
            <a:off x="8653490" y="250030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Elipse"/>
          <p:cNvSpPr/>
          <p:nvPr/>
        </p:nvSpPr>
        <p:spPr>
          <a:xfrm>
            <a:off x="8724928" y="250030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Elipse"/>
          <p:cNvSpPr/>
          <p:nvPr/>
        </p:nvSpPr>
        <p:spPr>
          <a:xfrm>
            <a:off x="8796366" y="250030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38 Elipse"/>
          <p:cNvSpPr/>
          <p:nvPr/>
        </p:nvSpPr>
        <p:spPr>
          <a:xfrm>
            <a:off x="8734452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Elipse"/>
          <p:cNvSpPr/>
          <p:nvPr/>
        </p:nvSpPr>
        <p:spPr>
          <a:xfrm>
            <a:off x="8805890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Elipse"/>
          <p:cNvSpPr/>
          <p:nvPr/>
        </p:nvSpPr>
        <p:spPr>
          <a:xfrm>
            <a:off x="8877328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Elipse"/>
          <p:cNvSpPr/>
          <p:nvPr/>
        </p:nvSpPr>
        <p:spPr>
          <a:xfrm>
            <a:off x="8948766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Forma libre"/>
          <p:cNvSpPr/>
          <p:nvPr/>
        </p:nvSpPr>
        <p:spPr>
          <a:xfrm>
            <a:off x="2571736" y="3076975"/>
            <a:ext cx="3929090" cy="66273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Elipse"/>
          <p:cNvSpPr/>
          <p:nvPr/>
        </p:nvSpPr>
        <p:spPr>
          <a:xfrm>
            <a:off x="5786446" y="157161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Elipse"/>
          <p:cNvSpPr/>
          <p:nvPr/>
        </p:nvSpPr>
        <p:spPr>
          <a:xfrm>
            <a:off x="6072198" y="1643050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Elipse"/>
          <p:cNvSpPr/>
          <p:nvPr/>
        </p:nvSpPr>
        <p:spPr>
          <a:xfrm>
            <a:off x="6357950" y="171448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Elipse"/>
          <p:cNvSpPr/>
          <p:nvPr/>
        </p:nvSpPr>
        <p:spPr>
          <a:xfrm>
            <a:off x="6929454" y="1714488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Elipse"/>
          <p:cNvSpPr/>
          <p:nvPr/>
        </p:nvSpPr>
        <p:spPr>
          <a:xfrm>
            <a:off x="7143768" y="178592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Elipse"/>
          <p:cNvSpPr/>
          <p:nvPr/>
        </p:nvSpPr>
        <p:spPr>
          <a:xfrm>
            <a:off x="7358082" y="185736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Elipse"/>
          <p:cNvSpPr/>
          <p:nvPr/>
        </p:nvSpPr>
        <p:spPr>
          <a:xfrm>
            <a:off x="7839100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Elipse"/>
          <p:cNvSpPr/>
          <p:nvPr/>
        </p:nvSpPr>
        <p:spPr>
          <a:xfrm>
            <a:off x="7910538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51 Elipse"/>
          <p:cNvSpPr/>
          <p:nvPr/>
        </p:nvSpPr>
        <p:spPr>
          <a:xfrm>
            <a:off x="7981976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Elipse"/>
          <p:cNvSpPr/>
          <p:nvPr/>
        </p:nvSpPr>
        <p:spPr>
          <a:xfrm>
            <a:off x="8053414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53 Elipse"/>
          <p:cNvSpPr/>
          <p:nvPr/>
        </p:nvSpPr>
        <p:spPr>
          <a:xfrm>
            <a:off x="7991500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Elipse"/>
          <p:cNvSpPr/>
          <p:nvPr/>
        </p:nvSpPr>
        <p:spPr>
          <a:xfrm>
            <a:off x="8062938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Elipse"/>
          <p:cNvSpPr/>
          <p:nvPr/>
        </p:nvSpPr>
        <p:spPr>
          <a:xfrm>
            <a:off x="8134376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56 Elipse"/>
          <p:cNvSpPr/>
          <p:nvPr/>
        </p:nvSpPr>
        <p:spPr>
          <a:xfrm>
            <a:off x="8205814" y="21431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57 Elipse"/>
          <p:cNvSpPr/>
          <p:nvPr/>
        </p:nvSpPr>
        <p:spPr>
          <a:xfrm>
            <a:off x="8143900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58 Elipse"/>
          <p:cNvSpPr/>
          <p:nvPr/>
        </p:nvSpPr>
        <p:spPr>
          <a:xfrm>
            <a:off x="8215338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59 Elipse"/>
          <p:cNvSpPr/>
          <p:nvPr/>
        </p:nvSpPr>
        <p:spPr>
          <a:xfrm>
            <a:off x="8286776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60 Elipse"/>
          <p:cNvSpPr/>
          <p:nvPr/>
        </p:nvSpPr>
        <p:spPr>
          <a:xfrm>
            <a:off x="8358214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61 Elipse"/>
          <p:cNvSpPr/>
          <p:nvPr/>
        </p:nvSpPr>
        <p:spPr>
          <a:xfrm>
            <a:off x="6510350" y="186688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62 Elipse"/>
          <p:cNvSpPr/>
          <p:nvPr/>
        </p:nvSpPr>
        <p:spPr>
          <a:xfrm>
            <a:off x="6715140" y="164305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63 Elipse"/>
          <p:cNvSpPr/>
          <p:nvPr/>
        </p:nvSpPr>
        <p:spPr>
          <a:xfrm>
            <a:off x="7643834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64 Elipse"/>
          <p:cNvSpPr/>
          <p:nvPr/>
        </p:nvSpPr>
        <p:spPr>
          <a:xfrm>
            <a:off x="7715272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6" name="65 Elipse"/>
          <p:cNvSpPr/>
          <p:nvPr/>
        </p:nvSpPr>
        <p:spPr>
          <a:xfrm>
            <a:off x="7786710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66 Elipse"/>
          <p:cNvSpPr/>
          <p:nvPr/>
        </p:nvSpPr>
        <p:spPr>
          <a:xfrm>
            <a:off x="7858148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67 Elipse"/>
          <p:cNvSpPr/>
          <p:nvPr/>
        </p:nvSpPr>
        <p:spPr>
          <a:xfrm>
            <a:off x="7796234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68 Elipse"/>
          <p:cNvSpPr/>
          <p:nvPr/>
        </p:nvSpPr>
        <p:spPr>
          <a:xfrm>
            <a:off x="7867672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0" name="69 Elipse"/>
          <p:cNvSpPr/>
          <p:nvPr/>
        </p:nvSpPr>
        <p:spPr>
          <a:xfrm>
            <a:off x="7939110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1" name="70 Elipse"/>
          <p:cNvSpPr/>
          <p:nvPr/>
        </p:nvSpPr>
        <p:spPr>
          <a:xfrm>
            <a:off x="8010548" y="20716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2" name="71 Elipse"/>
          <p:cNvSpPr/>
          <p:nvPr/>
        </p:nvSpPr>
        <p:spPr>
          <a:xfrm>
            <a:off x="7948634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3" name="72 Elipse"/>
          <p:cNvSpPr/>
          <p:nvPr/>
        </p:nvSpPr>
        <p:spPr>
          <a:xfrm>
            <a:off x="8020072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4" name="73 Elipse"/>
          <p:cNvSpPr/>
          <p:nvPr/>
        </p:nvSpPr>
        <p:spPr>
          <a:xfrm>
            <a:off x="8091510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5" name="74 Elipse"/>
          <p:cNvSpPr/>
          <p:nvPr/>
        </p:nvSpPr>
        <p:spPr>
          <a:xfrm>
            <a:off x="8162948" y="20002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6" name="75 Elipse"/>
          <p:cNvSpPr/>
          <p:nvPr/>
        </p:nvSpPr>
        <p:spPr>
          <a:xfrm>
            <a:off x="8196290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7" name="76 Elipse"/>
          <p:cNvSpPr/>
          <p:nvPr/>
        </p:nvSpPr>
        <p:spPr>
          <a:xfrm>
            <a:off x="8267728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8" name="77 Elipse"/>
          <p:cNvSpPr/>
          <p:nvPr/>
        </p:nvSpPr>
        <p:spPr>
          <a:xfrm>
            <a:off x="8339166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78 Elipse"/>
          <p:cNvSpPr/>
          <p:nvPr/>
        </p:nvSpPr>
        <p:spPr>
          <a:xfrm>
            <a:off x="8410604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0" name="79 Elipse"/>
          <p:cNvSpPr/>
          <p:nvPr/>
        </p:nvSpPr>
        <p:spPr>
          <a:xfrm>
            <a:off x="8348690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1" name="80 Elipse"/>
          <p:cNvSpPr/>
          <p:nvPr/>
        </p:nvSpPr>
        <p:spPr>
          <a:xfrm>
            <a:off x="8420128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2" name="81 Elipse"/>
          <p:cNvSpPr/>
          <p:nvPr/>
        </p:nvSpPr>
        <p:spPr>
          <a:xfrm>
            <a:off x="8491566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82 Elipse"/>
          <p:cNvSpPr/>
          <p:nvPr/>
        </p:nvSpPr>
        <p:spPr>
          <a:xfrm>
            <a:off x="8563004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Elipse"/>
          <p:cNvSpPr/>
          <p:nvPr/>
        </p:nvSpPr>
        <p:spPr>
          <a:xfrm>
            <a:off x="8501090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5" name="84 Elipse"/>
          <p:cNvSpPr/>
          <p:nvPr/>
        </p:nvSpPr>
        <p:spPr>
          <a:xfrm>
            <a:off x="8572528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6" name="85 Elipse"/>
          <p:cNvSpPr/>
          <p:nvPr/>
        </p:nvSpPr>
        <p:spPr>
          <a:xfrm>
            <a:off x="8643966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7" name="86 Elipse"/>
          <p:cNvSpPr/>
          <p:nvPr/>
        </p:nvSpPr>
        <p:spPr>
          <a:xfrm>
            <a:off x="8715404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8" name="87 Elipse"/>
          <p:cNvSpPr/>
          <p:nvPr/>
        </p:nvSpPr>
        <p:spPr>
          <a:xfrm>
            <a:off x="7991500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9" name="88 Elipse"/>
          <p:cNvSpPr/>
          <p:nvPr/>
        </p:nvSpPr>
        <p:spPr>
          <a:xfrm>
            <a:off x="8062938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0" name="89 Elipse"/>
          <p:cNvSpPr/>
          <p:nvPr/>
        </p:nvSpPr>
        <p:spPr>
          <a:xfrm>
            <a:off x="8134376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1" name="90 Elipse"/>
          <p:cNvSpPr/>
          <p:nvPr/>
        </p:nvSpPr>
        <p:spPr>
          <a:xfrm>
            <a:off x="8205814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2" name="91 Elipse"/>
          <p:cNvSpPr/>
          <p:nvPr/>
        </p:nvSpPr>
        <p:spPr>
          <a:xfrm>
            <a:off x="8143900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3" name="92 Elipse"/>
          <p:cNvSpPr/>
          <p:nvPr/>
        </p:nvSpPr>
        <p:spPr>
          <a:xfrm>
            <a:off x="8215338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4" name="93 Elipse"/>
          <p:cNvSpPr/>
          <p:nvPr/>
        </p:nvSpPr>
        <p:spPr>
          <a:xfrm>
            <a:off x="8286776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5" name="94 Elipse"/>
          <p:cNvSpPr/>
          <p:nvPr/>
        </p:nvSpPr>
        <p:spPr>
          <a:xfrm>
            <a:off x="8358214" y="22955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6" name="95 Elipse"/>
          <p:cNvSpPr/>
          <p:nvPr/>
        </p:nvSpPr>
        <p:spPr>
          <a:xfrm>
            <a:off x="8296300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7" name="96 Elipse"/>
          <p:cNvSpPr/>
          <p:nvPr/>
        </p:nvSpPr>
        <p:spPr>
          <a:xfrm>
            <a:off x="8367738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8" name="97 Elipse"/>
          <p:cNvSpPr/>
          <p:nvPr/>
        </p:nvSpPr>
        <p:spPr>
          <a:xfrm>
            <a:off x="8439176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9" name="98 Elipse"/>
          <p:cNvSpPr/>
          <p:nvPr/>
        </p:nvSpPr>
        <p:spPr>
          <a:xfrm>
            <a:off x="8510614" y="22240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0" name="99 Elipse"/>
          <p:cNvSpPr/>
          <p:nvPr/>
        </p:nvSpPr>
        <p:spPr>
          <a:xfrm>
            <a:off x="8339166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1" name="100 Elipse"/>
          <p:cNvSpPr/>
          <p:nvPr/>
        </p:nvSpPr>
        <p:spPr>
          <a:xfrm>
            <a:off x="8410604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2" name="101 Elipse"/>
          <p:cNvSpPr/>
          <p:nvPr/>
        </p:nvSpPr>
        <p:spPr>
          <a:xfrm>
            <a:off x="8482042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3" name="102 Elipse"/>
          <p:cNvSpPr/>
          <p:nvPr/>
        </p:nvSpPr>
        <p:spPr>
          <a:xfrm>
            <a:off x="8553480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4" name="103 Elipse"/>
          <p:cNvSpPr/>
          <p:nvPr/>
        </p:nvSpPr>
        <p:spPr>
          <a:xfrm>
            <a:off x="8491566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5" name="104 Elipse"/>
          <p:cNvSpPr/>
          <p:nvPr/>
        </p:nvSpPr>
        <p:spPr>
          <a:xfrm>
            <a:off x="8563004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6" name="105 Elipse"/>
          <p:cNvSpPr/>
          <p:nvPr/>
        </p:nvSpPr>
        <p:spPr>
          <a:xfrm>
            <a:off x="8634442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7" name="106 Elipse"/>
          <p:cNvSpPr/>
          <p:nvPr/>
        </p:nvSpPr>
        <p:spPr>
          <a:xfrm>
            <a:off x="8705880" y="242886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8" name="107 Elipse"/>
          <p:cNvSpPr/>
          <p:nvPr/>
        </p:nvSpPr>
        <p:spPr>
          <a:xfrm>
            <a:off x="8643966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9" name="108 Elipse"/>
          <p:cNvSpPr/>
          <p:nvPr/>
        </p:nvSpPr>
        <p:spPr>
          <a:xfrm>
            <a:off x="8715404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0" name="109 Elipse"/>
          <p:cNvSpPr/>
          <p:nvPr/>
        </p:nvSpPr>
        <p:spPr>
          <a:xfrm>
            <a:off x="8786842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1" name="110 Elipse"/>
          <p:cNvSpPr/>
          <p:nvPr/>
        </p:nvSpPr>
        <p:spPr>
          <a:xfrm>
            <a:off x="8858280" y="235743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2" name="111 Elipse"/>
          <p:cNvSpPr/>
          <p:nvPr/>
        </p:nvSpPr>
        <p:spPr>
          <a:xfrm>
            <a:off x="8143900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3" name="112 Elipse"/>
          <p:cNvSpPr/>
          <p:nvPr/>
        </p:nvSpPr>
        <p:spPr>
          <a:xfrm>
            <a:off x="8215338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4" name="113 Elipse"/>
          <p:cNvSpPr/>
          <p:nvPr/>
        </p:nvSpPr>
        <p:spPr>
          <a:xfrm>
            <a:off x="8286776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5" name="114 Elipse"/>
          <p:cNvSpPr/>
          <p:nvPr/>
        </p:nvSpPr>
        <p:spPr>
          <a:xfrm>
            <a:off x="8358214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6" name="115 Elipse"/>
          <p:cNvSpPr/>
          <p:nvPr/>
        </p:nvSpPr>
        <p:spPr>
          <a:xfrm>
            <a:off x="8296300" y="24479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7" name="116 Elipse"/>
          <p:cNvSpPr/>
          <p:nvPr/>
        </p:nvSpPr>
        <p:spPr>
          <a:xfrm>
            <a:off x="8367738" y="24479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8" name="117 Elipse"/>
          <p:cNvSpPr/>
          <p:nvPr/>
        </p:nvSpPr>
        <p:spPr>
          <a:xfrm>
            <a:off x="8439176" y="24479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9" name="118 Elipse"/>
          <p:cNvSpPr/>
          <p:nvPr/>
        </p:nvSpPr>
        <p:spPr>
          <a:xfrm>
            <a:off x="8510614" y="24479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0" name="119 Elipse"/>
          <p:cNvSpPr/>
          <p:nvPr/>
        </p:nvSpPr>
        <p:spPr>
          <a:xfrm>
            <a:off x="8448700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1" name="120 Elipse"/>
          <p:cNvSpPr/>
          <p:nvPr/>
        </p:nvSpPr>
        <p:spPr>
          <a:xfrm>
            <a:off x="8520138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2" name="121 Elipse"/>
          <p:cNvSpPr/>
          <p:nvPr/>
        </p:nvSpPr>
        <p:spPr>
          <a:xfrm>
            <a:off x="8591576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3" name="122 Elipse"/>
          <p:cNvSpPr/>
          <p:nvPr/>
        </p:nvSpPr>
        <p:spPr>
          <a:xfrm>
            <a:off x="8663014" y="23764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4" name="123 Forma libre"/>
          <p:cNvSpPr/>
          <p:nvPr/>
        </p:nvSpPr>
        <p:spPr>
          <a:xfrm>
            <a:off x="1785918" y="2786058"/>
            <a:ext cx="4644329" cy="295276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7" name="136 Triángulo rectángulo"/>
          <p:cNvSpPr/>
          <p:nvPr/>
        </p:nvSpPr>
        <p:spPr>
          <a:xfrm>
            <a:off x="214282" y="4786322"/>
            <a:ext cx="5143536" cy="1214446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7" name="326 Forma libre"/>
          <p:cNvSpPr/>
          <p:nvPr/>
        </p:nvSpPr>
        <p:spPr>
          <a:xfrm>
            <a:off x="1000100" y="4643446"/>
            <a:ext cx="5301745" cy="194420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8" name="327 Rectángulo"/>
          <p:cNvSpPr/>
          <p:nvPr/>
        </p:nvSpPr>
        <p:spPr>
          <a:xfrm>
            <a:off x="2786050" y="4357694"/>
            <a:ext cx="714380" cy="1571636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" name="397 Grupo"/>
          <p:cNvGrpSpPr/>
          <p:nvPr/>
        </p:nvGrpSpPr>
        <p:grpSpPr>
          <a:xfrm>
            <a:off x="8001024" y="3143248"/>
            <a:ext cx="785818" cy="1940968"/>
            <a:chOff x="8001024" y="3143248"/>
            <a:chExt cx="785818" cy="1940968"/>
          </a:xfrm>
        </p:grpSpPr>
        <p:grpSp>
          <p:nvGrpSpPr>
            <p:cNvPr id="3" name="403 Grupo"/>
            <p:cNvGrpSpPr/>
            <p:nvPr/>
          </p:nvGrpSpPr>
          <p:grpSpPr>
            <a:xfrm rot="10800000">
              <a:off x="8053414" y="3571876"/>
              <a:ext cx="733428" cy="1071570"/>
              <a:chOff x="7696224" y="3929066"/>
              <a:chExt cx="733428" cy="1071570"/>
            </a:xfrm>
          </p:grpSpPr>
          <p:sp>
            <p:nvSpPr>
              <p:cNvPr id="333" name="346 Rectángulo"/>
              <p:cNvSpPr/>
              <p:nvPr/>
            </p:nvSpPr>
            <p:spPr>
              <a:xfrm>
                <a:off x="7715272" y="3929066"/>
                <a:ext cx="714380" cy="1071570"/>
              </a:xfrm>
              <a:prstGeom prst="rect">
                <a:avLst/>
              </a:prstGeom>
              <a:noFill/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4" name="333 Elipse"/>
              <p:cNvSpPr/>
              <p:nvPr/>
            </p:nvSpPr>
            <p:spPr>
              <a:xfrm>
                <a:off x="7715272" y="4643446"/>
                <a:ext cx="357190" cy="35719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5" name="334 Elipse"/>
              <p:cNvSpPr/>
              <p:nvPr/>
            </p:nvSpPr>
            <p:spPr>
              <a:xfrm>
                <a:off x="8072462" y="4643446"/>
                <a:ext cx="357190" cy="35719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6" name="335 Elipse"/>
              <p:cNvSpPr/>
              <p:nvPr/>
            </p:nvSpPr>
            <p:spPr>
              <a:xfrm>
                <a:off x="7786710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7" name="336 Elipse"/>
              <p:cNvSpPr/>
              <p:nvPr/>
            </p:nvSpPr>
            <p:spPr>
              <a:xfrm>
                <a:off x="8001024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8" name="337 Elipse"/>
              <p:cNvSpPr/>
              <p:nvPr/>
            </p:nvSpPr>
            <p:spPr>
              <a:xfrm>
                <a:off x="8215338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9" name="338 Elipse"/>
              <p:cNvSpPr/>
              <p:nvPr/>
            </p:nvSpPr>
            <p:spPr>
              <a:xfrm>
                <a:off x="7715272" y="4357694"/>
                <a:ext cx="214314" cy="28575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0" name="339 Elipse"/>
              <p:cNvSpPr/>
              <p:nvPr/>
            </p:nvSpPr>
            <p:spPr>
              <a:xfrm>
                <a:off x="7839100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1" name="340 Elipse"/>
              <p:cNvSpPr/>
              <p:nvPr/>
            </p:nvSpPr>
            <p:spPr>
              <a:xfrm>
                <a:off x="7910538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2" name="341 Elipse"/>
              <p:cNvSpPr/>
              <p:nvPr/>
            </p:nvSpPr>
            <p:spPr>
              <a:xfrm>
                <a:off x="7981976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3" name="342 Elipse"/>
              <p:cNvSpPr/>
              <p:nvPr/>
            </p:nvSpPr>
            <p:spPr>
              <a:xfrm>
                <a:off x="8053414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4" name="343 Elipse"/>
              <p:cNvSpPr/>
              <p:nvPr/>
            </p:nvSpPr>
            <p:spPr>
              <a:xfrm>
                <a:off x="7991500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5" name="344 Elipse"/>
              <p:cNvSpPr/>
              <p:nvPr/>
            </p:nvSpPr>
            <p:spPr>
              <a:xfrm>
                <a:off x="8062938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6" name="345 Elipse"/>
              <p:cNvSpPr/>
              <p:nvPr/>
            </p:nvSpPr>
            <p:spPr>
              <a:xfrm>
                <a:off x="8134376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7" name="346 Elipse"/>
              <p:cNvSpPr/>
              <p:nvPr/>
            </p:nvSpPr>
            <p:spPr>
              <a:xfrm>
                <a:off x="8205814" y="428625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8" name="347 Elipse"/>
              <p:cNvSpPr/>
              <p:nvPr/>
            </p:nvSpPr>
            <p:spPr>
              <a:xfrm>
                <a:off x="8143900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9" name="348 Elipse"/>
              <p:cNvSpPr/>
              <p:nvPr/>
            </p:nvSpPr>
            <p:spPr>
              <a:xfrm>
                <a:off x="8215338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0" name="349 Elipse"/>
              <p:cNvSpPr/>
              <p:nvPr/>
            </p:nvSpPr>
            <p:spPr>
              <a:xfrm>
                <a:off x="8286776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1" name="350 Elipse"/>
              <p:cNvSpPr/>
              <p:nvPr/>
            </p:nvSpPr>
            <p:spPr>
              <a:xfrm>
                <a:off x="8358214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2" name="351 Elipse"/>
              <p:cNvSpPr/>
              <p:nvPr/>
            </p:nvSpPr>
            <p:spPr>
              <a:xfrm>
                <a:off x="7748614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3" name="352 Elipse"/>
              <p:cNvSpPr/>
              <p:nvPr/>
            </p:nvSpPr>
            <p:spPr>
              <a:xfrm>
                <a:off x="7820052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4" name="353 Elipse"/>
              <p:cNvSpPr/>
              <p:nvPr/>
            </p:nvSpPr>
            <p:spPr>
              <a:xfrm>
                <a:off x="7758138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5" name="354 Elipse"/>
              <p:cNvSpPr/>
              <p:nvPr/>
            </p:nvSpPr>
            <p:spPr>
              <a:xfrm>
                <a:off x="7829576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6" name="355 Elipse"/>
              <p:cNvSpPr/>
              <p:nvPr/>
            </p:nvSpPr>
            <p:spPr>
              <a:xfrm>
                <a:off x="7901014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7" name="356 Elipse"/>
              <p:cNvSpPr/>
              <p:nvPr/>
            </p:nvSpPr>
            <p:spPr>
              <a:xfrm>
                <a:off x="7972452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8" name="357 Elipse"/>
              <p:cNvSpPr/>
              <p:nvPr/>
            </p:nvSpPr>
            <p:spPr>
              <a:xfrm>
                <a:off x="7910538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9" name="358 Elipse"/>
              <p:cNvSpPr/>
              <p:nvPr/>
            </p:nvSpPr>
            <p:spPr>
              <a:xfrm>
                <a:off x="7981976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0" name="359 Elipse"/>
              <p:cNvSpPr/>
              <p:nvPr/>
            </p:nvSpPr>
            <p:spPr>
              <a:xfrm>
                <a:off x="8053414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1" name="360 Elipse"/>
              <p:cNvSpPr/>
              <p:nvPr/>
            </p:nvSpPr>
            <p:spPr>
              <a:xfrm>
                <a:off x="8124852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2" name="361 Elipse"/>
              <p:cNvSpPr/>
              <p:nvPr/>
            </p:nvSpPr>
            <p:spPr>
              <a:xfrm>
                <a:off x="7696224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3" name="362 Elipse"/>
              <p:cNvSpPr/>
              <p:nvPr/>
            </p:nvSpPr>
            <p:spPr>
              <a:xfrm>
                <a:off x="7767662" y="40814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4" name="363 Elipse"/>
              <p:cNvSpPr/>
              <p:nvPr/>
            </p:nvSpPr>
            <p:spPr>
              <a:xfrm>
                <a:off x="7705748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5" name="364 Elipse"/>
              <p:cNvSpPr/>
              <p:nvPr/>
            </p:nvSpPr>
            <p:spPr>
              <a:xfrm>
                <a:off x="7777186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6" name="365 Elipse"/>
              <p:cNvSpPr/>
              <p:nvPr/>
            </p:nvSpPr>
            <p:spPr>
              <a:xfrm>
                <a:off x="7848624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7" name="366 Elipse"/>
              <p:cNvSpPr/>
              <p:nvPr/>
            </p:nvSpPr>
            <p:spPr>
              <a:xfrm>
                <a:off x="7920062" y="40100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8" name="367 Elipse"/>
              <p:cNvSpPr/>
              <p:nvPr/>
            </p:nvSpPr>
            <p:spPr>
              <a:xfrm>
                <a:off x="7748614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9" name="368 Elipse"/>
              <p:cNvSpPr/>
              <p:nvPr/>
            </p:nvSpPr>
            <p:spPr>
              <a:xfrm>
                <a:off x="7820052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0" name="369 Elipse"/>
              <p:cNvSpPr/>
              <p:nvPr/>
            </p:nvSpPr>
            <p:spPr>
              <a:xfrm>
                <a:off x="7891490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1" name="370 Elipse"/>
              <p:cNvSpPr/>
              <p:nvPr/>
            </p:nvSpPr>
            <p:spPr>
              <a:xfrm>
                <a:off x="7962928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2" name="371 Elipse"/>
              <p:cNvSpPr/>
              <p:nvPr/>
            </p:nvSpPr>
            <p:spPr>
              <a:xfrm>
                <a:off x="7901014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3" name="372 Elipse"/>
              <p:cNvSpPr/>
              <p:nvPr/>
            </p:nvSpPr>
            <p:spPr>
              <a:xfrm>
                <a:off x="7972452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4" name="373 Elipse"/>
              <p:cNvSpPr/>
              <p:nvPr/>
            </p:nvSpPr>
            <p:spPr>
              <a:xfrm>
                <a:off x="8043890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5" name="374 Elipse"/>
              <p:cNvSpPr/>
              <p:nvPr/>
            </p:nvSpPr>
            <p:spPr>
              <a:xfrm>
                <a:off x="8115328" y="421481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6" name="375 Elipse"/>
              <p:cNvSpPr/>
              <p:nvPr/>
            </p:nvSpPr>
            <p:spPr>
              <a:xfrm>
                <a:off x="8053414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7" name="376 Elipse"/>
              <p:cNvSpPr/>
              <p:nvPr/>
            </p:nvSpPr>
            <p:spPr>
              <a:xfrm>
                <a:off x="8124852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8" name="377 Elipse"/>
              <p:cNvSpPr/>
              <p:nvPr/>
            </p:nvSpPr>
            <p:spPr>
              <a:xfrm>
                <a:off x="8196290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9" name="378 Elipse"/>
              <p:cNvSpPr/>
              <p:nvPr/>
            </p:nvSpPr>
            <p:spPr>
              <a:xfrm>
                <a:off x="8267728" y="414338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0" name="379 Elipse"/>
              <p:cNvSpPr/>
              <p:nvPr/>
            </p:nvSpPr>
            <p:spPr>
              <a:xfrm>
                <a:off x="7696224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1" name="380 Elipse"/>
              <p:cNvSpPr/>
              <p:nvPr/>
            </p:nvSpPr>
            <p:spPr>
              <a:xfrm>
                <a:off x="7767662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2" name="381 Elipse"/>
              <p:cNvSpPr/>
              <p:nvPr/>
            </p:nvSpPr>
            <p:spPr>
              <a:xfrm>
                <a:off x="7705748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3" name="382 Elipse"/>
              <p:cNvSpPr/>
              <p:nvPr/>
            </p:nvSpPr>
            <p:spPr>
              <a:xfrm>
                <a:off x="7777186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4" name="383 Elipse"/>
              <p:cNvSpPr/>
              <p:nvPr/>
            </p:nvSpPr>
            <p:spPr>
              <a:xfrm>
                <a:off x="7848624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5" name="384 Elipse"/>
              <p:cNvSpPr/>
              <p:nvPr/>
            </p:nvSpPr>
            <p:spPr>
              <a:xfrm>
                <a:off x="7920062" y="423386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6" name="385 Elipse"/>
              <p:cNvSpPr/>
              <p:nvPr/>
            </p:nvSpPr>
            <p:spPr>
              <a:xfrm>
                <a:off x="7858148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7" name="386 Elipse"/>
              <p:cNvSpPr/>
              <p:nvPr/>
            </p:nvSpPr>
            <p:spPr>
              <a:xfrm>
                <a:off x="7929586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8" name="387 Elipse"/>
              <p:cNvSpPr/>
              <p:nvPr/>
            </p:nvSpPr>
            <p:spPr>
              <a:xfrm>
                <a:off x="8001024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9" name="388 Elipse"/>
              <p:cNvSpPr/>
              <p:nvPr/>
            </p:nvSpPr>
            <p:spPr>
              <a:xfrm>
                <a:off x="8072462" y="416242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31" name="330 CuadroTexto"/>
            <p:cNvSpPr txBox="1"/>
            <p:nvPr/>
          </p:nvSpPr>
          <p:spPr>
            <a:xfrm>
              <a:off x="8001024" y="4714884"/>
              <a:ext cx="785818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Abajo  </a:t>
              </a:r>
              <a:endParaRPr lang="es-ES" dirty="0"/>
            </a:p>
          </p:txBody>
        </p:sp>
        <p:sp>
          <p:nvSpPr>
            <p:cNvPr id="332" name="331 CuadroTexto"/>
            <p:cNvSpPr txBox="1"/>
            <p:nvPr/>
          </p:nvSpPr>
          <p:spPr>
            <a:xfrm>
              <a:off x="8001024" y="3143248"/>
              <a:ext cx="785818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Arriba   </a:t>
              </a:r>
              <a:endParaRPr lang="es-ES" dirty="0"/>
            </a:p>
          </p:txBody>
        </p:sp>
      </p:grpSp>
      <p:sp>
        <p:nvSpPr>
          <p:cNvPr id="390" name="389 CuadroTexto"/>
          <p:cNvSpPr txBox="1"/>
          <p:nvPr/>
        </p:nvSpPr>
        <p:spPr>
          <a:xfrm>
            <a:off x="4214810" y="1000108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1 del mar </a:t>
            </a:r>
            <a:endParaRPr lang="es-ES" sz="1200" b="1" dirty="0"/>
          </a:p>
        </p:txBody>
      </p:sp>
      <p:sp>
        <p:nvSpPr>
          <p:cNvPr id="391" name="390 CuadroTexto"/>
          <p:cNvSpPr txBox="1"/>
          <p:nvPr/>
        </p:nvSpPr>
        <p:spPr>
          <a:xfrm>
            <a:off x="6429388" y="521495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3 del mar </a:t>
            </a:r>
            <a:endParaRPr lang="es-ES" sz="1200" b="1" dirty="0"/>
          </a:p>
        </p:txBody>
      </p:sp>
      <p:sp>
        <p:nvSpPr>
          <p:cNvPr id="392" name="391 CuadroTexto"/>
          <p:cNvSpPr txBox="1"/>
          <p:nvPr/>
        </p:nvSpPr>
        <p:spPr>
          <a:xfrm>
            <a:off x="6500826" y="307181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2 del mar </a:t>
            </a:r>
            <a:endParaRPr lang="es-ES" sz="1200" b="1" dirty="0"/>
          </a:p>
        </p:txBody>
      </p:sp>
      <p:sp>
        <p:nvSpPr>
          <p:cNvPr id="393" name="392 CuadroTexto"/>
          <p:cNvSpPr txBox="1"/>
          <p:nvPr/>
        </p:nvSpPr>
        <p:spPr>
          <a:xfrm>
            <a:off x="6429388" y="271462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1 del mar </a:t>
            </a:r>
            <a:endParaRPr lang="es-ES" sz="1200" b="1" dirty="0"/>
          </a:p>
        </p:txBody>
      </p:sp>
      <p:sp>
        <p:nvSpPr>
          <p:cNvPr id="394" name="393 CuadroTexto"/>
          <p:cNvSpPr txBox="1"/>
          <p:nvPr/>
        </p:nvSpPr>
        <p:spPr>
          <a:xfrm>
            <a:off x="6500826" y="450057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1 del mar </a:t>
            </a:r>
            <a:endParaRPr lang="es-ES" sz="1200" b="1" dirty="0"/>
          </a:p>
        </p:txBody>
      </p:sp>
      <p:sp>
        <p:nvSpPr>
          <p:cNvPr id="395" name="394 CuadroTexto"/>
          <p:cNvSpPr txBox="1"/>
          <p:nvPr/>
        </p:nvSpPr>
        <p:spPr>
          <a:xfrm>
            <a:off x="6500826" y="4857760"/>
            <a:ext cx="1143008" cy="2857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Nivel 2 del mar </a:t>
            </a:r>
            <a:endParaRPr lang="es-ES" sz="1200" b="1" dirty="0"/>
          </a:p>
        </p:txBody>
      </p:sp>
      <p:sp>
        <p:nvSpPr>
          <p:cNvPr id="399" name="398 Elipse"/>
          <p:cNvSpPr/>
          <p:nvPr/>
        </p:nvSpPr>
        <p:spPr>
          <a:xfrm>
            <a:off x="6429388" y="14285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0" name="399 CuadroTexto"/>
          <p:cNvSpPr txBox="1"/>
          <p:nvPr/>
        </p:nvSpPr>
        <p:spPr>
          <a:xfrm>
            <a:off x="7072330" y="142852"/>
            <a:ext cx="1857388" cy="2857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Material de grano grueso</a:t>
            </a:r>
            <a:endParaRPr lang="es-ES" sz="1200" dirty="0"/>
          </a:p>
        </p:txBody>
      </p:sp>
      <p:sp>
        <p:nvSpPr>
          <p:cNvPr id="401" name="400 Elipse"/>
          <p:cNvSpPr/>
          <p:nvPr/>
        </p:nvSpPr>
        <p:spPr>
          <a:xfrm>
            <a:off x="6500826" y="57148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2" name="401 CuadroTexto"/>
          <p:cNvSpPr txBox="1"/>
          <p:nvPr/>
        </p:nvSpPr>
        <p:spPr>
          <a:xfrm>
            <a:off x="7072330" y="571480"/>
            <a:ext cx="1857388" cy="28575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Material de grano medio</a:t>
            </a:r>
            <a:endParaRPr lang="es-ES" sz="1200" dirty="0"/>
          </a:p>
        </p:txBody>
      </p:sp>
      <p:sp>
        <p:nvSpPr>
          <p:cNvPr id="403" name="402 Elipse"/>
          <p:cNvSpPr/>
          <p:nvPr/>
        </p:nvSpPr>
        <p:spPr>
          <a:xfrm>
            <a:off x="6572264" y="107154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4" name="403 CuadroTexto"/>
          <p:cNvSpPr txBox="1"/>
          <p:nvPr/>
        </p:nvSpPr>
        <p:spPr>
          <a:xfrm>
            <a:off x="7072330" y="1000109"/>
            <a:ext cx="1643074" cy="27699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Material de grano fino</a:t>
            </a:r>
            <a:endParaRPr lang="es-ES" sz="1200" dirty="0"/>
          </a:p>
        </p:txBody>
      </p:sp>
      <p:sp>
        <p:nvSpPr>
          <p:cNvPr id="405" name="404 Elipse"/>
          <p:cNvSpPr/>
          <p:nvPr/>
        </p:nvSpPr>
        <p:spPr>
          <a:xfrm>
            <a:off x="1928794" y="278605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6" name="405 Elipse"/>
          <p:cNvSpPr/>
          <p:nvPr/>
        </p:nvSpPr>
        <p:spPr>
          <a:xfrm>
            <a:off x="2214546" y="285749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7" name="406 Elipse"/>
          <p:cNvSpPr/>
          <p:nvPr/>
        </p:nvSpPr>
        <p:spPr>
          <a:xfrm>
            <a:off x="2500298" y="292893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8" name="407 Elipse"/>
          <p:cNvSpPr/>
          <p:nvPr/>
        </p:nvSpPr>
        <p:spPr>
          <a:xfrm>
            <a:off x="2857488" y="307181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9" name="408 Elipse"/>
          <p:cNvSpPr/>
          <p:nvPr/>
        </p:nvSpPr>
        <p:spPr>
          <a:xfrm>
            <a:off x="3071802" y="3143248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0" name="409 Elipse"/>
          <p:cNvSpPr/>
          <p:nvPr/>
        </p:nvSpPr>
        <p:spPr>
          <a:xfrm>
            <a:off x="3286116" y="321468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1" name="410 Elipse"/>
          <p:cNvSpPr/>
          <p:nvPr/>
        </p:nvSpPr>
        <p:spPr>
          <a:xfrm>
            <a:off x="3571868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2" name="411 Elipse"/>
          <p:cNvSpPr/>
          <p:nvPr/>
        </p:nvSpPr>
        <p:spPr>
          <a:xfrm>
            <a:off x="3643306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3" name="412 Elipse"/>
          <p:cNvSpPr/>
          <p:nvPr/>
        </p:nvSpPr>
        <p:spPr>
          <a:xfrm>
            <a:off x="3714744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4" name="413 Elipse"/>
          <p:cNvSpPr/>
          <p:nvPr/>
        </p:nvSpPr>
        <p:spPr>
          <a:xfrm>
            <a:off x="3786182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5" name="414 Elipse"/>
          <p:cNvSpPr/>
          <p:nvPr/>
        </p:nvSpPr>
        <p:spPr>
          <a:xfrm>
            <a:off x="3724268" y="342900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6" name="415 Elipse"/>
          <p:cNvSpPr/>
          <p:nvPr/>
        </p:nvSpPr>
        <p:spPr>
          <a:xfrm>
            <a:off x="3795706" y="342900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7" name="416 Elipse"/>
          <p:cNvSpPr/>
          <p:nvPr/>
        </p:nvSpPr>
        <p:spPr>
          <a:xfrm>
            <a:off x="3867144" y="342900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8" name="417 Elipse"/>
          <p:cNvSpPr/>
          <p:nvPr/>
        </p:nvSpPr>
        <p:spPr>
          <a:xfrm>
            <a:off x="3938582" y="342900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9" name="418 Elipse"/>
          <p:cNvSpPr/>
          <p:nvPr/>
        </p:nvSpPr>
        <p:spPr>
          <a:xfrm>
            <a:off x="3876668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0" name="419 Elipse"/>
          <p:cNvSpPr/>
          <p:nvPr/>
        </p:nvSpPr>
        <p:spPr>
          <a:xfrm>
            <a:off x="3948106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1" name="420 Elipse"/>
          <p:cNvSpPr/>
          <p:nvPr/>
        </p:nvSpPr>
        <p:spPr>
          <a:xfrm>
            <a:off x="4019544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2" name="421 Elipse"/>
          <p:cNvSpPr/>
          <p:nvPr/>
        </p:nvSpPr>
        <p:spPr>
          <a:xfrm>
            <a:off x="4090982" y="335756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3" name="422 Elipse"/>
          <p:cNvSpPr/>
          <p:nvPr/>
        </p:nvSpPr>
        <p:spPr>
          <a:xfrm>
            <a:off x="2786050" y="2786058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4" name="423 Elipse"/>
          <p:cNvSpPr/>
          <p:nvPr/>
        </p:nvSpPr>
        <p:spPr>
          <a:xfrm>
            <a:off x="3071802" y="285749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5" name="424 Elipse"/>
          <p:cNvSpPr/>
          <p:nvPr/>
        </p:nvSpPr>
        <p:spPr>
          <a:xfrm>
            <a:off x="3357554" y="292893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6" name="425 Elipse"/>
          <p:cNvSpPr/>
          <p:nvPr/>
        </p:nvSpPr>
        <p:spPr>
          <a:xfrm>
            <a:off x="3857620" y="307181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7" name="426 Elipse"/>
          <p:cNvSpPr/>
          <p:nvPr/>
        </p:nvSpPr>
        <p:spPr>
          <a:xfrm>
            <a:off x="4071934" y="328612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8" name="427 Elipse"/>
          <p:cNvSpPr/>
          <p:nvPr/>
        </p:nvSpPr>
        <p:spPr>
          <a:xfrm>
            <a:off x="3714744" y="307181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9" name="428 Elipse"/>
          <p:cNvSpPr/>
          <p:nvPr/>
        </p:nvSpPr>
        <p:spPr>
          <a:xfrm>
            <a:off x="4286248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0" name="429 Elipse"/>
          <p:cNvSpPr/>
          <p:nvPr/>
        </p:nvSpPr>
        <p:spPr>
          <a:xfrm>
            <a:off x="4357686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1" name="430 Elipse"/>
          <p:cNvSpPr/>
          <p:nvPr/>
        </p:nvSpPr>
        <p:spPr>
          <a:xfrm>
            <a:off x="4429124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2" name="431 Elipse"/>
          <p:cNvSpPr/>
          <p:nvPr/>
        </p:nvSpPr>
        <p:spPr>
          <a:xfrm>
            <a:off x="4500562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3" name="432 Elipse"/>
          <p:cNvSpPr/>
          <p:nvPr/>
        </p:nvSpPr>
        <p:spPr>
          <a:xfrm>
            <a:off x="4438648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4" name="433 Elipse"/>
          <p:cNvSpPr/>
          <p:nvPr/>
        </p:nvSpPr>
        <p:spPr>
          <a:xfrm>
            <a:off x="4510086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5" name="434 Elipse"/>
          <p:cNvSpPr/>
          <p:nvPr/>
        </p:nvSpPr>
        <p:spPr>
          <a:xfrm>
            <a:off x="4581524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6" name="435 Elipse"/>
          <p:cNvSpPr/>
          <p:nvPr/>
        </p:nvSpPr>
        <p:spPr>
          <a:xfrm>
            <a:off x="4652962" y="357187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7" name="436 Elipse"/>
          <p:cNvSpPr/>
          <p:nvPr/>
        </p:nvSpPr>
        <p:spPr>
          <a:xfrm>
            <a:off x="4591048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8" name="437 Elipse"/>
          <p:cNvSpPr/>
          <p:nvPr/>
        </p:nvSpPr>
        <p:spPr>
          <a:xfrm>
            <a:off x="4662486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9" name="438 Elipse"/>
          <p:cNvSpPr/>
          <p:nvPr/>
        </p:nvSpPr>
        <p:spPr>
          <a:xfrm>
            <a:off x="4733924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0" name="439 Elipse"/>
          <p:cNvSpPr/>
          <p:nvPr/>
        </p:nvSpPr>
        <p:spPr>
          <a:xfrm>
            <a:off x="4805362" y="350043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1" name="440 Elipse"/>
          <p:cNvSpPr/>
          <p:nvPr/>
        </p:nvSpPr>
        <p:spPr>
          <a:xfrm>
            <a:off x="4000496" y="307181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2" name="441 Elipse"/>
          <p:cNvSpPr/>
          <p:nvPr/>
        </p:nvSpPr>
        <p:spPr>
          <a:xfrm>
            <a:off x="1142976" y="471488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3" name="442 Elipse"/>
          <p:cNvSpPr/>
          <p:nvPr/>
        </p:nvSpPr>
        <p:spPr>
          <a:xfrm>
            <a:off x="1428728" y="478632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4" name="443 Elipse"/>
          <p:cNvSpPr/>
          <p:nvPr/>
        </p:nvSpPr>
        <p:spPr>
          <a:xfrm>
            <a:off x="1714480" y="4857760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5" name="444 Elipse"/>
          <p:cNvSpPr/>
          <p:nvPr/>
        </p:nvSpPr>
        <p:spPr>
          <a:xfrm>
            <a:off x="2071670" y="50006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6" name="445 Elipse"/>
          <p:cNvSpPr/>
          <p:nvPr/>
        </p:nvSpPr>
        <p:spPr>
          <a:xfrm>
            <a:off x="2285984" y="5072074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7" name="446 Elipse"/>
          <p:cNvSpPr/>
          <p:nvPr/>
        </p:nvSpPr>
        <p:spPr>
          <a:xfrm>
            <a:off x="2500298" y="514351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8" name="447 Elipse"/>
          <p:cNvSpPr/>
          <p:nvPr/>
        </p:nvSpPr>
        <p:spPr>
          <a:xfrm>
            <a:off x="2786050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9" name="448 Elipse"/>
          <p:cNvSpPr/>
          <p:nvPr/>
        </p:nvSpPr>
        <p:spPr>
          <a:xfrm>
            <a:off x="2857488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0" name="449 Elipse"/>
          <p:cNvSpPr/>
          <p:nvPr/>
        </p:nvSpPr>
        <p:spPr>
          <a:xfrm>
            <a:off x="2928926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1" name="450 Elipse"/>
          <p:cNvSpPr/>
          <p:nvPr/>
        </p:nvSpPr>
        <p:spPr>
          <a:xfrm>
            <a:off x="3000364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2" name="451 Elipse"/>
          <p:cNvSpPr/>
          <p:nvPr/>
        </p:nvSpPr>
        <p:spPr>
          <a:xfrm>
            <a:off x="2938450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3" name="452 Elipse"/>
          <p:cNvSpPr/>
          <p:nvPr/>
        </p:nvSpPr>
        <p:spPr>
          <a:xfrm>
            <a:off x="3009888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4" name="453 Elipse"/>
          <p:cNvSpPr/>
          <p:nvPr/>
        </p:nvSpPr>
        <p:spPr>
          <a:xfrm>
            <a:off x="3081326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5" name="454 Elipse"/>
          <p:cNvSpPr/>
          <p:nvPr/>
        </p:nvSpPr>
        <p:spPr>
          <a:xfrm>
            <a:off x="3152764" y="53578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6" name="455 Elipse"/>
          <p:cNvSpPr/>
          <p:nvPr/>
        </p:nvSpPr>
        <p:spPr>
          <a:xfrm>
            <a:off x="3090850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7" name="456 Elipse"/>
          <p:cNvSpPr/>
          <p:nvPr/>
        </p:nvSpPr>
        <p:spPr>
          <a:xfrm>
            <a:off x="3162288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8" name="457 Elipse"/>
          <p:cNvSpPr/>
          <p:nvPr/>
        </p:nvSpPr>
        <p:spPr>
          <a:xfrm>
            <a:off x="3233726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9" name="458 Elipse"/>
          <p:cNvSpPr/>
          <p:nvPr/>
        </p:nvSpPr>
        <p:spPr>
          <a:xfrm>
            <a:off x="3305164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0" name="459 Elipse"/>
          <p:cNvSpPr/>
          <p:nvPr/>
        </p:nvSpPr>
        <p:spPr>
          <a:xfrm>
            <a:off x="2000232" y="471488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1" name="460 Elipse"/>
          <p:cNvSpPr/>
          <p:nvPr/>
        </p:nvSpPr>
        <p:spPr>
          <a:xfrm>
            <a:off x="2285984" y="478632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2" name="461 Elipse"/>
          <p:cNvSpPr/>
          <p:nvPr/>
        </p:nvSpPr>
        <p:spPr>
          <a:xfrm>
            <a:off x="2571736" y="4857760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3" name="462 Elipse"/>
          <p:cNvSpPr/>
          <p:nvPr/>
        </p:nvSpPr>
        <p:spPr>
          <a:xfrm>
            <a:off x="3071802" y="50006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4" name="463 Elipse"/>
          <p:cNvSpPr/>
          <p:nvPr/>
        </p:nvSpPr>
        <p:spPr>
          <a:xfrm>
            <a:off x="3286116" y="521495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5" name="464 Elipse"/>
          <p:cNvSpPr/>
          <p:nvPr/>
        </p:nvSpPr>
        <p:spPr>
          <a:xfrm>
            <a:off x="2928926" y="50006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6" name="465 Elipse"/>
          <p:cNvSpPr/>
          <p:nvPr/>
        </p:nvSpPr>
        <p:spPr>
          <a:xfrm>
            <a:off x="3500430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7" name="466 Elipse"/>
          <p:cNvSpPr/>
          <p:nvPr/>
        </p:nvSpPr>
        <p:spPr>
          <a:xfrm>
            <a:off x="3571868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8" name="467 Elipse"/>
          <p:cNvSpPr/>
          <p:nvPr/>
        </p:nvSpPr>
        <p:spPr>
          <a:xfrm>
            <a:off x="3643306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9" name="468 Elipse"/>
          <p:cNvSpPr/>
          <p:nvPr/>
        </p:nvSpPr>
        <p:spPr>
          <a:xfrm>
            <a:off x="3714744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0" name="469 Elipse"/>
          <p:cNvSpPr/>
          <p:nvPr/>
        </p:nvSpPr>
        <p:spPr>
          <a:xfrm>
            <a:off x="3652830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1" name="470 Elipse"/>
          <p:cNvSpPr/>
          <p:nvPr/>
        </p:nvSpPr>
        <p:spPr>
          <a:xfrm>
            <a:off x="3724268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2" name="471 Elipse"/>
          <p:cNvSpPr/>
          <p:nvPr/>
        </p:nvSpPr>
        <p:spPr>
          <a:xfrm>
            <a:off x="3795706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3" name="472 Elipse"/>
          <p:cNvSpPr/>
          <p:nvPr/>
        </p:nvSpPr>
        <p:spPr>
          <a:xfrm>
            <a:off x="3867144" y="5500702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4" name="473 Elipse"/>
          <p:cNvSpPr/>
          <p:nvPr/>
        </p:nvSpPr>
        <p:spPr>
          <a:xfrm>
            <a:off x="3805230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5" name="474 Elipse"/>
          <p:cNvSpPr/>
          <p:nvPr/>
        </p:nvSpPr>
        <p:spPr>
          <a:xfrm>
            <a:off x="3876668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6" name="475 Elipse"/>
          <p:cNvSpPr/>
          <p:nvPr/>
        </p:nvSpPr>
        <p:spPr>
          <a:xfrm>
            <a:off x="3948106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7" name="476 Elipse"/>
          <p:cNvSpPr/>
          <p:nvPr/>
        </p:nvSpPr>
        <p:spPr>
          <a:xfrm>
            <a:off x="4019544" y="5429264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8" name="477 Elipse"/>
          <p:cNvSpPr/>
          <p:nvPr/>
        </p:nvSpPr>
        <p:spPr>
          <a:xfrm>
            <a:off x="3214678" y="50006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9" name="478 Elipse"/>
          <p:cNvSpPr/>
          <p:nvPr/>
        </p:nvSpPr>
        <p:spPr>
          <a:xfrm>
            <a:off x="2786050" y="4643446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0" name="479 Elipse"/>
          <p:cNvSpPr/>
          <p:nvPr/>
        </p:nvSpPr>
        <p:spPr>
          <a:xfrm>
            <a:off x="3071802" y="4714884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1" name="480 Elipse"/>
          <p:cNvSpPr/>
          <p:nvPr/>
        </p:nvSpPr>
        <p:spPr>
          <a:xfrm>
            <a:off x="3357554" y="4786322"/>
            <a:ext cx="357190" cy="3571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2" name="481 Elipse"/>
          <p:cNvSpPr/>
          <p:nvPr/>
        </p:nvSpPr>
        <p:spPr>
          <a:xfrm>
            <a:off x="4000496" y="5214950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3" name="482 Elipse"/>
          <p:cNvSpPr/>
          <p:nvPr/>
        </p:nvSpPr>
        <p:spPr>
          <a:xfrm>
            <a:off x="3643306" y="50006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4" name="483 Elipse"/>
          <p:cNvSpPr/>
          <p:nvPr/>
        </p:nvSpPr>
        <p:spPr>
          <a:xfrm>
            <a:off x="3929058" y="5000636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5" name="484 Elipse"/>
          <p:cNvSpPr/>
          <p:nvPr/>
        </p:nvSpPr>
        <p:spPr>
          <a:xfrm>
            <a:off x="3786182" y="514351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6" name="485 Elipse"/>
          <p:cNvSpPr/>
          <p:nvPr/>
        </p:nvSpPr>
        <p:spPr>
          <a:xfrm>
            <a:off x="3500430" y="5143512"/>
            <a:ext cx="214314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7" name="486 Elipse"/>
          <p:cNvSpPr/>
          <p:nvPr/>
        </p:nvSpPr>
        <p:spPr>
          <a:xfrm>
            <a:off x="4124324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8" name="487 Elipse"/>
          <p:cNvSpPr/>
          <p:nvPr/>
        </p:nvSpPr>
        <p:spPr>
          <a:xfrm>
            <a:off x="4195762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9" name="488 Elipse"/>
          <p:cNvSpPr/>
          <p:nvPr/>
        </p:nvSpPr>
        <p:spPr>
          <a:xfrm>
            <a:off x="4267200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0" name="489 Elipse"/>
          <p:cNvSpPr/>
          <p:nvPr/>
        </p:nvSpPr>
        <p:spPr>
          <a:xfrm>
            <a:off x="4338638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1" name="490 Elipse"/>
          <p:cNvSpPr/>
          <p:nvPr/>
        </p:nvSpPr>
        <p:spPr>
          <a:xfrm>
            <a:off x="4276724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2" name="491 Elipse"/>
          <p:cNvSpPr/>
          <p:nvPr/>
        </p:nvSpPr>
        <p:spPr>
          <a:xfrm>
            <a:off x="4348162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3" name="492 Elipse"/>
          <p:cNvSpPr/>
          <p:nvPr/>
        </p:nvSpPr>
        <p:spPr>
          <a:xfrm>
            <a:off x="4419600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4" name="493 Elipse"/>
          <p:cNvSpPr/>
          <p:nvPr/>
        </p:nvSpPr>
        <p:spPr>
          <a:xfrm>
            <a:off x="4491038" y="571501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5" name="494 Elipse"/>
          <p:cNvSpPr/>
          <p:nvPr/>
        </p:nvSpPr>
        <p:spPr>
          <a:xfrm>
            <a:off x="4429124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6" name="495 Elipse"/>
          <p:cNvSpPr/>
          <p:nvPr/>
        </p:nvSpPr>
        <p:spPr>
          <a:xfrm>
            <a:off x="4500562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7" name="496 Elipse"/>
          <p:cNvSpPr/>
          <p:nvPr/>
        </p:nvSpPr>
        <p:spPr>
          <a:xfrm>
            <a:off x="4572000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8" name="497 Elipse"/>
          <p:cNvSpPr/>
          <p:nvPr/>
        </p:nvSpPr>
        <p:spPr>
          <a:xfrm>
            <a:off x="4643438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9" name="498 Elipse"/>
          <p:cNvSpPr/>
          <p:nvPr/>
        </p:nvSpPr>
        <p:spPr>
          <a:xfrm>
            <a:off x="4052886" y="52863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0" name="499 Elipse"/>
          <p:cNvSpPr/>
          <p:nvPr/>
        </p:nvSpPr>
        <p:spPr>
          <a:xfrm>
            <a:off x="4033838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1" name="500 Elipse"/>
          <p:cNvSpPr/>
          <p:nvPr/>
        </p:nvSpPr>
        <p:spPr>
          <a:xfrm>
            <a:off x="4105276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2" name="501 Elipse"/>
          <p:cNvSpPr/>
          <p:nvPr/>
        </p:nvSpPr>
        <p:spPr>
          <a:xfrm>
            <a:off x="4043362" y="55102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3" name="502 Elipse"/>
          <p:cNvSpPr/>
          <p:nvPr/>
        </p:nvSpPr>
        <p:spPr>
          <a:xfrm>
            <a:off x="4114800" y="55102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4" name="503 Elipse"/>
          <p:cNvSpPr/>
          <p:nvPr/>
        </p:nvSpPr>
        <p:spPr>
          <a:xfrm>
            <a:off x="4186238" y="55102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5" name="504 Elipse"/>
          <p:cNvSpPr/>
          <p:nvPr/>
        </p:nvSpPr>
        <p:spPr>
          <a:xfrm>
            <a:off x="4257676" y="55102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6" name="505 Elipse"/>
          <p:cNvSpPr/>
          <p:nvPr/>
        </p:nvSpPr>
        <p:spPr>
          <a:xfrm>
            <a:off x="4195762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7" name="506 Elipse"/>
          <p:cNvSpPr/>
          <p:nvPr/>
        </p:nvSpPr>
        <p:spPr>
          <a:xfrm>
            <a:off x="4267200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8" name="507 Elipse"/>
          <p:cNvSpPr/>
          <p:nvPr/>
        </p:nvSpPr>
        <p:spPr>
          <a:xfrm>
            <a:off x="4338638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9" name="508 Elipse"/>
          <p:cNvSpPr/>
          <p:nvPr/>
        </p:nvSpPr>
        <p:spPr>
          <a:xfrm>
            <a:off x="4410076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0" name="509 Elipse"/>
          <p:cNvSpPr/>
          <p:nvPr/>
        </p:nvSpPr>
        <p:spPr>
          <a:xfrm>
            <a:off x="4052886" y="55102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1" name="510 Elipse"/>
          <p:cNvSpPr/>
          <p:nvPr/>
        </p:nvSpPr>
        <p:spPr>
          <a:xfrm>
            <a:off x="4062410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2" name="511 Elipse"/>
          <p:cNvSpPr/>
          <p:nvPr/>
        </p:nvSpPr>
        <p:spPr>
          <a:xfrm>
            <a:off x="4133848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3" name="512 Elipse"/>
          <p:cNvSpPr/>
          <p:nvPr/>
        </p:nvSpPr>
        <p:spPr>
          <a:xfrm>
            <a:off x="4205286" y="54387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4" name="513 Elipse"/>
          <p:cNvSpPr/>
          <p:nvPr/>
        </p:nvSpPr>
        <p:spPr>
          <a:xfrm>
            <a:off x="4033838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5" name="514 Elipse"/>
          <p:cNvSpPr/>
          <p:nvPr/>
        </p:nvSpPr>
        <p:spPr>
          <a:xfrm>
            <a:off x="4105276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6" name="515 Elipse"/>
          <p:cNvSpPr/>
          <p:nvPr/>
        </p:nvSpPr>
        <p:spPr>
          <a:xfrm>
            <a:off x="4176714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7" name="516 Elipse"/>
          <p:cNvSpPr/>
          <p:nvPr/>
        </p:nvSpPr>
        <p:spPr>
          <a:xfrm>
            <a:off x="4248152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8" name="517 Elipse"/>
          <p:cNvSpPr/>
          <p:nvPr/>
        </p:nvSpPr>
        <p:spPr>
          <a:xfrm>
            <a:off x="4186238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9" name="518 Elipse"/>
          <p:cNvSpPr/>
          <p:nvPr/>
        </p:nvSpPr>
        <p:spPr>
          <a:xfrm>
            <a:off x="4257676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0" name="519 Elipse"/>
          <p:cNvSpPr/>
          <p:nvPr/>
        </p:nvSpPr>
        <p:spPr>
          <a:xfrm>
            <a:off x="4329114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1" name="520 Elipse"/>
          <p:cNvSpPr/>
          <p:nvPr/>
        </p:nvSpPr>
        <p:spPr>
          <a:xfrm>
            <a:off x="4400552" y="564357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2" name="521 Elipse"/>
          <p:cNvSpPr/>
          <p:nvPr/>
        </p:nvSpPr>
        <p:spPr>
          <a:xfrm>
            <a:off x="4338638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3" name="522 Elipse"/>
          <p:cNvSpPr/>
          <p:nvPr/>
        </p:nvSpPr>
        <p:spPr>
          <a:xfrm>
            <a:off x="4410076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4" name="523 Elipse"/>
          <p:cNvSpPr/>
          <p:nvPr/>
        </p:nvSpPr>
        <p:spPr>
          <a:xfrm>
            <a:off x="4481514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5" name="524 Elipse"/>
          <p:cNvSpPr/>
          <p:nvPr/>
        </p:nvSpPr>
        <p:spPr>
          <a:xfrm>
            <a:off x="4552952" y="5572140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6" name="525 Elipse"/>
          <p:cNvSpPr/>
          <p:nvPr/>
        </p:nvSpPr>
        <p:spPr>
          <a:xfrm>
            <a:off x="4052886" y="55911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7" name="526 Elipse"/>
          <p:cNvSpPr/>
          <p:nvPr/>
        </p:nvSpPr>
        <p:spPr>
          <a:xfrm>
            <a:off x="4062410" y="56626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8" name="527 Elipse"/>
          <p:cNvSpPr/>
          <p:nvPr/>
        </p:nvSpPr>
        <p:spPr>
          <a:xfrm>
            <a:off x="4133848" y="56626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9" name="528 Elipse"/>
          <p:cNvSpPr/>
          <p:nvPr/>
        </p:nvSpPr>
        <p:spPr>
          <a:xfrm>
            <a:off x="4205286" y="5662626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0" name="529 Elipse"/>
          <p:cNvSpPr/>
          <p:nvPr/>
        </p:nvSpPr>
        <p:spPr>
          <a:xfrm>
            <a:off x="4143372" y="55911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1" name="530 Elipse"/>
          <p:cNvSpPr/>
          <p:nvPr/>
        </p:nvSpPr>
        <p:spPr>
          <a:xfrm>
            <a:off x="4214810" y="55911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2" name="531 Elipse"/>
          <p:cNvSpPr/>
          <p:nvPr/>
        </p:nvSpPr>
        <p:spPr>
          <a:xfrm>
            <a:off x="4286248" y="55911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3" name="532 Elipse"/>
          <p:cNvSpPr/>
          <p:nvPr/>
        </p:nvSpPr>
        <p:spPr>
          <a:xfrm>
            <a:off x="4357686" y="5591188"/>
            <a:ext cx="71438" cy="7143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5" name="324 Forma libre"/>
          <p:cNvSpPr/>
          <p:nvPr/>
        </p:nvSpPr>
        <p:spPr>
          <a:xfrm>
            <a:off x="1857356" y="4929198"/>
            <a:ext cx="4553264" cy="194420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6" name="325 Forma libre"/>
          <p:cNvSpPr/>
          <p:nvPr/>
        </p:nvSpPr>
        <p:spPr>
          <a:xfrm>
            <a:off x="2928926" y="5220115"/>
            <a:ext cx="3571900" cy="137711"/>
          </a:xfrm>
          <a:custGeom>
            <a:avLst/>
            <a:gdLst>
              <a:gd name="connsiteX0" fmla="*/ 13851 w 4223901"/>
              <a:gd name="connsiteY0" fmla="*/ 156773 h 168701"/>
              <a:gd name="connsiteX1" fmla="*/ 90051 w 4223901"/>
              <a:gd name="connsiteY1" fmla="*/ 118673 h 168701"/>
              <a:gd name="connsiteX2" fmla="*/ 147201 w 4223901"/>
              <a:gd name="connsiteY2" fmla="*/ 99623 h 168701"/>
              <a:gd name="connsiteX3" fmla="*/ 175776 w 4223901"/>
              <a:gd name="connsiteY3" fmla="*/ 71048 h 168701"/>
              <a:gd name="connsiteX4" fmla="*/ 328176 w 4223901"/>
              <a:gd name="connsiteY4" fmla="*/ 42473 h 168701"/>
              <a:gd name="connsiteX5" fmla="*/ 632976 w 4223901"/>
              <a:gd name="connsiteY5" fmla="*/ 23423 h 168701"/>
              <a:gd name="connsiteX6" fmla="*/ 823476 w 4223901"/>
              <a:gd name="connsiteY6" fmla="*/ 13898 h 168701"/>
              <a:gd name="connsiteX7" fmla="*/ 1166376 w 4223901"/>
              <a:gd name="connsiteY7" fmla="*/ 23423 h 168701"/>
              <a:gd name="connsiteX8" fmla="*/ 1461651 w 4223901"/>
              <a:gd name="connsiteY8" fmla="*/ 32948 h 168701"/>
              <a:gd name="connsiteX9" fmla="*/ 1833126 w 4223901"/>
              <a:gd name="connsiteY9" fmla="*/ 23423 h 168701"/>
              <a:gd name="connsiteX10" fmla="*/ 1918851 w 4223901"/>
              <a:gd name="connsiteY10" fmla="*/ 13898 h 168701"/>
              <a:gd name="connsiteX11" fmla="*/ 2509401 w 4223901"/>
              <a:gd name="connsiteY11" fmla="*/ 32948 h 168701"/>
              <a:gd name="connsiteX12" fmla="*/ 2537976 w 4223901"/>
              <a:gd name="connsiteY12" fmla="*/ 42473 h 168701"/>
              <a:gd name="connsiteX13" fmla="*/ 3042801 w 4223901"/>
              <a:gd name="connsiteY13" fmla="*/ 61523 h 168701"/>
              <a:gd name="connsiteX14" fmla="*/ 3566676 w 4223901"/>
              <a:gd name="connsiteY14" fmla="*/ 71048 h 168701"/>
              <a:gd name="connsiteX15" fmla="*/ 3871476 w 4223901"/>
              <a:gd name="connsiteY15" fmla="*/ 71048 h 168701"/>
              <a:gd name="connsiteX16" fmla="*/ 3928626 w 4223901"/>
              <a:gd name="connsiteY16" fmla="*/ 51998 h 168701"/>
              <a:gd name="connsiteX17" fmla="*/ 3995301 w 4223901"/>
              <a:gd name="connsiteY17" fmla="*/ 32948 h 168701"/>
              <a:gd name="connsiteX18" fmla="*/ 4128651 w 4223901"/>
              <a:gd name="connsiteY18" fmla="*/ 42473 h 168701"/>
              <a:gd name="connsiteX19" fmla="*/ 4195326 w 4223901"/>
              <a:gd name="connsiteY19" fmla="*/ 71048 h 168701"/>
              <a:gd name="connsiteX20" fmla="*/ 4223901 w 4223901"/>
              <a:gd name="connsiteY20" fmla="*/ 71048 h 16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23901" h="168701">
                <a:moveTo>
                  <a:pt x="13851" y="156773"/>
                </a:moveTo>
                <a:cubicBezTo>
                  <a:pt x="134811" y="132581"/>
                  <a:pt x="0" y="168701"/>
                  <a:pt x="90051" y="118673"/>
                </a:cubicBezTo>
                <a:cubicBezTo>
                  <a:pt x="107604" y="108921"/>
                  <a:pt x="147201" y="99623"/>
                  <a:pt x="147201" y="99623"/>
                </a:cubicBezTo>
                <a:cubicBezTo>
                  <a:pt x="156726" y="90098"/>
                  <a:pt x="164815" y="78878"/>
                  <a:pt x="175776" y="71048"/>
                </a:cubicBezTo>
                <a:cubicBezTo>
                  <a:pt x="223519" y="36946"/>
                  <a:pt x="265838" y="47668"/>
                  <a:pt x="328176" y="42473"/>
                </a:cubicBezTo>
                <a:cubicBezTo>
                  <a:pt x="453753" y="11079"/>
                  <a:pt x="345200" y="35414"/>
                  <a:pt x="632976" y="23423"/>
                </a:cubicBezTo>
                <a:lnTo>
                  <a:pt x="823476" y="13898"/>
                </a:lnTo>
                <a:lnTo>
                  <a:pt x="1166376" y="23423"/>
                </a:lnTo>
                <a:cubicBezTo>
                  <a:pt x="1264808" y="26361"/>
                  <a:pt x="1363175" y="32948"/>
                  <a:pt x="1461651" y="32948"/>
                </a:cubicBezTo>
                <a:cubicBezTo>
                  <a:pt x="1585517" y="32948"/>
                  <a:pt x="1709301" y="26598"/>
                  <a:pt x="1833126" y="23423"/>
                </a:cubicBezTo>
                <a:cubicBezTo>
                  <a:pt x="1861701" y="20248"/>
                  <a:pt x="1890100" y="13898"/>
                  <a:pt x="1918851" y="13898"/>
                </a:cubicBezTo>
                <a:cubicBezTo>
                  <a:pt x="2395641" y="13898"/>
                  <a:pt x="2278765" y="0"/>
                  <a:pt x="2509401" y="32948"/>
                </a:cubicBezTo>
                <a:cubicBezTo>
                  <a:pt x="2518926" y="36123"/>
                  <a:pt x="2528005" y="41300"/>
                  <a:pt x="2537976" y="42473"/>
                </a:cubicBezTo>
                <a:cubicBezTo>
                  <a:pt x="2664891" y="57404"/>
                  <a:pt x="2988080" y="60359"/>
                  <a:pt x="3042801" y="61523"/>
                </a:cubicBezTo>
                <a:lnTo>
                  <a:pt x="3566676" y="71048"/>
                </a:lnTo>
                <a:cubicBezTo>
                  <a:pt x="3699089" y="82082"/>
                  <a:pt x="3718036" y="88753"/>
                  <a:pt x="3871476" y="71048"/>
                </a:cubicBezTo>
                <a:cubicBezTo>
                  <a:pt x="3891424" y="68746"/>
                  <a:pt x="3909576" y="58348"/>
                  <a:pt x="3928626" y="51998"/>
                </a:cubicBezTo>
                <a:cubicBezTo>
                  <a:pt x="3969620" y="38333"/>
                  <a:pt x="3947461" y="44908"/>
                  <a:pt x="3995301" y="32948"/>
                </a:cubicBezTo>
                <a:cubicBezTo>
                  <a:pt x="4039751" y="36123"/>
                  <a:pt x="4084393" y="37266"/>
                  <a:pt x="4128651" y="42473"/>
                </a:cubicBezTo>
                <a:cubicBezTo>
                  <a:pt x="4159184" y="46065"/>
                  <a:pt x="4164527" y="62248"/>
                  <a:pt x="4195326" y="71048"/>
                </a:cubicBezTo>
                <a:cubicBezTo>
                  <a:pt x="4204485" y="73665"/>
                  <a:pt x="4214376" y="71048"/>
                  <a:pt x="4223901" y="71048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35" name="534 Conector angular"/>
          <p:cNvCxnSpPr/>
          <p:nvPr/>
        </p:nvCxnSpPr>
        <p:spPr>
          <a:xfrm rot="5400000" flipH="1" flipV="1">
            <a:off x="5417468" y="2869284"/>
            <a:ext cx="845114" cy="5250693"/>
          </a:xfrm>
          <a:prstGeom prst="bentConnector3">
            <a:avLst>
              <a:gd name="adj1" fmla="val -71006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37" name="536 CuadroTexto"/>
          <p:cNvSpPr txBox="1"/>
          <p:nvPr/>
        </p:nvSpPr>
        <p:spPr>
          <a:xfrm>
            <a:off x="357158" y="142852"/>
            <a:ext cx="235745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Regresión  marina</a:t>
            </a:r>
            <a:endParaRPr lang="es-ES" dirty="0"/>
          </a:p>
        </p:txBody>
      </p:sp>
      <p:sp>
        <p:nvSpPr>
          <p:cNvPr id="538" name="537 CuadroTexto"/>
          <p:cNvSpPr txBox="1"/>
          <p:nvPr/>
        </p:nvSpPr>
        <p:spPr>
          <a:xfrm>
            <a:off x="2857488" y="142852"/>
            <a:ext cx="3286148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retirada del mar del continente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785794"/>
            <a:ext cx="246697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500034" y="428604"/>
            <a:ext cx="235745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Transgresión marina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285720" y="2666052"/>
            <a:ext cx="2857520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El mar invade el continente.</a:t>
            </a:r>
          </a:p>
          <a:p>
            <a:r>
              <a:rPr lang="es-ES" dirty="0" smtClean="0"/>
              <a:t>Nos encontramos con series en las que el </a:t>
            </a:r>
            <a:r>
              <a:rPr lang="es-ES" b="1" dirty="0" smtClean="0"/>
              <a:t>grano fino se dispone sobre el grano grueso</a:t>
            </a:r>
            <a:r>
              <a:rPr lang="es-ES" dirty="0" smtClean="0"/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571480"/>
            <a:ext cx="24003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CuadroTexto"/>
          <p:cNvSpPr txBox="1"/>
          <p:nvPr/>
        </p:nvSpPr>
        <p:spPr>
          <a:xfrm>
            <a:off x="5857884" y="214290"/>
            <a:ext cx="192882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Regresión  marina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429256" y="2928934"/>
            <a:ext cx="3143272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El mar se retira del continente.</a:t>
            </a:r>
          </a:p>
          <a:p>
            <a:r>
              <a:rPr lang="es-ES" dirty="0" smtClean="0"/>
              <a:t>Nos encontramos con series en las que el </a:t>
            </a:r>
            <a:r>
              <a:rPr lang="es-ES" b="1" dirty="0" smtClean="0"/>
              <a:t>grano grueso se dispone sobre el grano fino</a:t>
            </a:r>
            <a:r>
              <a:rPr lang="es-ES" dirty="0" smtClean="0"/>
              <a:t>.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2714612" y="4786322"/>
            <a:ext cx="292895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Relacionadas con los movimientos </a:t>
            </a:r>
            <a:r>
              <a:rPr lang="es-ES" b="1" dirty="0" smtClean="0"/>
              <a:t>EPIROGÉNICOS o EUSTÁTICOS del mar.</a:t>
            </a:r>
            <a:endParaRPr lang="es-ES" dirty="0"/>
          </a:p>
        </p:txBody>
      </p:sp>
      <p:cxnSp>
        <p:nvCxnSpPr>
          <p:cNvPr id="17" name="16 Forma"/>
          <p:cNvCxnSpPr>
            <a:stCxn id="15" idx="0"/>
            <a:endCxn id="12" idx="1"/>
          </p:cNvCxnSpPr>
          <p:nvPr/>
        </p:nvCxnSpPr>
        <p:spPr>
          <a:xfrm rot="5400000" flipH="1" flipV="1">
            <a:off x="2824804" y="1753243"/>
            <a:ext cx="4387366" cy="1678793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18 Forma"/>
          <p:cNvCxnSpPr>
            <a:stCxn id="15" idx="0"/>
            <a:endCxn id="5" idx="3"/>
          </p:cNvCxnSpPr>
          <p:nvPr/>
        </p:nvCxnSpPr>
        <p:spPr>
          <a:xfrm rot="16200000" flipV="1">
            <a:off x="1431764" y="2038994"/>
            <a:ext cx="4173052" cy="1321603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15 CuadroTexto">
            <a:hlinkClick r:id="rId4"/>
          </p:cNvPr>
          <p:cNvSpPr txBox="1"/>
          <p:nvPr/>
        </p:nvSpPr>
        <p:spPr>
          <a:xfrm>
            <a:off x="6215074" y="2214554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  <p:sp>
        <p:nvSpPr>
          <p:cNvPr id="18" name="17 CuadroTexto">
            <a:hlinkClick r:id="rId4"/>
          </p:cNvPr>
          <p:cNvSpPr txBox="1"/>
          <p:nvPr/>
        </p:nvSpPr>
        <p:spPr>
          <a:xfrm>
            <a:off x="500034" y="2357430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49 Grupo"/>
          <p:cNvGrpSpPr/>
          <p:nvPr/>
        </p:nvGrpSpPr>
        <p:grpSpPr>
          <a:xfrm>
            <a:off x="142844" y="1000108"/>
            <a:ext cx="4593538" cy="3286148"/>
            <a:chOff x="1643042" y="1571612"/>
            <a:chExt cx="4593538" cy="3286148"/>
          </a:xfrm>
        </p:grpSpPr>
        <p:pic>
          <p:nvPicPr>
            <p:cNvPr id="1026" name="Picture 2" descr="http://1.bp.blogspot.com/_FchPe5hfGhI/S7AEaHeCMLI/AAAAAAAAAFI/tOKre5YOdXM/s320/terrazas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43042" y="1571612"/>
              <a:ext cx="4593538" cy="3286148"/>
            </a:xfrm>
            <a:prstGeom prst="rect">
              <a:avLst/>
            </a:prstGeom>
            <a:noFill/>
          </p:spPr>
        </p:pic>
        <p:sp>
          <p:nvSpPr>
            <p:cNvPr id="17" name="16 CuadroTexto"/>
            <p:cNvSpPr txBox="1"/>
            <p:nvPr/>
          </p:nvSpPr>
          <p:spPr>
            <a:xfrm>
              <a:off x="3357554" y="2214554"/>
              <a:ext cx="642942" cy="2154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800" b="1" dirty="0" smtClean="0">
                  <a:solidFill>
                    <a:srgbClr val="FF0000"/>
                  </a:solidFill>
                </a:rPr>
                <a:t>Terraza 1</a:t>
              </a:r>
              <a:endParaRPr lang="es-E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3571868" y="2786058"/>
              <a:ext cx="642942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800" b="1" dirty="0" smtClean="0">
                  <a:solidFill>
                    <a:srgbClr val="FF0000"/>
                  </a:solidFill>
                </a:rPr>
                <a:t>Terraza 2</a:t>
              </a:r>
              <a:endParaRPr lang="es-E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3071802" y="3929066"/>
              <a:ext cx="642942" cy="2154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800" b="1" dirty="0" smtClean="0">
                  <a:solidFill>
                    <a:srgbClr val="FF0000"/>
                  </a:solidFill>
                </a:rPr>
                <a:t>Terraza 3</a:t>
              </a:r>
              <a:endParaRPr lang="es-ES" sz="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20 Conector recto de flecha"/>
            <p:cNvCxnSpPr>
              <a:stCxn id="17" idx="1"/>
            </p:cNvCxnSpPr>
            <p:nvPr/>
          </p:nvCxnSpPr>
          <p:spPr>
            <a:xfrm rot="10800000" flipV="1">
              <a:off x="2500298" y="2322275"/>
              <a:ext cx="857256" cy="39234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21 Conector recto de flecha"/>
            <p:cNvCxnSpPr>
              <a:stCxn id="17" idx="3"/>
            </p:cNvCxnSpPr>
            <p:nvPr/>
          </p:nvCxnSpPr>
          <p:spPr>
            <a:xfrm>
              <a:off x="4000496" y="2322276"/>
              <a:ext cx="1285884" cy="32090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28 Conector recto de flecha"/>
            <p:cNvCxnSpPr>
              <a:stCxn id="18" idx="1"/>
            </p:cNvCxnSpPr>
            <p:nvPr/>
          </p:nvCxnSpPr>
          <p:spPr>
            <a:xfrm rot="10800000" flipV="1">
              <a:off x="2928926" y="2893779"/>
              <a:ext cx="642942" cy="24946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31 Conector recto de flecha"/>
            <p:cNvCxnSpPr>
              <a:stCxn id="18" idx="3"/>
            </p:cNvCxnSpPr>
            <p:nvPr/>
          </p:nvCxnSpPr>
          <p:spPr>
            <a:xfrm>
              <a:off x="4214810" y="2893780"/>
              <a:ext cx="785818" cy="24946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38 Conector recto de flecha"/>
            <p:cNvCxnSpPr>
              <a:stCxn id="19" idx="0"/>
            </p:cNvCxnSpPr>
            <p:nvPr/>
          </p:nvCxnSpPr>
          <p:spPr>
            <a:xfrm rot="5400000" flipH="1" flipV="1">
              <a:off x="3233332" y="3661175"/>
              <a:ext cx="427832" cy="10795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44 Conector recto de flecha"/>
            <p:cNvCxnSpPr>
              <a:stCxn id="19" idx="3"/>
            </p:cNvCxnSpPr>
            <p:nvPr/>
          </p:nvCxnSpPr>
          <p:spPr>
            <a:xfrm flipV="1">
              <a:off x="3714744" y="3500438"/>
              <a:ext cx="857256" cy="53635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8" name="47 CuadroTexto"/>
          <p:cNvSpPr txBox="1"/>
          <p:nvPr/>
        </p:nvSpPr>
        <p:spPr>
          <a:xfrm>
            <a:off x="5143504" y="1142984"/>
            <a:ext cx="2857520" cy="9286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Terraza 1: más antigua.</a:t>
            </a:r>
          </a:p>
          <a:p>
            <a:r>
              <a:rPr lang="es-ES" dirty="0" smtClean="0"/>
              <a:t>Terraza 2: edad intermedia.</a:t>
            </a:r>
          </a:p>
          <a:p>
            <a:r>
              <a:rPr lang="es-ES" dirty="0" smtClean="0"/>
              <a:t>Terraza 3: más moderna.</a:t>
            </a:r>
            <a:endParaRPr lang="es-ES" dirty="0"/>
          </a:p>
        </p:txBody>
      </p:sp>
      <p:sp>
        <p:nvSpPr>
          <p:cNvPr id="49" name="48 CuadroTexto"/>
          <p:cNvSpPr txBox="1"/>
          <p:nvPr/>
        </p:nvSpPr>
        <p:spPr>
          <a:xfrm>
            <a:off x="1357290" y="428604"/>
            <a:ext cx="1785950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Terrazas fluviales </a:t>
            </a:r>
            <a:endParaRPr lang="es-ES" dirty="0"/>
          </a:p>
        </p:txBody>
      </p:sp>
      <p:grpSp>
        <p:nvGrpSpPr>
          <p:cNvPr id="67" name="66 Grupo"/>
          <p:cNvGrpSpPr/>
          <p:nvPr/>
        </p:nvGrpSpPr>
        <p:grpSpPr>
          <a:xfrm>
            <a:off x="428596" y="4286256"/>
            <a:ext cx="5789500" cy="2143140"/>
            <a:chOff x="1428728" y="4357694"/>
            <a:chExt cx="5789500" cy="2143140"/>
          </a:xfrm>
        </p:grpSpPr>
        <p:pic>
          <p:nvPicPr>
            <p:cNvPr id="1028" name="Picture 4" descr="http://4.bp.blogspot.com/_bVJuZubO744/TKyp9rLDiSI/AAAAAAAAAQQ/eDUYzGp3B2A/s1600/terraza+fluvial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28728" y="4429132"/>
              <a:ext cx="5789500" cy="2071702"/>
            </a:xfrm>
            <a:prstGeom prst="rect">
              <a:avLst/>
            </a:prstGeom>
            <a:noFill/>
          </p:spPr>
        </p:pic>
        <p:sp>
          <p:nvSpPr>
            <p:cNvPr id="52" name="51 CuadroTexto"/>
            <p:cNvSpPr txBox="1"/>
            <p:nvPr/>
          </p:nvSpPr>
          <p:spPr>
            <a:xfrm>
              <a:off x="5143504" y="4357694"/>
              <a:ext cx="642942" cy="215444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800" b="1" dirty="0" smtClean="0">
                  <a:solidFill>
                    <a:srgbClr val="FF0000"/>
                  </a:solidFill>
                </a:rPr>
                <a:t>Terraza 1</a:t>
              </a:r>
              <a:endParaRPr lang="es-E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53" name="52 CuadroTexto"/>
            <p:cNvSpPr txBox="1"/>
            <p:nvPr/>
          </p:nvSpPr>
          <p:spPr>
            <a:xfrm>
              <a:off x="5429256" y="4714884"/>
              <a:ext cx="642942" cy="215444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800" b="1" dirty="0" smtClean="0">
                  <a:solidFill>
                    <a:srgbClr val="FF0000"/>
                  </a:solidFill>
                </a:rPr>
                <a:t>Terraza 2</a:t>
              </a:r>
              <a:endParaRPr lang="es-E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54" name="53 CuadroTexto"/>
            <p:cNvSpPr txBox="1"/>
            <p:nvPr/>
          </p:nvSpPr>
          <p:spPr>
            <a:xfrm>
              <a:off x="2357422" y="6143644"/>
              <a:ext cx="642942" cy="215444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800" b="1" dirty="0" smtClean="0">
                  <a:solidFill>
                    <a:srgbClr val="FF0000"/>
                  </a:solidFill>
                </a:rPr>
                <a:t>Terraza  3</a:t>
              </a:r>
              <a:endParaRPr lang="es-ES" sz="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6" name="55 Conector recto de flecha"/>
            <p:cNvCxnSpPr>
              <a:stCxn id="52" idx="1"/>
            </p:cNvCxnSpPr>
            <p:nvPr/>
          </p:nvCxnSpPr>
          <p:spPr>
            <a:xfrm rot="10800000" flipV="1">
              <a:off x="4929190" y="4465416"/>
              <a:ext cx="214314" cy="67809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56 Conector recto de flecha"/>
            <p:cNvCxnSpPr>
              <a:stCxn id="53" idx="2"/>
            </p:cNvCxnSpPr>
            <p:nvPr/>
          </p:nvCxnSpPr>
          <p:spPr>
            <a:xfrm rot="5400000">
              <a:off x="5304804" y="4911905"/>
              <a:ext cx="427500" cy="46434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0" name="59 Conector recto de flecha"/>
            <p:cNvCxnSpPr>
              <a:stCxn id="54" idx="3"/>
            </p:cNvCxnSpPr>
            <p:nvPr/>
          </p:nvCxnSpPr>
          <p:spPr>
            <a:xfrm flipV="1">
              <a:off x="3000364" y="5929330"/>
              <a:ext cx="928694" cy="32203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8" name="67 CuadroTexto"/>
          <p:cNvSpPr txBox="1"/>
          <p:nvPr/>
        </p:nvSpPr>
        <p:spPr>
          <a:xfrm>
            <a:off x="5929322" y="3143248"/>
            <a:ext cx="2857520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Las terrazas fluviales se producen por la erosión vertical del río al descender el nivel del base del mismo.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105346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928802"/>
            <a:ext cx="5927490" cy="3714776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1428728" y="214290"/>
            <a:ext cx="1785950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Tipos de relieves 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2000232" y="785794"/>
            <a:ext cx="4857784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Relieve normal o jurásico: los anticlinales coinciden con zonas elevadas del relieve y los sinclinales con valles.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643042" y="5786454"/>
            <a:ext cx="4857784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Relieve invertido: los anticlinales coinciden con valles y los sinclinales con zonas elevadas del relieve. </a:t>
            </a:r>
          </a:p>
        </p:txBody>
      </p:sp>
      <p:cxnSp>
        <p:nvCxnSpPr>
          <p:cNvPr id="9" name="8 Conector recto de flecha"/>
          <p:cNvCxnSpPr>
            <a:stCxn id="7" idx="0"/>
          </p:cNvCxnSpPr>
          <p:nvPr/>
        </p:nvCxnSpPr>
        <p:spPr>
          <a:xfrm rot="16200000" flipV="1">
            <a:off x="3679025" y="5393545"/>
            <a:ext cx="714380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>
            <a:stCxn id="6" idx="2"/>
          </p:cNvCxnSpPr>
          <p:nvPr/>
        </p:nvCxnSpPr>
        <p:spPr>
          <a:xfrm rot="5400000">
            <a:off x="3926376" y="2068996"/>
            <a:ext cx="862620" cy="1428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glosarios.servidor-alicante.com/images/fotos/geografia-fisica/relieve-invertido/2_Formacion_de_un_relieve_invertid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42852"/>
            <a:ext cx="4438650" cy="6276975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5643570" y="285728"/>
            <a:ext cx="1928826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Relieve invertido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5286380" y="928670"/>
            <a:ext cx="228601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Estratos sedimentados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000628" y="2571744"/>
            <a:ext cx="3643338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Sufren un plegamiento. Formándose los anticlinales y los sinclinales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4929222" y="4572008"/>
            <a:ext cx="4000496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La erosión actúa con mayor fuerza destruyendo las zonas elevadas. </a:t>
            </a:r>
          </a:p>
          <a:p>
            <a:r>
              <a:rPr lang="es-ES" dirty="0" smtClean="0"/>
              <a:t>Al final quedan en las zonas elevadas los sinclinales y en los valles los anticlinales.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28662" y="357166"/>
            <a:ext cx="114300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Tectónica 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785786" y="1000108"/>
            <a:ext cx="178595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Estilos tectónicos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142844" y="1714488"/>
            <a:ext cx="4643470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Estilo germánico:</a:t>
            </a:r>
            <a:r>
              <a:rPr lang="es-ES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Materiales muy rígidos (granitos, </a:t>
            </a:r>
            <a:r>
              <a:rPr lang="es-ES" dirty="0" err="1" smtClean="0"/>
              <a:t>granitoides</a:t>
            </a:r>
            <a:r>
              <a:rPr lang="es-ES" dirty="0" smtClean="0"/>
              <a:t> y otras rocas plutónicas y metamórficas), 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Generalmente fallados y sin pliegues o muy escasos. 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Las elevaciones suelen ser macizos tectónicos o </a:t>
            </a:r>
            <a:r>
              <a:rPr lang="es-ES" i="1" dirty="0" smtClean="0"/>
              <a:t>horst y las depresiones, fosas tectónicas o graben.</a:t>
            </a:r>
          </a:p>
          <a:p>
            <a:pPr>
              <a:buFont typeface="Arial" pitchFamily="34" charset="0"/>
              <a:buChar char="•"/>
            </a:pPr>
            <a:endParaRPr lang="es-ES" i="1" dirty="0" smtClean="0"/>
          </a:p>
          <a:p>
            <a:r>
              <a:rPr lang="es-ES" i="1" dirty="0" smtClean="0"/>
              <a:t> En la Península Ibérica el ejemplo más característico lo constituye el Sistema Central. </a:t>
            </a:r>
            <a:endParaRPr lang="es-ES" b="1" dirty="0"/>
          </a:p>
        </p:txBody>
      </p:sp>
      <p:pic>
        <p:nvPicPr>
          <p:cNvPr id="1030" name="Picture 6" descr="http://3.bp.blogspot.com/-0vGeCfkGqDI/TpRqy8v5pDI/AAAAAAAAABw/_F3PH99_F_4/s200/germanic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428736"/>
            <a:ext cx="3810024" cy="2571768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5572132" y="4000504"/>
            <a:ext cx="2571768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Estilo germánico formado principalmente por fallas</a:t>
            </a:r>
            <a:endParaRPr lang="es-E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4.bp.blogspot.com/-gUOEMvosmh0/TpRrGVMuuYI/AAAAAAAAAB4/gHpTcHYKg3g/s200/jurasic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0701"/>
            <a:ext cx="3190884" cy="2632481"/>
          </a:xfrm>
          <a:prstGeom prst="rect">
            <a:avLst/>
          </a:prstGeom>
          <a:noFill/>
        </p:spPr>
      </p:pic>
      <p:pic>
        <p:nvPicPr>
          <p:cNvPr id="61444" name="Picture 4" descr="http://4.bp.blogspot.com/-pFJi8Opfhlw/TpRrQ_Dq3TI/AAAAAAAAACA/ErFRRvy5o30/s200/sajonico.jpg">
            <a:hlinkClick r:id="rId2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286124"/>
            <a:ext cx="3476636" cy="2381497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5786446" y="2571744"/>
            <a:ext cx="285752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Estilo jurásico formado principalmente por pliegues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214942" y="5715016"/>
            <a:ext cx="3643338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Estilo </a:t>
            </a:r>
            <a:r>
              <a:rPr lang="es-ES" dirty="0" err="1" smtClean="0"/>
              <a:t>sajónico</a:t>
            </a:r>
            <a:r>
              <a:rPr lang="es-ES" dirty="0" smtClean="0"/>
              <a:t> es una mezcla de los anteriores. La base fallada y encima estructuras plegadas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214282" y="214290"/>
            <a:ext cx="5214974" cy="28007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b="1" dirty="0" smtClean="0"/>
              <a:t>Estilo jurásico:</a:t>
            </a:r>
            <a:r>
              <a:rPr lang="es-ES" sz="16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Pliegues paralelos generalmente </a:t>
            </a:r>
            <a:r>
              <a:rPr lang="es-ES" sz="1600" dirty="0" err="1" smtClean="0"/>
              <a:t>isópacos</a:t>
            </a:r>
            <a:r>
              <a:rPr lang="es-ES" sz="1600" dirty="0" smtClean="0"/>
              <a:t> bien individualizados, regulares, simétricos e </a:t>
            </a:r>
            <a:r>
              <a:rPr lang="es-ES" sz="1600" dirty="0" err="1" smtClean="0"/>
              <a:t>isoclinales</a:t>
            </a:r>
            <a:r>
              <a:rPr lang="es-ES" sz="1600" dirty="0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Las fallas existentes suelen ser de descarga: normales y directas. 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Por lo general las elevaciones coinciden con anticlinales y los valles con sinclinales aunque puede haber zonas con relieves invertidos. </a:t>
            </a:r>
          </a:p>
          <a:p>
            <a:pPr>
              <a:buFont typeface="Arial" pitchFamily="34" charset="0"/>
              <a:buChar char="•"/>
            </a:pPr>
            <a:endParaRPr lang="es-ES" sz="1600" dirty="0" smtClean="0"/>
          </a:p>
          <a:p>
            <a:r>
              <a:rPr lang="es-ES" sz="1600" dirty="0" smtClean="0"/>
              <a:t>El modelo está tomado de las montañas del Jura francés. En la Península Ibérica es de este tipo el Sistema Ibérico.</a:t>
            </a:r>
            <a:r>
              <a:rPr lang="es-ES" sz="1600" i="1" dirty="0" smtClean="0"/>
              <a:t> </a:t>
            </a:r>
            <a:endParaRPr lang="es-ES" sz="16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71438" y="3286124"/>
            <a:ext cx="5000628" cy="32932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b="1" dirty="0" smtClean="0"/>
              <a:t>Estilo </a:t>
            </a:r>
            <a:r>
              <a:rPr lang="es-ES" sz="1600" b="1" dirty="0" err="1" smtClean="0"/>
              <a:t>sajónico</a:t>
            </a:r>
            <a:r>
              <a:rPr lang="es-ES" sz="1600" b="1" dirty="0" smtClean="0"/>
              <a:t>:</a:t>
            </a:r>
            <a:endParaRPr lang="es-ES" sz="1600" dirty="0" smtClean="0"/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No e fácil de reconocer debido a la presencia de grandes superficies de erosión que modelan amplias zonas caracterizadas por un gran número de pliegues, inclinados o tumbados con cabalgamientos y fallas inversas frecuentes y con la presencia de grandes mantos de corrimiento. 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Por lo general las </a:t>
            </a:r>
            <a:r>
              <a:rPr lang="es-ES" sz="1600" dirty="0" err="1" smtClean="0"/>
              <a:t>antiformas</a:t>
            </a:r>
            <a:r>
              <a:rPr lang="es-ES" sz="1600" dirty="0" smtClean="0"/>
              <a:t> constituyen las zonas elevadas y las </a:t>
            </a:r>
            <a:r>
              <a:rPr lang="es-ES" sz="1600" dirty="0" err="1" smtClean="0"/>
              <a:t>sinformas</a:t>
            </a:r>
            <a:r>
              <a:rPr lang="es-ES" sz="1600" dirty="0" smtClean="0"/>
              <a:t> los valles y las depresiones. </a:t>
            </a:r>
          </a:p>
          <a:p>
            <a:endParaRPr lang="es-ES" sz="1600" dirty="0" smtClean="0"/>
          </a:p>
          <a:p>
            <a:r>
              <a:rPr lang="es-ES" sz="1600" dirty="0" smtClean="0"/>
              <a:t>Son ejemplos de este estilo los Alpes, los Cárpatos, los Apeninos, el Atlas, el Himalaya y, en España, las Cordilleras Béticas.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14282" y="714356"/>
          <a:ext cx="8786843" cy="6009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6616"/>
                <a:gridCol w="1839107"/>
                <a:gridCol w="1737813"/>
                <a:gridCol w="441869"/>
                <a:gridCol w="1272612"/>
                <a:gridCol w="1928826"/>
              </a:tblGrid>
              <a:tr h="326055">
                <a:tc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Tipos de contactos</a:t>
                      </a:r>
                      <a:r>
                        <a:rPr lang="es-ES" sz="1400" baseline="0" dirty="0" smtClean="0"/>
                        <a:t> geológicos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803971">
                <a:tc rowSpan="5">
                  <a:txBody>
                    <a:bodyPr/>
                    <a:lstStyle/>
                    <a:p>
                      <a:r>
                        <a:rPr lang="es-ES" sz="1400" dirty="0" smtClean="0"/>
                        <a:t>Rocas</a:t>
                      </a:r>
                      <a:r>
                        <a:rPr lang="es-ES" sz="1400" baseline="0" dirty="0" smtClean="0"/>
                        <a:t> </a:t>
                      </a:r>
                    </a:p>
                    <a:p>
                      <a:endParaRPr lang="es-ES" sz="1400" baseline="0" dirty="0" smtClean="0"/>
                    </a:p>
                    <a:p>
                      <a:endParaRPr lang="es-ES" sz="1400" baseline="0" dirty="0" smtClean="0"/>
                    </a:p>
                    <a:p>
                      <a:r>
                        <a:rPr lang="es-ES" sz="1400" baseline="0" dirty="0" smtClean="0"/>
                        <a:t>sedimentarias </a:t>
                      </a:r>
                    </a:p>
                    <a:p>
                      <a:endParaRPr lang="es-ES" sz="1400" baseline="0" dirty="0" smtClean="0"/>
                    </a:p>
                    <a:p>
                      <a:endParaRPr lang="es-ES" sz="1400" baseline="0" dirty="0" smtClean="0"/>
                    </a:p>
                    <a:p>
                      <a:endParaRPr lang="es-ES" sz="1400" baseline="0" dirty="0" smtClean="0"/>
                    </a:p>
                    <a:p>
                      <a:r>
                        <a:rPr lang="es-ES" sz="1400" baseline="0" dirty="0" smtClean="0"/>
                        <a:t>Con</a:t>
                      </a:r>
                    </a:p>
                    <a:p>
                      <a:endParaRPr lang="es-ES" sz="1400" baseline="0" dirty="0" smtClean="0"/>
                    </a:p>
                    <a:p>
                      <a:endParaRPr lang="es-ES" sz="1400" baseline="0" dirty="0" smtClean="0"/>
                    </a:p>
                    <a:p>
                      <a:r>
                        <a:rPr lang="es-ES" sz="1400" baseline="0" dirty="0" smtClean="0"/>
                        <a:t>rocas </a:t>
                      </a:r>
                    </a:p>
                    <a:p>
                      <a:endParaRPr lang="es-ES" sz="1400" baseline="0" dirty="0" smtClean="0"/>
                    </a:p>
                    <a:p>
                      <a:endParaRPr lang="es-ES" sz="1400" baseline="0" dirty="0" smtClean="0"/>
                    </a:p>
                    <a:p>
                      <a:endParaRPr lang="es-ES" sz="1400" baseline="0" dirty="0" smtClean="0"/>
                    </a:p>
                    <a:p>
                      <a:endParaRPr lang="es-ES" sz="1400" baseline="0" dirty="0" smtClean="0"/>
                    </a:p>
                    <a:p>
                      <a:r>
                        <a:rPr lang="es-ES" sz="1400" baseline="0" dirty="0" smtClean="0"/>
                        <a:t>sedimentarias</a:t>
                      </a:r>
                      <a:endParaRPr lang="es-ES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s-ES" sz="1400" dirty="0" smtClean="0"/>
                        <a:t>Estratos </a:t>
                      </a:r>
                    </a:p>
                    <a:p>
                      <a:endParaRPr lang="es-ES" sz="1400" dirty="0" smtClean="0"/>
                    </a:p>
                    <a:p>
                      <a:r>
                        <a:rPr lang="es-ES" sz="1400" dirty="0" smtClean="0"/>
                        <a:t>que </a:t>
                      </a:r>
                    </a:p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r>
                        <a:rPr lang="es-ES" sz="1400" dirty="0" smtClean="0"/>
                        <a:t>mantienen </a:t>
                      </a:r>
                    </a:p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r>
                        <a:rPr lang="es-ES" sz="1400" dirty="0" smtClean="0"/>
                        <a:t>paralelismo</a:t>
                      </a:r>
                      <a:endParaRPr lang="es-ES" sz="14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s-ES" sz="1400" dirty="0" smtClean="0"/>
                        <a:t>Sedimentación continua</a:t>
                      </a:r>
                      <a:endParaRPr lang="es-ES" sz="14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/>
                        <a:t>CONCORDANCIA O CONFORMIDAD</a:t>
                      </a:r>
                    </a:p>
                    <a:p>
                      <a:endParaRPr lang="es-ES" sz="14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28635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r>
                        <a:rPr lang="es-ES" sz="1400" dirty="0" smtClean="0"/>
                        <a:t>Falta de un período </a:t>
                      </a:r>
                    </a:p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endParaRPr lang="es-ES" sz="1400" dirty="0" smtClean="0"/>
                    </a:p>
                    <a:p>
                      <a:r>
                        <a:rPr lang="es-ES" sz="1400" dirty="0" smtClean="0"/>
                        <a:t>de tiempo geológico</a:t>
                      </a:r>
                      <a:endParaRPr lang="es-ES" sz="14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1400" dirty="0" smtClean="0"/>
                        <a:t>Contacto plano</a:t>
                      </a:r>
                      <a:endParaRPr lang="es-ES" sz="1400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/>
                        <a:t>PARACONFORMIDAD</a:t>
                      </a:r>
                      <a:endParaRPr lang="es-ES" sz="1400" b="1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128635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sz="1400" dirty="0" smtClean="0"/>
                        <a:t>Contacto ondulado</a:t>
                      </a:r>
                      <a:endParaRPr lang="es-ES" sz="14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/>
                        <a:t>DISCONFORMIDAD</a:t>
                      </a:r>
                      <a:endParaRPr lang="es-ES" sz="14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26055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ES" sz="1400" dirty="0" smtClean="0"/>
                        <a:t>Estratos</a:t>
                      </a:r>
                      <a:r>
                        <a:rPr lang="es-ES" sz="1400" baseline="0" dirty="0" smtClean="0"/>
                        <a:t> que no mantienen el paralelismo</a:t>
                      </a:r>
                      <a:endParaRPr lang="es-ES" sz="1400" dirty="0"/>
                    </a:p>
                  </a:txBody>
                  <a:tcPr>
                    <a:solidFill>
                      <a:srgbClr val="36F668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s-ES" sz="1400" dirty="0" smtClean="0"/>
                        <a:t>Contacto plano</a:t>
                      </a:r>
                      <a:endParaRPr lang="es-ES" sz="1400" dirty="0"/>
                    </a:p>
                  </a:txBody>
                  <a:tcPr>
                    <a:solidFill>
                      <a:srgbClr val="7EEA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/>
                        <a:t>DISCORDANCIA</a:t>
                      </a:r>
                      <a:endParaRPr lang="es-ES" sz="1400" b="1" dirty="0"/>
                    </a:p>
                  </a:txBody>
                  <a:tcPr>
                    <a:solidFill>
                      <a:srgbClr val="7EEA42"/>
                    </a:solidFill>
                  </a:tcPr>
                </a:tc>
              </a:tr>
              <a:tr h="32605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s-ES" sz="1400" dirty="0" smtClean="0"/>
                        <a:t>Contacto ondulado</a:t>
                      </a:r>
                      <a:endParaRPr lang="es-ES" sz="1400" dirty="0"/>
                    </a:p>
                  </a:txBody>
                  <a:tcPr>
                    <a:solidFill>
                      <a:srgbClr val="C9F5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/>
                        <a:t>DISCORDANCIA CON PALEORRELIEVE</a:t>
                      </a:r>
                      <a:endParaRPr lang="es-ES" sz="1400" b="1" dirty="0"/>
                    </a:p>
                  </a:txBody>
                  <a:tcPr>
                    <a:solidFill>
                      <a:srgbClr val="C9F5C3"/>
                    </a:solidFill>
                  </a:tcPr>
                </a:tc>
              </a:tr>
              <a:tr h="326055">
                <a:tc rowSpan="2">
                  <a:txBody>
                    <a:bodyPr/>
                    <a:lstStyle/>
                    <a:p>
                      <a:r>
                        <a:rPr lang="es-ES" sz="1400" dirty="0" smtClean="0"/>
                        <a:t>Roca sedimentaria </a:t>
                      </a:r>
                    </a:p>
                    <a:p>
                      <a:endParaRPr lang="es-ES" sz="1400" dirty="0" smtClean="0"/>
                    </a:p>
                    <a:p>
                      <a:r>
                        <a:rPr lang="es-ES" sz="1400" dirty="0" smtClean="0"/>
                        <a:t>con </a:t>
                      </a:r>
                    </a:p>
                    <a:p>
                      <a:endParaRPr lang="es-ES" sz="1400" dirty="0" smtClean="0"/>
                    </a:p>
                    <a:p>
                      <a:r>
                        <a:rPr lang="es-ES" sz="1400" dirty="0" smtClean="0"/>
                        <a:t>roca endógena</a:t>
                      </a:r>
                      <a:endParaRPr lang="es-E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s-ES" sz="1400" dirty="0" smtClean="0"/>
                        <a:t>Estrato</a:t>
                      </a:r>
                      <a:r>
                        <a:rPr lang="es-ES" sz="1400" baseline="0" dirty="0" smtClean="0"/>
                        <a:t> sedimentario sobre roca endógena</a:t>
                      </a:r>
                      <a:endParaRPr lang="es-E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Contacto</a:t>
                      </a:r>
                      <a:r>
                        <a:rPr lang="es-ES" sz="1400" baseline="0" dirty="0" smtClean="0"/>
                        <a:t> plano u ondulado</a:t>
                      </a:r>
                      <a:endParaRPr lang="es-ES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/>
                        <a:t>INCONFORMIDAD</a:t>
                      </a:r>
                      <a:endParaRPr lang="es-ES" sz="14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6055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s-ES" sz="1400" dirty="0" smtClean="0"/>
                        <a:t>Estrato sedimentario</a:t>
                      </a:r>
                      <a:r>
                        <a:rPr lang="es-ES" sz="1400" baseline="0" dirty="0" smtClean="0"/>
                        <a:t> atravesado o cortado por roca endógena</a:t>
                      </a:r>
                      <a:endParaRPr lang="es-ES" sz="14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Contacto plano u</a:t>
                      </a:r>
                      <a:r>
                        <a:rPr lang="es-ES" sz="1400" baseline="0" dirty="0" smtClean="0"/>
                        <a:t> ondulado</a:t>
                      </a:r>
                      <a:endParaRPr lang="es-ES" sz="1400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/>
                        <a:t>INTRUSIÓN</a:t>
                      </a:r>
                      <a:endParaRPr lang="es-ES" sz="1400" b="1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2786050" y="285728"/>
            <a:ext cx="6072230" cy="30777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es la línea que separa las rocas de naturaleza diferente, o dos unidades litológicas</a:t>
            </a:r>
            <a:endParaRPr lang="es-ES" sz="1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428596" y="142852"/>
            <a:ext cx="200026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Contacto geológico</a:t>
            </a:r>
            <a:endParaRPr lang="es-ES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214282" y="214290"/>
          <a:ext cx="228601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8"/>
                <a:gridCol w="1066808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Era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Período 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endParaRPr lang="es-ES" dirty="0" smtClean="0"/>
                    </a:p>
                    <a:p>
                      <a:r>
                        <a:rPr lang="es-ES" dirty="0" smtClean="0"/>
                        <a:t>Mesozoico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Cretácico 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Jurásico 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Triásico 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8" name="27 Grupo"/>
          <p:cNvGrpSpPr/>
          <p:nvPr/>
        </p:nvGrpSpPr>
        <p:grpSpPr>
          <a:xfrm>
            <a:off x="214282" y="2000240"/>
            <a:ext cx="3562376" cy="3352222"/>
            <a:chOff x="357158" y="214290"/>
            <a:chExt cx="3562376" cy="3352222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14348" y="1357298"/>
              <a:ext cx="1743075" cy="1257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10 CuadroTexto"/>
            <p:cNvSpPr txBox="1"/>
            <p:nvPr/>
          </p:nvSpPr>
          <p:spPr>
            <a:xfrm>
              <a:off x="2928926" y="2000240"/>
              <a:ext cx="928694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Jurásico </a:t>
              </a:r>
              <a:endParaRPr lang="es-ES" dirty="0"/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2857488" y="1428736"/>
              <a:ext cx="1062046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Cretácico  </a:t>
              </a:r>
              <a:endParaRPr lang="es-ES" dirty="0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714348" y="214290"/>
              <a:ext cx="2286016" cy="92333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Conformidad </a:t>
              </a:r>
            </a:p>
            <a:p>
              <a:pPr algn="ctr"/>
              <a:r>
                <a:rPr lang="es-ES" dirty="0" smtClean="0"/>
                <a:t>o </a:t>
              </a:r>
            </a:p>
            <a:p>
              <a:pPr algn="ctr"/>
              <a:r>
                <a:rPr lang="es-ES" dirty="0" smtClean="0"/>
                <a:t>contacto concordante</a:t>
              </a:r>
              <a:endParaRPr lang="es-ES" dirty="0"/>
            </a:p>
          </p:txBody>
        </p:sp>
        <p:cxnSp>
          <p:nvCxnSpPr>
            <p:cNvPr id="15" name="14 Conector recto de flecha"/>
            <p:cNvCxnSpPr>
              <a:stCxn id="11" idx="1"/>
            </p:cNvCxnSpPr>
            <p:nvPr/>
          </p:nvCxnSpPr>
          <p:spPr>
            <a:xfrm rot="10800000" flipV="1">
              <a:off x="2214546" y="2184906"/>
              <a:ext cx="714380" cy="2964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15 Conector recto de flecha"/>
            <p:cNvCxnSpPr>
              <a:stCxn id="12" idx="1"/>
            </p:cNvCxnSpPr>
            <p:nvPr/>
          </p:nvCxnSpPr>
          <p:spPr>
            <a:xfrm rot="10800000" flipV="1">
              <a:off x="2214546" y="1613402"/>
              <a:ext cx="642942" cy="10108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4" name="23 CuadroTexto"/>
            <p:cNvSpPr txBox="1"/>
            <p:nvPr/>
          </p:nvSpPr>
          <p:spPr>
            <a:xfrm>
              <a:off x="357158" y="2643182"/>
              <a:ext cx="3500430" cy="92333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Contacto plano entre dos series que guardan paralelismo y son continuas en el tiempo. </a:t>
              </a:r>
              <a:endParaRPr lang="es-ES" dirty="0"/>
            </a:p>
          </p:txBody>
        </p:sp>
      </p:grpSp>
      <p:grpSp>
        <p:nvGrpSpPr>
          <p:cNvPr id="27" name="26 Grupo"/>
          <p:cNvGrpSpPr/>
          <p:nvPr/>
        </p:nvGrpSpPr>
        <p:grpSpPr>
          <a:xfrm>
            <a:off x="4786314" y="357166"/>
            <a:ext cx="3714776" cy="3024656"/>
            <a:chOff x="4643438" y="4572008"/>
            <a:chExt cx="3714776" cy="3024656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43504" y="5072074"/>
              <a:ext cx="1743075" cy="1257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19 CuadroTexto"/>
            <p:cNvSpPr txBox="1"/>
            <p:nvPr/>
          </p:nvSpPr>
          <p:spPr>
            <a:xfrm>
              <a:off x="7358082" y="5715016"/>
              <a:ext cx="928694" cy="369332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Triásico  </a:t>
              </a:r>
              <a:endParaRPr lang="es-ES" dirty="0"/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7286644" y="5143512"/>
              <a:ext cx="1062046" cy="369332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Cretácico  </a:t>
              </a:r>
              <a:endParaRPr lang="es-ES" dirty="0"/>
            </a:p>
          </p:txBody>
        </p:sp>
        <p:cxnSp>
          <p:nvCxnSpPr>
            <p:cNvPr id="22" name="21 Conector recto de flecha"/>
            <p:cNvCxnSpPr>
              <a:stCxn id="20" idx="1"/>
            </p:cNvCxnSpPr>
            <p:nvPr/>
          </p:nvCxnSpPr>
          <p:spPr>
            <a:xfrm rot="10800000" flipV="1">
              <a:off x="6643702" y="5899682"/>
              <a:ext cx="714380" cy="2964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22 Conector recto de flecha"/>
            <p:cNvCxnSpPr>
              <a:stCxn id="21" idx="1"/>
            </p:cNvCxnSpPr>
            <p:nvPr/>
          </p:nvCxnSpPr>
          <p:spPr>
            <a:xfrm rot="10800000" flipV="1">
              <a:off x="6643702" y="5328178"/>
              <a:ext cx="642942" cy="10108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5" name="24 CuadroTexto"/>
            <p:cNvSpPr txBox="1"/>
            <p:nvPr/>
          </p:nvSpPr>
          <p:spPr>
            <a:xfrm>
              <a:off x="5072066" y="4572008"/>
              <a:ext cx="1857388" cy="369332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dirty="0" err="1" smtClean="0"/>
                <a:t>Paraconformidad</a:t>
              </a:r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26" name="25 CuadroTexto"/>
            <p:cNvSpPr txBox="1"/>
            <p:nvPr/>
          </p:nvSpPr>
          <p:spPr>
            <a:xfrm>
              <a:off x="4643438" y="6396335"/>
              <a:ext cx="3714776" cy="1200329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Contacto plano entre dos series que guardan paralelismo y  no son continuas en el tiempo. Aparecen hiatos o lagunas estratigráficas.</a:t>
              </a:r>
              <a:endParaRPr lang="es-ES" dirty="0"/>
            </a:p>
          </p:txBody>
        </p:sp>
      </p:grpSp>
      <p:grpSp>
        <p:nvGrpSpPr>
          <p:cNvPr id="29" name="28 Grupo"/>
          <p:cNvGrpSpPr/>
          <p:nvPr/>
        </p:nvGrpSpPr>
        <p:grpSpPr>
          <a:xfrm>
            <a:off x="5010120" y="3571876"/>
            <a:ext cx="3991036" cy="2676243"/>
            <a:chOff x="5429256" y="1571612"/>
            <a:chExt cx="3991036" cy="2676243"/>
          </a:xfrm>
        </p:grpSpPr>
        <p:sp>
          <p:nvSpPr>
            <p:cNvPr id="30" name="29 Rectángulo"/>
            <p:cNvSpPr/>
            <p:nvPr/>
          </p:nvSpPr>
          <p:spPr>
            <a:xfrm>
              <a:off x="5500694" y="1571612"/>
              <a:ext cx="2928958" cy="6429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5553075" y="2905125"/>
              <a:ext cx="2771775" cy="809625"/>
            </a:xfrm>
            <a:custGeom>
              <a:avLst/>
              <a:gdLst>
                <a:gd name="connsiteX0" fmla="*/ 0 w 2771775"/>
                <a:gd name="connsiteY0" fmla="*/ 9525 h 809625"/>
                <a:gd name="connsiteX1" fmla="*/ 9525 w 2771775"/>
                <a:gd name="connsiteY1" fmla="*/ 809625 h 809625"/>
                <a:gd name="connsiteX2" fmla="*/ 2771775 w 2771775"/>
                <a:gd name="connsiteY2" fmla="*/ 800100 h 809625"/>
                <a:gd name="connsiteX3" fmla="*/ 2743200 w 2771775"/>
                <a:gd name="connsiteY3" fmla="*/ 647700 h 809625"/>
                <a:gd name="connsiteX4" fmla="*/ 2543175 w 2771775"/>
                <a:gd name="connsiteY4" fmla="*/ 657225 h 809625"/>
                <a:gd name="connsiteX5" fmla="*/ 2533650 w 2771775"/>
                <a:gd name="connsiteY5" fmla="*/ 523875 h 809625"/>
                <a:gd name="connsiteX6" fmla="*/ 2438400 w 2771775"/>
                <a:gd name="connsiteY6" fmla="*/ 419100 h 809625"/>
                <a:gd name="connsiteX7" fmla="*/ 2314575 w 2771775"/>
                <a:gd name="connsiteY7" fmla="*/ 438150 h 809625"/>
                <a:gd name="connsiteX8" fmla="*/ 2190750 w 2771775"/>
                <a:gd name="connsiteY8" fmla="*/ 447675 h 809625"/>
                <a:gd name="connsiteX9" fmla="*/ 2095500 w 2771775"/>
                <a:gd name="connsiteY9" fmla="*/ 323850 h 809625"/>
                <a:gd name="connsiteX10" fmla="*/ 2114550 w 2771775"/>
                <a:gd name="connsiteY10" fmla="*/ 209550 h 809625"/>
                <a:gd name="connsiteX11" fmla="*/ 1990725 w 2771775"/>
                <a:gd name="connsiteY11" fmla="*/ 114300 h 809625"/>
                <a:gd name="connsiteX12" fmla="*/ 1781175 w 2771775"/>
                <a:gd name="connsiteY12" fmla="*/ 104775 h 809625"/>
                <a:gd name="connsiteX13" fmla="*/ 1695450 w 2771775"/>
                <a:gd name="connsiteY13" fmla="*/ 0 h 809625"/>
                <a:gd name="connsiteX14" fmla="*/ 0 w 2771775"/>
                <a:gd name="connsiteY14" fmla="*/ 9525 h 80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71775" h="809625">
                  <a:moveTo>
                    <a:pt x="0" y="9525"/>
                  </a:moveTo>
                  <a:lnTo>
                    <a:pt x="9525" y="809625"/>
                  </a:lnTo>
                  <a:lnTo>
                    <a:pt x="2771775" y="800100"/>
                  </a:lnTo>
                  <a:lnTo>
                    <a:pt x="2743200" y="647700"/>
                  </a:lnTo>
                  <a:lnTo>
                    <a:pt x="2543175" y="657225"/>
                  </a:lnTo>
                  <a:lnTo>
                    <a:pt x="2533650" y="523875"/>
                  </a:lnTo>
                  <a:lnTo>
                    <a:pt x="2438400" y="419100"/>
                  </a:lnTo>
                  <a:lnTo>
                    <a:pt x="2314575" y="438150"/>
                  </a:lnTo>
                  <a:lnTo>
                    <a:pt x="2190750" y="447675"/>
                  </a:lnTo>
                  <a:lnTo>
                    <a:pt x="2095500" y="323850"/>
                  </a:lnTo>
                  <a:lnTo>
                    <a:pt x="2114550" y="209550"/>
                  </a:lnTo>
                  <a:lnTo>
                    <a:pt x="1990725" y="114300"/>
                  </a:lnTo>
                  <a:lnTo>
                    <a:pt x="1781175" y="104775"/>
                  </a:lnTo>
                  <a:lnTo>
                    <a:pt x="1695450" y="0"/>
                  </a:lnTo>
                  <a:lnTo>
                    <a:pt x="0" y="952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32" name="31 Conector recto de flecha"/>
            <p:cNvCxnSpPr/>
            <p:nvPr/>
          </p:nvCxnSpPr>
          <p:spPr>
            <a:xfrm rot="5400000" flipH="1" flipV="1">
              <a:off x="5715008" y="2571744"/>
              <a:ext cx="71438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>
              <a:stCxn id="31" idx="13"/>
            </p:cNvCxnSpPr>
            <p:nvPr/>
          </p:nvCxnSpPr>
          <p:spPr>
            <a:xfrm>
              <a:off x="7248526" y="2905125"/>
              <a:ext cx="1181126" cy="238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" name="33 Conector recto de flecha"/>
            <p:cNvCxnSpPr/>
            <p:nvPr/>
          </p:nvCxnSpPr>
          <p:spPr>
            <a:xfrm rot="5400000" flipH="1" flipV="1">
              <a:off x="7716066" y="2570950"/>
              <a:ext cx="71438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34 Conector recto de flecha"/>
            <p:cNvCxnSpPr>
              <a:stCxn id="31" idx="5"/>
            </p:cNvCxnSpPr>
            <p:nvPr/>
          </p:nvCxnSpPr>
          <p:spPr>
            <a:xfrm flipH="1" flipV="1">
              <a:off x="8074050" y="2928934"/>
              <a:ext cx="12676" cy="500066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6" name="35 Conector recto de flecha"/>
            <p:cNvCxnSpPr>
              <a:endCxn id="31" idx="3"/>
            </p:cNvCxnSpPr>
            <p:nvPr/>
          </p:nvCxnSpPr>
          <p:spPr>
            <a:xfrm rot="16200000" flipH="1">
              <a:off x="7622392" y="2878940"/>
              <a:ext cx="1338269" cy="950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36 CuadroTexto"/>
            <p:cNvSpPr txBox="1"/>
            <p:nvPr/>
          </p:nvSpPr>
          <p:spPr>
            <a:xfrm>
              <a:off x="5643570" y="3143248"/>
              <a:ext cx="785818" cy="28575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Estrato 1</a:t>
              </a:r>
              <a:endParaRPr lang="es-ES" sz="1200" dirty="0"/>
            </a:p>
          </p:txBody>
        </p:sp>
        <p:sp>
          <p:nvSpPr>
            <p:cNvPr id="38" name="37 CuadroTexto"/>
            <p:cNvSpPr txBox="1"/>
            <p:nvPr/>
          </p:nvSpPr>
          <p:spPr>
            <a:xfrm>
              <a:off x="5786446" y="1714488"/>
              <a:ext cx="1071570" cy="27699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Estrato 2</a:t>
              </a:r>
              <a:endParaRPr lang="es-ES" sz="1200" dirty="0"/>
            </a:p>
          </p:txBody>
        </p:sp>
        <p:sp>
          <p:nvSpPr>
            <p:cNvPr id="39" name="38 CuadroTexto"/>
            <p:cNvSpPr txBox="1"/>
            <p:nvPr/>
          </p:nvSpPr>
          <p:spPr>
            <a:xfrm>
              <a:off x="5429256" y="2428868"/>
              <a:ext cx="571504" cy="27699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Hiato </a:t>
              </a:r>
              <a:endParaRPr lang="es-ES" sz="1200" dirty="0"/>
            </a:p>
          </p:txBody>
        </p:sp>
        <p:sp>
          <p:nvSpPr>
            <p:cNvPr id="40" name="39 CuadroTexto"/>
            <p:cNvSpPr txBox="1"/>
            <p:nvPr/>
          </p:nvSpPr>
          <p:spPr>
            <a:xfrm>
              <a:off x="7429520" y="2428868"/>
              <a:ext cx="571504" cy="27699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Hiato </a:t>
              </a:r>
              <a:endParaRPr lang="es-ES" sz="1200" dirty="0"/>
            </a:p>
          </p:txBody>
        </p:sp>
        <p:sp>
          <p:nvSpPr>
            <p:cNvPr id="41" name="40 CuadroTexto"/>
            <p:cNvSpPr txBox="1"/>
            <p:nvPr/>
          </p:nvSpPr>
          <p:spPr>
            <a:xfrm>
              <a:off x="6643702" y="3786190"/>
              <a:ext cx="785818" cy="461665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Vacío </a:t>
              </a:r>
              <a:r>
                <a:rPr lang="es-ES" sz="1200" dirty="0" err="1" smtClean="0"/>
                <a:t>erosional</a:t>
              </a:r>
              <a:r>
                <a:rPr lang="es-ES" sz="1200" dirty="0" smtClean="0"/>
                <a:t>  </a:t>
              </a:r>
              <a:endParaRPr lang="es-ES" sz="1200" dirty="0"/>
            </a:p>
          </p:txBody>
        </p:sp>
        <p:cxnSp>
          <p:nvCxnSpPr>
            <p:cNvPr id="42" name="41 Forma"/>
            <p:cNvCxnSpPr>
              <a:stCxn id="41" idx="0"/>
            </p:cNvCxnSpPr>
            <p:nvPr/>
          </p:nvCxnSpPr>
          <p:spPr>
            <a:xfrm rot="5400000" flipH="1" flipV="1">
              <a:off x="7233065" y="2946794"/>
              <a:ext cx="642942" cy="1035851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42 CuadroTexto"/>
            <p:cNvSpPr txBox="1"/>
            <p:nvPr/>
          </p:nvSpPr>
          <p:spPr>
            <a:xfrm>
              <a:off x="8358214" y="2643182"/>
              <a:ext cx="1062078" cy="46166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Laguna estratigráfica </a:t>
              </a:r>
              <a:endParaRPr lang="es-ES" sz="1200" dirty="0"/>
            </a:p>
          </p:txBody>
        </p:sp>
      </p:grpSp>
      <p:sp>
        <p:nvSpPr>
          <p:cNvPr id="45" name="44 CuadroTexto"/>
          <p:cNvSpPr txBox="1"/>
          <p:nvPr/>
        </p:nvSpPr>
        <p:spPr>
          <a:xfrm>
            <a:off x="3214678" y="6357958"/>
            <a:ext cx="5643602" cy="27699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 smtClean="0"/>
              <a:t>Laguna estratigráfica: es el periodo sin sedimentación en el que se ha producido erosión </a:t>
            </a:r>
            <a:endParaRPr lang="es-ES" sz="1200" dirty="0"/>
          </a:p>
        </p:txBody>
      </p:sp>
      <p:sp>
        <p:nvSpPr>
          <p:cNvPr id="46" name="45 CuadroTexto"/>
          <p:cNvSpPr txBox="1"/>
          <p:nvPr/>
        </p:nvSpPr>
        <p:spPr>
          <a:xfrm>
            <a:off x="2500298" y="5786454"/>
            <a:ext cx="2928958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 smtClean="0"/>
              <a:t>Hiato: período de tiempo sin sedimentación </a:t>
            </a:r>
            <a:endParaRPr lang="es-ES" sz="1200" dirty="0"/>
          </a:p>
        </p:txBody>
      </p:sp>
      <p:sp>
        <p:nvSpPr>
          <p:cNvPr id="47" name="46 CuadroTexto"/>
          <p:cNvSpPr txBox="1"/>
          <p:nvPr/>
        </p:nvSpPr>
        <p:spPr>
          <a:xfrm>
            <a:off x="285720" y="6253483"/>
            <a:ext cx="2714644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 smtClean="0"/>
              <a:t>Vacío </a:t>
            </a:r>
            <a:r>
              <a:rPr lang="es-ES" sz="1200" dirty="0" err="1" smtClean="0"/>
              <a:t>erosional</a:t>
            </a:r>
            <a:r>
              <a:rPr lang="es-ES" sz="1200" dirty="0" smtClean="0"/>
              <a:t>: procesos erosivos que se producen en una formación geológica  </a:t>
            </a:r>
            <a:endParaRPr lang="es-ES" sz="12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/>
        </p:nvGrpSpPr>
        <p:grpSpPr>
          <a:xfrm>
            <a:off x="500034" y="1174608"/>
            <a:ext cx="3714776" cy="3754590"/>
            <a:chOff x="4643438" y="357166"/>
            <a:chExt cx="3714776" cy="375459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57818" y="928670"/>
              <a:ext cx="1828800" cy="1343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5 CuadroTexto"/>
            <p:cNvSpPr txBox="1"/>
            <p:nvPr/>
          </p:nvSpPr>
          <p:spPr>
            <a:xfrm>
              <a:off x="5214942" y="357166"/>
              <a:ext cx="1857388" cy="36933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Disconformidad  </a:t>
              </a:r>
              <a:endParaRPr lang="es-ES" dirty="0"/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4643438" y="2357430"/>
              <a:ext cx="3714776" cy="1754326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Contacto que guarda paralelismo pero es ondulado. No es un contacto original puesto que la ondulación es consecuencia de  una erosión. Este contacto suele estar asociado a movimientos </a:t>
              </a:r>
              <a:r>
                <a:rPr lang="es-ES" dirty="0" err="1" smtClean="0"/>
                <a:t>epirogénicos</a:t>
              </a:r>
              <a:r>
                <a:rPr lang="es-ES" dirty="0" smtClean="0"/>
                <a:t>.</a:t>
              </a:r>
              <a:endParaRPr lang="es-ES" dirty="0"/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5143504" y="142852"/>
            <a:ext cx="3643338" cy="3200593"/>
            <a:chOff x="5143504" y="285728"/>
            <a:chExt cx="3643338" cy="3200593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57884" y="857232"/>
              <a:ext cx="1838325" cy="1295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9 CuadroTexto"/>
            <p:cNvSpPr txBox="1"/>
            <p:nvPr/>
          </p:nvSpPr>
          <p:spPr>
            <a:xfrm>
              <a:off x="5715008" y="285728"/>
              <a:ext cx="1857388" cy="36933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Discordancia   </a:t>
              </a:r>
              <a:endParaRPr lang="es-ES" dirty="0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5143504" y="2285992"/>
              <a:ext cx="3643338" cy="120032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No hay paralelismo. Es un contacto plano. Está asociado a movimientos orogénicos que pliegan los materiales. </a:t>
              </a:r>
              <a:endParaRPr lang="es-ES" dirty="0"/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5072066" y="3571876"/>
            <a:ext cx="3643338" cy="3143248"/>
            <a:chOff x="5072066" y="3714752"/>
            <a:chExt cx="3643338" cy="3143248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43636" y="4500570"/>
              <a:ext cx="1657350" cy="1181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" name="13 CuadroTexto"/>
            <p:cNvSpPr txBox="1"/>
            <p:nvPr/>
          </p:nvSpPr>
          <p:spPr>
            <a:xfrm>
              <a:off x="6072198" y="3714752"/>
              <a:ext cx="1857388" cy="646331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Discordancia con </a:t>
              </a:r>
              <a:r>
                <a:rPr lang="es-ES" dirty="0" err="1" smtClean="0"/>
                <a:t>paleorrelieve</a:t>
              </a:r>
              <a:r>
                <a:rPr lang="es-ES" dirty="0" smtClean="0"/>
                <a:t>   </a:t>
              </a:r>
              <a:endParaRPr lang="es-ES" dirty="0"/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5072066" y="5657671"/>
              <a:ext cx="3643338" cy="1200329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No hay paralelismo. Es un contacto ondulado por </a:t>
              </a:r>
              <a:r>
                <a:rPr lang="es-ES" dirty="0" err="1" smtClean="0"/>
                <a:t>processo</a:t>
              </a:r>
              <a:r>
                <a:rPr lang="es-ES" dirty="0" smtClean="0"/>
                <a:t> erosivos. Está asociado a movimientos orogénicos que pliegan los materiales. </a:t>
              </a:r>
              <a:endParaRPr lang="es-ES" dirty="0"/>
            </a:p>
          </p:txBody>
        </p:sp>
      </p:grpSp>
      <p:sp>
        <p:nvSpPr>
          <p:cNvPr id="17" name="16 CuadroTexto">
            <a:hlinkClick r:id="rId5"/>
          </p:cNvPr>
          <p:cNvSpPr txBox="1"/>
          <p:nvPr/>
        </p:nvSpPr>
        <p:spPr>
          <a:xfrm>
            <a:off x="142844" y="6429396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5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31 Grupo"/>
          <p:cNvGrpSpPr/>
          <p:nvPr/>
        </p:nvGrpSpPr>
        <p:grpSpPr>
          <a:xfrm>
            <a:off x="500034" y="928670"/>
            <a:ext cx="3214710" cy="2914841"/>
            <a:chOff x="1643042" y="1285860"/>
            <a:chExt cx="3214710" cy="291484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28860" y="1785926"/>
              <a:ext cx="1647825" cy="1181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0" name="29 CuadroTexto"/>
            <p:cNvSpPr txBox="1"/>
            <p:nvPr/>
          </p:nvSpPr>
          <p:spPr>
            <a:xfrm>
              <a:off x="2285984" y="1285860"/>
              <a:ext cx="1857388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Inconformidad </a:t>
              </a:r>
              <a:endParaRPr lang="es-ES" dirty="0"/>
            </a:p>
          </p:txBody>
        </p:sp>
        <p:sp>
          <p:nvSpPr>
            <p:cNvPr id="31" name="30 CuadroTexto"/>
            <p:cNvSpPr txBox="1"/>
            <p:nvPr/>
          </p:nvSpPr>
          <p:spPr>
            <a:xfrm>
              <a:off x="1643042" y="3000372"/>
              <a:ext cx="3214710" cy="120032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Contacto en el que  materiales sedimentarios estratificado se apoyan sobre rocas endógenas (ígneas o metamórficas)</a:t>
              </a:r>
              <a:endParaRPr lang="es-ES" dirty="0"/>
            </a:p>
          </p:txBody>
        </p:sp>
      </p:grpSp>
      <p:grpSp>
        <p:nvGrpSpPr>
          <p:cNvPr id="36" name="35 Grupo"/>
          <p:cNvGrpSpPr/>
          <p:nvPr/>
        </p:nvGrpSpPr>
        <p:grpSpPr>
          <a:xfrm>
            <a:off x="4857752" y="642918"/>
            <a:ext cx="3292249" cy="3629221"/>
            <a:chOff x="5072066" y="2786058"/>
            <a:chExt cx="3292249" cy="3629221"/>
          </a:xfrm>
        </p:grpSpPr>
        <p:pic>
          <p:nvPicPr>
            <p:cNvPr id="33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2066" y="3286124"/>
              <a:ext cx="3292249" cy="178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4" name="33 CuadroTexto"/>
            <p:cNvSpPr txBox="1"/>
            <p:nvPr/>
          </p:nvSpPr>
          <p:spPr>
            <a:xfrm>
              <a:off x="5929322" y="2786058"/>
              <a:ext cx="1428760" cy="36933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Intrusión  </a:t>
              </a:r>
              <a:endParaRPr lang="es-ES" dirty="0"/>
            </a:p>
          </p:txBody>
        </p:sp>
        <p:sp>
          <p:nvSpPr>
            <p:cNvPr id="35" name="34 CuadroTexto"/>
            <p:cNvSpPr txBox="1"/>
            <p:nvPr/>
          </p:nvSpPr>
          <p:spPr>
            <a:xfrm>
              <a:off x="5143504" y="5214950"/>
              <a:ext cx="3214710" cy="1200329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/>
                <a:t>Contacto en el que  materiales sedimentarios estratificado que son atravesados por rocas ígneas.</a:t>
              </a:r>
              <a:endParaRPr lang="es-ES" dirty="0"/>
            </a:p>
          </p:txBody>
        </p:sp>
      </p:grpSp>
      <p:sp>
        <p:nvSpPr>
          <p:cNvPr id="10" name="9 CuadroTexto">
            <a:hlinkClick r:id="rId4"/>
          </p:cNvPr>
          <p:cNvSpPr txBox="1"/>
          <p:nvPr/>
        </p:nvSpPr>
        <p:spPr>
          <a:xfrm>
            <a:off x="214282" y="6500834"/>
            <a:ext cx="1555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hlinkClick r:id="rId4"/>
              </a:rPr>
              <a:t>Interpretación cortes geológicos</a:t>
            </a:r>
            <a:endParaRPr lang="es-E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</TotalTime>
  <Words>2889</Words>
  <Application>Microsoft Office PowerPoint</Application>
  <PresentationFormat>Presentación en pantalla (4:3)</PresentationFormat>
  <Paragraphs>413</Paragraphs>
  <Slides>44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5" baseType="lpstr">
      <vt:lpstr>Tema de Office</vt:lpstr>
      <vt:lpstr>Presentación de PowerPoint</vt:lpstr>
      <vt:lpstr>Interpretación de un corte geológico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ANAYPEDRO</dc:creator>
  <cp:lastModifiedBy>Dell</cp:lastModifiedBy>
  <cp:revision>66</cp:revision>
  <dcterms:created xsi:type="dcterms:W3CDTF">2012-09-20T04:54:49Z</dcterms:created>
  <dcterms:modified xsi:type="dcterms:W3CDTF">2014-10-27T19:31:43Z</dcterms:modified>
</cp:coreProperties>
</file>