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79" r:id="rId2"/>
    <p:sldId id="256" r:id="rId3"/>
    <p:sldId id="257" r:id="rId4"/>
    <p:sldId id="258" r:id="rId5"/>
    <p:sldId id="259" r:id="rId6"/>
    <p:sldId id="260" r:id="rId7"/>
    <p:sldId id="261" r:id="rId8"/>
    <p:sldId id="262" r:id="rId9"/>
    <p:sldId id="270" r:id="rId10"/>
    <p:sldId id="263" r:id="rId11"/>
    <p:sldId id="264" r:id="rId12"/>
    <p:sldId id="265" r:id="rId13"/>
    <p:sldId id="266" r:id="rId14"/>
    <p:sldId id="267" r:id="rId15"/>
    <p:sldId id="271" r:id="rId16"/>
    <p:sldId id="268" r:id="rId17"/>
    <p:sldId id="269" r:id="rId18"/>
    <p:sldId id="273" r:id="rId19"/>
    <p:sldId id="274" r:id="rId20"/>
    <p:sldId id="276" r:id="rId21"/>
    <p:sldId id="277" r:id="rId22"/>
    <p:sldId id="278" r:id="rId23"/>
    <p:sldId id="275" r:id="rId24"/>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F5FA"/>
    <a:srgbClr val="CCECFF"/>
    <a:srgbClr val="FFFFCC"/>
    <a:srgbClr val="CCFF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102" d="100"/>
          <a:sy n="102" d="100"/>
        </p:scale>
        <p:origin x="-180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9714D9D-C3B6-4D6B-91B5-942DA5E7DF98}" type="slidenum">
              <a:rPr lang="es-ES" smtClean="0"/>
              <a:pPr/>
              <a:t>‹Nº›</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3A827E5-575C-4AEB-9085-408E116235ED}"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C68B66B-820C-4752-B864-BC70E76AC0C5}"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2A2F050-748A-46E4-9AA7-650526591701}"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E2E11C4E-0D86-4CC1-9CEE-DA8DF1972424}" type="slidenum">
              <a:rPr lang="es-ES" smtClean="0"/>
              <a:pPr/>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518D0C6-DEE8-4E3F-A51B-CBE1D8BFED4E}"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E86A1C9D-A63A-4BBE-96DD-4119E0FE9142}"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5181AAB-0E3D-4198-8B18-EA4F93701E2B}"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25252E0-36D4-478C-AFF1-8A13EE91FF67}" type="slidenum">
              <a:rPr lang="es-ES" smtClean="0"/>
              <a:pPr/>
              <a:t>‹Nº›</a:t>
            </a:fld>
            <a:endParaRPr lang="es-E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9BEC804-9050-4B76-A006-8BE7FDAF620D}"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46B5FA4-D8AC-4AE9-8F03-0CF6EAEC757E}" type="slidenum">
              <a:rPr lang="es-ES" smtClean="0"/>
              <a:pPr/>
              <a:t>‹Nº›</a:t>
            </a:fld>
            <a:endParaRPr lang="es-E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s-E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s-E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CD38562-DC3A-4A70-880B-C3667757E7F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plata.uda.cl/minas/apuntes/Geologia/geologiageneral/"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http://plata.uda.cl/minas/apuntes/Geologia/geologiageneral/imagenes/Mapeo008.gif"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http://plata.uda.cl/minas/apuntes/Geologia/geologiageneral/imagenes/Mapeo001.gif"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http://plata.uda.cl/minas/apuntes/Geologia/geologiageneral/imagenes/Mapeo003.gif"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http://plata.uda.cl/minas/apuntes/Geologia/geologiageneral/imagenes/Mapeo014.gif"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http://plata.uda.cl/minas/apuntes/Geologia/geologiageneral/imagenes/Mapeo009.gif"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http://plata.uda.cl/minas/apuntes/Geologia/geologiageneral/imagenes/Mapeo011.gif"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http://plata.uda.cl/minas/apuntes/Geologia/geologiageneral/imagenes/Mapeo012.gif"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http://plata.uda.cl/minas/apuntes/Geologia/geologiageneral/imagenes/Mapeo013.gif"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http://plata.uda.cl/minas/apuntes/Geologia/geologiageneral/imagenes/Mapeo010.gif"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http://plata.uda.cl/minas/apuntes/Geologia/geologiageneral/imagenes/Mapeo020.gif"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upload.wikimedia.org/wikipedia/commons/thumb/6/68/Escudo_Unison.png/200px-Escudo_Unison.png"/>
          <p:cNvPicPr/>
          <p:nvPr/>
        </p:nvPicPr>
        <p:blipFill>
          <a:blip r:embed="rId2" cstate="print"/>
          <a:srcRect/>
          <a:stretch>
            <a:fillRect/>
          </a:stretch>
        </p:blipFill>
        <p:spPr bwMode="auto">
          <a:xfrm>
            <a:off x="827584" y="692696"/>
            <a:ext cx="1368152" cy="1523088"/>
          </a:xfrm>
          <a:prstGeom prst="rect">
            <a:avLst/>
          </a:prstGeom>
          <a:noFill/>
          <a:ln w="9525">
            <a:noFill/>
            <a:miter lim="800000"/>
            <a:headEnd/>
            <a:tailEnd/>
          </a:ln>
        </p:spPr>
      </p:pic>
      <p:pic>
        <p:nvPicPr>
          <p:cNvPr id="3" name="2 Imagen" descr="geology"/>
          <p:cNvPicPr/>
          <p:nvPr/>
        </p:nvPicPr>
        <p:blipFill>
          <a:blip r:embed="rId3" cstate="print"/>
          <a:srcRect/>
          <a:stretch>
            <a:fillRect/>
          </a:stretch>
        </p:blipFill>
        <p:spPr bwMode="auto">
          <a:xfrm>
            <a:off x="6665135" y="764704"/>
            <a:ext cx="1939313" cy="1077654"/>
          </a:xfrm>
          <a:prstGeom prst="rect">
            <a:avLst/>
          </a:prstGeom>
          <a:noFill/>
          <a:ln w="9525">
            <a:noFill/>
            <a:miter lim="800000"/>
            <a:headEnd/>
            <a:tailEnd/>
          </a:ln>
        </p:spPr>
      </p:pic>
      <p:sp>
        <p:nvSpPr>
          <p:cNvPr id="4" name="3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5" name="4 CuadroTexto"/>
          <p:cNvSpPr txBox="1"/>
          <p:nvPr/>
        </p:nvSpPr>
        <p:spPr>
          <a:xfrm>
            <a:off x="1763688" y="4831567"/>
            <a:ext cx="6140848" cy="461665"/>
          </a:xfrm>
          <a:prstGeom prst="rect">
            <a:avLst/>
          </a:prstGeom>
          <a:noFill/>
        </p:spPr>
        <p:txBody>
          <a:bodyPr wrap="none" rtlCol="0">
            <a:spAutoFit/>
          </a:bodyPr>
          <a:lstStyle/>
          <a:p>
            <a:r>
              <a:rPr lang="es-MX" b="1" i="1" dirty="0" smtClean="0"/>
              <a:t>TEMA: </a:t>
            </a:r>
            <a:r>
              <a:rPr lang="es-MX" b="1" i="1" dirty="0" smtClean="0"/>
              <a:t>DISEÑO DEL MAPAGEOLÓGICO </a:t>
            </a:r>
            <a:endParaRPr lang="es-MX" b="1" i="1" dirty="0"/>
          </a:p>
        </p:txBody>
      </p:sp>
    </p:spTree>
    <p:extLst>
      <p:ext uri="{BB962C8B-B14F-4D97-AF65-F5344CB8AC3E}">
        <p14:creationId xmlns:p14="http://schemas.microsoft.com/office/powerpoint/2010/main" val="277888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3" name="Rectangle 95"/>
          <p:cNvSpPr>
            <a:spLocks noChangeArrowheads="1"/>
          </p:cNvSpPr>
          <p:nvPr/>
        </p:nvSpPr>
        <p:spPr bwMode="auto">
          <a:xfrm>
            <a:off x="2362200" y="0"/>
            <a:ext cx="5105400" cy="822325"/>
          </a:xfrm>
          <a:prstGeom prst="rect">
            <a:avLst/>
          </a:prstGeom>
          <a:noFill/>
          <a:ln w="9525">
            <a:noFill/>
            <a:miter lim="800000"/>
            <a:headEnd/>
            <a:tailEnd/>
          </a:ln>
          <a:effectLst/>
        </p:spPr>
        <p:txBody>
          <a:bodyPr>
            <a:spAutoFit/>
          </a:bodyPr>
          <a:lstStyle/>
          <a:p>
            <a:r>
              <a:rPr lang="es-ES" b="1" u="sng">
                <a:latin typeface="Arial Unicode MS" pitchFamily="34" charset="-128"/>
                <a:ea typeface="Arial Unicode MS" pitchFamily="34" charset="-128"/>
                <a:cs typeface="Arial Unicode MS" pitchFamily="34" charset="-128"/>
              </a:rPr>
              <a:t>Procedimiento de la confección :</a:t>
            </a:r>
            <a:r>
              <a:rPr lang="es-ES">
                <a:latin typeface="Arial Unicode MS" pitchFamily="34" charset="-128"/>
                <a:ea typeface="Arial Unicode MS" pitchFamily="34" charset="-128"/>
                <a:cs typeface="Arial Unicode MS" pitchFamily="34" charset="-128"/>
              </a:rPr>
              <a:t> </a:t>
            </a:r>
          </a:p>
          <a:p>
            <a:pPr eaLnBrk="0" hangingPunct="0"/>
            <a:endParaRPr lang="es-ES"/>
          </a:p>
        </p:txBody>
      </p:sp>
      <p:grpSp>
        <p:nvGrpSpPr>
          <p:cNvPr id="2347" name="Group 299"/>
          <p:cNvGrpSpPr>
            <a:grpSpLocks/>
          </p:cNvGrpSpPr>
          <p:nvPr/>
        </p:nvGrpSpPr>
        <p:grpSpPr bwMode="auto">
          <a:xfrm>
            <a:off x="1295400" y="457200"/>
            <a:ext cx="6637338" cy="6172200"/>
            <a:chOff x="-3" y="-3"/>
            <a:chExt cx="4613" cy="4427"/>
          </a:xfrm>
        </p:grpSpPr>
        <p:grpSp>
          <p:nvGrpSpPr>
            <p:cNvPr id="2345" name="Group 297"/>
            <p:cNvGrpSpPr>
              <a:grpSpLocks/>
            </p:cNvGrpSpPr>
            <p:nvPr/>
          </p:nvGrpSpPr>
          <p:grpSpPr bwMode="auto">
            <a:xfrm>
              <a:off x="0" y="0"/>
              <a:ext cx="4607" cy="4421"/>
              <a:chOff x="0" y="0"/>
              <a:chExt cx="4607" cy="4421"/>
            </a:xfrm>
          </p:grpSpPr>
          <p:grpSp>
            <p:nvGrpSpPr>
              <p:cNvPr id="2280" name="Group 232"/>
              <p:cNvGrpSpPr>
                <a:grpSpLocks/>
              </p:cNvGrpSpPr>
              <p:nvPr/>
            </p:nvGrpSpPr>
            <p:grpSpPr bwMode="auto">
              <a:xfrm>
                <a:off x="0" y="0"/>
                <a:ext cx="549" cy="391"/>
                <a:chOff x="0" y="0"/>
                <a:chExt cx="549" cy="391"/>
              </a:xfrm>
            </p:grpSpPr>
            <p:sp>
              <p:nvSpPr>
                <p:cNvPr id="2246" name="Rectangle 198"/>
                <p:cNvSpPr>
                  <a:spLocks noChangeArrowheads="1"/>
                </p:cNvSpPr>
                <p:nvPr/>
              </p:nvSpPr>
              <p:spPr bwMode="auto">
                <a:xfrm>
                  <a:off x="6" y="6"/>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Fase</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279" name="Rectangle 231"/>
                <p:cNvSpPr>
                  <a:spLocks noChangeArrowheads="1"/>
                </p:cNvSpPr>
                <p:nvPr/>
              </p:nvSpPr>
              <p:spPr bwMode="auto">
                <a:xfrm>
                  <a:off x="0" y="0"/>
                  <a:ext cx="549" cy="391"/>
                </a:xfrm>
                <a:prstGeom prst="rect">
                  <a:avLst/>
                </a:prstGeom>
                <a:noFill/>
                <a:ln w="7">
                  <a:solidFill>
                    <a:srgbClr val="A0A0A0"/>
                  </a:solidFill>
                  <a:miter lim="800000"/>
                  <a:headEnd/>
                  <a:tailEnd/>
                </a:ln>
                <a:effectLst/>
              </p:spPr>
              <p:txBody>
                <a:bodyPr/>
                <a:lstStyle/>
                <a:p>
                  <a:endParaRPr lang="es-MX"/>
                </a:p>
              </p:txBody>
            </p:sp>
          </p:grpSp>
          <p:grpSp>
            <p:nvGrpSpPr>
              <p:cNvPr id="2282" name="Group 234"/>
              <p:cNvGrpSpPr>
                <a:grpSpLocks/>
              </p:cNvGrpSpPr>
              <p:nvPr/>
            </p:nvGrpSpPr>
            <p:grpSpPr bwMode="auto">
              <a:xfrm>
                <a:off x="549" y="0"/>
                <a:ext cx="1356" cy="391"/>
                <a:chOff x="549" y="0"/>
                <a:chExt cx="1356" cy="391"/>
              </a:xfrm>
            </p:grpSpPr>
            <p:sp>
              <p:nvSpPr>
                <p:cNvPr id="2247" name="Rectangle 199"/>
                <p:cNvSpPr>
                  <a:spLocks noChangeArrowheads="1"/>
                </p:cNvSpPr>
                <p:nvPr/>
              </p:nvSpPr>
              <p:spPr bwMode="auto">
                <a:xfrm>
                  <a:off x="555" y="6"/>
                  <a:ext cx="1344"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Titulo</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281" name="Rectangle 233"/>
                <p:cNvSpPr>
                  <a:spLocks noChangeArrowheads="1"/>
                </p:cNvSpPr>
                <p:nvPr/>
              </p:nvSpPr>
              <p:spPr bwMode="auto">
                <a:xfrm>
                  <a:off x="549" y="0"/>
                  <a:ext cx="1356" cy="391"/>
                </a:xfrm>
                <a:prstGeom prst="rect">
                  <a:avLst/>
                </a:prstGeom>
                <a:noFill/>
                <a:ln w="7">
                  <a:solidFill>
                    <a:srgbClr val="A0A0A0"/>
                  </a:solidFill>
                  <a:miter lim="800000"/>
                  <a:headEnd/>
                  <a:tailEnd/>
                </a:ln>
                <a:effectLst/>
              </p:spPr>
              <p:txBody>
                <a:bodyPr/>
                <a:lstStyle/>
                <a:p>
                  <a:endParaRPr lang="es-MX"/>
                </a:p>
              </p:txBody>
            </p:sp>
          </p:grpSp>
          <p:grpSp>
            <p:nvGrpSpPr>
              <p:cNvPr id="2284" name="Group 236"/>
              <p:cNvGrpSpPr>
                <a:grpSpLocks/>
              </p:cNvGrpSpPr>
              <p:nvPr/>
            </p:nvGrpSpPr>
            <p:grpSpPr bwMode="auto">
              <a:xfrm>
                <a:off x="1905" y="0"/>
                <a:ext cx="2702" cy="391"/>
                <a:chOff x="1905" y="0"/>
                <a:chExt cx="2702" cy="391"/>
              </a:xfrm>
            </p:grpSpPr>
            <p:sp>
              <p:nvSpPr>
                <p:cNvPr id="2248" name="Rectangle 200"/>
                <p:cNvSpPr>
                  <a:spLocks noChangeArrowheads="1"/>
                </p:cNvSpPr>
                <p:nvPr/>
              </p:nvSpPr>
              <p:spPr bwMode="auto">
                <a:xfrm>
                  <a:off x="1911" y="6"/>
                  <a:ext cx="2690"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Palabras claves</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283" name="Rectangle 235"/>
                <p:cNvSpPr>
                  <a:spLocks noChangeArrowheads="1"/>
                </p:cNvSpPr>
                <p:nvPr/>
              </p:nvSpPr>
              <p:spPr bwMode="auto">
                <a:xfrm>
                  <a:off x="1905" y="0"/>
                  <a:ext cx="2702" cy="391"/>
                </a:xfrm>
                <a:prstGeom prst="rect">
                  <a:avLst/>
                </a:prstGeom>
                <a:noFill/>
                <a:ln w="7">
                  <a:solidFill>
                    <a:srgbClr val="A0A0A0"/>
                  </a:solidFill>
                  <a:miter lim="800000"/>
                  <a:headEnd/>
                  <a:tailEnd/>
                </a:ln>
                <a:effectLst/>
              </p:spPr>
              <p:txBody>
                <a:bodyPr/>
                <a:lstStyle/>
                <a:p>
                  <a:endParaRPr lang="es-MX"/>
                </a:p>
              </p:txBody>
            </p:sp>
          </p:grpSp>
          <p:grpSp>
            <p:nvGrpSpPr>
              <p:cNvPr id="2286" name="Group 238"/>
              <p:cNvGrpSpPr>
                <a:grpSpLocks/>
              </p:cNvGrpSpPr>
              <p:nvPr/>
            </p:nvGrpSpPr>
            <p:grpSpPr bwMode="auto">
              <a:xfrm>
                <a:off x="0" y="403"/>
                <a:ext cx="549" cy="391"/>
                <a:chOff x="0" y="403"/>
                <a:chExt cx="549" cy="391"/>
              </a:xfrm>
            </p:grpSpPr>
            <p:sp>
              <p:nvSpPr>
                <p:cNvPr id="2249" name="Rectangle 201"/>
                <p:cNvSpPr>
                  <a:spLocks noChangeArrowheads="1"/>
                </p:cNvSpPr>
                <p:nvPr/>
              </p:nvSpPr>
              <p:spPr bwMode="auto">
                <a:xfrm>
                  <a:off x="6" y="409"/>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1</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285" name="Rectangle 237"/>
                <p:cNvSpPr>
                  <a:spLocks noChangeArrowheads="1"/>
                </p:cNvSpPr>
                <p:nvPr/>
              </p:nvSpPr>
              <p:spPr bwMode="auto">
                <a:xfrm>
                  <a:off x="0" y="403"/>
                  <a:ext cx="549" cy="391"/>
                </a:xfrm>
                <a:prstGeom prst="rect">
                  <a:avLst/>
                </a:prstGeom>
                <a:noFill/>
                <a:ln w="7">
                  <a:solidFill>
                    <a:srgbClr val="A0A0A0"/>
                  </a:solidFill>
                  <a:miter lim="800000"/>
                  <a:headEnd/>
                  <a:tailEnd/>
                </a:ln>
                <a:effectLst/>
              </p:spPr>
              <p:txBody>
                <a:bodyPr/>
                <a:lstStyle/>
                <a:p>
                  <a:endParaRPr lang="es-MX"/>
                </a:p>
              </p:txBody>
            </p:sp>
          </p:grpSp>
          <p:grpSp>
            <p:nvGrpSpPr>
              <p:cNvPr id="2288" name="Group 240"/>
              <p:cNvGrpSpPr>
                <a:grpSpLocks/>
              </p:cNvGrpSpPr>
              <p:nvPr/>
            </p:nvGrpSpPr>
            <p:grpSpPr bwMode="auto">
              <a:xfrm>
                <a:off x="549" y="403"/>
                <a:ext cx="1356" cy="391"/>
                <a:chOff x="549" y="403"/>
                <a:chExt cx="1356" cy="391"/>
              </a:xfrm>
            </p:grpSpPr>
            <p:sp>
              <p:nvSpPr>
                <p:cNvPr id="2250" name="Rectangle 202"/>
                <p:cNvSpPr>
                  <a:spLocks noChangeArrowheads="1"/>
                </p:cNvSpPr>
                <p:nvPr/>
              </p:nvSpPr>
              <p:spPr bwMode="auto">
                <a:xfrm>
                  <a:off x="555" y="409"/>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Diseño preliminar</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287" name="Rectangle 239"/>
                <p:cNvSpPr>
                  <a:spLocks noChangeArrowheads="1"/>
                </p:cNvSpPr>
                <p:nvPr/>
              </p:nvSpPr>
              <p:spPr bwMode="auto">
                <a:xfrm>
                  <a:off x="549" y="403"/>
                  <a:ext cx="1356" cy="391"/>
                </a:xfrm>
                <a:prstGeom prst="rect">
                  <a:avLst/>
                </a:prstGeom>
                <a:noFill/>
                <a:ln w="7">
                  <a:solidFill>
                    <a:srgbClr val="A0A0A0"/>
                  </a:solidFill>
                  <a:miter lim="800000"/>
                  <a:headEnd/>
                  <a:tailEnd/>
                </a:ln>
                <a:effectLst/>
              </p:spPr>
              <p:txBody>
                <a:bodyPr/>
                <a:lstStyle/>
                <a:p>
                  <a:endParaRPr lang="es-MX"/>
                </a:p>
              </p:txBody>
            </p:sp>
          </p:grpSp>
          <p:grpSp>
            <p:nvGrpSpPr>
              <p:cNvPr id="2290" name="Group 242"/>
              <p:cNvGrpSpPr>
                <a:grpSpLocks/>
              </p:cNvGrpSpPr>
              <p:nvPr/>
            </p:nvGrpSpPr>
            <p:grpSpPr bwMode="auto">
              <a:xfrm>
                <a:off x="1905" y="403"/>
                <a:ext cx="2702" cy="391"/>
                <a:chOff x="1905" y="403"/>
                <a:chExt cx="2702" cy="391"/>
              </a:xfrm>
            </p:grpSpPr>
            <p:sp>
              <p:nvSpPr>
                <p:cNvPr id="2251" name="Rectangle 203"/>
                <p:cNvSpPr>
                  <a:spLocks noChangeArrowheads="1"/>
                </p:cNvSpPr>
                <p:nvPr/>
              </p:nvSpPr>
              <p:spPr bwMode="auto">
                <a:xfrm>
                  <a:off x="1911" y="409"/>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Ubicación al papel del mapa, leyenda, titulo, perfil</a:t>
                  </a:r>
                </a:p>
                <a:p>
                  <a:pPr eaLnBrk="0" hangingPunct="0"/>
                  <a:endParaRPr lang="es-ES"/>
                </a:p>
              </p:txBody>
            </p:sp>
            <p:sp>
              <p:nvSpPr>
                <p:cNvPr id="2289" name="Rectangle 241"/>
                <p:cNvSpPr>
                  <a:spLocks noChangeArrowheads="1"/>
                </p:cNvSpPr>
                <p:nvPr/>
              </p:nvSpPr>
              <p:spPr bwMode="auto">
                <a:xfrm>
                  <a:off x="1905" y="403"/>
                  <a:ext cx="2702" cy="391"/>
                </a:xfrm>
                <a:prstGeom prst="rect">
                  <a:avLst/>
                </a:prstGeom>
                <a:noFill/>
                <a:ln w="7">
                  <a:solidFill>
                    <a:srgbClr val="A0A0A0"/>
                  </a:solidFill>
                  <a:miter lim="800000"/>
                  <a:headEnd/>
                  <a:tailEnd/>
                </a:ln>
                <a:effectLst/>
              </p:spPr>
              <p:txBody>
                <a:bodyPr/>
                <a:lstStyle/>
                <a:p>
                  <a:endParaRPr lang="es-MX"/>
                </a:p>
              </p:txBody>
            </p:sp>
          </p:grpSp>
          <p:grpSp>
            <p:nvGrpSpPr>
              <p:cNvPr id="2292" name="Group 244"/>
              <p:cNvGrpSpPr>
                <a:grpSpLocks/>
              </p:cNvGrpSpPr>
              <p:nvPr/>
            </p:nvGrpSpPr>
            <p:grpSpPr bwMode="auto">
              <a:xfrm>
                <a:off x="0" y="806"/>
                <a:ext cx="549" cy="391"/>
                <a:chOff x="0" y="806"/>
                <a:chExt cx="549" cy="391"/>
              </a:xfrm>
            </p:grpSpPr>
            <p:sp>
              <p:nvSpPr>
                <p:cNvPr id="2252" name="Rectangle 204"/>
                <p:cNvSpPr>
                  <a:spLocks noChangeArrowheads="1"/>
                </p:cNvSpPr>
                <p:nvPr/>
              </p:nvSpPr>
              <p:spPr bwMode="auto">
                <a:xfrm>
                  <a:off x="6" y="812"/>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2</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291" name="Rectangle 243"/>
                <p:cNvSpPr>
                  <a:spLocks noChangeArrowheads="1"/>
                </p:cNvSpPr>
                <p:nvPr/>
              </p:nvSpPr>
              <p:spPr bwMode="auto">
                <a:xfrm>
                  <a:off x="0" y="806"/>
                  <a:ext cx="549" cy="391"/>
                </a:xfrm>
                <a:prstGeom prst="rect">
                  <a:avLst/>
                </a:prstGeom>
                <a:noFill/>
                <a:ln w="7">
                  <a:solidFill>
                    <a:srgbClr val="A0A0A0"/>
                  </a:solidFill>
                  <a:miter lim="800000"/>
                  <a:headEnd/>
                  <a:tailEnd/>
                </a:ln>
                <a:effectLst/>
              </p:spPr>
              <p:txBody>
                <a:bodyPr/>
                <a:lstStyle/>
                <a:p>
                  <a:endParaRPr lang="es-MX"/>
                </a:p>
              </p:txBody>
            </p:sp>
          </p:grpSp>
          <p:grpSp>
            <p:nvGrpSpPr>
              <p:cNvPr id="2294" name="Group 246"/>
              <p:cNvGrpSpPr>
                <a:grpSpLocks/>
              </p:cNvGrpSpPr>
              <p:nvPr/>
            </p:nvGrpSpPr>
            <p:grpSpPr bwMode="auto">
              <a:xfrm>
                <a:off x="549" y="806"/>
                <a:ext cx="1356" cy="391"/>
                <a:chOff x="549" y="806"/>
                <a:chExt cx="1356" cy="391"/>
              </a:xfrm>
            </p:grpSpPr>
            <p:sp>
              <p:nvSpPr>
                <p:cNvPr id="2253" name="Rectangle 205"/>
                <p:cNvSpPr>
                  <a:spLocks noChangeArrowheads="1"/>
                </p:cNvSpPr>
                <p:nvPr/>
              </p:nvSpPr>
              <p:spPr bwMode="auto">
                <a:xfrm>
                  <a:off x="555" y="812"/>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Margen del mapa</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293" name="Rectangle 245"/>
                <p:cNvSpPr>
                  <a:spLocks noChangeArrowheads="1"/>
                </p:cNvSpPr>
                <p:nvPr/>
              </p:nvSpPr>
              <p:spPr bwMode="auto">
                <a:xfrm>
                  <a:off x="549" y="806"/>
                  <a:ext cx="1356" cy="391"/>
                </a:xfrm>
                <a:prstGeom prst="rect">
                  <a:avLst/>
                </a:prstGeom>
                <a:noFill/>
                <a:ln w="7">
                  <a:solidFill>
                    <a:srgbClr val="A0A0A0"/>
                  </a:solidFill>
                  <a:miter lim="800000"/>
                  <a:headEnd/>
                  <a:tailEnd/>
                </a:ln>
                <a:effectLst/>
              </p:spPr>
              <p:txBody>
                <a:bodyPr/>
                <a:lstStyle/>
                <a:p>
                  <a:endParaRPr lang="es-MX"/>
                </a:p>
              </p:txBody>
            </p:sp>
          </p:grpSp>
          <p:grpSp>
            <p:nvGrpSpPr>
              <p:cNvPr id="2296" name="Group 248"/>
              <p:cNvGrpSpPr>
                <a:grpSpLocks/>
              </p:cNvGrpSpPr>
              <p:nvPr/>
            </p:nvGrpSpPr>
            <p:grpSpPr bwMode="auto">
              <a:xfrm>
                <a:off x="1905" y="806"/>
                <a:ext cx="2702" cy="391"/>
                <a:chOff x="1905" y="806"/>
                <a:chExt cx="2702" cy="391"/>
              </a:xfrm>
            </p:grpSpPr>
            <p:sp>
              <p:nvSpPr>
                <p:cNvPr id="2254" name="Rectangle 206"/>
                <p:cNvSpPr>
                  <a:spLocks noChangeArrowheads="1"/>
                </p:cNvSpPr>
                <p:nvPr/>
              </p:nvSpPr>
              <p:spPr bwMode="auto">
                <a:xfrm>
                  <a:off x="1911" y="812"/>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Dibujo del margen </a:t>
                  </a:r>
                </a:p>
                <a:p>
                  <a:pPr eaLnBrk="0" hangingPunct="0"/>
                  <a:endParaRPr lang="es-ES"/>
                </a:p>
              </p:txBody>
            </p:sp>
            <p:sp>
              <p:nvSpPr>
                <p:cNvPr id="2295" name="Rectangle 247"/>
                <p:cNvSpPr>
                  <a:spLocks noChangeArrowheads="1"/>
                </p:cNvSpPr>
                <p:nvPr/>
              </p:nvSpPr>
              <p:spPr bwMode="auto">
                <a:xfrm>
                  <a:off x="1905" y="806"/>
                  <a:ext cx="2702" cy="391"/>
                </a:xfrm>
                <a:prstGeom prst="rect">
                  <a:avLst/>
                </a:prstGeom>
                <a:noFill/>
                <a:ln w="7">
                  <a:solidFill>
                    <a:srgbClr val="A0A0A0"/>
                  </a:solidFill>
                  <a:miter lim="800000"/>
                  <a:headEnd/>
                  <a:tailEnd/>
                </a:ln>
                <a:effectLst/>
              </p:spPr>
              <p:txBody>
                <a:bodyPr/>
                <a:lstStyle/>
                <a:p>
                  <a:endParaRPr lang="es-MX"/>
                </a:p>
              </p:txBody>
            </p:sp>
          </p:grpSp>
          <p:grpSp>
            <p:nvGrpSpPr>
              <p:cNvPr id="2298" name="Group 250"/>
              <p:cNvGrpSpPr>
                <a:grpSpLocks/>
              </p:cNvGrpSpPr>
              <p:nvPr/>
            </p:nvGrpSpPr>
            <p:grpSpPr bwMode="auto">
              <a:xfrm>
                <a:off x="0" y="1209"/>
                <a:ext cx="549" cy="391"/>
                <a:chOff x="0" y="1209"/>
                <a:chExt cx="549" cy="391"/>
              </a:xfrm>
            </p:grpSpPr>
            <p:sp>
              <p:nvSpPr>
                <p:cNvPr id="2255" name="Rectangle 207"/>
                <p:cNvSpPr>
                  <a:spLocks noChangeArrowheads="1"/>
                </p:cNvSpPr>
                <p:nvPr/>
              </p:nvSpPr>
              <p:spPr bwMode="auto">
                <a:xfrm>
                  <a:off x="6" y="1215"/>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3</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297" name="Rectangle 249"/>
                <p:cNvSpPr>
                  <a:spLocks noChangeArrowheads="1"/>
                </p:cNvSpPr>
                <p:nvPr/>
              </p:nvSpPr>
              <p:spPr bwMode="auto">
                <a:xfrm>
                  <a:off x="0" y="1209"/>
                  <a:ext cx="549" cy="391"/>
                </a:xfrm>
                <a:prstGeom prst="rect">
                  <a:avLst/>
                </a:prstGeom>
                <a:noFill/>
                <a:ln w="7">
                  <a:solidFill>
                    <a:srgbClr val="A0A0A0"/>
                  </a:solidFill>
                  <a:miter lim="800000"/>
                  <a:headEnd/>
                  <a:tailEnd/>
                </a:ln>
                <a:effectLst/>
              </p:spPr>
              <p:txBody>
                <a:bodyPr/>
                <a:lstStyle/>
                <a:p>
                  <a:endParaRPr lang="es-MX"/>
                </a:p>
              </p:txBody>
            </p:sp>
          </p:grpSp>
          <p:grpSp>
            <p:nvGrpSpPr>
              <p:cNvPr id="2300" name="Group 252"/>
              <p:cNvGrpSpPr>
                <a:grpSpLocks/>
              </p:cNvGrpSpPr>
              <p:nvPr/>
            </p:nvGrpSpPr>
            <p:grpSpPr bwMode="auto">
              <a:xfrm>
                <a:off x="549" y="1209"/>
                <a:ext cx="1356" cy="391"/>
                <a:chOff x="549" y="1209"/>
                <a:chExt cx="1356" cy="391"/>
              </a:xfrm>
            </p:grpSpPr>
            <p:sp>
              <p:nvSpPr>
                <p:cNvPr id="2256" name="Rectangle 208"/>
                <p:cNvSpPr>
                  <a:spLocks noChangeArrowheads="1"/>
                </p:cNvSpPr>
                <p:nvPr/>
              </p:nvSpPr>
              <p:spPr bwMode="auto">
                <a:xfrm>
                  <a:off x="555" y="1215"/>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Topografía</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299" name="Rectangle 251"/>
                <p:cNvSpPr>
                  <a:spLocks noChangeArrowheads="1"/>
                </p:cNvSpPr>
                <p:nvPr/>
              </p:nvSpPr>
              <p:spPr bwMode="auto">
                <a:xfrm>
                  <a:off x="549" y="1209"/>
                  <a:ext cx="1356" cy="391"/>
                </a:xfrm>
                <a:prstGeom prst="rect">
                  <a:avLst/>
                </a:prstGeom>
                <a:noFill/>
                <a:ln w="7">
                  <a:solidFill>
                    <a:srgbClr val="A0A0A0"/>
                  </a:solidFill>
                  <a:miter lim="800000"/>
                  <a:headEnd/>
                  <a:tailEnd/>
                </a:ln>
                <a:effectLst/>
              </p:spPr>
              <p:txBody>
                <a:bodyPr/>
                <a:lstStyle/>
                <a:p>
                  <a:endParaRPr lang="es-MX"/>
                </a:p>
              </p:txBody>
            </p:sp>
          </p:grpSp>
          <p:grpSp>
            <p:nvGrpSpPr>
              <p:cNvPr id="2302" name="Group 254"/>
              <p:cNvGrpSpPr>
                <a:grpSpLocks/>
              </p:cNvGrpSpPr>
              <p:nvPr/>
            </p:nvGrpSpPr>
            <p:grpSpPr bwMode="auto">
              <a:xfrm>
                <a:off x="1905" y="1209"/>
                <a:ext cx="2702" cy="391"/>
                <a:chOff x="1905" y="1209"/>
                <a:chExt cx="2702" cy="391"/>
              </a:xfrm>
            </p:grpSpPr>
            <p:sp>
              <p:nvSpPr>
                <p:cNvPr id="2257" name="Rectangle 209"/>
                <p:cNvSpPr>
                  <a:spLocks noChangeArrowheads="1"/>
                </p:cNvSpPr>
                <p:nvPr/>
              </p:nvSpPr>
              <p:spPr bwMode="auto">
                <a:xfrm>
                  <a:off x="1911" y="1215"/>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Dibujo de la topografía (papel diamante con grafo) </a:t>
                  </a:r>
                </a:p>
                <a:p>
                  <a:pPr eaLnBrk="0" hangingPunct="0"/>
                  <a:endParaRPr lang="es-ES"/>
                </a:p>
              </p:txBody>
            </p:sp>
            <p:sp>
              <p:nvSpPr>
                <p:cNvPr id="2301" name="Rectangle 253"/>
                <p:cNvSpPr>
                  <a:spLocks noChangeArrowheads="1"/>
                </p:cNvSpPr>
                <p:nvPr/>
              </p:nvSpPr>
              <p:spPr bwMode="auto">
                <a:xfrm>
                  <a:off x="1905" y="1209"/>
                  <a:ext cx="2702" cy="391"/>
                </a:xfrm>
                <a:prstGeom prst="rect">
                  <a:avLst/>
                </a:prstGeom>
                <a:noFill/>
                <a:ln w="7">
                  <a:solidFill>
                    <a:srgbClr val="A0A0A0"/>
                  </a:solidFill>
                  <a:miter lim="800000"/>
                  <a:headEnd/>
                  <a:tailEnd/>
                </a:ln>
                <a:effectLst/>
              </p:spPr>
              <p:txBody>
                <a:bodyPr/>
                <a:lstStyle/>
                <a:p>
                  <a:endParaRPr lang="es-MX"/>
                </a:p>
              </p:txBody>
            </p:sp>
          </p:grpSp>
          <p:grpSp>
            <p:nvGrpSpPr>
              <p:cNvPr id="2304" name="Group 256"/>
              <p:cNvGrpSpPr>
                <a:grpSpLocks/>
              </p:cNvGrpSpPr>
              <p:nvPr/>
            </p:nvGrpSpPr>
            <p:grpSpPr bwMode="auto">
              <a:xfrm>
                <a:off x="0" y="1612"/>
                <a:ext cx="549" cy="391"/>
                <a:chOff x="0" y="1612"/>
                <a:chExt cx="549" cy="391"/>
              </a:xfrm>
            </p:grpSpPr>
            <p:sp>
              <p:nvSpPr>
                <p:cNvPr id="2258" name="Rectangle 210"/>
                <p:cNvSpPr>
                  <a:spLocks noChangeArrowheads="1"/>
                </p:cNvSpPr>
                <p:nvPr/>
              </p:nvSpPr>
              <p:spPr bwMode="auto">
                <a:xfrm>
                  <a:off x="6" y="1618"/>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4</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03" name="Rectangle 255"/>
                <p:cNvSpPr>
                  <a:spLocks noChangeArrowheads="1"/>
                </p:cNvSpPr>
                <p:nvPr/>
              </p:nvSpPr>
              <p:spPr bwMode="auto">
                <a:xfrm>
                  <a:off x="0" y="1612"/>
                  <a:ext cx="549" cy="391"/>
                </a:xfrm>
                <a:prstGeom prst="rect">
                  <a:avLst/>
                </a:prstGeom>
                <a:noFill/>
                <a:ln w="7">
                  <a:solidFill>
                    <a:srgbClr val="A0A0A0"/>
                  </a:solidFill>
                  <a:miter lim="800000"/>
                  <a:headEnd/>
                  <a:tailEnd/>
                </a:ln>
                <a:effectLst/>
              </p:spPr>
              <p:txBody>
                <a:bodyPr/>
                <a:lstStyle/>
                <a:p>
                  <a:endParaRPr lang="es-MX"/>
                </a:p>
              </p:txBody>
            </p:sp>
          </p:grpSp>
          <p:grpSp>
            <p:nvGrpSpPr>
              <p:cNvPr id="2306" name="Group 258"/>
              <p:cNvGrpSpPr>
                <a:grpSpLocks/>
              </p:cNvGrpSpPr>
              <p:nvPr/>
            </p:nvGrpSpPr>
            <p:grpSpPr bwMode="auto">
              <a:xfrm>
                <a:off x="549" y="1612"/>
                <a:ext cx="1356" cy="391"/>
                <a:chOff x="549" y="1612"/>
                <a:chExt cx="1356" cy="391"/>
              </a:xfrm>
            </p:grpSpPr>
            <p:sp>
              <p:nvSpPr>
                <p:cNvPr id="2259" name="Rectangle 211"/>
                <p:cNvSpPr>
                  <a:spLocks noChangeArrowheads="1"/>
                </p:cNvSpPr>
                <p:nvPr/>
              </p:nvSpPr>
              <p:spPr bwMode="auto">
                <a:xfrm>
                  <a:off x="555" y="1618"/>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Límites geológicos</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05" name="Rectangle 257"/>
                <p:cNvSpPr>
                  <a:spLocks noChangeArrowheads="1"/>
                </p:cNvSpPr>
                <p:nvPr/>
              </p:nvSpPr>
              <p:spPr bwMode="auto">
                <a:xfrm>
                  <a:off x="549" y="1612"/>
                  <a:ext cx="1356" cy="391"/>
                </a:xfrm>
                <a:prstGeom prst="rect">
                  <a:avLst/>
                </a:prstGeom>
                <a:noFill/>
                <a:ln w="7">
                  <a:solidFill>
                    <a:srgbClr val="A0A0A0"/>
                  </a:solidFill>
                  <a:miter lim="800000"/>
                  <a:headEnd/>
                  <a:tailEnd/>
                </a:ln>
                <a:effectLst/>
              </p:spPr>
              <p:txBody>
                <a:bodyPr/>
                <a:lstStyle/>
                <a:p>
                  <a:endParaRPr lang="es-MX"/>
                </a:p>
              </p:txBody>
            </p:sp>
          </p:grpSp>
          <p:grpSp>
            <p:nvGrpSpPr>
              <p:cNvPr id="2308" name="Group 260"/>
              <p:cNvGrpSpPr>
                <a:grpSpLocks/>
              </p:cNvGrpSpPr>
              <p:nvPr/>
            </p:nvGrpSpPr>
            <p:grpSpPr bwMode="auto">
              <a:xfrm>
                <a:off x="1905" y="1612"/>
                <a:ext cx="2702" cy="391"/>
                <a:chOff x="1905" y="1612"/>
                <a:chExt cx="2702" cy="391"/>
              </a:xfrm>
            </p:grpSpPr>
            <p:sp>
              <p:nvSpPr>
                <p:cNvPr id="2260" name="Rectangle 212"/>
                <p:cNvSpPr>
                  <a:spLocks noChangeArrowheads="1"/>
                </p:cNvSpPr>
                <p:nvPr/>
              </p:nvSpPr>
              <p:spPr bwMode="auto">
                <a:xfrm>
                  <a:off x="1911" y="1618"/>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Dibujo de los límites geológicos,</a:t>
                  </a:r>
                  <a:r>
                    <a:rPr lang="es-ES" sz="1200">
                      <a:latin typeface="Arial Unicode MS" pitchFamily="34" charset="-128"/>
                      <a:ea typeface="Arial Unicode MS" pitchFamily="34" charset="-128"/>
                      <a:cs typeface="Arial Unicode MS" pitchFamily="34" charset="-128"/>
                      <a:hlinkClick r:id="rId2"/>
                    </a:rPr>
                    <a:t> generalización</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07" name="Rectangle 259"/>
                <p:cNvSpPr>
                  <a:spLocks noChangeArrowheads="1"/>
                </p:cNvSpPr>
                <p:nvPr/>
              </p:nvSpPr>
              <p:spPr bwMode="auto">
                <a:xfrm>
                  <a:off x="1905" y="1612"/>
                  <a:ext cx="2702" cy="391"/>
                </a:xfrm>
                <a:prstGeom prst="rect">
                  <a:avLst/>
                </a:prstGeom>
                <a:noFill/>
                <a:ln w="7">
                  <a:solidFill>
                    <a:srgbClr val="A0A0A0"/>
                  </a:solidFill>
                  <a:miter lim="800000"/>
                  <a:headEnd/>
                  <a:tailEnd/>
                </a:ln>
                <a:effectLst/>
              </p:spPr>
              <p:txBody>
                <a:bodyPr/>
                <a:lstStyle/>
                <a:p>
                  <a:endParaRPr lang="es-MX"/>
                </a:p>
              </p:txBody>
            </p:sp>
          </p:grpSp>
          <p:grpSp>
            <p:nvGrpSpPr>
              <p:cNvPr id="2310" name="Group 262"/>
              <p:cNvGrpSpPr>
                <a:grpSpLocks/>
              </p:cNvGrpSpPr>
              <p:nvPr/>
            </p:nvGrpSpPr>
            <p:grpSpPr bwMode="auto">
              <a:xfrm>
                <a:off x="0" y="2015"/>
                <a:ext cx="549" cy="391"/>
                <a:chOff x="0" y="2015"/>
                <a:chExt cx="549" cy="391"/>
              </a:xfrm>
            </p:grpSpPr>
            <p:sp>
              <p:nvSpPr>
                <p:cNvPr id="2261" name="Rectangle 213"/>
                <p:cNvSpPr>
                  <a:spLocks noChangeArrowheads="1"/>
                </p:cNvSpPr>
                <p:nvPr/>
              </p:nvSpPr>
              <p:spPr bwMode="auto">
                <a:xfrm>
                  <a:off x="6" y="2021"/>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5</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09" name="Rectangle 261"/>
                <p:cNvSpPr>
                  <a:spLocks noChangeArrowheads="1"/>
                </p:cNvSpPr>
                <p:nvPr/>
              </p:nvSpPr>
              <p:spPr bwMode="auto">
                <a:xfrm>
                  <a:off x="0" y="2015"/>
                  <a:ext cx="549" cy="391"/>
                </a:xfrm>
                <a:prstGeom prst="rect">
                  <a:avLst/>
                </a:prstGeom>
                <a:noFill/>
                <a:ln w="7">
                  <a:solidFill>
                    <a:srgbClr val="A0A0A0"/>
                  </a:solidFill>
                  <a:miter lim="800000"/>
                  <a:headEnd/>
                  <a:tailEnd/>
                </a:ln>
                <a:effectLst/>
              </p:spPr>
              <p:txBody>
                <a:bodyPr/>
                <a:lstStyle/>
                <a:p>
                  <a:endParaRPr lang="es-MX"/>
                </a:p>
              </p:txBody>
            </p:sp>
          </p:grpSp>
          <p:grpSp>
            <p:nvGrpSpPr>
              <p:cNvPr id="2312" name="Group 264"/>
              <p:cNvGrpSpPr>
                <a:grpSpLocks/>
              </p:cNvGrpSpPr>
              <p:nvPr/>
            </p:nvGrpSpPr>
            <p:grpSpPr bwMode="auto">
              <a:xfrm>
                <a:off x="549" y="2015"/>
                <a:ext cx="1356" cy="391"/>
                <a:chOff x="549" y="2015"/>
                <a:chExt cx="1356" cy="391"/>
              </a:xfrm>
            </p:grpSpPr>
            <p:sp>
              <p:nvSpPr>
                <p:cNvPr id="2262" name="Rectangle 214"/>
                <p:cNvSpPr>
                  <a:spLocks noChangeArrowheads="1"/>
                </p:cNvSpPr>
                <p:nvPr/>
              </p:nvSpPr>
              <p:spPr bwMode="auto">
                <a:xfrm>
                  <a:off x="555" y="2021"/>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Símbología</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11" name="Rectangle 263"/>
                <p:cNvSpPr>
                  <a:spLocks noChangeArrowheads="1"/>
                </p:cNvSpPr>
                <p:nvPr/>
              </p:nvSpPr>
              <p:spPr bwMode="auto">
                <a:xfrm>
                  <a:off x="549" y="2015"/>
                  <a:ext cx="1356" cy="391"/>
                </a:xfrm>
                <a:prstGeom prst="rect">
                  <a:avLst/>
                </a:prstGeom>
                <a:noFill/>
                <a:ln w="7">
                  <a:solidFill>
                    <a:srgbClr val="A0A0A0"/>
                  </a:solidFill>
                  <a:miter lim="800000"/>
                  <a:headEnd/>
                  <a:tailEnd/>
                </a:ln>
                <a:effectLst/>
              </p:spPr>
              <p:txBody>
                <a:bodyPr/>
                <a:lstStyle/>
                <a:p>
                  <a:endParaRPr lang="es-MX"/>
                </a:p>
              </p:txBody>
            </p:sp>
          </p:grpSp>
          <p:grpSp>
            <p:nvGrpSpPr>
              <p:cNvPr id="2314" name="Group 266"/>
              <p:cNvGrpSpPr>
                <a:grpSpLocks/>
              </p:cNvGrpSpPr>
              <p:nvPr/>
            </p:nvGrpSpPr>
            <p:grpSpPr bwMode="auto">
              <a:xfrm>
                <a:off x="1905" y="2015"/>
                <a:ext cx="2702" cy="391"/>
                <a:chOff x="1905" y="2015"/>
                <a:chExt cx="2702" cy="391"/>
              </a:xfrm>
            </p:grpSpPr>
            <p:sp>
              <p:nvSpPr>
                <p:cNvPr id="2263" name="Rectangle 215"/>
                <p:cNvSpPr>
                  <a:spLocks noChangeArrowheads="1"/>
                </p:cNvSpPr>
                <p:nvPr/>
              </p:nvSpPr>
              <p:spPr bwMode="auto">
                <a:xfrm>
                  <a:off x="1911" y="2021"/>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Dibujo de los símbolos en negro (grafo)</a:t>
                  </a:r>
                </a:p>
                <a:p>
                  <a:pPr eaLnBrk="0" hangingPunct="0"/>
                  <a:endParaRPr lang="es-ES"/>
                </a:p>
              </p:txBody>
            </p:sp>
            <p:sp>
              <p:nvSpPr>
                <p:cNvPr id="2313" name="Rectangle 265"/>
                <p:cNvSpPr>
                  <a:spLocks noChangeArrowheads="1"/>
                </p:cNvSpPr>
                <p:nvPr/>
              </p:nvSpPr>
              <p:spPr bwMode="auto">
                <a:xfrm>
                  <a:off x="1905" y="2015"/>
                  <a:ext cx="2702" cy="391"/>
                </a:xfrm>
                <a:prstGeom prst="rect">
                  <a:avLst/>
                </a:prstGeom>
                <a:noFill/>
                <a:ln w="7">
                  <a:solidFill>
                    <a:srgbClr val="A0A0A0"/>
                  </a:solidFill>
                  <a:miter lim="800000"/>
                  <a:headEnd/>
                  <a:tailEnd/>
                </a:ln>
                <a:effectLst/>
              </p:spPr>
              <p:txBody>
                <a:bodyPr/>
                <a:lstStyle/>
                <a:p>
                  <a:endParaRPr lang="es-MX"/>
                </a:p>
              </p:txBody>
            </p:sp>
          </p:grpSp>
          <p:grpSp>
            <p:nvGrpSpPr>
              <p:cNvPr id="2316" name="Group 268"/>
              <p:cNvGrpSpPr>
                <a:grpSpLocks/>
              </p:cNvGrpSpPr>
              <p:nvPr/>
            </p:nvGrpSpPr>
            <p:grpSpPr bwMode="auto">
              <a:xfrm>
                <a:off x="0" y="2418"/>
                <a:ext cx="549" cy="391"/>
                <a:chOff x="0" y="2418"/>
                <a:chExt cx="549" cy="391"/>
              </a:xfrm>
            </p:grpSpPr>
            <p:sp>
              <p:nvSpPr>
                <p:cNvPr id="2264" name="Rectangle 216"/>
                <p:cNvSpPr>
                  <a:spLocks noChangeArrowheads="1"/>
                </p:cNvSpPr>
                <p:nvPr/>
              </p:nvSpPr>
              <p:spPr bwMode="auto">
                <a:xfrm>
                  <a:off x="6" y="2424"/>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6</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15" name="Rectangle 267"/>
                <p:cNvSpPr>
                  <a:spLocks noChangeArrowheads="1"/>
                </p:cNvSpPr>
                <p:nvPr/>
              </p:nvSpPr>
              <p:spPr bwMode="auto">
                <a:xfrm>
                  <a:off x="0" y="2418"/>
                  <a:ext cx="549" cy="391"/>
                </a:xfrm>
                <a:prstGeom prst="rect">
                  <a:avLst/>
                </a:prstGeom>
                <a:noFill/>
                <a:ln w="7">
                  <a:solidFill>
                    <a:srgbClr val="A0A0A0"/>
                  </a:solidFill>
                  <a:miter lim="800000"/>
                  <a:headEnd/>
                  <a:tailEnd/>
                </a:ln>
                <a:effectLst/>
              </p:spPr>
              <p:txBody>
                <a:bodyPr/>
                <a:lstStyle/>
                <a:p>
                  <a:endParaRPr lang="es-MX"/>
                </a:p>
              </p:txBody>
            </p:sp>
          </p:grpSp>
          <p:grpSp>
            <p:nvGrpSpPr>
              <p:cNvPr id="2318" name="Group 270"/>
              <p:cNvGrpSpPr>
                <a:grpSpLocks/>
              </p:cNvGrpSpPr>
              <p:nvPr/>
            </p:nvGrpSpPr>
            <p:grpSpPr bwMode="auto">
              <a:xfrm>
                <a:off x="549" y="2418"/>
                <a:ext cx="1356" cy="391"/>
                <a:chOff x="549" y="2418"/>
                <a:chExt cx="1356" cy="391"/>
              </a:xfrm>
            </p:grpSpPr>
            <p:sp>
              <p:nvSpPr>
                <p:cNvPr id="2265" name="Rectangle 217"/>
                <p:cNvSpPr>
                  <a:spLocks noChangeArrowheads="1"/>
                </p:cNvSpPr>
                <p:nvPr/>
              </p:nvSpPr>
              <p:spPr bwMode="auto">
                <a:xfrm>
                  <a:off x="555" y="2424"/>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Leyenda</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17" name="Rectangle 269"/>
                <p:cNvSpPr>
                  <a:spLocks noChangeArrowheads="1"/>
                </p:cNvSpPr>
                <p:nvPr/>
              </p:nvSpPr>
              <p:spPr bwMode="auto">
                <a:xfrm>
                  <a:off x="549" y="2418"/>
                  <a:ext cx="1356" cy="391"/>
                </a:xfrm>
                <a:prstGeom prst="rect">
                  <a:avLst/>
                </a:prstGeom>
                <a:noFill/>
                <a:ln w="7">
                  <a:solidFill>
                    <a:srgbClr val="A0A0A0"/>
                  </a:solidFill>
                  <a:miter lim="800000"/>
                  <a:headEnd/>
                  <a:tailEnd/>
                </a:ln>
                <a:effectLst/>
              </p:spPr>
              <p:txBody>
                <a:bodyPr/>
                <a:lstStyle/>
                <a:p>
                  <a:endParaRPr lang="es-MX"/>
                </a:p>
              </p:txBody>
            </p:sp>
          </p:grpSp>
          <p:grpSp>
            <p:nvGrpSpPr>
              <p:cNvPr id="2320" name="Group 272"/>
              <p:cNvGrpSpPr>
                <a:grpSpLocks/>
              </p:cNvGrpSpPr>
              <p:nvPr/>
            </p:nvGrpSpPr>
            <p:grpSpPr bwMode="auto">
              <a:xfrm>
                <a:off x="1905" y="2418"/>
                <a:ext cx="2702" cy="391"/>
                <a:chOff x="1905" y="2418"/>
                <a:chExt cx="2702" cy="391"/>
              </a:xfrm>
            </p:grpSpPr>
            <p:sp>
              <p:nvSpPr>
                <p:cNvPr id="2266" name="Rectangle 218"/>
                <p:cNvSpPr>
                  <a:spLocks noChangeArrowheads="1"/>
                </p:cNvSpPr>
                <p:nvPr/>
              </p:nvSpPr>
              <p:spPr bwMode="auto">
                <a:xfrm>
                  <a:off x="1911" y="2424"/>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Diseño y dibujo en b/n de la leyenda</a:t>
                  </a:r>
                </a:p>
                <a:p>
                  <a:pPr eaLnBrk="0" hangingPunct="0"/>
                  <a:endParaRPr lang="es-ES"/>
                </a:p>
              </p:txBody>
            </p:sp>
            <p:sp>
              <p:nvSpPr>
                <p:cNvPr id="2319" name="Rectangle 271"/>
                <p:cNvSpPr>
                  <a:spLocks noChangeArrowheads="1"/>
                </p:cNvSpPr>
                <p:nvPr/>
              </p:nvSpPr>
              <p:spPr bwMode="auto">
                <a:xfrm>
                  <a:off x="1905" y="2418"/>
                  <a:ext cx="2702" cy="391"/>
                </a:xfrm>
                <a:prstGeom prst="rect">
                  <a:avLst/>
                </a:prstGeom>
                <a:noFill/>
                <a:ln w="7">
                  <a:solidFill>
                    <a:srgbClr val="A0A0A0"/>
                  </a:solidFill>
                  <a:miter lim="800000"/>
                  <a:headEnd/>
                  <a:tailEnd/>
                </a:ln>
                <a:effectLst/>
              </p:spPr>
              <p:txBody>
                <a:bodyPr/>
                <a:lstStyle/>
                <a:p>
                  <a:endParaRPr lang="es-MX"/>
                </a:p>
              </p:txBody>
            </p:sp>
          </p:grpSp>
          <p:grpSp>
            <p:nvGrpSpPr>
              <p:cNvPr id="2322" name="Group 274"/>
              <p:cNvGrpSpPr>
                <a:grpSpLocks/>
              </p:cNvGrpSpPr>
              <p:nvPr/>
            </p:nvGrpSpPr>
            <p:grpSpPr bwMode="auto">
              <a:xfrm>
                <a:off x="0" y="2821"/>
                <a:ext cx="549" cy="391"/>
                <a:chOff x="0" y="2821"/>
                <a:chExt cx="549" cy="391"/>
              </a:xfrm>
            </p:grpSpPr>
            <p:sp>
              <p:nvSpPr>
                <p:cNvPr id="2267" name="Rectangle 219"/>
                <p:cNvSpPr>
                  <a:spLocks noChangeArrowheads="1"/>
                </p:cNvSpPr>
                <p:nvPr/>
              </p:nvSpPr>
              <p:spPr bwMode="auto">
                <a:xfrm>
                  <a:off x="6" y="2827"/>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7</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21" name="Rectangle 273"/>
                <p:cNvSpPr>
                  <a:spLocks noChangeArrowheads="1"/>
                </p:cNvSpPr>
                <p:nvPr/>
              </p:nvSpPr>
              <p:spPr bwMode="auto">
                <a:xfrm>
                  <a:off x="0" y="2821"/>
                  <a:ext cx="549" cy="391"/>
                </a:xfrm>
                <a:prstGeom prst="rect">
                  <a:avLst/>
                </a:prstGeom>
                <a:noFill/>
                <a:ln w="7">
                  <a:solidFill>
                    <a:srgbClr val="A0A0A0"/>
                  </a:solidFill>
                  <a:miter lim="800000"/>
                  <a:headEnd/>
                  <a:tailEnd/>
                </a:ln>
                <a:effectLst/>
              </p:spPr>
              <p:txBody>
                <a:bodyPr/>
                <a:lstStyle/>
                <a:p>
                  <a:endParaRPr lang="es-MX"/>
                </a:p>
              </p:txBody>
            </p:sp>
          </p:grpSp>
          <p:grpSp>
            <p:nvGrpSpPr>
              <p:cNvPr id="2324" name="Group 276"/>
              <p:cNvGrpSpPr>
                <a:grpSpLocks/>
              </p:cNvGrpSpPr>
              <p:nvPr/>
            </p:nvGrpSpPr>
            <p:grpSpPr bwMode="auto">
              <a:xfrm>
                <a:off x="549" y="2821"/>
                <a:ext cx="1356" cy="391"/>
                <a:chOff x="549" y="2821"/>
                <a:chExt cx="1356" cy="391"/>
              </a:xfrm>
            </p:grpSpPr>
            <p:sp>
              <p:nvSpPr>
                <p:cNvPr id="2268" name="Rectangle 220"/>
                <p:cNvSpPr>
                  <a:spLocks noChangeArrowheads="1"/>
                </p:cNvSpPr>
                <p:nvPr/>
              </p:nvSpPr>
              <p:spPr bwMode="auto">
                <a:xfrm>
                  <a:off x="555" y="2827"/>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Titulo</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23" name="Rectangle 275"/>
                <p:cNvSpPr>
                  <a:spLocks noChangeArrowheads="1"/>
                </p:cNvSpPr>
                <p:nvPr/>
              </p:nvSpPr>
              <p:spPr bwMode="auto">
                <a:xfrm>
                  <a:off x="549" y="2821"/>
                  <a:ext cx="1356" cy="391"/>
                </a:xfrm>
                <a:prstGeom prst="rect">
                  <a:avLst/>
                </a:prstGeom>
                <a:noFill/>
                <a:ln w="7">
                  <a:solidFill>
                    <a:srgbClr val="A0A0A0"/>
                  </a:solidFill>
                  <a:miter lim="800000"/>
                  <a:headEnd/>
                  <a:tailEnd/>
                </a:ln>
                <a:effectLst/>
              </p:spPr>
              <p:txBody>
                <a:bodyPr/>
                <a:lstStyle/>
                <a:p>
                  <a:endParaRPr lang="es-MX"/>
                </a:p>
              </p:txBody>
            </p:sp>
          </p:grpSp>
          <p:grpSp>
            <p:nvGrpSpPr>
              <p:cNvPr id="2326" name="Group 278"/>
              <p:cNvGrpSpPr>
                <a:grpSpLocks/>
              </p:cNvGrpSpPr>
              <p:nvPr/>
            </p:nvGrpSpPr>
            <p:grpSpPr bwMode="auto">
              <a:xfrm>
                <a:off x="1905" y="2821"/>
                <a:ext cx="2702" cy="391"/>
                <a:chOff x="1905" y="2821"/>
                <a:chExt cx="2702" cy="391"/>
              </a:xfrm>
            </p:grpSpPr>
            <p:sp>
              <p:nvSpPr>
                <p:cNvPr id="2269" name="Rectangle 221"/>
                <p:cNvSpPr>
                  <a:spLocks noChangeArrowheads="1"/>
                </p:cNvSpPr>
                <p:nvPr/>
              </p:nvSpPr>
              <p:spPr bwMode="auto">
                <a:xfrm>
                  <a:off x="1911" y="2827"/>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Titulo (letras grandes)</a:t>
                  </a:r>
                </a:p>
                <a:p>
                  <a:pPr eaLnBrk="0" hangingPunct="0"/>
                  <a:endParaRPr lang="es-ES"/>
                </a:p>
              </p:txBody>
            </p:sp>
            <p:sp>
              <p:nvSpPr>
                <p:cNvPr id="2325" name="Rectangle 277"/>
                <p:cNvSpPr>
                  <a:spLocks noChangeArrowheads="1"/>
                </p:cNvSpPr>
                <p:nvPr/>
              </p:nvSpPr>
              <p:spPr bwMode="auto">
                <a:xfrm>
                  <a:off x="1905" y="2821"/>
                  <a:ext cx="2702" cy="391"/>
                </a:xfrm>
                <a:prstGeom prst="rect">
                  <a:avLst/>
                </a:prstGeom>
                <a:noFill/>
                <a:ln w="7">
                  <a:solidFill>
                    <a:srgbClr val="A0A0A0"/>
                  </a:solidFill>
                  <a:miter lim="800000"/>
                  <a:headEnd/>
                  <a:tailEnd/>
                </a:ln>
                <a:effectLst/>
              </p:spPr>
              <p:txBody>
                <a:bodyPr/>
                <a:lstStyle/>
                <a:p>
                  <a:endParaRPr lang="es-MX"/>
                </a:p>
              </p:txBody>
            </p:sp>
          </p:grpSp>
          <p:grpSp>
            <p:nvGrpSpPr>
              <p:cNvPr id="2328" name="Group 280"/>
              <p:cNvGrpSpPr>
                <a:grpSpLocks/>
              </p:cNvGrpSpPr>
              <p:nvPr/>
            </p:nvGrpSpPr>
            <p:grpSpPr bwMode="auto">
              <a:xfrm>
                <a:off x="0" y="3224"/>
                <a:ext cx="549" cy="391"/>
                <a:chOff x="0" y="3224"/>
                <a:chExt cx="549" cy="391"/>
              </a:xfrm>
            </p:grpSpPr>
            <p:sp>
              <p:nvSpPr>
                <p:cNvPr id="2270" name="Rectangle 222"/>
                <p:cNvSpPr>
                  <a:spLocks noChangeArrowheads="1"/>
                </p:cNvSpPr>
                <p:nvPr/>
              </p:nvSpPr>
              <p:spPr bwMode="auto">
                <a:xfrm>
                  <a:off x="6" y="3230"/>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8</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27" name="Rectangle 279"/>
                <p:cNvSpPr>
                  <a:spLocks noChangeArrowheads="1"/>
                </p:cNvSpPr>
                <p:nvPr/>
              </p:nvSpPr>
              <p:spPr bwMode="auto">
                <a:xfrm>
                  <a:off x="0" y="3224"/>
                  <a:ext cx="549" cy="391"/>
                </a:xfrm>
                <a:prstGeom prst="rect">
                  <a:avLst/>
                </a:prstGeom>
                <a:noFill/>
                <a:ln w="7">
                  <a:solidFill>
                    <a:srgbClr val="A0A0A0"/>
                  </a:solidFill>
                  <a:miter lim="800000"/>
                  <a:headEnd/>
                  <a:tailEnd/>
                </a:ln>
                <a:effectLst/>
              </p:spPr>
              <p:txBody>
                <a:bodyPr/>
                <a:lstStyle/>
                <a:p>
                  <a:endParaRPr lang="es-MX"/>
                </a:p>
              </p:txBody>
            </p:sp>
          </p:grpSp>
          <p:grpSp>
            <p:nvGrpSpPr>
              <p:cNvPr id="2330" name="Group 282"/>
              <p:cNvGrpSpPr>
                <a:grpSpLocks/>
              </p:cNvGrpSpPr>
              <p:nvPr/>
            </p:nvGrpSpPr>
            <p:grpSpPr bwMode="auto">
              <a:xfrm>
                <a:off x="549" y="3224"/>
                <a:ext cx="1356" cy="391"/>
                <a:chOff x="549" y="3224"/>
                <a:chExt cx="1356" cy="391"/>
              </a:xfrm>
            </p:grpSpPr>
            <p:sp>
              <p:nvSpPr>
                <p:cNvPr id="2271" name="Rectangle 223"/>
                <p:cNvSpPr>
                  <a:spLocks noChangeArrowheads="1"/>
                </p:cNvSpPr>
                <p:nvPr/>
              </p:nvSpPr>
              <p:spPr bwMode="auto">
                <a:xfrm>
                  <a:off x="555" y="3230"/>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Dibujo del perfil</a:t>
                  </a:r>
                </a:p>
                <a:p>
                  <a:pPr eaLnBrk="0" hangingPunct="0"/>
                  <a:endParaRPr lang="es-ES"/>
                </a:p>
              </p:txBody>
            </p:sp>
            <p:sp>
              <p:nvSpPr>
                <p:cNvPr id="2329" name="Rectangle 281"/>
                <p:cNvSpPr>
                  <a:spLocks noChangeArrowheads="1"/>
                </p:cNvSpPr>
                <p:nvPr/>
              </p:nvSpPr>
              <p:spPr bwMode="auto">
                <a:xfrm>
                  <a:off x="549" y="3224"/>
                  <a:ext cx="1356" cy="391"/>
                </a:xfrm>
                <a:prstGeom prst="rect">
                  <a:avLst/>
                </a:prstGeom>
                <a:noFill/>
                <a:ln w="7">
                  <a:solidFill>
                    <a:srgbClr val="A0A0A0"/>
                  </a:solidFill>
                  <a:miter lim="800000"/>
                  <a:headEnd/>
                  <a:tailEnd/>
                </a:ln>
                <a:effectLst/>
              </p:spPr>
              <p:txBody>
                <a:bodyPr/>
                <a:lstStyle/>
                <a:p>
                  <a:endParaRPr lang="es-MX"/>
                </a:p>
              </p:txBody>
            </p:sp>
          </p:grpSp>
          <p:grpSp>
            <p:nvGrpSpPr>
              <p:cNvPr id="2332" name="Group 284"/>
              <p:cNvGrpSpPr>
                <a:grpSpLocks/>
              </p:cNvGrpSpPr>
              <p:nvPr/>
            </p:nvGrpSpPr>
            <p:grpSpPr bwMode="auto">
              <a:xfrm>
                <a:off x="1905" y="3224"/>
                <a:ext cx="2702" cy="391"/>
                <a:chOff x="1905" y="3224"/>
                <a:chExt cx="2702" cy="391"/>
              </a:xfrm>
            </p:grpSpPr>
            <p:sp>
              <p:nvSpPr>
                <p:cNvPr id="2272" name="Rectangle 224"/>
                <p:cNvSpPr>
                  <a:spLocks noChangeArrowheads="1"/>
                </p:cNvSpPr>
                <p:nvPr/>
              </p:nvSpPr>
              <p:spPr bwMode="auto">
                <a:xfrm>
                  <a:off x="1911" y="3230"/>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Confección y dibujo del perfil </a:t>
                  </a:r>
                </a:p>
                <a:p>
                  <a:pPr eaLnBrk="0" hangingPunct="0"/>
                  <a:endParaRPr lang="es-ES"/>
                </a:p>
              </p:txBody>
            </p:sp>
            <p:sp>
              <p:nvSpPr>
                <p:cNvPr id="2331" name="Rectangle 283"/>
                <p:cNvSpPr>
                  <a:spLocks noChangeArrowheads="1"/>
                </p:cNvSpPr>
                <p:nvPr/>
              </p:nvSpPr>
              <p:spPr bwMode="auto">
                <a:xfrm>
                  <a:off x="1905" y="3224"/>
                  <a:ext cx="2702" cy="391"/>
                </a:xfrm>
                <a:prstGeom prst="rect">
                  <a:avLst/>
                </a:prstGeom>
                <a:noFill/>
                <a:ln w="7">
                  <a:solidFill>
                    <a:srgbClr val="A0A0A0"/>
                  </a:solidFill>
                  <a:miter lim="800000"/>
                  <a:headEnd/>
                  <a:tailEnd/>
                </a:ln>
                <a:effectLst/>
              </p:spPr>
              <p:txBody>
                <a:bodyPr/>
                <a:lstStyle/>
                <a:p>
                  <a:endParaRPr lang="es-MX"/>
                </a:p>
              </p:txBody>
            </p:sp>
          </p:grpSp>
          <p:grpSp>
            <p:nvGrpSpPr>
              <p:cNvPr id="2334" name="Group 286"/>
              <p:cNvGrpSpPr>
                <a:grpSpLocks/>
              </p:cNvGrpSpPr>
              <p:nvPr/>
            </p:nvGrpSpPr>
            <p:grpSpPr bwMode="auto">
              <a:xfrm>
                <a:off x="0" y="3627"/>
                <a:ext cx="549" cy="391"/>
                <a:chOff x="0" y="3627"/>
                <a:chExt cx="549" cy="391"/>
              </a:xfrm>
            </p:grpSpPr>
            <p:sp>
              <p:nvSpPr>
                <p:cNvPr id="2273" name="Rectangle 225"/>
                <p:cNvSpPr>
                  <a:spLocks noChangeArrowheads="1"/>
                </p:cNvSpPr>
                <p:nvPr/>
              </p:nvSpPr>
              <p:spPr bwMode="auto">
                <a:xfrm>
                  <a:off x="6" y="3633"/>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9</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33" name="Rectangle 285"/>
                <p:cNvSpPr>
                  <a:spLocks noChangeArrowheads="1"/>
                </p:cNvSpPr>
                <p:nvPr/>
              </p:nvSpPr>
              <p:spPr bwMode="auto">
                <a:xfrm>
                  <a:off x="0" y="3627"/>
                  <a:ext cx="549" cy="391"/>
                </a:xfrm>
                <a:prstGeom prst="rect">
                  <a:avLst/>
                </a:prstGeom>
                <a:noFill/>
                <a:ln w="7">
                  <a:solidFill>
                    <a:srgbClr val="A0A0A0"/>
                  </a:solidFill>
                  <a:miter lim="800000"/>
                  <a:headEnd/>
                  <a:tailEnd/>
                </a:ln>
                <a:effectLst/>
              </p:spPr>
              <p:txBody>
                <a:bodyPr/>
                <a:lstStyle/>
                <a:p>
                  <a:endParaRPr lang="es-MX"/>
                </a:p>
              </p:txBody>
            </p:sp>
          </p:grpSp>
          <p:grpSp>
            <p:nvGrpSpPr>
              <p:cNvPr id="2336" name="Group 288"/>
              <p:cNvGrpSpPr>
                <a:grpSpLocks/>
              </p:cNvGrpSpPr>
              <p:nvPr/>
            </p:nvGrpSpPr>
            <p:grpSpPr bwMode="auto">
              <a:xfrm>
                <a:off x="549" y="3627"/>
                <a:ext cx="1356" cy="391"/>
                <a:chOff x="549" y="3627"/>
                <a:chExt cx="1356" cy="391"/>
              </a:xfrm>
            </p:grpSpPr>
            <p:sp>
              <p:nvSpPr>
                <p:cNvPr id="2274" name="Rectangle 226"/>
                <p:cNvSpPr>
                  <a:spLocks noChangeArrowheads="1"/>
                </p:cNvSpPr>
                <p:nvPr/>
              </p:nvSpPr>
              <p:spPr bwMode="auto">
                <a:xfrm>
                  <a:off x="555" y="3633"/>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Fotocopiar en b/n</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35" name="Rectangle 287"/>
                <p:cNvSpPr>
                  <a:spLocks noChangeArrowheads="1"/>
                </p:cNvSpPr>
                <p:nvPr/>
              </p:nvSpPr>
              <p:spPr bwMode="auto">
                <a:xfrm>
                  <a:off x="549" y="3627"/>
                  <a:ext cx="1356" cy="391"/>
                </a:xfrm>
                <a:prstGeom prst="rect">
                  <a:avLst/>
                </a:prstGeom>
                <a:noFill/>
                <a:ln w="7">
                  <a:solidFill>
                    <a:srgbClr val="A0A0A0"/>
                  </a:solidFill>
                  <a:miter lim="800000"/>
                  <a:headEnd/>
                  <a:tailEnd/>
                </a:ln>
                <a:effectLst/>
              </p:spPr>
              <p:txBody>
                <a:bodyPr/>
                <a:lstStyle/>
                <a:p>
                  <a:endParaRPr lang="es-MX"/>
                </a:p>
              </p:txBody>
            </p:sp>
          </p:grpSp>
          <p:grpSp>
            <p:nvGrpSpPr>
              <p:cNvPr id="2338" name="Group 290"/>
              <p:cNvGrpSpPr>
                <a:grpSpLocks/>
              </p:cNvGrpSpPr>
              <p:nvPr/>
            </p:nvGrpSpPr>
            <p:grpSpPr bwMode="auto">
              <a:xfrm>
                <a:off x="1905" y="3627"/>
                <a:ext cx="2702" cy="391"/>
                <a:chOff x="1905" y="3627"/>
                <a:chExt cx="2702" cy="391"/>
              </a:xfrm>
            </p:grpSpPr>
            <p:sp>
              <p:nvSpPr>
                <p:cNvPr id="2275" name="Rectangle 227"/>
                <p:cNvSpPr>
                  <a:spLocks noChangeArrowheads="1"/>
                </p:cNvSpPr>
                <p:nvPr/>
              </p:nvSpPr>
              <p:spPr bwMode="auto">
                <a:xfrm>
                  <a:off x="1911" y="3633"/>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Fotocopias a papel normal</a:t>
                  </a:r>
                </a:p>
                <a:p>
                  <a:pPr eaLnBrk="0" hangingPunct="0"/>
                  <a:endParaRPr lang="es-ES"/>
                </a:p>
              </p:txBody>
            </p:sp>
            <p:sp>
              <p:nvSpPr>
                <p:cNvPr id="2337" name="Rectangle 289"/>
                <p:cNvSpPr>
                  <a:spLocks noChangeArrowheads="1"/>
                </p:cNvSpPr>
                <p:nvPr/>
              </p:nvSpPr>
              <p:spPr bwMode="auto">
                <a:xfrm>
                  <a:off x="1905" y="3627"/>
                  <a:ext cx="2702" cy="391"/>
                </a:xfrm>
                <a:prstGeom prst="rect">
                  <a:avLst/>
                </a:prstGeom>
                <a:noFill/>
                <a:ln w="7">
                  <a:solidFill>
                    <a:srgbClr val="A0A0A0"/>
                  </a:solidFill>
                  <a:miter lim="800000"/>
                  <a:headEnd/>
                  <a:tailEnd/>
                </a:ln>
                <a:effectLst/>
              </p:spPr>
              <p:txBody>
                <a:bodyPr/>
                <a:lstStyle/>
                <a:p>
                  <a:endParaRPr lang="es-MX"/>
                </a:p>
              </p:txBody>
            </p:sp>
          </p:grpSp>
          <p:grpSp>
            <p:nvGrpSpPr>
              <p:cNvPr id="2340" name="Group 292"/>
              <p:cNvGrpSpPr>
                <a:grpSpLocks/>
              </p:cNvGrpSpPr>
              <p:nvPr/>
            </p:nvGrpSpPr>
            <p:grpSpPr bwMode="auto">
              <a:xfrm>
                <a:off x="0" y="4030"/>
                <a:ext cx="549" cy="391"/>
                <a:chOff x="0" y="4030"/>
                <a:chExt cx="549" cy="391"/>
              </a:xfrm>
            </p:grpSpPr>
            <p:sp>
              <p:nvSpPr>
                <p:cNvPr id="2276" name="Rectangle 228"/>
                <p:cNvSpPr>
                  <a:spLocks noChangeArrowheads="1"/>
                </p:cNvSpPr>
                <p:nvPr/>
              </p:nvSpPr>
              <p:spPr bwMode="auto">
                <a:xfrm>
                  <a:off x="6" y="4036"/>
                  <a:ext cx="537" cy="379"/>
                </a:xfrm>
                <a:prstGeom prst="rect">
                  <a:avLst/>
                </a:prstGeom>
                <a:noFill/>
                <a:ln w="9525">
                  <a:noFill/>
                  <a:miter lim="800000"/>
                  <a:headEnd/>
                  <a:tailEnd/>
                </a:ln>
                <a:effectLst/>
              </p:spPr>
              <p:txBody>
                <a:bodyPr anchor="ctr"/>
                <a:lstStyle/>
                <a:p>
                  <a:pPr algn="ctr"/>
                  <a:r>
                    <a:rPr lang="es-ES" sz="1200" b="1">
                      <a:latin typeface="Arial Unicode MS" pitchFamily="34" charset="-128"/>
                      <a:ea typeface="Arial Unicode MS" pitchFamily="34" charset="-128"/>
                      <a:cs typeface="Arial Unicode MS" pitchFamily="34" charset="-128"/>
                    </a:rPr>
                    <a:t>10</a:t>
                  </a:r>
                  <a:endParaRPr lang="es-ES" sz="1200">
                    <a:latin typeface="Arial Unicode MS" pitchFamily="34" charset="-128"/>
                    <a:ea typeface="Arial Unicode MS" pitchFamily="34" charset="-128"/>
                    <a:cs typeface="Arial Unicode MS" pitchFamily="34" charset="-128"/>
                  </a:endParaRPr>
                </a:p>
                <a:p>
                  <a:pPr algn="ctr" eaLnBrk="0" hangingPunct="0"/>
                  <a:endParaRPr lang="es-ES"/>
                </a:p>
              </p:txBody>
            </p:sp>
            <p:sp>
              <p:nvSpPr>
                <p:cNvPr id="2339" name="Rectangle 291"/>
                <p:cNvSpPr>
                  <a:spLocks noChangeArrowheads="1"/>
                </p:cNvSpPr>
                <p:nvPr/>
              </p:nvSpPr>
              <p:spPr bwMode="auto">
                <a:xfrm>
                  <a:off x="0" y="4030"/>
                  <a:ext cx="549" cy="391"/>
                </a:xfrm>
                <a:prstGeom prst="rect">
                  <a:avLst/>
                </a:prstGeom>
                <a:noFill/>
                <a:ln w="7">
                  <a:solidFill>
                    <a:srgbClr val="A0A0A0"/>
                  </a:solidFill>
                  <a:miter lim="800000"/>
                  <a:headEnd/>
                  <a:tailEnd/>
                </a:ln>
                <a:effectLst/>
              </p:spPr>
              <p:txBody>
                <a:bodyPr/>
                <a:lstStyle/>
                <a:p>
                  <a:endParaRPr lang="es-MX"/>
                </a:p>
              </p:txBody>
            </p:sp>
          </p:grpSp>
          <p:grpSp>
            <p:nvGrpSpPr>
              <p:cNvPr id="2342" name="Group 294"/>
              <p:cNvGrpSpPr>
                <a:grpSpLocks/>
              </p:cNvGrpSpPr>
              <p:nvPr/>
            </p:nvGrpSpPr>
            <p:grpSpPr bwMode="auto">
              <a:xfrm>
                <a:off x="549" y="4030"/>
                <a:ext cx="1356" cy="391"/>
                <a:chOff x="549" y="4030"/>
                <a:chExt cx="1356" cy="391"/>
              </a:xfrm>
            </p:grpSpPr>
            <p:sp>
              <p:nvSpPr>
                <p:cNvPr id="2277" name="Rectangle 229"/>
                <p:cNvSpPr>
                  <a:spLocks noChangeArrowheads="1"/>
                </p:cNvSpPr>
                <p:nvPr/>
              </p:nvSpPr>
              <p:spPr bwMode="auto">
                <a:xfrm>
                  <a:off x="555" y="4036"/>
                  <a:ext cx="1344"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hlinkClick r:id="rId2"/>
                    </a:rPr>
                    <a:t>Dibujos en colores</a:t>
                  </a:r>
                  <a:endParaRPr lang="es-ES" sz="1200">
                    <a:latin typeface="Arial Unicode MS" pitchFamily="34" charset="-128"/>
                    <a:ea typeface="Arial Unicode MS" pitchFamily="34" charset="-128"/>
                    <a:cs typeface="Arial Unicode MS" pitchFamily="34" charset="-128"/>
                  </a:endParaRPr>
                </a:p>
                <a:p>
                  <a:pPr eaLnBrk="0" hangingPunct="0"/>
                  <a:endParaRPr lang="es-ES"/>
                </a:p>
              </p:txBody>
            </p:sp>
            <p:sp>
              <p:nvSpPr>
                <p:cNvPr id="2341" name="Rectangle 293"/>
                <p:cNvSpPr>
                  <a:spLocks noChangeArrowheads="1"/>
                </p:cNvSpPr>
                <p:nvPr/>
              </p:nvSpPr>
              <p:spPr bwMode="auto">
                <a:xfrm>
                  <a:off x="549" y="4030"/>
                  <a:ext cx="1356" cy="391"/>
                </a:xfrm>
                <a:prstGeom prst="rect">
                  <a:avLst/>
                </a:prstGeom>
                <a:noFill/>
                <a:ln w="7">
                  <a:solidFill>
                    <a:srgbClr val="A0A0A0"/>
                  </a:solidFill>
                  <a:miter lim="800000"/>
                  <a:headEnd/>
                  <a:tailEnd/>
                </a:ln>
                <a:effectLst/>
              </p:spPr>
              <p:txBody>
                <a:bodyPr/>
                <a:lstStyle/>
                <a:p>
                  <a:endParaRPr lang="es-MX"/>
                </a:p>
              </p:txBody>
            </p:sp>
          </p:grpSp>
          <p:grpSp>
            <p:nvGrpSpPr>
              <p:cNvPr id="2344" name="Group 296"/>
              <p:cNvGrpSpPr>
                <a:grpSpLocks/>
              </p:cNvGrpSpPr>
              <p:nvPr/>
            </p:nvGrpSpPr>
            <p:grpSpPr bwMode="auto">
              <a:xfrm>
                <a:off x="1905" y="4030"/>
                <a:ext cx="2702" cy="391"/>
                <a:chOff x="1905" y="4030"/>
                <a:chExt cx="2702" cy="391"/>
              </a:xfrm>
            </p:grpSpPr>
            <p:sp>
              <p:nvSpPr>
                <p:cNvPr id="2278" name="Rectangle 230"/>
                <p:cNvSpPr>
                  <a:spLocks noChangeArrowheads="1"/>
                </p:cNvSpPr>
                <p:nvPr/>
              </p:nvSpPr>
              <p:spPr bwMode="auto">
                <a:xfrm>
                  <a:off x="1911" y="4036"/>
                  <a:ext cx="2690" cy="379"/>
                </a:xfrm>
                <a:prstGeom prst="rect">
                  <a:avLst/>
                </a:prstGeom>
                <a:noFill/>
                <a:ln w="9525">
                  <a:noFill/>
                  <a:miter lim="800000"/>
                  <a:headEnd/>
                  <a:tailEnd/>
                </a:ln>
                <a:effectLst/>
              </p:spPr>
              <p:txBody>
                <a:bodyPr anchor="ctr"/>
                <a:lstStyle/>
                <a:p>
                  <a:r>
                    <a:rPr lang="es-ES" sz="1200">
                      <a:latin typeface="Arial Unicode MS" pitchFamily="34" charset="-128"/>
                      <a:ea typeface="Arial Unicode MS" pitchFamily="34" charset="-128"/>
                      <a:cs typeface="Arial Unicode MS" pitchFamily="34" charset="-128"/>
                    </a:rPr>
                    <a:t>Relleno de los sectores con los colores correspondentes</a:t>
                  </a:r>
                </a:p>
                <a:p>
                  <a:pPr eaLnBrk="0" hangingPunct="0"/>
                  <a:endParaRPr lang="es-ES"/>
                </a:p>
              </p:txBody>
            </p:sp>
            <p:sp>
              <p:nvSpPr>
                <p:cNvPr id="2343" name="Rectangle 295"/>
                <p:cNvSpPr>
                  <a:spLocks noChangeArrowheads="1"/>
                </p:cNvSpPr>
                <p:nvPr/>
              </p:nvSpPr>
              <p:spPr bwMode="auto">
                <a:xfrm>
                  <a:off x="1905" y="4030"/>
                  <a:ext cx="2702" cy="391"/>
                </a:xfrm>
                <a:prstGeom prst="rect">
                  <a:avLst/>
                </a:prstGeom>
                <a:noFill/>
                <a:ln w="7">
                  <a:solidFill>
                    <a:srgbClr val="A0A0A0"/>
                  </a:solidFill>
                  <a:miter lim="800000"/>
                  <a:headEnd/>
                  <a:tailEnd/>
                </a:ln>
                <a:effectLst/>
              </p:spPr>
              <p:txBody>
                <a:bodyPr/>
                <a:lstStyle/>
                <a:p>
                  <a:endParaRPr lang="es-MX"/>
                </a:p>
              </p:txBody>
            </p:sp>
          </p:grpSp>
        </p:grpSp>
        <p:sp>
          <p:nvSpPr>
            <p:cNvPr id="2346" name="Rectangle 298"/>
            <p:cNvSpPr>
              <a:spLocks noChangeArrowheads="1"/>
            </p:cNvSpPr>
            <p:nvPr/>
          </p:nvSpPr>
          <p:spPr bwMode="auto">
            <a:xfrm>
              <a:off x="-3" y="-3"/>
              <a:ext cx="4613" cy="4427"/>
            </a:xfrm>
            <a:prstGeom prst="rect">
              <a:avLst/>
            </a:prstGeom>
            <a:noFill/>
            <a:ln w="9525">
              <a:solidFill>
                <a:srgbClr val="A0A0A0"/>
              </a:solidFill>
              <a:miter lim="800000"/>
              <a:headEnd/>
              <a:tailEnd/>
            </a:ln>
            <a:effectLst/>
          </p:spPr>
          <p:txBody>
            <a:bodyPr/>
            <a:lstStyle/>
            <a:p>
              <a:endParaRPr lang="es-MX"/>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ChangeArrowheads="1"/>
          </p:cNvSpPr>
          <p:nvPr/>
        </p:nvSpPr>
        <p:spPr bwMode="auto">
          <a:xfrm>
            <a:off x="1828800" y="1757363"/>
            <a:ext cx="9144000" cy="0"/>
          </a:xfrm>
          <a:prstGeom prst="rect">
            <a:avLst/>
          </a:prstGeom>
          <a:noFill/>
          <a:ln w="9525">
            <a:noFill/>
            <a:miter lim="800000"/>
            <a:headEnd/>
            <a:tailEnd/>
          </a:ln>
          <a:effectLst/>
        </p:spPr>
        <p:txBody>
          <a:bodyPr>
            <a:spAutoFit/>
          </a:bodyPr>
          <a:lstStyle/>
          <a:p>
            <a:endParaRPr lang="es-MX"/>
          </a:p>
        </p:txBody>
      </p:sp>
      <p:pic>
        <p:nvPicPr>
          <p:cNvPr id="3074" name="Picture 2" descr="http://plata.uda.cl/minas/apuntes/Geologia/geologiageneral/imagenes/Mapeo008.gif"/>
          <p:cNvPicPr>
            <a:picLocks noChangeAspect="1" noChangeArrowheads="1"/>
          </p:cNvPicPr>
          <p:nvPr/>
        </p:nvPicPr>
        <p:blipFill>
          <a:blip r:embed="rId2" r:link="rId3"/>
          <a:srcRect/>
          <a:stretch>
            <a:fillRect/>
          </a:stretch>
        </p:blipFill>
        <p:spPr bwMode="auto">
          <a:xfrm>
            <a:off x="0" y="1046163"/>
            <a:ext cx="9144000" cy="5811837"/>
          </a:xfrm>
          <a:prstGeom prst="rect">
            <a:avLst/>
          </a:prstGeom>
          <a:noFill/>
        </p:spPr>
      </p:pic>
      <p:sp>
        <p:nvSpPr>
          <p:cNvPr id="3076" name="Rectangle 4"/>
          <p:cNvSpPr>
            <a:spLocks noChangeArrowheads="1"/>
          </p:cNvSpPr>
          <p:nvPr/>
        </p:nvSpPr>
        <p:spPr bwMode="auto">
          <a:xfrm>
            <a:off x="2895600" y="228600"/>
            <a:ext cx="3505200" cy="822325"/>
          </a:xfrm>
          <a:prstGeom prst="rect">
            <a:avLst/>
          </a:prstGeom>
          <a:noFill/>
          <a:ln w="9525">
            <a:noFill/>
            <a:miter lim="800000"/>
            <a:headEnd/>
            <a:tailEnd/>
          </a:ln>
          <a:effectLst/>
        </p:spPr>
        <p:txBody>
          <a:bodyPr>
            <a:spAutoFit/>
          </a:bodyPr>
          <a:lstStyle/>
          <a:p>
            <a:r>
              <a:rPr lang="es-ES" b="1" u="sng">
                <a:latin typeface="Arial Unicode MS" pitchFamily="34" charset="-128"/>
                <a:ea typeface="Arial Unicode MS" pitchFamily="34" charset="-128"/>
                <a:cs typeface="Arial Unicode MS" pitchFamily="34" charset="-128"/>
              </a:rPr>
              <a:t>1. Diseño preliminar:</a:t>
            </a:r>
            <a:r>
              <a:rPr lang="es-ES">
                <a:latin typeface="Arial Unicode MS" pitchFamily="34" charset="-128"/>
                <a:ea typeface="Arial Unicode MS" pitchFamily="34" charset="-128"/>
                <a:cs typeface="Arial Unicode MS" pitchFamily="34" charset="-128"/>
              </a:rPr>
              <a:t> </a:t>
            </a:r>
          </a:p>
          <a:p>
            <a:pPr eaLnBrk="0" hangingPunct="0"/>
            <a:endParaRPr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ChangeArrowheads="1"/>
          </p:cNvSpPr>
          <p:nvPr/>
        </p:nvSpPr>
        <p:spPr bwMode="auto">
          <a:xfrm>
            <a:off x="0" y="1357313"/>
            <a:ext cx="9144000" cy="2647950"/>
          </a:xfrm>
          <a:prstGeom prst="rect">
            <a:avLst/>
          </a:prstGeom>
          <a:noFill/>
          <a:ln w="9525">
            <a:noFill/>
            <a:miter lim="800000"/>
            <a:headEnd/>
            <a:tailEnd/>
          </a:ln>
          <a:effectLst/>
        </p:spPr>
        <p:txBody>
          <a:bodyPr>
            <a:spAutoFit/>
          </a:bodyPr>
          <a:lstStyle/>
          <a:p>
            <a:pPr algn="ctr"/>
            <a:r>
              <a:rPr lang="es-ES" b="1" u="sng">
                <a:latin typeface="Arial Unicode MS" pitchFamily="34" charset="-128"/>
                <a:ea typeface="Arial Unicode MS" pitchFamily="34" charset="-128"/>
                <a:cs typeface="Arial Unicode MS" pitchFamily="34" charset="-128"/>
              </a:rPr>
              <a:t>2. Margen del mapa:</a:t>
            </a:r>
            <a:r>
              <a:rPr lang="es-ES">
                <a:latin typeface="Arial Unicode MS" pitchFamily="34" charset="-128"/>
                <a:ea typeface="Arial Unicode MS" pitchFamily="34" charset="-128"/>
                <a:cs typeface="Arial Unicode MS" pitchFamily="34" charset="-128"/>
              </a:rPr>
              <a:t> </a:t>
            </a:r>
          </a:p>
          <a:p>
            <a:pPr algn="ctr" eaLnBrk="0" hangingPunct="0"/>
            <a:r>
              <a:rPr lang="es-ES">
                <a:latin typeface="Arial Unicode MS" pitchFamily="34" charset="-128"/>
                <a:ea typeface="Arial Unicode MS" pitchFamily="34" charset="-128"/>
                <a:cs typeface="Arial Unicode MS" pitchFamily="34" charset="-128"/>
              </a:rPr>
              <a:t>  </a:t>
            </a:r>
          </a:p>
          <a:p>
            <a:pPr algn="ctr" eaLnBrk="0" hangingPunct="0"/>
            <a:r>
              <a:rPr lang="es-ES" b="1" u="sng">
                <a:latin typeface="Arial Unicode MS" pitchFamily="34" charset="-128"/>
                <a:ea typeface="Arial Unicode MS" pitchFamily="34" charset="-128"/>
                <a:cs typeface="Arial Unicode MS" pitchFamily="34" charset="-128"/>
              </a:rPr>
              <a:t>3. Topografía:</a:t>
            </a:r>
            <a:r>
              <a:rPr lang="es-ES">
                <a:latin typeface="Arial Unicode MS" pitchFamily="34" charset="-128"/>
                <a:ea typeface="Arial Unicode MS" pitchFamily="34" charset="-128"/>
                <a:cs typeface="Arial Unicode MS" pitchFamily="34" charset="-128"/>
              </a:rPr>
              <a:t> </a:t>
            </a:r>
          </a:p>
          <a:p>
            <a:pPr algn="ctr" eaLnBrk="0" hangingPunct="0"/>
            <a:r>
              <a:rPr lang="es-ES">
                <a:latin typeface="Arial Unicode MS" pitchFamily="34" charset="-128"/>
                <a:ea typeface="Arial Unicode MS" pitchFamily="34" charset="-128"/>
                <a:cs typeface="Arial Unicode MS" pitchFamily="34" charset="-128"/>
              </a:rPr>
              <a:t>  </a:t>
            </a:r>
          </a:p>
          <a:p>
            <a:pPr algn="ctr" eaLnBrk="0" hangingPunct="0"/>
            <a:r>
              <a:rPr lang="es-ES" b="1" u="sng">
                <a:latin typeface="Arial Unicode MS" pitchFamily="34" charset="-128"/>
                <a:ea typeface="Arial Unicode MS" pitchFamily="34" charset="-128"/>
                <a:cs typeface="Arial Unicode MS" pitchFamily="34" charset="-128"/>
              </a:rPr>
              <a:t>4. Límites geológicos:</a:t>
            </a:r>
            <a:r>
              <a:rPr lang="es-ES">
                <a:latin typeface="Arial Unicode MS" pitchFamily="34" charset="-128"/>
                <a:ea typeface="Arial Unicode MS" pitchFamily="34" charset="-128"/>
                <a:cs typeface="Arial Unicode MS" pitchFamily="34" charset="-128"/>
              </a:rPr>
              <a:t> </a:t>
            </a:r>
            <a:br>
              <a:rPr lang="es-ES">
                <a:latin typeface="Arial Unicode MS" pitchFamily="34" charset="-128"/>
                <a:ea typeface="Arial Unicode MS" pitchFamily="34" charset="-128"/>
                <a:cs typeface="Arial Unicode MS" pitchFamily="34" charset="-128"/>
              </a:rPr>
            </a:br>
            <a:r>
              <a:rPr lang="es-ES">
                <a:latin typeface="Arial Unicode MS" pitchFamily="34" charset="-128"/>
                <a:ea typeface="Arial Unicode MS" pitchFamily="34" charset="-128"/>
                <a:cs typeface="Arial Unicode MS" pitchFamily="34" charset="-128"/>
              </a:rPr>
              <a:t>  </a:t>
            </a:r>
          </a:p>
          <a:p>
            <a:pPr eaLnBrk="0" hangingPunct="0"/>
            <a:endParaRPr lang="es-ES"/>
          </a:p>
        </p:txBody>
      </p:sp>
      <p:sp>
        <p:nvSpPr>
          <p:cNvPr id="4101" name="Rectangle 5"/>
          <p:cNvSpPr>
            <a:spLocks noChangeArrowheads="1"/>
          </p:cNvSpPr>
          <p:nvPr/>
        </p:nvSpPr>
        <p:spPr bwMode="auto">
          <a:xfrm>
            <a:off x="0" y="2911475"/>
            <a:ext cx="9144000" cy="457200"/>
          </a:xfrm>
          <a:prstGeom prst="rect">
            <a:avLst/>
          </a:prstGeom>
          <a:noFill/>
          <a:ln w="9525">
            <a:noFill/>
            <a:miter lim="800000"/>
            <a:headEnd/>
            <a:tailEnd/>
          </a:ln>
          <a:effectLst/>
        </p:spPr>
        <p:txBody>
          <a:bodyPr>
            <a:spAutoFit/>
          </a:bodyPr>
          <a:lstStyle/>
          <a:p>
            <a:endParaRPr lang="es-MX"/>
          </a:p>
        </p:txBody>
      </p:sp>
      <p:grpSp>
        <p:nvGrpSpPr>
          <p:cNvPr id="4109" name="Group 13"/>
          <p:cNvGrpSpPr>
            <a:grpSpLocks/>
          </p:cNvGrpSpPr>
          <p:nvPr/>
        </p:nvGrpSpPr>
        <p:grpSpPr bwMode="auto">
          <a:xfrm>
            <a:off x="-6350" y="2952750"/>
            <a:ext cx="9156700" cy="812800"/>
            <a:chOff x="-4" y="1005"/>
            <a:chExt cx="5768" cy="512"/>
          </a:xfrm>
        </p:grpSpPr>
        <p:grpSp>
          <p:nvGrpSpPr>
            <p:cNvPr id="4107" name="Group 11"/>
            <p:cNvGrpSpPr>
              <a:grpSpLocks/>
            </p:cNvGrpSpPr>
            <p:nvPr/>
          </p:nvGrpSpPr>
          <p:grpSpPr bwMode="auto">
            <a:xfrm>
              <a:off x="-1" y="1008"/>
              <a:ext cx="5762" cy="506"/>
              <a:chOff x="-1" y="1008"/>
              <a:chExt cx="5762" cy="506"/>
            </a:xfrm>
          </p:grpSpPr>
          <p:grpSp>
            <p:nvGrpSpPr>
              <p:cNvPr id="4104" name="Group 8"/>
              <p:cNvGrpSpPr>
                <a:grpSpLocks/>
              </p:cNvGrpSpPr>
              <p:nvPr/>
            </p:nvGrpSpPr>
            <p:grpSpPr bwMode="auto">
              <a:xfrm>
                <a:off x="-1" y="1008"/>
                <a:ext cx="13" cy="506"/>
                <a:chOff x="-1" y="1008"/>
                <a:chExt cx="13" cy="506"/>
              </a:xfrm>
            </p:grpSpPr>
            <p:sp>
              <p:nvSpPr>
                <p:cNvPr id="4100" name="Rectangle 4"/>
                <p:cNvSpPr>
                  <a:spLocks noChangeArrowheads="1"/>
                </p:cNvSpPr>
                <p:nvPr/>
              </p:nvSpPr>
              <p:spPr bwMode="auto">
                <a:xfrm>
                  <a:off x="5" y="1014"/>
                  <a:ext cx="1" cy="494"/>
                </a:xfrm>
                <a:prstGeom prst="rect">
                  <a:avLst/>
                </a:prstGeom>
                <a:noFill/>
                <a:ln w="9525">
                  <a:noFill/>
                  <a:miter lim="800000"/>
                  <a:headEnd/>
                  <a:tailEnd/>
                </a:ln>
                <a:effectLst/>
              </p:spPr>
              <p:txBody>
                <a:bodyPr>
                  <a:spAutoFit/>
                </a:bodyPr>
                <a:lstStyle/>
                <a:p>
                  <a:endParaRPr lang="es-MX"/>
                </a:p>
              </p:txBody>
            </p:sp>
            <p:sp>
              <p:nvSpPr>
                <p:cNvPr id="4103" name="Rectangle 7"/>
                <p:cNvSpPr>
                  <a:spLocks noChangeArrowheads="1"/>
                </p:cNvSpPr>
                <p:nvPr/>
              </p:nvSpPr>
              <p:spPr bwMode="auto">
                <a:xfrm>
                  <a:off x="-1" y="1008"/>
                  <a:ext cx="13" cy="506"/>
                </a:xfrm>
                <a:prstGeom prst="rect">
                  <a:avLst/>
                </a:prstGeom>
                <a:noFill/>
                <a:ln w="7">
                  <a:solidFill>
                    <a:srgbClr val="A0A0A0"/>
                  </a:solidFill>
                  <a:miter lim="800000"/>
                  <a:headEnd/>
                  <a:tailEnd/>
                </a:ln>
                <a:effectLst/>
              </p:spPr>
              <p:txBody>
                <a:bodyPr/>
                <a:lstStyle/>
                <a:p>
                  <a:endParaRPr lang="es-MX"/>
                </a:p>
              </p:txBody>
            </p:sp>
          </p:grpSp>
          <p:grpSp>
            <p:nvGrpSpPr>
              <p:cNvPr id="4106" name="Group 10"/>
              <p:cNvGrpSpPr>
                <a:grpSpLocks/>
              </p:cNvGrpSpPr>
              <p:nvPr/>
            </p:nvGrpSpPr>
            <p:grpSpPr bwMode="auto">
              <a:xfrm>
                <a:off x="13" y="1008"/>
                <a:ext cx="5748" cy="506"/>
                <a:chOff x="13" y="1008"/>
                <a:chExt cx="5748" cy="506"/>
              </a:xfrm>
            </p:grpSpPr>
            <p:sp>
              <p:nvSpPr>
                <p:cNvPr id="4102" name="Rectangle 6"/>
                <p:cNvSpPr>
                  <a:spLocks noChangeArrowheads="1"/>
                </p:cNvSpPr>
                <p:nvPr/>
              </p:nvSpPr>
              <p:spPr bwMode="auto">
                <a:xfrm>
                  <a:off x="19" y="1014"/>
                  <a:ext cx="5736" cy="494"/>
                </a:xfrm>
                <a:prstGeom prst="rect">
                  <a:avLst/>
                </a:prstGeom>
                <a:noFill/>
                <a:ln w="9525">
                  <a:noFill/>
                  <a:miter lim="800000"/>
                  <a:headEnd/>
                  <a:tailEnd/>
                </a:ln>
                <a:effectLst/>
              </p:spPr>
              <p:txBody>
                <a:bodyPr/>
                <a:lstStyle/>
                <a:p>
                  <a:pPr eaLnBrk="0" hangingPunct="0"/>
                  <a:endParaRPr lang="es-MX"/>
                </a:p>
              </p:txBody>
            </p:sp>
            <p:sp>
              <p:nvSpPr>
                <p:cNvPr id="4105" name="Rectangle 9"/>
                <p:cNvSpPr>
                  <a:spLocks noChangeArrowheads="1"/>
                </p:cNvSpPr>
                <p:nvPr/>
              </p:nvSpPr>
              <p:spPr bwMode="auto">
                <a:xfrm>
                  <a:off x="13" y="1008"/>
                  <a:ext cx="5748" cy="506"/>
                </a:xfrm>
                <a:prstGeom prst="rect">
                  <a:avLst/>
                </a:prstGeom>
                <a:noFill/>
                <a:ln w="7">
                  <a:solidFill>
                    <a:srgbClr val="A0A0A0"/>
                  </a:solidFill>
                  <a:miter lim="800000"/>
                  <a:headEnd/>
                  <a:tailEnd/>
                </a:ln>
                <a:effectLst/>
              </p:spPr>
              <p:txBody>
                <a:bodyPr/>
                <a:lstStyle/>
                <a:p>
                  <a:endParaRPr lang="es-MX"/>
                </a:p>
              </p:txBody>
            </p:sp>
          </p:grpSp>
        </p:grpSp>
        <p:sp>
          <p:nvSpPr>
            <p:cNvPr id="4108" name="Rectangle 12"/>
            <p:cNvSpPr>
              <a:spLocks noChangeArrowheads="1"/>
            </p:cNvSpPr>
            <p:nvPr/>
          </p:nvSpPr>
          <p:spPr bwMode="auto">
            <a:xfrm>
              <a:off x="-4" y="1005"/>
              <a:ext cx="5768" cy="512"/>
            </a:xfrm>
            <a:prstGeom prst="rect">
              <a:avLst/>
            </a:prstGeom>
            <a:noFill/>
            <a:ln w="9525">
              <a:solidFill>
                <a:srgbClr val="A0A0A0"/>
              </a:solidFill>
              <a:miter lim="800000"/>
              <a:headEnd/>
              <a:tailEnd/>
            </a:ln>
            <a:effectLst/>
          </p:spPr>
          <p:txBody>
            <a:bodyPr/>
            <a:lstStyle/>
            <a:p>
              <a:endParaRPr lang="es-MX"/>
            </a:p>
          </p:txBody>
        </p:sp>
      </p:grpSp>
      <p:sp>
        <p:nvSpPr>
          <p:cNvPr id="4110" name="Rectangle 14"/>
          <p:cNvSpPr>
            <a:spLocks noChangeArrowheads="1"/>
          </p:cNvSpPr>
          <p:nvPr/>
        </p:nvSpPr>
        <p:spPr bwMode="auto">
          <a:xfrm>
            <a:off x="0" y="3765550"/>
            <a:ext cx="9144000" cy="639763"/>
          </a:xfrm>
          <a:prstGeom prst="rect">
            <a:avLst/>
          </a:prstGeom>
          <a:noFill/>
          <a:ln w="9525">
            <a:noFill/>
            <a:miter lim="800000"/>
            <a:headEnd/>
            <a:tailEnd/>
          </a:ln>
          <a:effectLst/>
        </p:spPr>
        <p:txBody>
          <a:bodyPr>
            <a:spAutoFit/>
          </a:bodyPr>
          <a:lstStyle/>
          <a:p>
            <a:r>
              <a:rPr lang="es-ES" sz="1200">
                <a:latin typeface="Arial Unicode MS" pitchFamily="34" charset="-128"/>
                <a:ea typeface="Arial Unicode MS" pitchFamily="34" charset="-128"/>
                <a:cs typeface="Arial Unicode MS" pitchFamily="34" charset="-128"/>
              </a:rPr>
              <a:t>  </a:t>
            </a:r>
            <a:br>
              <a:rPr lang="es-ES" sz="1200">
                <a:latin typeface="Arial Unicode MS" pitchFamily="34" charset="-128"/>
                <a:ea typeface="Arial Unicode MS" pitchFamily="34" charset="-128"/>
                <a:cs typeface="Arial Unicode MS" pitchFamily="34" charset="-128"/>
              </a:rPr>
            </a:br>
            <a:r>
              <a:rPr lang="es-ES" sz="1200">
                <a:latin typeface="Arial Unicode MS" pitchFamily="34" charset="-128"/>
                <a:ea typeface="Arial Unicode MS" pitchFamily="34" charset="-128"/>
                <a:cs typeface="Arial Unicode MS" pitchFamily="34" charset="-128"/>
              </a:rPr>
              <a:t>  </a:t>
            </a:r>
          </a:p>
          <a:p>
            <a:pPr eaLnBrk="0" hangingPunct="0"/>
            <a:r>
              <a:rPr lang="es-ES" sz="1200">
                <a:cs typeface="Times New Roman" pitchFamily="18" charset="0"/>
              </a:rPr>
              <a:t>  </a:t>
            </a:r>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04800" y="304800"/>
            <a:ext cx="8305800" cy="1552575"/>
          </a:xfrm>
          <a:prstGeom prst="rect">
            <a:avLst/>
          </a:prstGeom>
          <a:noFill/>
          <a:ln w="9525">
            <a:noFill/>
            <a:miter lim="800000"/>
            <a:headEnd/>
            <a:tailEnd/>
          </a:ln>
          <a:effectLst/>
        </p:spPr>
        <p:txBody>
          <a:bodyPr>
            <a:spAutoFit/>
          </a:bodyPr>
          <a:lstStyle/>
          <a:p>
            <a:r>
              <a:rPr lang="es-ES">
                <a:cs typeface="Times New Roman" pitchFamily="18" charset="0"/>
              </a:rPr>
              <a:t>Para límites geológicos conocidos se usan lineas continuas (ancho: 0,35mm). Las lineas se dibujan a mano libre sin regla y nunca corren exactamente paralelo como estructuras artificiales como caminos (entre otros).</a:t>
            </a:r>
            <a:r>
              <a:rPr lang="es-ES"/>
              <a:t> </a:t>
            </a:r>
          </a:p>
        </p:txBody>
      </p:sp>
      <p:sp>
        <p:nvSpPr>
          <p:cNvPr id="5124" name="Rectangle 4"/>
          <p:cNvSpPr>
            <a:spLocks noChangeArrowheads="1"/>
          </p:cNvSpPr>
          <p:nvPr/>
        </p:nvSpPr>
        <p:spPr bwMode="auto">
          <a:xfrm>
            <a:off x="2305050" y="2157413"/>
            <a:ext cx="9144000" cy="0"/>
          </a:xfrm>
          <a:prstGeom prst="rect">
            <a:avLst/>
          </a:prstGeom>
          <a:noFill/>
          <a:ln w="9525">
            <a:noFill/>
            <a:miter lim="800000"/>
            <a:headEnd/>
            <a:tailEnd/>
          </a:ln>
          <a:effectLst/>
        </p:spPr>
        <p:txBody>
          <a:bodyPr>
            <a:spAutoFit/>
          </a:bodyPr>
          <a:lstStyle/>
          <a:p>
            <a:endParaRPr lang="es-MX"/>
          </a:p>
        </p:txBody>
      </p:sp>
      <p:pic>
        <p:nvPicPr>
          <p:cNvPr id="5123" name="Picture 3" descr="http://plata.uda.cl/minas/apuntes/Geologia/geologiageneral/imagenes/Mapeo001.gif"/>
          <p:cNvPicPr>
            <a:picLocks noChangeAspect="1" noChangeArrowheads="1"/>
          </p:cNvPicPr>
          <p:nvPr/>
        </p:nvPicPr>
        <p:blipFill>
          <a:blip r:embed="rId2" r:link="rId3"/>
          <a:srcRect/>
          <a:stretch>
            <a:fillRect/>
          </a:stretch>
        </p:blipFill>
        <p:spPr bwMode="auto">
          <a:xfrm>
            <a:off x="381000" y="1905000"/>
            <a:ext cx="8382000" cy="470058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38200" y="228600"/>
            <a:ext cx="7086600" cy="1552575"/>
          </a:xfrm>
          <a:prstGeom prst="rect">
            <a:avLst/>
          </a:prstGeom>
          <a:noFill/>
          <a:ln w="9525">
            <a:noFill/>
            <a:miter lim="800000"/>
            <a:headEnd/>
            <a:tailEnd/>
          </a:ln>
          <a:effectLst/>
        </p:spPr>
        <p:txBody>
          <a:bodyPr>
            <a:spAutoFit/>
          </a:bodyPr>
          <a:lstStyle/>
          <a:p>
            <a:r>
              <a:rPr lang="es-ES">
                <a:cs typeface="Times New Roman" pitchFamily="18" charset="0"/>
              </a:rPr>
              <a:t>Sí un límite geológico está cubierto por cuaternario y no se conoce su ubicación correcto (como en un relleno de una quebrada) se "esconde" tambien el límite bajo cuaternario.</a:t>
            </a:r>
            <a:r>
              <a:rPr lang="es-ES"/>
              <a:t> </a:t>
            </a:r>
          </a:p>
        </p:txBody>
      </p:sp>
      <p:pic>
        <p:nvPicPr>
          <p:cNvPr id="6147" name="Picture 3" descr="http://plata.uda.cl/minas/apuntes/Geologia/geologiageneral/imagenes/Mapeo002.gif"/>
          <p:cNvPicPr>
            <a:picLocks noChangeAspect="1" noChangeArrowheads="1"/>
          </p:cNvPicPr>
          <p:nvPr/>
        </p:nvPicPr>
        <p:blipFill>
          <a:blip r:embed="rId2"/>
          <a:srcRect/>
          <a:stretch>
            <a:fillRect/>
          </a:stretch>
        </p:blipFill>
        <p:spPr bwMode="auto">
          <a:xfrm>
            <a:off x="1295400" y="1676400"/>
            <a:ext cx="3690938" cy="4572000"/>
          </a:xfrm>
          <a:prstGeom prst="rect">
            <a:avLst/>
          </a:prstGeom>
          <a:noFill/>
          <a:ln w="9525">
            <a:noFill/>
            <a:miter lim="800000"/>
            <a:headEnd/>
            <a:tailEnd/>
          </a:ln>
        </p:spPr>
      </p:pic>
      <p:sp>
        <p:nvSpPr>
          <p:cNvPr id="6148" name="Rectangle 4"/>
          <p:cNvSpPr>
            <a:spLocks noChangeArrowheads="1"/>
          </p:cNvSpPr>
          <p:nvPr/>
        </p:nvSpPr>
        <p:spPr bwMode="auto">
          <a:xfrm>
            <a:off x="5562600" y="5029200"/>
            <a:ext cx="3276600" cy="457200"/>
          </a:xfrm>
          <a:prstGeom prst="rect">
            <a:avLst/>
          </a:prstGeom>
          <a:noFill/>
          <a:ln w="9525">
            <a:noFill/>
            <a:miter lim="800000"/>
            <a:headEnd/>
            <a:tailEnd/>
          </a:ln>
          <a:effectLst/>
        </p:spPr>
        <p:txBody>
          <a:bodyPr>
            <a:spAutoFit/>
          </a:bodyPr>
          <a:lstStyle/>
          <a:p>
            <a:pPr algn="ctr"/>
            <a:r>
              <a:rPr lang="es-ES">
                <a:solidFill>
                  <a:srgbClr val="990000"/>
                </a:solidFill>
                <a:cs typeface="Times New Roman" pitchFamily="18" charset="0"/>
              </a:rPr>
              <a:t>(amarillo=cuaternario)</a:t>
            </a:r>
            <a:r>
              <a:rPr lang="es-ES"/>
              <a:t> </a:t>
            </a:r>
          </a:p>
        </p:txBody>
      </p:sp>
      <p:sp>
        <p:nvSpPr>
          <p:cNvPr id="6149" name="Rectangle 5"/>
          <p:cNvSpPr>
            <a:spLocks noChangeArrowheads="1"/>
          </p:cNvSpPr>
          <p:nvPr/>
        </p:nvSpPr>
        <p:spPr bwMode="auto">
          <a:xfrm>
            <a:off x="6096000" y="2743200"/>
            <a:ext cx="2743200" cy="2282825"/>
          </a:xfrm>
          <a:prstGeom prst="rect">
            <a:avLst/>
          </a:prstGeom>
          <a:noFill/>
          <a:ln w="9525">
            <a:noFill/>
            <a:miter lim="800000"/>
            <a:headEnd/>
            <a:tailEnd/>
          </a:ln>
          <a:effectLst/>
        </p:spPr>
        <p:txBody>
          <a:bodyPr>
            <a:spAutoFit/>
          </a:bodyPr>
          <a:lstStyle/>
          <a:p>
            <a:r>
              <a:rPr lang="es-ES">
                <a:solidFill>
                  <a:srgbClr val="990000"/>
                </a:solidFill>
                <a:latin typeface="Arial Unicode MS" pitchFamily="34" charset="-128"/>
                <a:ea typeface="Arial Unicode MS" pitchFamily="34" charset="-128"/>
                <a:cs typeface="Arial Unicode MS" pitchFamily="34" charset="-128"/>
              </a:rPr>
              <a:t>Recuerde: cuaternario solo cubre las rocas más antiguas superficial:</a:t>
            </a:r>
            <a:r>
              <a:rPr lang="es-ES" sz="1200">
                <a:latin typeface="Arial Unicode MS" pitchFamily="34" charset="-128"/>
                <a:ea typeface="Arial Unicode MS" pitchFamily="34" charset="-128"/>
                <a:cs typeface="Arial Unicode MS" pitchFamily="34" charset="-128"/>
              </a:rPr>
              <a:t> </a:t>
            </a:r>
          </a:p>
          <a:p>
            <a:pPr eaLnBrk="0" hangingPunct="0"/>
            <a:endParaRPr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ChangeArrowheads="1"/>
          </p:cNvSpPr>
          <p:nvPr/>
        </p:nvSpPr>
        <p:spPr bwMode="auto">
          <a:xfrm>
            <a:off x="2957513" y="1681163"/>
            <a:ext cx="9144000" cy="0"/>
          </a:xfrm>
          <a:prstGeom prst="rect">
            <a:avLst/>
          </a:prstGeom>
          <a:noFill/>
          <a:ln w="9525">
            <a:noFill/>
            <a:miter lim="800000"/>
            <a:headEnd/>
            <a:tailEnd/>
          </a:ln>
          <a:effectLst/>
        </p:spPr>
        <p:txBody>
          <a:bodyPr>
            <a:spAutoFit/>
          </a:bodyPr>
          <a:lstStyle/>
          <a:p>
            <a:endParaRPr lang="es-MX"/>
          </a:p>
        </p:txBody>
      </p:sp>
      <p:pic>
        <p:nvPicPr>
          <p:cNvPr id="7170" name="Picture 2" descr="http://plata.uda.cl/minas/apuntes/Geologia/geologiageneral/imagenes/Mapeo003.gif"/>
          <p:cNvPicPr>
            <a:picLocks noChangeAspect="1" noChangeArrowheads="1"/>
          </p:cNvPicPr>
          <p:nvPr/>
        </p:nvPicPr>
        <p:blipFill>
          <a:blip r:embed="rId2" r:link="rId3"/>
          <a:srcRect/>
          <a:stretch>
            <a:fillRect/>
          </a:stretch>
        </p:blipFill>
        <p:spPr bwMode="auto">
          <a:xfrm>
            <a:off x="1555750" y="228600"/>
            <a:ext cx="5772150" cy="6248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1981200"/>
            <a:ext cx="9144000" cy="3046988"/>
          </a:xfrm>
          <a:prstGeom prst="rect">
            <a:avLst/>
          </a:prstGeom>
          <a:noFill/>
          <a:ln w="9525">
            <a:noFill/>
            <a:miter lim="800000"/>
            <a:headEnd/>
            <a:tailEnd/>
          </a:ln>
          <a:effectLst/>
        </p:spPr>
        <p:txBody>
          <a:bodyPr>
            <a:spAutoFit/>
          </a:bodyPr>
          <a:lstStyle/>
          <a:p>
            <a:r>
              <a:rPr lang="es-ES" b="1" u="sng" dirty="0">
                <a:latin typeface="Arial Unicode MS" pitchFamily="34" charset="-128"/>
                <a:ea typeface="Arial Unicode MS" pitchFamily="34" charset="-128"/>
                <a:cs typeface="Arial Unicode MS" pitchFamily="34" charset="-128"/>
              </a:rPr>
              <a:t>Cronología:</a:t>
            </a:r>
            <a:r>
              <a:rPr lang="es-ES" dirty="0">
                <a:latin typeface="Arial Unicode MS" pitchFamily="34" charset="-128"/>
                <a:ea typeface="Arial Unicode MS" pitchFamily="34" charset="-128"/>
                <a:cs typeface="Arial Unicode MS" pitchFamily="34" charset="-128"/>
              </a:rPr>
              <a:t> </a:t>
            </a:r>
          </a:p>
          <a:p>
            <a:pPr eaLnBrk="0" hangingPunct="0"/>
            <a:r>
              <a:rPr lang="es-ES" dirty="0">
                <a:cs typeface="Times New Roman" pitchFamily="18" charset="0"/>
              </a:rPr>
              <a:t>Durante del dibujo de la carta verifique que la cronología de las estructuras del mapa corresponde con la naturaleza. Es </a:t>
            </a:r>
            <a:r>
              <a:rPr lang="es-ES" dirty="0" smtClean="0">
                <a:cs typeface="Times New Roman" pitchFamily="18" charset="0"/>
              </a:rPr>
              <a:t>decir</a:t>
            </a:r>
            <a:r>
              <a:rPr lang="es-ES" dirty="0">
                <a:cs typeface="Times New Roman" pitchFamily="18" charset="0"/>
              </a:rPr>
              <a:t>: Estructuras jóvenes cortan (</a:t>
            </a:r>
            <a:r>
              <a:rPr lang="es-ES" dirty="0" smtClean="0">
                <a:cs typeface="Times New Roman" pitchFamily="18" charset="0"/>
              </a:rPr>
              <a:t>interceptan</a:t>
            </a:r>
            <a:r>
              <a:rPr lang="es-ES" dirty="0">
                <a:cs typeface="Times New Roman" pitchFamily="18" charset="0"/>
              </a:rPr>
              <a:t>) estructuras más antiguas. Un dique de la época jurásica no puede cortar el terciario. Generalmente en depósitos cuaternarios no hay fallas y diques (solo existen pocas excepciones). </a:t>
            </a:r>
            <a:br>
              <a:rPr lang="es-ES" dirty="0">
                <a:cs typeface="Times New Roman" pitchFamily="18" charset="0"/>
              </a:rPr>
            </a:br>
            <a:r>
              <a:rPr lang="es-ES" dirty="0">
                <a:cs typeface="Times New Roman" pitchFamily="18" charset="0"/>
              </a:rPr>
              <a:t/>
            </a:r>
            <a:br>
              <a:rPr lang="es-ES" dirty="0">
                <a:cs typeface="Times New Roman" pitchFamily="18" charset="0"/>
              </a:rPr>
            </a:br>
            <a:endParaRPr lang="es-ES" dirty="0"/>
          </a:p>
        </p:txBody>
      </p:sp>
      <p:sp>
        <p:nvSpPr>
          <p:cNvPr id="8196" name="Rectangle 4"/>
          <p:cNvSpPr>
            <a:spLocks noChangeArrowheads="1"/>
          </p:cNvSpPr>
          <p:nvPr/>
        </p:nvSpPr>
        <p:spPr bwMode="auto">
          <a:xfrm>
            <a:off x="3128963" y="2771775"/>
            <a:ext cx="9144000" cy="0"/>
          </a:xfrm>
          <a:prstGeom prst="rect">
            <a:avLst/>
          </a:prstGeom>
          <a:noFill/>
          <a:ln w="9525">
            <a:noFill/>
            <a:miter lim="800000"/>
            <a:headEnd/>
            <a:tailEnd/>
          </a:ln>
          <a:effectLst/>
        </p:spPr>
        <p:txBody>
          <a:bodyPr>
            <a:spAutoFit/>
          </a:bodyPr>
          <a:lstStyle/>
          <a:p>
            <a:endParaRPr lang="es-MX"/>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447800" y="457200"/>
            <a:ext cx="6781800" cy="2282825"/>
          </a:xfrm>
          <a:prstGeom prst="rect">
            <a:avLst/>
          </a:prstGeom>
          <a:noFill/>
          <a:ln w="9525">
            <a:noFill/>
            <a:miter lim="800000"/>
            <a:headEnd/>
            <a:tailEnd/>
          </a:ln>
          <a:effectLst/>
        </p:spPr>
        <p:txBody>
          <a:bodyPr>
            <a:spAutoFit/>
          </a:bodyPr>
          <a:lstStyle/>
          <a:p>
            <a:pPr algn="ctr"/>
            <a:r>
              <a:rPr lang="es-ES">
                <a:cs typeface="Times New Roman" pitchFamily="18" charset="0"/>
              </a:rPr>
              <a:t>En este ejemplo la falla corta y deplaza el dique, dique y falla afloran en triásico y jurásico, dique y falla no afloran en los depósitos del cuaternario. </a:t>
            </a:r>
            <a:endParaRPr lang="es-MX">
              <a:cs typeface="Times New Roman" pitchFamily="18" charset="0"/>
            </a:endParaRPr>
          </a:p>
          <a:p>
            <a:pPr algn="ctr"/>
            <a:endParaRPr lang="es-MX">
              <a:cs typeface="Times New Roman" pitchFamily="18" charset="0"/>
            </a:endParaRPr>
          </a:p>
          <a:p>
            <a:pPr algn="ctr"/>
            <a:r>
              <a:rPr lang="es-ES">
                <a:cs typeface="Times New Roman" pitchFamily="18" charset="0"/>
              </a:rPr>
              <a:t>Conclusión: Falla y dique son más joven como las rocas del jurásico y más antigua como cuaternario.</a:t>
            </a:r>
            <a:r>
              <a:rPr lang="es-ES"/>
              <a:t> </a:t>
            </a:r>
          </a:p>
        </p:txBody>
      </p:sp>
      <p:pic>
        <p:nvPicPr>
          <p:cNvPr id="16387" name="Picture 3" descr="http://plata.uda.cl/minas/apuntes/Geologia/geologiageneral/imagenes/Mapeo014.gif"/>
          <p:cNvPicPr>
            <a:picLocks noChangeAspect="1" noChangeArrowheads="1"/>
          </p:cNvPicPr>
          <p:nvPr/>
        </p:nvPicPr>
        <p:blipFill>
          <a:blip r:embed="rId2" r:link="rId3"/>
          <a:srcRect/>
          <a:stretch>
            <a:fillRect/>
          </a:stretch>
        </p:blipFill>
        <p:spPr bwMode="auto">
          <a:xfrm>
            <a:off x="2057400" y="3048000"/>
            <a:ext cx="6096000" cy="2778125"/>
          </a:xfrm>
          <a:prstGeom prst="rect">
            <a:avLst/>
          </a:prstGeom>
          <a:noFill/>
        </p:spPr>
      </p:pic>
      <p:sp>
        <p:nvSpPr>
          <p:cNvPr id="16388" name="Rectangle 4"/>
          <p:cNvSpPr>
            <a:spLocks noChangeArrowheads="1"/>
          </p:cNvSpPr>
          <p:nvPr/>
        </p:nvSpPr>
        <p:spPr bwMode="auto">
          <a:xfrm>
            <a:off x="1905000" y="6096000"/>
            <a:ext cx="5715000" cy="457200"/>
          </a:xfrm>
          <a:prstGeom prst="rect">
            <a:avLst/>
          </a:prstGeom>
          <a:noFill/>
          <a:ln w="9525">
            <a:noFill/>
            <a:miter lim="800000"/>
            <a:headEnd/>
            <a:tailEnd/>
          </a:ln>
          <a:effectLst/>
        </p:spPr>
        <p:txBody>
          <a:bodyPr>
            <a:spAutoFit/>
          </a:bodyPr>
          <a:lstStyle/>
          <a:p>
            <a:r>
              <a:rPr lang="es-ES">
                <a:cs typeface="Times New Roman" pitchFamily="18" charset="0"/>
              </a:rPr>
              <a:t>La falla es más joven como el dique.</a:t>
            </a:r>
            <a:r>
              <a:rPr lang="es-ES"/>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04800" y="762000"/>
            <a:ext cx="8153400" cy="5203825"/>
          </a:xfrm>
          <a:prstGeom prst="rect">
            <a:avLst/>
          </a:prstGeom>
          <a:noFill/>
          <a:ln w="9525">
            <a:noFill/>
            <a:miter lim="800000"/>
            <a:headEnd/>
            <a:tailEnd/>
          </a:ln>
          <a:effectLst/>
        </p:spPr>
        <p:txBody>
          <a:bodyPr>
            <a:spAutoFit/>
          </a:bodyPr>
          <a:lstStyle/>
          <a:p>
            <a:pPr algn="ctr"/>
            <a:r>
              <a:rPr lang="es-ES" b="1" u="sng">
                <a:latin typeface="Arial Unicode MS" pitchFamily="34" charset="-128"/>
                <a:ea typeface="Arial Unicode MS" pitchFamily="34" charset="-128"/>
                <a:cs typeface="Arial Unicode MS" pitchFamily="34" charset="-128"/>
              </a:rPr>
              <a:t>Generalizaciones</a:t>
            </a:r>
            <a:r>
              <a:rPr lang="es-ES">
                <a:latin typeface="Arial Unicode MS" pitchFamily="34" charset="-128"/>
                <a:ea typeface="Arial Unicode MS" pitchFamily="34" charset="-128"/>
                <a:cs typeface="Arial Unicode MS" pitchFamily="34" charset="-128"/>
              </a:rPr>
              <a:t> </a:t>
            </a:r>
          </a:p>
          <a:p>
            <a:pPr algn="ctr" eaLnBrk="0" hangingPunct="0"/>
            <a:r>
              <a:rPr lang="es-ES">
                <a:latin typeface="Arial Unicode MS" pitchFamily="34" charset="-128"/>
                <a:ea typeface="Arial Unicode MS" pitchFamily="34" charset="-128"/>
                <a:cs typeface="Arial Unicode MS" pitchFamily="34" charset="-128"/>
              </a:rPr>
              <a:t>El traspaso de los informaciones del terreno al papel de una carta significa en grán partes una generalización de los informaciones. Informaciones no importantes se pierde, informaciones importantes se mantiene. </a:t>
            </a:r>
            <a:endParaRPr lang="es-MX">
              <a:latin typeface="Arial Unicode MS" pitchFamily="34" charset="-128"/>
              <a:ea typeface="Arial Unicode MS" pitchFamily="34" charset="-128"/>
              <a:cs typeface="Arial Unicode MS" pitchFamily="34" charset="-128"/>
            </a:endParaRPr>
          </a:p>
          <a:p>
            <a:pPr algn="ctr" eaLnBrk="0" hangingPunct="0"/>
            <a:endParaRPr lang="es-MX">
              <a:latin typeface="Arial Unicode MS" pitchFamily="34" charset="-128"/>
              <a:ea typeface="Arial Unicode MS" pitchFamily="34" charset="-128"/>
              <a:cs typeface="Arial Unicode MS" pitchFamily="34" charset="-128"/>
            </a:endParaRPr>
          </a:p>
          <a:p>
            <a:pPr algn="ctr" eaLnBrk="0" hangingPunct="0"/>
            <a:r>
              <a:rPr lang="es-ES">
                <a:latin typeface="Arial Unicode MS" pitchFamily="34" charset="-128"/>
                <a:ea typeface="Arial Unicode MS" pitchFamily="34" charset="-128"/>
                <a:cs typeface="Arial Unicode MS" pitchFamily="34" charset="-128"/>
              </a:rPr>
              <a:t>El primer problema es la escala y la resolución. Una escala 1:50.000 significa que una linea de 1mm en el mapa tiene un ancho equivalente en terreno como 50m. Es dicir cuerpos geologicos pequeños normalmente no salen en un mapa. Existen cinco posibildades para generalizar: </a:t>
            </a:r>
          </a:p>
          <a:p>
            <a:pPr algn="ctr" eaLnBrk="0" hangingPunct="0"/>
            <a:r>
              <a:rPr lang="es-ES">
                <a:latin typeface="Arial Unicode MS" pitchFamily="34" charset="-128"/>
                <a:ea typeface="Arial Unicode MS" pitchFamily="34" charset="-128"/>
                <a:cs typeface="Arial Unicode MS" pitchFamily="34" charset="-128"/>
              </a:rPr>
              <a:t>  </a:t>
            </a:r>
          </a:p>
          <a:p>
            <a:pPr eaLnBrk="0" hangingPunct="0"/>
            <a:endParaRPr 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304800"/>
            <a:ext cx="9144000" cy="822325"/>
          </a:xfrm>
          <a:prstGeom prst="rect">
            <a:avLst/>
          </a:prstGeom>
          <a:noFill/>
          <a:ln w="9525">
            <a:noFill/>
            <a:miter lim="800000"/>
            <a:headEnd/>
            <a:tailEnd/>
          </a:ln>
          <a:effectLst/>
        </p:spPr>
        <p:txBody>
          <a:bodyPr>
            <a:spAutoFit/>
          </a:bodyPr>
          <a:lstStyle/>
          <a:p>
            <a:pPr algn="ctr"/>
            <a:r>
              <a:rPr lang="es-ES" b="1">
                <a:latin typeface="Arial Unicode MS" pitchFamily="34" charset="-128"/>
                <a:ea typeface="Arial Unicode MS" pitchFamily="34" charset="-128"/>
                <a:cs typeface="Arial Unicode MS" pitchFamily="34" charset="-128"/>
              </a:rPr>
              <a:t>a) Juntar varios cuerpos iguales a un cuerpo grande:</a:t>
            </a:r>
            <a:r>
              <a:rPr lang="es-ES">
                <a:latin typeface="Arial Unicode MS" pitchFamily="34" charset="-128"/>
                <a:ea typeface="Arial Unicode MS" pitchFamily="34" charset="-128"/>
                <a:cs typeface="Arial Unicode MS" pitchFamily="34" charset="-128"/>
              </a:rPr>
              <a:t> </a:t>
            </a:r>
          </a:p>
          <a:p>
            <a:pPr eaLnBrk="0" hangingPunct="0"/>
            <a:endParaRPr lang="es-ES"/>
          </a:p>
        </p:txBody>
      </p:sp>
      <p:sp>
        <p:nvSpPr>
          <p:cNvPr id="10244" name="Rectangle 4"/>
          <p:cNvSpPr>
            <a:spLocks noChangeArrowheads="1"/>
          </p:cNvSpPr>
          <p:nvPr/>
        </p:nvSpPr>
        <p:spPr bwMode="auto">
          <a:xfrm>
            <a:off x="1976438" y="2643188"/>
            <a:ext cx="9144000" cy="0"/>
          </a:xfrm>
          <a:prstGeom prst="rect">
            <a:avLst/>
          </a:prstGeom>
          <a:noFill/>
          <a:ln w="9525">
            <a:noFill/>
            <a:miter lim="800000"/>
            <a:headEnd/>
            <a:tailEnd/>
          </a:ln>
          <a:effectLst/>
        </p:spPr>
        <p:txBody>
          <a:bodyPr>
            <a:spAutoFit/>
          </a:bodyPr>
          <a:lstStyle/>
          <a:p>
            <a:endParaRPr lang="es-MX"/>
          </a:p>
        </p:txBody>
      </p:sp>
      <p:pic>
        <p:nvPicPr>
          <p:cNvPr id="10243" name="Picture 3" descr="http://plata.uda.cl/minas/apuntes/Geologia/geologiageneral/imagenes/Mapeo009.gif"/>
          <p:cNvPicPr>
            <a:picLocks noChangeAspect="1" noChangeArrowheads="1"/>
          </p:cNvPicPr>
          <p:nvPr/>
        </p:nvPicPr>
        <p:blipFill>
          <a:blip r:embed="rId2" r:link="rId3"/>
          <a:srcRect/>
          <a:stretch>
            <a:fillRect/>
          </a:stretch>
        </p:blipFill>
        <p:spPr bwMode="auto">
          <a:xfrm>
            <a:off x="0" y="1219200"/>
            <a:ext cx="8991600" cy="3554413"/>
          </a:xfrm>
          <a:prstGeom prst="rect">
            <a:avLst/>
          </a:prstGeom>
          <a:noFill/>
        </p:spPr>
      </p:pic>
      <p:sp>
        <p:nvSpPr>
          <p:cNvPr id="10245" name="Rectangle 5"/>
          <p:cNvSpPr>
            <a:spLocks noChangeArrowheads="1"/>
          </p:cNvSpPr>
          <p:nvPr/>
        </p:nvSpPr>
        <p:spPr bwMode="auto">
          <a:xfrm>
            <a:off x="0" y="5105400"/>
            <a:ext cx="9144000" cy="1552575"/>
          </a:xfrm>
          <a:prstGeom prst="rect">
            <a:avLst/>
          </a:prstGeom>
          <a:noFill/>
          <a:ln w="9525">
            <a:noFill/>
            <a:miter lim="800000"/>
            <a:headEnd/>
            <a:tailEnd/>
          </a:ln>
          <a:effectLst/>
        </p:spPr>
        <p:txBody>
          <a:bodyPr>
            <a:spAutoFit/>
          </a:bodyPr>
          <a:lstStyle/>
          <a:p>
            <a:pPr algn="ctr"/>
            <a:r>
              <a:rPr lang="es-ES">
                <a:latin typeface="Arial Unicode MS" pitchFamily="34" charset="-128"/>
                <a:ea typeface="Arial Unicode MS" pitchFamily="34" charset="-128"/>
                <a:cs typeface="Arial Unicode MS" pitchFamily="34" charset="-128"/>
              </a:rPr>
              <a:t>En el caso que afloran cuerpos (importantes) de la misma roca en cantidades grandes de yacimientos pequeños, se puede juntar todos los afloramientos pequeños a un cuerpo grande. </a:t>
            </a:r>
          </a:p>
          <a:p>
            <a:pPr algn="ctr" eaLnBrk="0" hangingPunct="0"/>
            <a:endParaRPr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228600"/>
            <a:ext cx="9144000" cy="1187450"/>
          </a:xfrm>
          <a:prstGeom prst="rect">
            <a:avLst/>
          </a:prstGeom>
          <a:noFill/>
          <a:ln w="9525">
            <a:noFill/>
            <a:miter lim="800000"/>
            <a:headEnd/>
            <a:tailEnd/>
          </a:ln>
          <a:effectLst/>
        </p:spPr>
        <p:txBody>
          <a:bodyPr>
            <a:spAutoFit/>
          </a:bodyPr>
          <a:lstStyle/>
          <a:p>
            <a:pPr algn="ctr"/>
            <a:r>
              <a:rPr lang="es-ES" b="1">
                <a:latin typeface="Arial Unicode MS" pitchFamily="34" charset="-128"/>
                <a:ea typeface="Arial Unicode MS" pitchFamily="34" charset="-128"/>
                <a:cs typeface="Arial Unicode MS" pitchFamily="34" charset="-128"/>
              </a:rPr>
              <a:t>b) Estratos: Juntar varios estratos parecidos para una unidad o formación; o decir estratos de...</a:t>
            </a:r>
            <a:r>
              <a:rPr lang="es-ES">
                <a:latin typeface="Arial Unicode MS" pitchFamily="34" charset="-128"/>
                <a:ea typeface="Arial Unicode MS" pitchFamily="34" charset="-128"/>
                <a:cs typeface="Arial Unicode MS" pitchFamily="34" charset="-128"/>
              </a:rPr>
              <a:t> </a:t>
            </a:r>
          </a:p>
          <a:p>
            <a:pPr algn="ctr" eaLnBrk="0" hangingPunct="0"/>
            <a:endParaRPr lang="es-ES"/>
          </a:p>
        </p:txBody>
      </p:sp>
      <p:sp>
        <p:nvSpPr>
          <p:cNvPr id="11268" name="Rectangle 4"/>
          <p:cNvSpPr>
            <a:spLocks noChangeArrowheads="1"/>
          </p:cNvSpPr>
          <p:nvPr/>
        </p:nvSpPr>
        <p:spPr bwMode="auto">
          <a:xfrm>
            <a:off x="1976438" y="2643188"/>
            <a:ext cx="9144000" cy="0"/>
          </a:xfrm>
          <a:prstGeom prst="rect">
            <a:avLst/>
          </a:prstGeom>
          <a:noFill/>
          <a:ln w="9525">
            <a:noFill/>
            <a:miter lim="800000"/>
            <a:headEnd/>
            <a:tailEnd/>
          </a:ln>
          <a:effectLst/>
        </p:spPr>
        <p:txBody>
          <a:bodyPr>
            <a:spAutoFit/>
          </a:bodyPr>
          <a:lstStyle/>
          <a:p>
            <a:endParaRPr lang="es-MX"/>
          </a:p>
        </p:txBody>
      </p:sp>
      <p:pic>
        <p:nvPicPr>
          <p:cNvPr id="11267" name="Picture 3" descr="http://plata.uda.cl/minas/apuntes/Geologia/geologiageneral/imagenes/Mapeo011.gif"/>
          <p:cNvPicPr>
            <a:picLocks noChangeAspect="1" noChangeArrowheads="1"/>
          </p:cNvPicPr>
          <p:nvPr/>
        </p:nvPicPr>
        <p:blipFill>
          <a:blip r:embed="rId2" r:link="rId3"/>
          <a:srcRect/>
          <a:stretch>
            <a:fillRect/>
          </a:stretch>
        </p:blipFill>
        <p:spPr bwMode="auto">
          <a:xfrm>
            <a:off x="304800" y="1981200"/>
            <a:ext cx="8534400" cy="467042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228600"/>
            <a:ext cx="9144000" cy="1917700"/>
          </a:xfrm>
          <a:prstGeom prst="rect">
            <a:avLst/>
          </a:prstGeom>
          <a:noFill/>
          <a:ln w="9525">
            <a:noFill/>
            <a:miter lim="800000"/>
            <a:headEnd/>
            <a:tailEnd/>
          </a:ln>
          <a:effectLst/>
        </p:spPr>
        <p:txBody>
          <a:bodyPr>
            <a:spAutoFit/>
          </a:bodyPr>
          <a:lstStyle/>
          <a:p>
            <a:r>
              <a:rPr lang="es-ES">
                <a:latin typeface="Arial Unicode MS" pitchFamily="34" charset="-128"/>
                <a:ea typeface="Arial Unicode MS" pitchFamily="34" charset="-128"/>
                <a:cs typeface="Arial Unicode MS" pitchFamily="34" charset="-128"/>
              </a:rPr>
              <a:t>Sí aflora un conjunto de estratos litológicamente parecidos y cada estrato tiene un espesor tan pequeño que no alcanza para dibujar en el mapa se puede juntar estos estratos a una "unidad". En la leyenda se puede dicir: "Estratos de xx" o "Unidad xx". </a:t>
            </a:r>
          </a:p>
          <a:p>
            <a:pPr eaLnBrk="0" hangingPunct="0"/>
            <a:endParaRPr lang="es-ES"/>
          </a:p>
        </p:txBody>
      </p:sp>
      <p:sp>
        <p:nvSpPr>
          <p:cNvPr id="12291" name="Rectangle 3"/>
          <p:cNvSpPr>
            <a:spLocks noChangeArrowheads="1"/>
          </p:cNvSpPr>
          <p:nvPr/>
        </p:nvSpPr>
        <p:spPr bwMode="auto">
          <a:xfrm>
            <a:off x="381000" y="1828800"/>
            <a:ext cx="9144000" cy="822325"/>
          </a:xfrm>
          <a:prstGeom prst="rect">
            <a:avLst/>
          </a:prstGeom>
          <a:noFill/>
          <a:ln w="9525">
            <a:noFill/>
            <a:miter lim="800000"/>
            <a:headEnd/>
            <a:tailEnd/>
          </a:ln>
          <a:effectLst/>
        </p:spPr>
        <p:txBody>
          <a:bodyPr>
            <a:spAutoFit/>
          </a:bodyPr>
          <a:lstStyle/>
          <a:p>
            <a:pPr algn="ctr"/>
            <a:r>
              <a:rPr lang="es-ES" b="1">
                <a:latin typeface="Arial Unicode MS" pitchFamily="34" charset="-128"/>
                <a:ea typeface="Arial Unicode MS" pitchFamily="34" charset="-128"/>
                <a:cs typeface="Arial Unicode MS" pitchFamily="34" charset="-128"/>
              </a:rPr>
              <a:t>c) Uso de un símbolo:</a:t>
            </a:r>
            <a:r>
              <a:rPr lang="es-ES">
                <a:latin typeface="Arial Unicode MS" pitchFamily="34" charset="-128"/>
                <a:ea typeface="Arial Unicode MS" pitchFamily="34" charset="-128"/>
                <a:cs typeface="Arial Unicode MS" pitchFamily="34" charset="-128"/>
              </a:rPr>
              <a:t> </a:t>
            </a:r>
          </a:p>
          <a:p>
            <a:pPr algn="ctr" eaLnBrk="0" hangingPunct="0"/>
            <a:endParaRPr lang="es-ES"/>
          </a:p>
        </p:txBody>
      </p:sp>
      <p:sp>
        <p:nvSpPr>
          <p:cNvPr id="12293" name="Rectangle 5"/>
          <p:cNvSpPr>
            <a:spLocks noChangeArrowheads="1"/>
          </p:cNvSpPr>
          <p:nvPr/>
        </p:nvSpPr>
        <p:spPr bwMode="auto">
          <a:xfrm>
            <a:off x="1976438" y="2643188"/>
            <a:ext cx="9144000" cy="0"/>
          </a:xfrm>
          <a:prstGeom prst="rect">
            <a:avLst/>
          </a:prstGeom>
          <a:noFill/>
          <a:ln w="9525">
            <a:noFill/>
            <a:miter lim="800000"/>
            <a:headEnd/>
            <a:tailEnd/>
          </a:ln>
          <a:effectLst/>
        </p:spPr>
        <p:txBody>
          <a:bodyPr>
            <a:spAutoFit/>
          </a:bodyPr>
          <a:lstStyle/>
          <a:p>
            <a:endParaRPr lang="es-MX"/>
          </a:p>
        </p:txBody>
      </p:sp>
      <p:pic>
        <p:nvPicPr>
          <p:cNvPr id="12292" name="Picture 4" descr="http://plata.uda.cl/minas/apuntes/Geologia/geologiageneral/imagenes/Mapeo012.gif"/>
          <p:cNvPicPr>
            <a:picLocks noChangeAspect="1" noChangeArrowheads="1"/>
          </p:cNvPicPr>
          <p:nvPr/>
        </p:nvPicPr>
        <p:blipFill>
          <a:blip r:embed="rId2" r:link="rId3"/>
          <a:srcRect/>
          <a:stretch>
            <a:fillRect/>
          </a:stretch>
        </p:blipFill>
        <p:spPr bwMode="auto">
          <a:xfrm>
            <a:off x="1066800" y="2438400"/>
            <a:ext cx="7624763" cy="2308225"/>
          </a:xfrm>
          <a:prstGeom prst="rect">
            <a:avLst/>
          </a:prstGeom>
          <a:noFill/>
        </p:spPr>
      </p:pic>
      <p:sp>
        <p:nvSpPr>
          <p:cNvPr id="12294" name="Rectangle 6"/>
          <p:cNvSpPr>
            <a:spLocks noChangeArrowheads="1"/>
          </p:cNvSpPr>
          <p:nvPr/>
        </p:nvSpPr>
        <p:spPr bwMode="auto">
          <a:xfrm>
            <a:off x="0" y="5105400"/>
            <a:ext cx="9144000" cy="1917700"/>
          </a:xfrm>
          <a:prstGeom prst="rect">
            <a:avLst/>
          </a:prstGeom>
          <a:noFill/>
          <a:ln w="9525">
            <a:noFill/>
            <a:miter lim="800000"/>
            <a:headEnd/>
            <a:tailEnd/>
          </a:ln>
          <a:effectLst/>
        </p:spPr>
        <p:txBody>
          <a:bodyPr>
            <a:spAutoFit/>
          </a:bodyPr>
          <a:lstStyle/>
          <a:p>
            <a:pPr algn="ctr"/>
            <a:r>
              <a:rPr lang="es-ES">
                <a:latin typeface="Arial Unicode MS" pitchFamily="34" charset="-128"/>
                <a:ea typeface="Arial Unicode MS" pitchFamily="34" charset="-128"/>
                <a:cs typeface="Arial Unicode MS" pitchFamily="34" charset="-128"/>
              </a:rPr>
              <a:t>En el caso que afloran muchos cuerpos pequeños con alta importancia (como alteraciones o mineralizaciones) se puede marcar la ubicación con un símbolo y adicionalmente se puede juntar los puntos a una zona "sector mineralizado". </a:t>
            </a:r>
          </a:p>
          <a:p>
            <a:pPr algn="ctr" eaLnBrk="0" hangingPunct="0"/>
            <a:endParaRPr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228600"/>
            <a:ext cx="9144000" cy="1187450"/>
          </a:xfrm>
          <a:prstGeom prst="rect">
            <a:avLst/>
          </a:prstGeom>
          <a:noFill/>
          <a:ln w="9525">
            <a:noFill/>
            <a:miter lim="800000"/>
            <a:headEnd/>
            <a:tailEnd/>
          </a:ln>
          <a:effectLst/>
        </p:spPr>
        <p:txBody>
          <a:bodyPr>
            <a:spAutoFit/>
          </a:bodyPr>
          <a:lstStyle/>
          <a:p>
            <a:r>
              <a:rPr lang="es-ES" b="1">
                <a:latin typeface="Arial Unicode MS" pitchFamily="34" charset="-128"/>
                <a:ea typeface="Arial Unicode MS" pitchFamily="34" charset="-128"/>
                <a:cs typeface="Arial Unicode MS" pitchFamily="34" charset="-128"/>
              </a:rPr>
              <a:t>d) Aumento del tamaño del cuerpo en el mapa (solo sí es un cuerpo/estrato muy importante:</a:t>
            </a:r>
            <a:r>
              <a:rPr lang="es-ES">
                <a:latin typeface="Arial Unicode MS" pitchFamily="34" charset="-128"/>
                <a:ea typeface="Arial Unicode MS" pitchFamily="34" charset="-128"/>
                <a:cs typeface="Arial Unicode MS" pitchFamily="34" charset="-128"/>
              </a:rPr>
              <a:t> </a:t>
            </a:r>
          </a:p>
          <a:p>
            <a:pPr eaLnBrk="0" hangingPunct="0"/>
            <a:endParaRPr lang="es-ES"/>
          </a:p>
        </p:txBody>
      </p:sp>
      <p:sp>
        <p:nvSpPr>
          <p:cNvPr id="13316" name="Rectangle 4"/>
          <p:cNvSpPr>
            <a:spLocks noChangeArrowheads="1"/>
          </p:cNvSpPr>
          <p:nvPr/>
        </p:nvSpPr>
        <p:spPr bwMode="auto">
          <a:xfrm>
            <a:off x="1976438" y="2452688"/>
            <a:ext cx="9144000" cy="0"/>
          </a:xfrm>
          <a:prstGeom prst="rect">
            <a:avLst/>
          </a:prstGeom>
          <a:noFill/>
          <a:ln w="9525">
            <a:noFill/>
            <a:miter lim="800000"/>
            <a:headEnd/>
            <a:tailEnd/>
          </a:ln>
          <a:effectLst/>
        </p:spPr>
        <p:txBody>
          <a:bodyPr>
            <a:spAutoFit/>
          </a:bodyPr>
          <a:lstStyle/>
          <a:p>
            <a:endParaRPr lang="es-MX"/>
          </a:p>
        </p:txBody>
      </p:sp>
      <p:pic>
        <p:nvPicPr>
          <p:cNvPr id="13315" name="Picture 3" descr="http://plata.uda.cl/minas/apuntes/Geologia/geologiageneral/imagenes/Mapeo013.gif"/>
          <p:cNvPicPr>
            <a:picLocks noChangeAspect="1" noChangeArrowheads="1"/>
          </p:cNvPicPr>
          <p:nvPr/>
        </p:nvPicPr>
        <p:blipFill>
          <a:blip r:embed="rId2" r:link="rId3"/>
          <a:srcRect/>
          <a:stretch>
            <a:fillRect/>
          </a:stretch>
        </p:blipFill>
        <p:spPr bwMode="auto">
          <a:xfrm>
            <a:off x="0" y="1676400"/>
            <a:ext cx="9220200" cy="410527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533400" y="990600"/>
            <a:ext cx="7924800" cy="4291013"/>
          </a:xfrm>
          <a:prstGeom prst="rect">
            <a:avLst/>
          </a:prstGeom>
          <a:noFill/>
          <a:ln w="9525">
            <a:noFill/>
            <a:miter lim="800000"/>
            <a:headEnd/>
            <a:tailEnd/>
          </a:ln>
          <a:effectLst/>
        </p:spPr>
        <p:txBody>
          <a:bodyPr>
            <a:spAutoFit/>
          </a:bodyPr>
          <a:lstStyle/>
          <a:p>
            <a:pPr>
              <a:spcBef>
                <a:spcPct val="50000"/>
              </a:spcBef>
            </a:pPr>
            <a:r>
              <a:rPr lang="es-ES">
                <a:latin typeface="Arial Unicode MS" pitchFamily="34" charset="-128"/>
                <a:ea typeface="Arial Unicode MS" pitchFamily="34" charset="-128"/>
                <a:cs typeface="Arial Unicode MS" pitchFamily="34" charset="-128"/>
              </a:rPr>
              <a:t>Sí aflora una estructura (dique, veta) o un estrato muy importante, se puede aumentar la escala de este estructura. Es dicir se dibuje la estructura o el estrato más ancho como aparece en la naturaleza. Pero eso se indica en la leyenda. </a:t>
            </a:r>
          </a:p>
          <a:p>
            <a:pPr eaLnBrk="0" hangingPunct="0">
              <a:spcBef>
                <a:spcPct val="50000"/>
              </a:spcBef>
            </a:pPr>
            <a:r>
              <a:rPr lang="es-ES">
                <a:solidFill>
                  <a:srgbClr val="804000"/>
                </a:solidFill>
                <a:latin typeface="Arial Unicode MS" pitchFamily="34" charset="-128"/>
                <a:ea typeface="Arial Unicode MS" pitchFamily="34" charset="-128"/>
                <a:cs typeface="Arial Unicode MS" pitchFamily="34" charset="-128"/>
              </a:rPr>
              <a:t>Nota: En mapas topográficos es un método muy común para caminos y casas (entre otros). Un camino de 10 m de ancho en la naturaleza tenía en un mapa topográfico de la escala 1:50.000 correctamente un ancho de 0,2 mm. Pero se dibujan normalmente caminos en un mapa más grueso.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0"/>
            <a:ext cx="9144000" cy="1187450"/>
          </a:xfrm>
          <a:prstGeom prst="rect">
            <a:avLst/>
          </a:prstGeom>
          <a:noFill/>
          <a:ln w="9525">
            <a:noFill/>
            <a:miter lim="800000"/>
            <a:headEnd/>
            <a:tailEnd/>
          </a:ln>
          <a:effectLst/>
        </p:spPr>
        <p:txBody>
          <a:bodyPr>
            <a:spAutoFit/>
          </a:bodyPr>
          <a:lstStyle/>
          <a:p>
            <a:pPr algn="ctr"/>
            <a:r>
              <a:rPr lang="es-ES" b="1">
                <a:latin typeface="Arial Unicode MS" pitchFamily="34" charset="-128"/>
                <a:ea typeface="Arial Unicode MS" pitchFamily="34" charset="-128"/>
                <a:cs typeface="Arial Unicode MS" pitchFamily="34" charset="-128"/>
              </a:rPr>
              <a:t>e) No dibujar el cuerpo (solo para estructuras no tan importantes p.e. cuaternario):</a:t>
            </a:r>
            <a:r>
              <a:rPr lang="es-ES">
                <a:latin typeface="Arial Unicode MS" pitchFamily="34" charset="-128"/>
                <a:ea typeface="Arial Unicode MS" pitchFamily="34" charset="-128"/>
                <a:cs typeface="Arial Unicode MS" pitchFamily="34" charset="-128"/>
              </a:rPr>
              <a:t> </a:t>
            </a:r>
          </a:p>
          <a:p>
            <a:pPr algn="ctr" eaLnBrk="0" hangingPunct="0"/>
            <a:endParaRPr lang="es-ES"/>
          </a:p>
        </p:txBody>
      </p:sp>
      <p:sp>
        <p:nvSpPr>
          <p:cNvPr id="14340" name="Rectangle 4"/>
          <p:cNvSpPr>
            <a:spLocks noChangeArrowheads="1"/>
          </p:cNvSpPr>
          <p:nvPr/>
        </p:nvSpPr>
        <p:spPr bwMode="auto">
          <a:xfrm>
            <a:off x="1976438" y="2643188"/>
            <a:ext cx="9144000" cy="0"/>
          </a:xfrm>
          <a:prstGeom prst="rect">
            <a:avLst/>
          </a:prstGeom>
          <a:noFill/>
          <a:ln w="9525">
            <a:noFill/>
            <a:miter lim="800000"/>
            <a:headEnd/>
            <a:tailEnd/>
          </a:ln>
          <a:effectLst/>
        </p:spPr>
        <p:txBody>
          <a:bodyPr>
            <a:spAutoFit/>
          </a:bodyPr>
          <a:lstStyle/>
          <a:p>
            <a:endParaRPr lang="es-MX"/>
          </a:p>
        </p:txBody>
      </p:sp>
      <p:pic>
        <p:nvPicPr>
          <p:cNvPr id="14339" name="Picture 3" descr="http://plata.uda.cl/minas/apuntes/Geologia/geologiageneral/imagenes/Mapeo010.gif"/>
          <p:cNvPicPr>
            <a:picLocks noChangeAspect="1" noChangeArrowheads="1"/>
          </p:cNvPicPr>
          <p:nvPr/>
        </p:nvPicPr>
        <p:blipFill>
          <a:blip r:embed="rId2" r:link="rId3"/>
          <a:srcRect/>
          <a:stretch>
            <a:fillRect/>
          </a:stretch>
        </p:blipFill>
        <p:spPr bwMode="auto">
          <a:xfrm>
            <a:off x="228600" y="838200"/>
            <a:ext cx="8458200" cy="3122613"/>
          </a:xfrm>
          <a:prstGeom prst="rect">
            <a:avLst/>
          </a:prstGeom>
          <a:noFill/>
        </p:spPr>
      </p:pic>
      <p:sp>
        <p:nvSpPr>
          <p:cNvPr id="14341" name="Rectangle 5"/>
          <p:cNvSpPr>
            <a:spLocks noChangeArrowheads="1"/>
          </p:cNvSpPr>
          <p:nvPr/>
        </p:nvSpPr>
        <p:spPr bwMode="auto">
          <a:xfrm>
            <a:off x="0" y="4038600"/>
            <a:ext cx="9144000" cy="3378200"/>
          </a:xfrm>
          <a:prstGeom prst="rect">
            <a:avLst/>
          </a:prstGeom>
          <a:noFill/>
          <a:ln w="9525">
            <a:noFill/>
            <a:miter lim="800000"/>
            <a:headEnd/>
            <a:tailEnd/>
          </a:ln>
          <a:effectLst/>
        </p:spPr>
        <p:txBody>
          <a:bodyPr>
            <a:spAutoFit/>
          </a:bodyPr>
          <a:lstStyle/>
          <a:p>
            <a:r>
              <a:rPr lang="es-ES">
                <a:cs typeface="Times New Roman" pitchFamily="18" charset="0"/>
              </a:rPr>
              <a:t>Cuerpos pequeños sin importancía como por ejemplo cuaternario simplemente no se traspasa al mapa geológico. Claro, que en este caso existe la posibilidad para juntar todas afloramientos a una mancha grande (véase "a"). El objetivo de la carta geológica y el estilo del autor manejan al final el estilo del mapa. La generalización por "no dibujar" no se hacen para rocas extrañas de la zona ni por rocas importantes. En la mayoria le toca solamente al cuaternario para desaperecer. </a:t>
            </a:r>
            <a:br>
              <a:rPr lang="es-ES">
                <a:cs typeface="Times New Roman" pitchFamily="18" charset="0"/>
              </a:rPr>
            </a:br>
            <a:r>
              <a:rPr lang="es-ES">
                <a:cs typeface="Times New Roman" pitchFamily="18" charset="0"/>
              </a:rPr>
              <a:t/>
            </a:r>
            <a:br>
              <a:rPr lang="es-ES">
                <a:cs typeface="Times New Roman" pitchFamily="18" charset="0"/>
              </a:rPr>
            </a:br>
            <a:endParaRPr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0"/>
            <a:ext cx="9144000" cy="5568950"/>
          </a:xfrm>
          <a:prstGeom prst="rect">
            <a:avLst/>
          </a:prstGeom>
          <a:noFill/>
          <a:ln w="9525">
            <a:noFill/>
            <a:miter lim="800000"/>
            <a:headEnd/>
            <a:tailEnd/>
          </a:ln>
          <a:effectLst/>
        </p:spPr>
        <p:txBody>
          <a:bodyPr>
            <a:spAutoFit/>
          </a:bodyPr>
          <a:lstStyle/>
          <a:p>
            <a:pPr algn="ctr"/>
            <a:endParaRPr lang="es-MX" b="1" u="sng">
              <a:latin typeface="Arial Unicode MS" pitchFamily="34" charset="-128"/>
              <a:ea typeface="Arial Unicode MS" pitchFamily="34" charset="-128"/>
              <a:cs typeface="Arial Unicode MS" pitchFamily="34" charset="-128"/>
            </a:endParaRPr>
          </a:p>
          <a:p>
            <a:pPr algn="ctr"/>
            <a:endParaRPr lang="es-MX" b="1" u="sng">
              <a:latin typeface="Arial Unicode MS" pitchFamily="34" charset="-128"/>
              <a:ea typeface="Arial Unicode MS" pitchFamily="34" charset="-128"/>
              <a:cs typeface="Arial Unicode MS" pitchFamily="34" charset="-128"/>
            </a:endParaRPr>
          </a:p>
          <a:p>
            <a:pPr algn="ctr"/>
            <a:r>
              <a:rPr lang="es-ES" b="1" u="sng">
                <a:latin typeface="Arial Unicode MS" pitchFamily="34" charset="-128"/>
                <a:ea typeface="Arial Unicode MS" pitchFamily="34" charset="-128"/>
                <a:cs typeface="Arial Unicode MS" pitchFamily="34" charset="-128"/>
              </a:rPr>
              <a:t>5. Simbología:</a:t>
            </a:r>
            <a:r>
              <a:rPr lang="es-ES">
                <a:latin typeface="Arial Unicode MS" pitchFamily="34" charset="-128"/>
                <a:ea typeface="Arial Unicode MS" pitchFamily="34" charset="-128"/>
                <a:cs typeface="Arial Unicode MS" pitchFamily="34" charset="-128"/>
              </a:rPr>
              <a:t> </a:t>
            </a:r>
          </a:p>
          <a:p>
            <a:pPr algn="ctr" eaLnBrk="0" hangingPunct="0"/>
            <a:r>
              <a:rPr lang="es-ES">
                <a:latin typeface="Arial Unicode MS" pitchFamily="34" charset="-128"/>
                <a:ea typeface="Arial Unicode MS" pitchFamily="34" charset="-128"/>
                <a:cs typeface="Arial Unicode MS" pitchFamily="34" charset="-128"/>
              </a:rPr>
              <a:t>Se puede diferenciar entre símbolos generales como túnel, mina, cueva, fósiles y símbolos litológicos, cuales determinan un cierto tipo de roca. Los símbolos litológicos se puede reemplazar por colores. </a:t>
            </a:r>
          </a:p>
          <a:p>
            <a:pPr algn="ctr" eaLnBrk="0" hangingPunct="0"/>
            <a:endParaRPr lang="es-MX" b="1">
              <a:latin typeface="Arial Unicode MS" pitchFamily="34" charset="-128"/>
              <a:ea typeface="Arial Unicode MS" pitchFamily="34" charset="-128"/>
              <a:cs typeface="Arial Unicode MS" pitchFamily="34" charset="-128"/>
            </a:endParaRPr>
          </a:p>
          <a:p>
            <a:pPr algn="ctr" eaLnBrk="0" hangingPunct="0"/>
            <a:endParaRPr lang="es-MX" b="1">
              <a:latin typeface="Arial Unicode MS" pitchFamily="34" charset="-128"/>
              <a:ea typeface="Arial Unicode MS" pitchFamily="34" charset="-128"/>
              <a:cs typeface="Arial Unicode MS" pitchFamily="34" charset="-128"/>
            </a:endParaRPr>
          </a:p>
          <a:p>
            <a:pPr algn="ctr" eaLnBrk="0" hangingPunct="0"/>
            <a:endParaRPr lang="es-MX" b="1">
              <a:latin typeface="Arial Unicode MS" pitchFamily="34" charset="-128"/>
              <a:ea typeface="Arial Unicode MS" pitchFamily="34" charset="-128"/>
              <a:cs typeface="Arial Unicode MS" pitchFamily="34" charset="-128"/>
            </a:endParaRPr>
          </a:p>
          <a:p>
            <a:pPr algn="ctr" eaLnBrk="0" hangingPunct="0"/>
            <a:r>
              <a:rPr lang="es-ES" b="1">
                <a:latin typeface="Arial Unicode MS" pitchFamily="34" charset="-128"/>
                <a:ea typeface="Arial Unicode MS" pitchFamily="34" charset="-128"/>
                <a:cs typeface="Arial Unicode MS" pitchFamily="34" charset="-128"/>
              </a:rPr>
              <a:t>Símbolos generales:</a:t>
            </a:r>
            <a:r>
              <a:rPr lang="es-ES">
                <a:latin typeface="Arial Unicode MS" pitchFamily="34" charset="-128"/>
                <a:ea typeface="Arial Unicode MS" pitchFamily="34" charset="-128"/>
                <a:cs typeface="Arial Unicode MS" pitchFamily="34" charset="-128"/>
              </a:rPr>
              <a:t> </a:t>
            </a:r>
          </a:p>
          <a:p>
            <a:pPr algn="ctr" eaLnBrk="0" hangingPunct="0"/>
            <a:r>
              <a:rPr lang="es-ES">
                <a:cs typeface="Times New Roman" pitchFamily="18" charset="0"/>
              </a:rPr>
              <a:t>Aparte de la simbología litológica se usan una gran cantidad se símbolos generales: </a:t>
            </a:r>
            <a:br>
              <a:rPr lang="es-ES">
                <a:cs typeface="Times New Roman" pitchFamily="18" charset="0"/>
              </a:rPr>
            </a:br>
            <a:r>
              <a:rPr lang="es-ES">
                <a:cs typeface="Times New Roman" pitchFamily="18" charset="0"/>
              </a:rPr>
              <a:t/>
            </a:r>
            <a:br>
              <a:rPr lang="es-ES">
                <a:cs typeface="Times New Roman" pitchFamily="18" charset="0"/>
              </a:rPr>
            </a:br>
            <a:endParaRPr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plata.uda.cl/minas/apuntes/Geologia/geologiageneral/imagenes/Mapeo017.gif"/>
          <p:cNvPicPr>
            <a:picLocks noChangeAspect="1" noChangeArrowheads="1"/>
          </p:cNvPicPr>
          <p:nvPr/>
        </p:nvPicPr>
        <p:blipFill>
          <a:blip r:embed="rId2"/>
          <a:srcRect/>
          <a:stretch>
            <a:fillRect/>
          </a:stretch>
        </p:blipFill>
        <p:spPr bwMode="auto">
          <a:xfrm>
            <a:off x="990600" y="228600"/>
            <a:ext cx="7391400" cy="4560888"/>
          </a:xfrm>
          <a:prstGeom prst="rect">
            <a:avLst/>
          </a:prstGeom>
          <a:noFill/>
          <a:ln w="9525">
            <a:noFill/>
            <a:miter lim="800000"/>
            <a:headEnd/>
            <a:tailEnd/>
          </a:ln>
        </p:spPr>
      </p:pic>
      <p:sp>
        <p:nvSpPr>
          <p:cNvPr id="19459" name="Rectangle 3"/>
          <p:cNvSpPr>
            <a:spLocks noChangeArrowheads="1"/>
          </p:cNvSpPr>
          <p:nvPr/>
        </p:nvSpPr>
        <p:spPr bwMode="auto">
          <a:xfrm>
            <a:off x="914400" y="5181600"/>
            <a:ext cx="7188200" cy="1187450"/>
          </a:xfrm>
          <a:prstGeom prst="rect">
            <a:avLst/>
          </a:prstGeom>
          <a:noFill/>
          <a:ln w="9525">
            <a:noFill/>
            <a:miter lim="800000"/>
            <a:headEnd/>
            <a:tailEnd/>
          </a:ln>
          <a:effectLst/>
        </p:spPr>
        <p:txBody>
          <a:bodyPr wrap="none">
            <a:spAutoFit/>
          </a:bodyPr>
          <a:lstStyle/>
          <a:p>
            <a:r>
              <a:rPr lang="es-ES">
                <a:cs typeface="Times New Roman" pitchFamily="18" charset="0"/>
              </a:rPr>
              <a:t>Linea fina (0,3mm): Límite geológico  </a:t>
            </a:r>
            <a:br>
              <a:rPr lang="es-ES">
                <a:cs typeface="Times New Roman" pitchFamily="18" charset="0"/>
              </a:rPr>
            </a:br>
            <a:r>
              <a:rPr lang="es-ES">
                <a:cs typeface="Times New Roman" pitchFamily="18" charset="0"/>
              </a:rPr>
              <a:t>Linea gruesa (0.7mm): falla tectónica  </a:t>
            </a:r>
            <a:br>
              <a:rPr lang="es-ES">
                <a:cs typeface="Times New Roman" pitchFamily="18" charset="0"/>
              </a:rPr>
            </a:br>
            <a:r>
              <a:rPr lang="es-ES">
                <a:cs typeface="Times New Roman" pitchFamily="18" charset="0"/>
              </a:rPr>
              <a:t>Linea gruesa segmentada: Probablemente falla tectónica </a:t>
            </a:r>
            <a:r>
              <a:rPr lang="es-ES"/>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124200" y="0"/>
            <a:ext cx="1752600" cy="1004888"/>
          </a:xfrm>
          <a:prstGeom prst="rect">
            <a:avLst/>
          </a:prstGeom>
          <a:noFill/>
          <a:ln w="9525">
            <a:noFill/>
            <a:miter lim="800000"/>
            <a:headEnd/>
            <a:tailEnd/>
          </a:ln>
          <a:effectLst/>
        </p:spPr>
        <p:txBody>
          <a:bodyPr>
            <a:spAutoFit/>
          </a:bodyPr>
          <a:lstStyle/>
          <a:p>
            <a:r>
              <a:rPr lang="es-ES" b="1" u="sng">
                <a:cs typeface="Times New Roman" pitchFamily="18" charset="0"/>
              </a:rPr>
              <a:t>6. Leyenda</a:t>
            </a:r>
            <a:r>
              <a:rPr lang="es-ES">
                <a:cs typeface="Times New Roman" pitchFamily="18" charset="0"/>
              </a:rPr>
              <a:t> </a:t>
            </a:r>
            <a:br>
              <a:rPr lang="es-ES">
                <a:cs typeface="Times New Roman" pitchFamily="18" charset="0"/>
              </a:rPr>
            </a:br>
            <a:r>
              <a:rPr lang="es-ES" sz="1200">
                <a:cs typeface="Times New Roman" pitchFamily="18" charset="0"/>
              </a:rPr>
              <a:t/>
            </a:r>
            <a:br>
              <a:rPr lang="es-ES" sz="1200">
                <a:cs typeface="Times New Roman" pitchFamily="18" charset="0"/>
              </a:rPr>
            </a:br>
            <a:endParaRPr lang="es-ES"/>
          </a:p>
        </p:txBody>
      </p:sp>
      <p:sp>
        <p:nvSpPr>
          <p:cNvPr id="20484" name="Rectangle 4"/>
          <p:cNvSpPr>
            <a:spLocks noChangeArrowheads="1"/>
          </p:cNvSpPr>
          <p:nvPr/>
        </p:nvSpPr>
        <p:spPr bwMode="auto">
          <a:xfrm>
            <a:off x="2733675" y="1795463"/>
            <a:ext cx="9144000" cy="0"/>
          </a:xfrm>
          <a:prstGeom prst="rect">
            <a:avLst/>
          </a:prstGeom>
          <a:noFill/>
          <a:ln w="9525">
            <a:noFill/>
            <a:miter lim="800000"/>
            <a:headEnd/>
            <a:tailEnd/>
          </a:ln>
          <a:effectLst/>
        </p:spPr>
        <p:txBody>
          <a:bodyPr>
            <a:spAutoFit/>
          </a:bodyPr>
          <a:lstStyle/>
          <a:p>
            <a:endParaRPr lang="es-MX"/>
          </a:p>
        </p:txBody>
      </p:sp>
      <p:pic>
        <p:nvPicPr>
          <p:cNvPr id="20483" name="Picture 3" descr="http://plata.uda.cl/minas/apuntes/Geologia/geologiageneral/imagenes/Mapeo020.gif"/>
          <p:cNvPicPr>
            <a:picLocks noChangeAspect="1" noChangeArrowheads="1"/>
          </p:cNvPicPr>
          <p:nvPr/>
        </p:nvPicPr>
        <p:blipFill>
          <a:blip r:embed="rId2" r:link="rId3"/>
          <a:srcRect/>
          <a:stretch>
            <a:fillRect/>
          </a:stretch>
        </p:blipFill>
        <p:spPr bwMode="auto">
          <a:xfrm>
            <a:off x="1066800" y="601663"/>
            <a:ext cx="6934200" cy="616108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1676400"/>
            <a:ext cx="9144000" cy="2282825"/>
          </a:xfrm>
          <a:prstGeom prst="rect">
            <a:avLst/>
          </a:prstGeom>
          <a:noFill/>
          <a:ln w="9525">
            <a:noFill/>
            <a:miter lim="800000"/>
            <a:headEnd/>
            <a:tailEnd/>
          </a:ln>
          <a:effectLst/>
        </p:spPr>
        <p:txBody>
          <a:bodyPr>
            <a:spAutoFit/>
          </a:bodyPr>
          <a:lstStyle/>
          <a:p>
            <a:pPr algn="ctr"/>
            <a:r>
              <a:rPr lang="es-ES" b="1" u="sng">
                <a:latin typeface="Arial Unicode MS" pitchFamily="34" charset="-128"/>
                <a:ea typeface="Arial Unicode MS" pitchFamily="34" charset="-128"/>
                <a:cs typeface="Arial Unicode MS" pitchFamily="34" charset="-128"/>
              </a:rPr>
              <a:t>7. Titulo</a:t>
            </a:r>
            <a:r>
              <a:rPr lang="es-ES">
                <a:latin typeface="Arial Unicode MS" pitchFamily="34" charset="-128"/>
                <a:ea typeface="Arial Unicode MS" pitchFamily="34" charset="-128"/>
                <a:cs typeface="Arial Unicode MS" pitchFamily="34" charset="-128"/>
              </a:rPr>
              <a:t> </a:t>
            </a:r>
          </a:p>
          <a:p>
            <a:pPr algn="ctr" eaLnBrk="0" hangingPunct="0"/>
            <a:endParaRPr lang="es-MX">
              <a:cs typeface="Times New Roman" pitchFamily="18" charset="0"/>
            </a:endParaRPr>
          </a:p>
          <a:p>
            <a:pPr algn="ctr" eaLnBrk="0" hangingPunct="0"/>
            <a:r>
              <a:rPr lang="es-ES">
                <a:cs typeface="Times New Roman" pitchFamily="18" charset="0"/>
              </a:rPr>
              <a:t>Cada carta necesita un titulo y algunos informaciones adicionales como escala, autor y organi</a:t>
            </a:r>
            <a:r>
              <a:rPr lang="es-MX">
                <a:cs typeface="Times New Roman" pitchFamily="18" charset="0"/>
              </a:rPr>
              <a:t>z</a:t>
            </a:r>
            <a:r>
              <a:rPr lang="es-ES">
                <a:cs typeface="Times New Roman" pitchFamily="18" charset="0"/>
              </a:rPr>
              <a:t>ación. </a:t>
            </a:r>
            <a:br>
              <a:rPr lang="es-ES">
                <a:cs typeface="Times New Roman" pitchFamily="18" charset="0"/>
              </a:rPr>
            </a:br>
            <a:r>
              <a:rPr lang="es-ES">
                <a:cs typeface="Times New Roman" pitchFamily="18" charset="0"/>
              </a:rPr>
              <a:t/>
            </a:r>
            <a:br>
              <a:rPr lang="es-ES">
                <a:cs typeface="Times New Roman" pitchFamily="18" charset="0"/>
              </a:rPr>
            </a:br>
            <a:endParaRPr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68" name="Group 16"/>
          <p:cNvGrpSpPr>
            <a:grpSpLocks/>
          </p:cNvGrpSpPr>
          <p:nvPr/>
        </p:nvGrpSpPr>
        <p:grpSpPr bwMode="auto">
          <a:xfrm>
            <a:off x="1824038" y="2063750"/>
            <a:ext cx="5495925" cy="2732088"/>
            <a:chOff x="-3" y="-3"/>
            <a:chExt cx="3462" cy="1721"/>
          </a:xfrm>
        </p:grpSpPr>
        <p:grpSp>
          <p:nvGrpSpPr>
            <p:cNvPr id="23566" name="Group 14"/>
            <p:cNvGrpSpPr>
              <a:grpSpLocks/>
            </p:cNvGrpSpPr>
            <p:nvPr/>
          </p:nvGrpSpPr>
          <p:grpSpPr bwMode="auto">
            <a:xfrm>
              <a:off x="0" y="0"/>
              <a:ext cx="3456" cy="1715"/>
              <a:chOff x="0" y="0"/>
              <a:chExt cx="3456" cy="1715"/>
            </a:xfrm>
          </p:grpSpPr>
          <p:grpSp>
            <p:nvGrpSpPr>
              <p:cNvPr id="23559" name="Group 7"/>
              <p:cNvGrpSpPr>
                <a:grpSpLocks/>
              </p:cNvGrpSpPr>
              <p:nvPr/>
            </p:nvGrpSpPr>
            <p:grpSpPr bwMode="auto">
              <a:xfrm>
                <a:off x="0" y="0"/>
                <a:ext cx="3456" cy="391"/>
                <a:chOff x="0" y="0"/>
                <a:chExt cx="3456" cy="391"/>
              </a:xfrm>
            </p:grpSpPr>
            <p:sp>
              <p:nvSpPr>
                <p:cNvPr id="23554" name="Rectangle 2"/>
                <p:cNvSpPr>
                  <a:spLocks noChangeArrowheads="1"/>
                </p:cNvSpPr>
                <p:nvPr/>
              </p:nvSpPr>
              <p:spPr bwMode="auto">
                <a:xfrm>
                  <a:off x="6" y="6"/>
                  <a:ext cx="3444" cy="379"/>
                </a:xfrm>
                <a:prstGeom prst="rect">
                  <a:avLst/>
                </a:prstGeom>
                <a:noFill/>
                <a:ln w="9525">
                  <a:noFill/>
                  <a:miter lim="800000"/>
                  <a:headEnd/>
                  <a:tailEnd/>
                </a:ln>
                <a:effectLst/>
              </p:spPr>
              <p:txBody>
                <a:bodyPr anchor="ctr"/>
                <a:lstStyle/>
                <a:p>
                  <a:pPr algn="ctr"/>
                  <a:r>
                    <a:rPr lang="es-ES">
                      <a:latin typeface="Arial Unicode MS" pitchFamily="34" charset="-128"/>
                      <a:ea typeface="Arial Unicode MS" pitchFamily="34" charset="-128"/>
                      <a:cs typeface="Arial Unicode MS" pitchFamily="34" charset="-128"/>
                    </a:rPr>
                    <a:t>Carta geológica de [PAIS]</a:t>
                  </a:r>
                </a:p>
                <a:p>
                  <a:pPr algn="ctr" eaLnBrk="0" hangingPunct="0"/>
                  <a:endParaRPr lang="es-ES"/>
                </a:p>
              </p:txBody>
            </p:sp>
            <p:sp>
              <p:nvSpPr>
                <p:cNvPr id="23558" name="Rectangle 6"/>
                <p:cNvSpPr>
                  <a:spLocks noChangeArrowheads="1"/>
                </p:cNvSpPr>
                <p:nvPr/>
              </p:nvSpPr>
              <p:spPr bwMode="auto">
                <a:xfrm>
                  <a:off x="0" y="0"/>
                  <a:ext cx="3456" cy="391"/>
                </a:xfrm>
                <a:prstGeom prst="rect">
                  <a:avLst/>
                </a:prstGeom>
                <a:noFill/>
                <a:ln w="7">
                  <a:solidFill>
                    <a:srgbClr val="A0A0A0"/>
                  </a:solidFill>
                  <a:miter lim="800000"/>
                  <a:headEnd/>
                  <a:tailEnd/>
                </a:ln>
                <a:effectLst/>
              </p:spPr>
              <p:txBody>
                <a:bodyPr/>
                <a:lstStyle/>
                <a:p>
                  <a:endParaRPr lang="es-MX"/>
                </a:p>
              </p:txBody>
            </p:sp>
          </p:grpSp>
          <p:grpSp>
            <p:nvGrpSpPr>
              <p:cNvPr id="23561" name="Group 9"/>
              <p:cNvGrpSpPr>
                <a:grpSpLocks/>
              </p:cNvGrpSpPr>
              <p:nvPr/>
            </p:nvGrpSpPr>
            <p:grpSpPr bwMode="auto">
              <a:xfrm>
                <a:off x="0" y="403"/>
                <a:ext cx="3456" cy="506"/>
                <a:chOff x="0" y="403"/>
                <a:chExt cx="3456" cy="506"/>
              </a:xfrm>
            </p:grpSpPr>
            <p:sp>
              <p:nvSpPr>
                <p:cNvPr id="23555" name="Rectangle 3"/>
                <p:cNvSpPr>
                  <a:spLocks noChangeArrowheads="1"/>
                </p:cNvSpPr>
                <p:nvPr/>
              </p:nvSpPr>
              <p:spPr bwMode="auto">
                <a:xfrm>
                  <a:off x="6" y="409"/>
                  <a:ext cx="3444" cy="494"/>
                </a:xfrm>
                <a:prstGeom prst="rect">
                  <a:avLst/>
                </a:prstGeom>
                <a:noFill/>
                <a:ln w="9525">
                  <a:noFill/>
                  <a:miter lim="800000"/>
                  <a:headEnd/>
                  <a:tailEnd/>
                </a:ln>
                <a:effectLst/>
              </p:spPr>
              <p:txBody>
                <a:bodyPr anchor="ctr"/>
                <a:lstStyle/>
                <a:p>
                  <a:pPr algn="ctr"/>
                  <a:r>
                    <a:rPr lang="es-ES" b="1">
                      <a:latin typeface="Arial Unicode MS" pitchFamily="34" charset="-128"/>
                      <a:ea typeface="Arial Unicode MS" pitchFamily="34" charset="-128"/>
                      <a:cs typeface="Arial Unicode MS" pitchFamily="34" charset="-128"/>
                    </a:rPr>
                    <a:t>Hoja [Sector]</a:t>
                  </a:r>
                  <a:endParaRPr lang="es-ES">
                    <a:latin typeface="Arial Unicode MS" pitchFamily="34" charset="-128"/>
                    <a:ea typeface="Arial Unicode MS" pitchFamily="34" charset="-128"/>
                    <a:cs typeface="Arial Unicode MS" pitchFamily="34" charset="-128"/>
                  </a:endParaRPr>
                </a:p>
                <a:p>
                  <a:pPr algn="ctr" eaLnBrk="0" hangingPunct="0"/>
                  <a:endParaRPr lang="es-ES"/>
                </a:p>
              </p:txBody>
            </p:sp>
            <p:sp>
              <p:nvSpPr>
                <p:cNvPr id="23560" name="Rectangle 8"/>
                <p:cNvSpPr>
                  <a:spLocks noChangeArrowheads="1"/>
                </p:cNvSpPr>
                <p:nvPr/>
              </p:nvSpPr>
              <p:spPr bwMode="auto">
                <a:xfrm>
                  <a:off x="0" y="403"/>
                  <a:ext cx="3456" cy="506"/>
                </a:xfrm>
                <a:prstGeom prst="rect">
                  <a:avLst/>
                </a:prstGeom>
                <a:noFill/>
                <a:ln w="7">
                  <a:solidFill>
                    <a:srgbClr val="A0A0A0"/>
                  </a:solidFill>
                  <a:miter lim="800000"/>
                  <a:headEnd/>
                  <a:tailEnd/>
                </a:ln>
                <a:effectLst/>
              </p:spPr>
              <p:txBody>
                <a:bodyPr/>
                <a:lstStyle/>
                <a:p>
                  <a:endParaRPr lang="es-MX"/>
                </a:p>
              </p:txBody>
            </p:sp>
          </p:grpSp>
          <p:grpSp>
            <p:nvGrpSpPr>
              <p:cNvPr id="23563" name="Group 11"/>
              <p:cNvGrpSpPr>
                <a:grpSpLocks/>
              </p:cNvGrpSpPr>
              <p:nvPr/>
            </p:nvGrpSpPr>
            <p:grpSpPr bwMode="auto">
              <a:xfrm>
                <a:off x="0" y="921"/>
                <a:ext cx="3456" cy="391"/>
                <a:chOff x="0" y="921"/>
                <a:chExt cx="3456" cy="391"/>
              </a:xfrm>
            </p:grpSpPr>
            <p:sp>
              <p:nvSpPr>
                <p:cNvPr id="23556" name="Rectangle 4"/>
                <p:cNvSpPr>
                  <a:spLocks noChangeArrowheads="1"/>
                </p:cNvSpPr>
                <p:nvPr/>
              </p:nvSpPr>
              <p:spPr bwMode="auto">
                <a:xfrm>
                  <a:off x="6" y="927"/>
                  <a:ext cx="3444" cy="379"/>
                </a:xfrm>
                <a:prstGeom prst="rect">
                  <a:avLst/>
                </a:prstGeom>
                <a:noFill/>
                <a:ln w="9525">
                  <a:noFill/>
                  <a:miter lim="800000"/>
                  <a:headEnd/>
                  <a:tailEnd/>
                </a:ln>
                <a:effectLst/>
              </p:spPr>
              <p:txBody>
                <a:bodyPr anchor="ctr"/>
                <a:lstStyle/>
                <a:p>
                  <a:pPr algn="ctr"/>
                  <a:r>
                    <a:rPr lang="es-ES">
                      <a:latin typeface="Arial Unicode MS" pitchFamily="34" charset="-128"/>
                      <a:ea typeface="Arial Unicode MS" pitchFamily="34" charset="-128"/>
                      <a:cs typeface="Arial Unicode MS" pitchFamily="34" charset="-128"/>
                    </a:rPr>
                    <a:t>Escala 1: XX.000</a:t>
                  </a:r>
                </a:p>
                <a:p>
                  <a:pPr algn="ctr" eaLnBrk="0" hangingPunct="0"/>
                  <a:endParaRPr lang="es-ES"/>
                </a:p>
              </p:txBody>
            </p:sp>
            <p:sp>
              <p:nvSpPr>
                <p:cNvPr id="23562" name="Rectangle 10"/>
                <p:cNvSpPr>
                  <a:spLocks noChangeArrowheads="1"/>
                </p:cNvSpPr>
                <p:nvPr/>
              </p:nvSpPr>
              <p:spPr bwMode="auto">
                <a:xfrm>
                  <a:off x="0" y="921"/>
                  <a:ext cx="3456" cy="391"/>
                </a:xfrm>
                <a:prstGeom prst="rect">
                  <a:avLst/>
                </a:prstGeom>
                <a:noFill/>
                <a:ln w="7">
                  <a:solidFill>
                    <a:srgbClr val="A0A0A0"/>
                  </a:solidFill>
                  <a:miter lim="800000"/>
                  <a:headEnd/>
                  <a:tailEnd/>
                </a:ln>
                <a:effectLst/>
              </p:spPr>
              <p:txBody>
                <a:bodyPr/>
                <a:lstStyle/>
                <a:p>
                  <a:endParaRPr lang="es-MX"/>
                </a:p>
              </p:txBody>
            </p:sp>
          </p:grpSp>
          <p:grpSp>
            <p:nvGrpSpPr>
              <p:cNvPr id="23565" name="Group 13"/>
              <p:cNvGrpSpPr>
                <a:grpSpLocks/>
              </p:cNvGrpSpPr>
              <p:nvPr/>
            </p:nvGrpSpPr>
            <p:grpSpPr bwMode="auto">
              <a:xfrm>
                <a:off x="0" y="1324"/>
                <a:ext cx="3456" cy="391"/>
                <a:chOff x="0" y="1324"/>
                <a:chExt cx="3456" cy="391"/>
              </a:xfrm>
            </p:grpSpPr>
            <p:sp>
              <p:nvSpPr>
                <p:cNvPr id="23557" name="Rectangle 5"/>
                <p:cNvSpPr>
                  <a:spLocks noChangeArrowheads="1"/>
                </p:cNvSpPr>
                <p:nvPr/>
              </p:nvSpPr>
              <p:spPr bwMode="auto">
                <a:xfrm>
                  <a:off x="6" y="1330"/>
                  <a:ext cx="3444" cy="379"/>
                </a:xfrm>
                <a:prstGeom prst="rect">
                  <a:avLst/>
                </a:prstGeom>
                <a:noFill/>
                <a:ln w="9525">
                  <a:noFill/>
                  <a:miter lim="800000"/>
                  <a:headEnd/>
                  <a:tailEnd/>
                </a:ln>
                <a:effectLst/>
              </p:spPr>
              <p:txBody>
                <a:bodyPr anchor="ctr"/>
                <a:lstStyle/>
                <a:p>
                  <a:pPr algn="ctr"/>
                  <a:r>
                    <a:rPr lang="es-ES">
                      <a:latin typeface="Arial Unicode MS" pitchFamily="34" charset="-128"/>
                      <a:ea typeface="Arial Unicode MS" pitchFamily="34" charset="-128"/>
                      <a:cs typeface="Arial Unicode MS" pitchFamily="34" charset="-128"/>
                    </a:rPr>
                    <a:t>[ORGANISACIÓN, AUTOR]</a:t>
                  </a:r>
                </a:p>
                <a:p>
                  <a:pPr algn="ctr" eaLnBrk="0" hangingPunct="0"/>
                  <a:endParaRPr lang="es-ES"/>
                </a:p>
              </p:txBody>
            </p:sp>
            <p:sp>
              <p:nvSpPr>
                <p:cNvPr id="23564" name="Rectangle 12"/>
                <p:cNvSpPr>
                  <a:spLocks noChangeArrowheads="1"/>
                </p:cNvSpPr>
                <p:nvPr/>
              </p:nvSpPr>
              <p:spPr bwMode="auto">
                <a:xfrm>
                  <a:off x="0" y="1324"/>
                  <a:ext cx="3456" cy="391"/>
                </a:xfrm>
                <a:prstGeom prst="rect">
                  <a:avLst/>
                </a:prstGeom>
                <a:noFill/>
                <a:ln w="7">
                  <a:solidFill>
                    <a:srgbClr val="A0A0A0"/>
                  </a:solidFill>
                  <a:miter lim="800000"/>
                  <a:headEnd/>
                  <a:tailEnd/>
                </a:ln>
                <a:effectLst/>
              </p:spPr>
              <p:txBody>
                <a:bodyPr/>
                <a:lstStyle/>
                <a:p>
                  <a:endParaRPr lang="es-MX"/>
                </a:p>
              </p:txBody>
            </p:sp>
          </p:grpSp>
        </p:grpSp>
        <p:sp>
          <p:nvSpPr>
            <p:cNvPr id="23567" name="Rectangle 15"/>
            <p:cNvSpPr>
              <a:spLocks noChangeArrowheads="1"/>
            </p:cNvSpPr>
            <p:nvPr/>
          </p:nvSpPr>
          <p:spPr bwMode="auto">
            <a:xfrm>
              <a:off x="-3" y="-3"/>
              <a:ext cx="3462" cy="1721"/>
            </a:xfrm>
            <a:prstGeom prst="rect">
              <a:avLst/>
            </a:prstGeom>
            <a:noFill/>
            <a:ln w="9525">
              <a:solidFill>
                <a:srgbClr val="A0A0A0"/>
              </a:solidFill>
              <a:miter lim="800000"/>
              <a:headEnd/>
              <a:tailEnd/>
            </a:ln>
            <a:effectLst/>
          </p:spPr>
          <p:txBody>
            <a:bodyPr/>
            <a:lstStyle/>
            <a:p>
              <a:endParaRPr lang="es-MX"/>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048000" y="228600"/>
            <a:ext cx="2590800" cy="1187450"/>
          </a:xfrm>
          <a:prstGeom prst="rect">
            <a:avLst/>
          </a:prstGeom>
          <a:noFill/>
          <a:ln w="9525">
            <a:noFill/>
            <a:miter lim="800000"/>
            <a:headEnd/>
            <a:tailEnd/>
          </a:ln>
          <a:effectLst/>
        </p:spPr>
        <p:txBody>
          <a:bodyPr>
            <a:spAutoFit/>
          </a:bodyPr>
          <a:lstStyle/>
          <a:p>
            <a:pPr algn="ctr"/>
            <a:r>
              <a:rPr lang="es-ES" b="1" u="sng">
                <a:latin typeface="Arial Unicode MS" pitchFamily="34" charset="-128"/>
                <a:ea typeface="Arial Unicode MS" pitchFamily="34" charset="-128"/>
                <a:cs typeface="Arial Unicode MS" pitchFamily="34" charset="-128"/>
              </a:rPr>
              <a:t>8. Dibujo del perfil</a:t>
            </a:r>
            <a:r>
              <a:rPr lang="es-ES">
                <a:latin typeface="Arial Unicode MS" pitchFamily="34" charset="-128"/>
                <a:ea typeface="Arial Unicode MS" pitchFamily="34" charset="-128"/>
                <a:cs typeface="Arial Unicode MS" pitchFamily="34" charset="-128"/>
              </a:rPr>
              <a:t> </a:t>
            </a:r>
          </a:p>
          <a:p>
            <a:pPr algn="ctr" eaLnBrk="0" hangingPunct="0"/>
            <a:endParaRPr lang="es-ES"/>
          </a:p>
        </p:txBody>
      </p:sp>
      <p:sp>
        <p:nvSpPr>
          <p:cNvPr id="24579" name="Rectangle 3"/>
          <p:cNvSpPr>
            <a:spLocks noChangeArrowheads="1"/>
          </p:cNvSpPr>
          <p:nvPr/>
        </p:nvSpPr>
        <p:spPr bwMode="auto">
          <a:xfrm>
            <a:off x="0" y="1905000"/>
            <a:ext cx="9144000" cy="3743325"/>
          </a:xfrm>
          <a:prstGeom prst="rect">
            <a:avLst/>
          </a:prstGeom>
          <a:noFill/>
          <a:ln w="9525">
            <a:noFill/>
            <a:miter lim="800000"/>
            <a:headEnd/>
            <a:tailEnd/>
          </a:ln>
          <a:effectLst/>
        </p:spPr>
        <p:txBody>
          <a:bodyPr>
            <a:spAutoFit/>
          </a:bodyPr>
          <a:lstStyle/>
          <a:p>
            <a:pPr algn="ctr"/>
            <a:r>
              <a:rPr lang="es-ES">
                <a:latin typeface="Arial Unicode MS" pitchFamily="34" charset="-128"/>
                <a:ea typeface="Arial Unicode MS" pitchFamily="34" charset="-128"/>
                <a:cs typeface="Arial Unicode MS" pitchFamily="34" charset="-128"/>
              </a:rPr>
              <a:t>Abajo de la carta se dibujan un perfil o mejor dos perfiles (longitudinal y tranversal) pero un perfil tiene que ser perpendicular del rumbo general de los estratos. En mapas de color se usan en el perfil las mismas colores como en el mapa. En mapas en blanco y negro se usan la misma simbología. Normalmente la escala horizontal del perfil es igual de la escala de la carta y la escala vertical del perfil es igual de la escala horizontal. </a:t>
            </a:r>
          </a:p>
          <a:p>
            <a:pPr algn="ctr" eaLnBrk="0" hangingPunct="0"/>
            <a:r>
              <a:rPr lang="es-ES">
                <a:latin typeface="Arial Unicode MS" pitchFamily="34" charset="-128"/>
                <a:ea typeface="Arial Unicode MS" pitchFamily="34" charset="-128"/>
                <a:cs typeface="Arial Unicode MS" pitchFamily="34" charset="-128"/>
              </a:rPr>
              <a:t>véase confección de un perfil </a:t>
            </a:r>
          </a:p>
          <a:p>
            <a:pPr algn="ctr" eaLnBrk="0" hangingPunct="0"/>
            <a:endParaRPr lang="es-E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533400" y="609600"/>
            <a:ext cx="8229600" cy="4893647"/>
          </a:xfrm>
          <a:prstGeom prst="rect">
            <a:avLst/>
          </a:prstGeom>
          <a:noFill/>
          <a:ln w="9525">
            <a:noFill/>
            <a:miter lim="800000"/>
            <a:headEnd/>
            <a:tailEnd/>
          </a:ln>
          <a:effectLst/>
        </p:spPr>
        <p:txBody>
          <a:bodyPr>
            <a:spAutoFit/>
          </a:bodyPr>
          <a:lstStyle/>
          <a:p>
            <a:pPr>
              <a:spcBef>
                <a:spcPct val="50000"/>
              </a:spcBef>
            </a:pPr>
            <a:r>
              <a:rPr lang="es-ES" dirty="0">
                <a:cs typeface="Times New Roman" pitchFamily="18" charset="0"/>
              </a:rPr>
              <a:t>En la leyenda litológica o geológica tienen que aparecer todas unidades y/o formaciones que existen en el mapa. Arriba vienen los unidades más joven, abajo los más antiguos. Sí hay dos facies (dos unidades con diferentes rocas, pero del misma edad) se dibuja al mismo nivel horizontal. </a:t>
            </a:r>
            <a:endParaRPr lang="es-MX" dirty="0">
              <a:cs typeface="Times New Roman" pitchFamily="18" charset="0"/>
            </a:endParaRPr>
          </a:p>
          <a:p>
            <a:pPr>
              <a:spcBef>
                <a:spcPct val="50000"/>
              </a:spcBef>
            </a:pPr>
            <a:endParaRPr lang="es-MX" dirty="0">
              <a:cs typeface="Times New Roman" pitchFamily="18" charset="0"/>
            </a:endParaRPr>
          </a:p>
          <a:p>
            <a:pPr>
              <a:spcBef>
                <a:spcPct val="50000"/>
              </a:spcBef>
            </a:pPr>
            <a:r>
              <a:rPr lang="es-ES" dirty="0">
                <a:cs typeface="Times New Roman" pitchFamily="18" charset="0"/>
              </a:rPr>
              <a:t>Sí no se conoce la edad absoluto (¿</a:t>
            </a:r>
            <a:r>
              <a:rPr lang="es-ES" dirty="0" smtClean="0">
                <a:cs typeface="Times New Roman" pitchFamily="18" charset="0"/>
              </a:rPr>
              <a:t>cretácico </a:t>
            </a:r>
            <a:r>
              <a:rPr lang="es-ES" dirty="0">
                <a:cs typeface="Times New Roman" pitchFamily="18" charset="0"/>
              </a:rPr>
              <a:t>o terciario ?) se dibujan el cajoncito arriba del límite como en el caso del granito. Los cajoncitos contienen una identificación de letras (por ejemplo: </a:t>
            </a:r>
            <a:r>
              <a:rPr lang="es-ES" dirty="0" err="1">
                <a:cs typeface="Times New Roman" pitchFamily="18" charset="0"/>
              </a:rPr>
              <a:t>Qe</a:t>
            </a:r>
            <a:r>
              <a:rPr lang="es-ES" dirty="0">
                <a:cs typeface="Times New Roman" pitchFamily="18" charset="0"/>
              </a:rPr>
              <a:t>) para </a:t>
            </a:r>
            <a:r>
              <a:rPr lang="es-ES" dirty="0" smtClean="0">
                <a:cs typeface="Times New Roman" pitchFamily="18" charset="0"/>
              </a:rPr>
              <a:t>facilitar </a:t>
            </a:r>
            <a:r>
              <a:rPr lang="es-ES" dirty="0">
                <a:cs typeface="Times New Roman" pitchFamily="18" charset="0"/>
              </a:rPr>
              <a:t>la </a:t>
            </a:r>
            <a:r>
              <a:rPr lang="es-ES" dirty="0" smtClean="0">
                <a:cs typeface="Times New Roman" pitchFamily="18" charset="0"/>
              </a:rPr>
              <a:t>comparación </a:t>
            </a:r>
            <a:r>
              <a:rPr lang="es-ES" dirty="0">
                <a:cs typeface="Times New Roman" pitchFamily="18" charset="0"/>
              </a:rPr>
              <a:t>de los colores con el mapa. Además se dan una descripción de las unidades en una forma muy corta</a:t>
            </a:r>
            <a:r>
              <a:rPr lang="es-ES" dirty="0"/>
              <a:t> </a:t>
            </a:r>
          </a:p>
        </p:txBody>
      </p:sp>
    </p:spTree>
  </p:cSld>
  <p:clrMapOvr>
    <a:masterClrMapping/>
  </p:clrMapOvr>
</p:sld>
</file>

<file path=ppt/theme/theme1.xml><?xml version="1.0" encoding="utf-8"?>
<a:theme xmlns:a="http://schemas.openxmlformats.org/drawingml/2006/main" name="Transmisión de listas">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nsmisión de lis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342</TotalTime>
  <Words>1057</Words>
  <Application>Microsoft Office PowerPoint</Application>
  <PresentationFormat>Presentación en pantalla (4:3)</PresentationFormat>
  <Paragraphs>99</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Transmisión de listas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unison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ochoa</dc:creator>
  <cp:lastModifiedBy>Dell</cp:lastModifiedBy>
  <cp:revision>6</cp:revision>
  <dcterms:created xsi:type="dcterms:W3CDTF">2003-11-18T19:34:48Z</dcterms:created>
  <dcterms:modified xsi:type="dcterms:W3CDTF">2014-10-16T16:43:41Z</dcterms:modified>
</cp:coreProperties>
</file>