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20" r:id="rId1"/>
  </p:sldMasterIdLst>
  <p:notesMasterIdLst>
    <p:notesMasterId r:id="rId28"/>
  </p:notesMasterIdLst>
  <p:sldIdLst>
    <p:sldId id="257" r:id="rId2"/>
    <p:sldId id="323" r:id="rId3"/>
    <p:sldId id="291" r:id="rId4"/>
    <p:sldId id="322" r:id="rId5"/>
    <p:sldId id="315" r:id="rId6"/>
    <p:sldId id="316" r:id="rId7"/>
    <p:sldId id="317" r:id="rId8"/>
    <p:sldId id="318" r:id="rId9"/>
    <p:sldId id="319" r:id="rId10"/>
    <p:sldId id="320" r:id="rId11"/>
    <p:sldId id="324" r:id="rId12"/>
    <p:sldId id="325" r:id="rId13"/>
    <p:sldId id="326" r:id="rId14"/>
    <p:sldId id="327" r:id="rId15"/>
    <p:sldId id="328" r:id="rId16"/>
    <p:sldId id="321" r:id="rId17"/>
    <p:sldId id="332" r:id="rId18"/>
    <p:sldId id="334" r:id="rId19"/>
    <p:sldId id="335" r:id="rId20"/>
    <p:sldId id="336" r:id="rId21"/>
    <p:sldId id="337" r:id="rId22"/>
    <p:sldId id="331" r:id="rId23"/>
    <p:sldId id="314" r:id="rId24"/>
    <p:sldId id="329" r:id="rId25"/>
    <p:sldId id="330" r:id="rId26"/>
    <p:sldId id="313" r:id="rId27"/>
  </p:sldIdLst>
  <p:sldSz cx="9144000" cy="6858000" type="letter"/>
  <p:notesSz cx="6858000" cy="9710738"/>
  <p:defaultTextStyle>
    <a:defPPr>
      <a:defRPr lang="es-V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3000" y="-109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1"/>
            <a:ext cx="2971800" cy="485707"/>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1"/>
            <a:ext cx="2971800" cy="485707"/>
          </a:xfrm>
          <a:prstGeom prst="rect">
            <a:avLst/>
          </a:prstGeom>
        </p:spPr>
        <p:txBody>
          <a:bodyPr vert="horz" lIns="91440" tIns="45720" rIns="91440" bIns="45720" rtlCol="0"/>
          <a:lstStyle>
            <a:lvl1pPr algn="r">
              <a:defRPr sz="1200"/>
            </a:lvl1pPr>
          </a:lstStyle>
          <a:p>
            <a:fld id="{B4707DDF-1CA3-4FD3-B215-931F528FC252}" type="datetimeFigureOut">
              <a:rPr lang="es-ES" smtClean="0"/>
              <a:pPr/>
              <a:t>27/10/2014</a:t>
            </a:fld>
            <a:endParaRPr lang="es-ES" dirty="0"/>
          </a:p>
        </p:txBody>
      </p:sp>
      <p:sp>
        <p:nvSpPr>
          <p:cNvPr id="4" name="3 Marcador de imagen de diapositiva"/>
          <p:cNvSpPr>
            <a:spLocks noGrp="1" noRot="1" noChangeAspect="1"/>
          </p:cNvSpPr>
          <p:nvPr>
            <p:ph type="sldImg" idx="2"/>
          </p:nvPr>
        </p:nvSpPr>
        <p:spPr>
          <a:xfrm>
            <a:off x="1001713" y="728663"/>
            <a:ext cx="4854575" cy="3641725"/>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612517"/>
            <a:ext cx="5486400" cy="43696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223335"/>
            <a:ext cx="2971800" cy="485707"/>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9223335"/>
            <a:ext cx="2971800" cy="485707"/>
          </a:xfrm>
          <a:prstGeom prst="rect">
            <a:avLst/>
          </a:prstGeom>
        </p:spPr>
        <p:txBody>
          <a:bodyPr vert="horz" lIns="91440" tIns="45720" rIns="91440" bIns="45720" rtlCol="0" anchor="b"/>
          <a:lstStyle>
            <a:lvl1pPr algn="r">
              <a:defRPr sz="1200"/>
            </a:lvl1pPr>
          </a:lstStyle>
          <a:p>
            <a:fld id="{A1344212-16AD-4FCD-838D-5DD3AD35F27D}" type="slidenum">
              <a:rPr lang="es-ES" smtClean="0"/>
              <a:pPr/>
              <a:t>‹Nº›</a:t>
            </a:fld>
            <a:endParaRPr lang="es-ES" dirty="0"/>
          </a:p>
        </p:txBody>
      </p:sp>
    </p:spTree>
    <p:extLst>
      <p:ext uri="{BB962C8B-B14F-4D97-AF65-F5344CB8AC3E}">
        <p14:creationId xmlns:p14="http://schemas.microsoft.com/office/powerpoint/2010/main" val="685631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A164A8B2-EBAD-4B04-9226-685BE6FD1EFF}" type="datetime1">
              <a:rPr lang="es-VE" smtClean="0"/>
              <a:pPr/>
              <a:t>27/10/2014</a:t>
            </a:fld>
            <a:endParaRPr lang="es-VE"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VE"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56FC71ED-6A86-45F9-9482-0FDF6EAE54A3}" type="slidenum">
              <a:rPr lang="es-VE" smtClean="0"/>
              <a:pPr/>
              <a:t>‹Nº›</a:t>
            </a:fld>
            <a:endParaRPr lang="es-VE"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fld id="{28ABF8B1-8624-47A1-9801-86D58C2896C6}" type="datetime1">
              <a:rPr lang="es-VE" smtClean="0"/>
              <a:pPr/>
              <a:t>27/10/2014</a:t>
            </a:fld>
            <a:endParaRPr lang="es-VE" dirty="0"/>
          </a:p>
        </p:txBody>
      </p:sp>
      <p:sp>
        <p:nvSpPr>
          <p:cNvPr id="9" name="8 Marcador de número de diapositiva"/>
          <p:cNvSpPr>
            <a:spLocks noGrp="1"/>
          </p:cNvSpPr>
          <p:nvPr>
            <p:ph type="sldNum" sz="quarter" idx="15"/>
          </p:nvPr>
        </p:nvSpPr>
        <p:spPr/>
        <p:txBody>
          <a:bodyPr rtlCol="0"/>
          <a:lstStyle/>
          <a:p>
            <a:fld id="{56FC71ED-6A86-45F9-9482-0FDF6EAE54A3}" type="slidenum">
              <a:rPr lang="es-VE" smtClean="0"/>
              <a:pPr/>
              <a:t>‹Nº›</a:t>
            </a:fld>
            <a:endParaRPr lang="es-VE" dirty="0"/>
          </a:p>
        </p:txBody>
      </p:sp>
      <p:sp>
        <p:nvSpPr>
          <p:cNvPr id="10" name="9 Marcador de pie de página"/>
          <p:cNvSpPr>
            <a:spLocks noGrp="1"/>
          </p:cNvSpPr>
          <p:nvPr>
            <p:ph type="ftr" sz="quarter" idx="16"/>
          </p:nvPr>
        </p:nvSpPr>
        <p:spPr/>
        <p:txBody>
          <a:bodyPr rtlCol="0"/>
          <a:lstStyle/>
          <a:p>
            <a:endParaRPr kumimoji="0" lang="en-US" dirty="0"/>
          </a:p>
        </p:txBody>
      </p:sp>
      <p:sp>
        <p:nvSpPr>
          <p:cNvPr id="11" name="4 Marcador de pie de página"/>
          <p:cNvSpPr txBox="1">
            <a:spLocks/>
          </p:cNvSpPr>
          <p:nvPr userDrawn="1"/>
        </p:nvSpPr>
        <p:spPr>
          <a:xfrm>
            <a:off x="3276600" y="6357958"/>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VE" sz="1200" b="0" i="0" u="none" strike="noStrike" kern="1200" cap="none" spc="0" normalizeH="0" baseline="0" noProof="0" dirty="0" smtClean="0">
                <a:ln>
                  <a:noFill/>
                </a:ln>
                <a:solidFill>
                  <a:schemeClr val="tx1">
                    <a:tint val="75000"/>
                  </a:schemeClr>
                </a:solidFill>
                <a:effectLst/>
                <a:uLnTx/>
                <a:uFillTx/>
                <a:latin typeface="+mn-lt"/>
                <a:ea typeface="+mn-ea"/>
                <a:cs typeface="+mn-cs"/>
              </a:rPr>
              <a:t>ING. WILLIAM LOPEZ</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5E61004D-C444-4C7D-9FB0-A9632E6AFBAC}" type="datetime1">
              <a:rPr lang="es-VE" smtClean="0"/>
              <a:pPr/>
              <a:t>27/10/2014</a:t>
            </a:fld>
            <a:endParaRPr lang="es-VE"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VE"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56FC71ED-6A86-45F9-9482-0FDF6EAE54A3}" type="slidenum">
              <a:rPr lang="es-VE" smtClean="0"/>
              <a:pPr/>
              <a:t>‹Nº›</a:t>
            </a:fld>
            <a:endParaRPr lang="es-VE"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13FF2765-0B41-43A1-B773-0D43C7A2AF00}" type="datetime1">
              <a:rPr lang="es-VE" smtClean="0"/>
              <a:pPr/>
              <a:t>27/10/2014</a:t>
            </a:fld>
            <a:endParaRPr lang="es-VE" dirty="0"/>
          </a:p>
        </p:txBody>
      </p:sp>
      <p:sp>
        <p:nvSpPr>
          <p:cNvPr id="6" name="5 Marcador de pie de página"/>
          <p:cNvSpPr>
            <a:spLocks noGrp="1"/>
          </p:cNvSpPr>
          <p:nvPr>
            <p:ph type="ftr" sz="quarter" idx="11"/>
          </p:nvPr>
        </p:nvSpPr>
        <p:spPr/>
        <p:txBody>
          <a:bodyPr/>
          <a:lstStyle/>
          <a:p>
            <a:endParaRPr lang="es-VE" dirty="0"/>
          </a:p>
        </p:txBody>
      </p:sp>
      <p:sp>
        <p:nvSpPr>
          <p:cNvPr id="7" name="6 Marcador de número de diapositiva"/>
          <p:cNvSpPr>
            <a:spLocks noGrp="1"/>
          </p:cNvSpPr>
          <p:nvPr>
            <p:ph type="sldNum" sz="quarter" idx="12"/>
          </p:nvPr>
        </p:nvSpPr>
        <p:spPr/>
        <p:txBody>
          <a:bodyPr/>
          <a:lstStyle/>
          <a:p>
            <a:fld id="{56FC71ED-6A86-45F9-9482-0FDF6EAE54A3}" type="slidenum">
              <a:rPr lang="es-VE" smtClean="0"/>
              <a:pPr/>
              <a:t>‹Nº›</a:t>
            </a:fld>
            <a:endParaRPr lang="es-VE"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41A70B01-9B1A-4520-AB83-5957070C46AF}" type="datetime1">
              <a:rPr lang="es-VE" smtClean="0"/>
              <a:pPr/>
              <a:t>27/10/2014</a:t>
            </a:fld>
            <a:endParaRPr lang="es-VE" dirty="0"/>
          </a:p>
        </p:txBody>
      </p:sp>
      <p:sp>
        <p:nvSpPr>
          <p:cNvPr id="8" name="7 Marcador de pie de página"/>
          <p:cNvSpPr>
            <a:spLocks noGrp="1"/>
          </p:cNvSpPr>
          <p:nvPr>
            <p:ph type="ftr" sz="quarter" idx="11"/>
          </p:nvPr>
        </p:nvSpPr>
        <p:spPr/>
        <p:txBody>
          <a:bodyPr/>
          <a:lstStyle/>
          <a:p>
            <a:endParaRPr lang="es-VE" dirty="0"/>
          </a:p>
        </p:txBody>
      </p:sp>
      <p:sp>
        <p:nvSpPr>
          <p:cNvPr id="9" name="8 Marcador de número de diapositiva"/>
          <p:cNvSpPr>
            <a:spLocks noGrp="1"/>
          </p:cNvSpPr>
          <p:nvPr>
            <p:ph type="sldNum" sz="quarter" idx="12"/>
          </p:nvPr>
        </p:nvSpPr>
        <p:spPr/>
        <p:txBody>
          <a:bodyPr/>
          <a:lstStyle/>
          <a:p>
            <a:fld id="{56FC71ED-6A86-45F9-9482-0FDF6EAE54A3}" type="slidenum">
              <a:rPr lang="es-VE" smtClean="0"/>
              <a:pPr/>
              <a:t>‹Nº›</a:t>
            </a:fld>
            <a:endParaRPr lang="es-VE"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D4D7519E-72B2-4E05-93F6-086CB4B824DA}" type="datetime1">
              <a:rPr lang="es-VE" smtClean="0"/>
              <a:pPr/>
              <a:t>27/10/2014</a:t>
            </a:fld>
            <a:endParaRPr lang="es-VE" dirty="0"/>
          </a:p>
        </p:txBody>
      </p:sp>
      <p:sp>
        <p:nvSpPr>
          <p:cNvPr id="7" name="6 Marcador de número de diapositiva"/>
          <p:cNvSpPr>
            <a:spLocks noGrp="1"/>
          </p:cNvSpPr>
          <p:nvPr>
            <p:ph type="sldNum" sz="quarter" idx="11"/>
          </p:nvPr>
        </p:nvSpPr>
        <p:spPr/>
        <p:txBody>
          <a:bodyPr rtlCol="0"/>
          <a:lstStyle/>
          <a:p>
            <a:fld id="{56FC71ED-6A86-45F9-9482-0FDF6EAE54A3}" type="slidenum">
              <a:rPr lang="es-VE" smtClean="0"/>
              <a:pPr/>
              <a:t>‹Nº›</a:t>
            </a:fld>
            <a:endParaRPr lang="es-VE" dirty="0"/>
          </a:p>
        </p:txBody>
      </p:sp>
      <p:sp>
        <p:nvSpPr>
          <p:cNvPr id="8" name="7 Marcador de pie de página"/>
          <p:cNvSpPr>
            <a:spLocks noGrp="1"/>
          </p:cNvSpPr>
          <p:nvPr>
            <p:ph type="ftr" sz="quarter" idx="12"/>
          </p:nvPr>
        </p:nvSpPr>
        <p:spPr/>
        <p:txBody>
          <a:bodyPr rtlCol="0"/>
          <a:lstStyle/>
          <a:p>
            <a:endParaRPr lang="es-V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F39808B-747B-4B42-BBC9-558289423B73}" type="datetime1">
              <a:rPr lang="es-VE" smtClean="0"/>
              <a:pPr/>
              <a:t>27/10/2014</a:t>
            </a:fld>
            <a:endParaRPr lang="es-VE" dirty="0"/>
          </a:p>
        </p:txBody>
      </p:sp>
      <p:sp>
        <p:nvSpPr>
          <p:cNvPr id="3" name="2 Marcador de pie de página"/>
          <p:cNvSpPr>
            <a:spLocks noGrp="1"/>
          </p:cNvSpPr>
          <p:nvPr>
            <p:ph type="ftr" sz="quarter" idx="11"/>
          </p:nvPr>
        </p:nvSpPr>
        <p:spPr/>
        <p:txBody>
          <a:bodyPr/>
          <a:lstStyle/>
          <a:p>
            <a:endParaRPr lang="es-VE" dirty="0"/>
          </a:p>
        </p:txBody>
      </p:sp>
      <p:sp>
        <p:nvSpPr>
          <p:cNvPr id="4" name="3 Marcador de número de diapositiva"/>
          <p:cNvSpPr>
            <a:spLocks noGrp="1"/>
          </p:cNvSpPr>
          <p:nvPr>
            <p:ph type="sldNum" sz="quarter" idx="12"/>
          </p:nvPr>
        </p:nvSpPr>
        <p:spPr/>
        <p:txBody>
          <a:bodyPr/>
          <a:lstStyle/>
          <a:p>
            <a:fld id="{56FC71ED-6A86-45F9-9482-0FDF6EAE54A3}" type="slidenum">
              <a:rPr lang="es-VE" smtClean="0"/>
              <a:pPr/>
              <a:t>‹Nº›</a:t>
            </a:fld>
            <a:endParaRPr lang="es-V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fld id="{796305F8-7A70-4808-8129-69DBDEAD8B99}" type="datetime1">
              <a:rPr lang="es-VE" smtClean="0"/>
              <a:pPr/>
              <a:t>27/10/2014</a:t>
            </a:fld>
            <a:endParaRPr lang="es-VE" dirty="0"/>
          </a:p>
        </p:txBody>
      </p:sp>
      <p:sp>
        <p:nvSpPr>
          <p:cNvPr id="22" name="21 Marcador de número de diapositiva"/>
          <p:cNvSpPr>
            <a:spLocks noGrp="1"/>
          </p:cNvSpPr>
          <p:nvPr>
            <p:ph type="sldNum" sz="quarter" idx="15"/>
          </p:nvPr>
        </p:nvSpPr>
        <p:spPr/>
        <p:txBody>
          <a:bodyPr rtlCol="0"/>
          <a:lstStyle/>
          <a:p>
            <a:fld id="{56FC71ED-6A86-45F9-9482-0FDF6EAE54A3}" type="slidenum">
              <a:rPr lang="es-VE" smtClean="0"/>
              <a:pPr/>
              <a:t>‹Nº›</a:t>
            </a:fld>
            <a:endParaRPr lang="es-VE" dirty="0"/>
          </a:p>
        </p:txBody>
      </p:sp>
      <p:sp>
        <p:nvSpPr>
          <p:cNvPr id="23" name="22 Marcador de pie de página"/>
          <p:cNvSpPr>
            <a:spLocks noGrp="1"/>
          </p:cNvSpPr>
          <p:nvPr>
            <p:ph type="ftr" sz="quarter" idx="16"/>
          </p:nvPr>
        </p:nvSpPr>
        <p:spPr/>
        <p:txBody>
          <a:bodyPr rtlCol="0"/>
          <a:lstStyle/>
          <a:p>
            <a:endParaRPr lang="es-VE"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718E0724-BE48-4044-AC49-55CB9670CF4B}" type="datetime1">
              <a:rPr lang="es-VE" smtClean="0"/>
              <a:pPr/>
              <a:t>27/10/2014</a:t>
            </a:fld>
            <a:endParaRPr lang="es-VE" dirty="0"/>
          </a:p>
        </p:txBody>
      </p:sp>
      <p:sp>
        <p:nvSpPr>
          <p:cNvPr id="18" name="17 Marcador de número de diapositiva"/>
          <p:cNvSpPr>
            <a:spLocks noGrp="1"/>
          </p:cNvSpPr>
          <p:nvPr>
            <p:ph type="sldNum" sz="quarter" idx="11"/>
          </p:nvPr>
        </p:nvSpPr>
        <p:spPr/>
        <p:txBody>
          <a:bodyPr rtlCol="0"/>
          <a:lstStyle/>
          <a:p>
            <a:fld id="{56FC71ED-6A86-45F9-9482-0FDF6EAE54A3}" type="slidenum">
              <a:rPr lang="es-VE" smtClean="0"/>
              <a:pPr/>
              <a:t>‹Nº›</a:t>
            </a:fld>
            <a:endParaRPr lang="es-VE" dirty="0"/>
          </a:p>
        </p:txBody>
      </p:sp>
      <p:sp>
        <p:nvSpPr>
          <p:cNvPr id="21" name="20 Marcador de pie de página"/>
          <p:cNvSpPr>
            <a:spLocks noGrp="1"/>
          </p:cNvSpPr>
          <p:nvPr>
            <p:ph type="ftr" sz="quarter" idx="12"/>
          </p:nvPr>
        </p:nvSpPr>
        <p:spPr/>
        <p:txBody>
          <a:bodyPr rtlCol="0"/>
          <a:lstStyle/>
          <a:p>
            <a:endParaRPr lang="es-V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BB1D49C-652A-4E5A-AF66-8E4DC0C2B5C3}" type="datetime1">
              <a:rPr lang="es-VE" smtClean="0"/>
              <a:pPr/>
              <a:t>27/10/2014</a:t>
            </a:fld>
            <a:endParaRPr lang="es-VE" dirty="0"/>
          </a:p>
        </p:txBody>
      </p:sp>
      <p:sp>
        <p:nvSpPr>
          <p:cNvPr id="5" name="4 Marcador de pie de página"/>
          <p:cNvSpPr>
            <a:spLocks noGrp="1"/>
          </p:cNvSpPr>
          <p:nvPr>
            <p:ph type="ftr" sz="quarter" idx="11"/>
          </p:nvPr>
        </p:nvSpPr>
        <p:spPr/>
        <p:txBody>
          <a:bodyPr/>
          <a:lstStyle/>
          <a:p>
            <a:endParaRPr lang="es-VE" dirty="0"/>
          </a:p>
        </p:txBody>
      </p:sp>
      <p:sp>
        <p:nvSpPr>
          <p:cNvPr id="6" name="5 Marcador de número de diapositiva"/>
          <p:cNvSpPr>
            <a:spLocks noGrp="1"/>
          </p:cNvSpPr>
          <p:nvPr>
            <p:ph type="sldNum" sz="quarter" idx="12"/>
          </p:nvPr>
        </p:nvSpPr>
        <p:spPr/>
        <p:txBody>
          <a:bodyPr/>
          <a:lstStyle/>
          <a:p>
            <a:fld id="{56FC71ED-6A86-45F9-9482-0FDF6EAE54A3}" type="slidenum">
              <a:rPr lang="es-VE" smtClean="0"/>
              <a:pPr/>
              <a:t>‹Nº›</a:t>
            </a:fld>
            <a:endParaRPr lang="es-V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2587E6CF-C6FC-4C89-A024-6B44F8DBEBA7}" type="datetime1">
              <a:rPr lang="es-VE" smtClean="0"/>
              <a:pPr/>
              <a:t>27/10/2014</a:t>
            </a:fld>
            <a:endParaRPr lang="es-VE" dirty="0"/>
          </a:p>
        </p:txBody>
      </p:sp>
      <p:sp>
        <p:nvSpPr>
          <p:cNvPr id="5" name="4 Marcador de pie de página"/>
          <p:cNvSpPr>
            <a:spLocks noGrp="1"/>
          </p:cNvSpPr>
          <p:nvPr>
            <p:ph type="ftr" sz="quarter" idx="11"/>
          </p:nvPr>
        </p:nvSpPr>
        <p:spPr/>
        <p:txBody>
          <a:bodyPr/>
          <a:lstStyle/>
          <a:p>
            <a:endParaRPr lang="es-VE" dirty="0"/>
          </a:p>
        </p:txBody>
      </p:sp>
      <p:sp>
        <p:nvSpPr>
          <p:cNvPr id="6" name="5 Marcador de número de diapositiva"/>
          <p:cNvSpPr>
            <a:spLocks noGrp="1"/>
          </p:cNvSpPr>
          <p:nvPr>
            <p:ph type="sldNum" sz="quarter" idx="12"/>
          </p:nvPr>
        </p:nvSpPr>
        <p:spPr/>
        <p:txBody>
          <a:bodyPr/>
          <a:lstStyle/>
          <a:p>
            <a:fld id="{56FC71ED-6A86-45F9-9482-0FDF6EAE54A3}" type="slidenum">
              <a:rPr lang="es-VE" smtClean="0"/>
              <a:pPr/>
              <a:t>‹Nº›</a:t>
            </a:fld>
            <a:endParaRPr lang="es-VE"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91EDAED5-8A9D-4081-8BE2-CACCD783F5A9}" type="datetime1">
              <a:rPr lang="es-VE" smtClean="0"/>
              <a:pPr/>
              <a:t>27/10/2014</a:t>
            </a:fld>
            <a:endParaRPr lang="es-VE" dirty="0"/>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VE" dirty="0"/>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6FC71ED-6A86-45F9-9482-0FDF6EAE54A3}" type="slidenum">
              <a:rPr lang="es-VE" smtClean="0"/>
              <a:pPr/>
              <a:t>‹Nº›</a:t>
            </a:fld>
            <a:endParaRPr lang="es-VE"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www.geovirtual.cl/depos/01veti001.ht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geovirtual.cl/Geoestructural/gestr02.ht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geovirtual.cl/Geoestructural/gestr04a.ht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es.wikipedia.org/wiki/Sur" TargetMode="External"/><Relationship Id="rId2" Type="http://schemas.openxmlformats.org/officeDocument/2006/relationships/hyperlink" Target="http://es.wikipedia.org/wiki/Nort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es.wikipedia.org/wiki/Horst" TargetMode="External"/><Relationship Id="rId2" Type="http://schemas.openxmlformats.org/officeDocument/2006/relationships/hyperlink" Target="http://es.wikipedia.org/wiki/Cabalgamiento" TargetMode="External"/><Relationship Id="rId1" Type="http://schemas.openxmlformats.org/officeDocument/2006/relationships/slideLayout" Target="../slideLayouts/slideLayout2.xml"/><Relationship Id="rId4" Type="http://schemas.openxmlformats.org/officeDocument/2006/relationships/hyperlink" Target="http://es.wikipedia.org/wiki/Graben_(geolog%C3%ADa)" TargetMode="External"/></Relationships>
</file>

<file path=ppt/slides/_rels/slide14.xml.rels><?xml version="1.0" encoding="UTF-8" standalone="yes"?>
<Relationships xmlns="http://schemas.openxmlformats.org/package/2006/relationships"><Relationship Id="rId2" Type="http://schemas.openxmlformats.org/officeDocument/2006/relationships/hyperlink" Target="http://es.wikipedia.org/wiki/Tect%C3%B3nica_de_placa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es.wikipedia.org/wiki/Archivo:Tipos_de_fallas.pn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uam.es/personal_pdi/ciencias/casado/GEORED/Endogenas/igneas.htm" TargetMode="External"/><Relationship Id="rId2" Type="http://schemas.openxmlformats.org/officeDocument/2006/relationships/hyperlink" Target="http://www.construmatica.com/construpedia/Rocas_Sedimentarias" TargetMode="External"/><Relationship Id="rId1" Type="http://schemas.openxmlformats.org/officeDocument/2006/relationships/slideLayout" Target="../slideLayouts/slideLayout2.xml"/><Relationship Id="rId5" Type="http://schemas.openxmlformats.org/officeDocument/2006/relationships/hyperlink" Target="http://es.wikipedia.org/wiki" TargetMode="External"/><Relationship Id="rId4" Type="http://schemas.openxmlformats.org/officeDocument/2006/relationships/hyperlink" Target="http://html.rincondelvago.com/rocas-sedimentaria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00034" y="2357430"/>
            <a:ext cx="8229600" cy="928694"/>
          </a:xfrm>
        </p:spPr>
        <p:txBody>
          <a:bodyPr>
            <a:normAutofit/>
          </a:bodyPr>
          <a:lstStyle/>
          <a:p>
            <a:pPr algn="ctr">
              <a:buNone/>
            </a:pPr>
            <a:r>
              <a:rPr lang="es-VE" sz="4800" dirty="0" smtClean="0">
                <a:solidFill>
                  <a:schemeClr val="accent6">
                    <a:lumMod val="75000"/>
                  </a:schemeClr>
                </a:solidFill>
              </a:rPr>
              <a:t>GEOLOGIA APLICADA</a:t>
            </a:r>
            <a:endParaRPr lang="es-VE" sz="4800" dirty="0">
              <a:solidFill>
                <a:schemeClr val="accent6">
                  <a:lumMod val="75000"/>
                </a:schemeClr>
              </a:solidFill>
            </a:endParaRP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1</a:t>
            </a:fld>
            <a:endParaRPr lang="es-VE" dirty="0"/>
          </a:p>
        </p:txBody>
      </p:sp>
      <p:sp>
        <p:nvSpPr>
          <p:cNvPr id="5" name="2 Marcador de contenido"/>
          <p:cNvSpPr txBox="1">
            <a:spLocks/>
          </p:cNvSpPr>
          <p:nvPr/>
        </p:nvSpPr>
        <p:spPr>
          <a:xfrm>
            <a:off x="4286248" y="4643446"/>
            <a:ext cx="4357718" cy="714380"/>
          </a:xfrm>
          <a:prstGeom prst="rect">
            <a:avLst/>
          </a:prstGeom>
        </p:spPr>
        <p:txBody>
          <a:bodyPr vert="horz" lIns="91440" tIns="45720" rIns="91440" bIns="45720" rtlCol="0">
            <a:normAutofit fontScale="77500" lnSpcReduction="2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s-VE" sz="2800" b="1" i="0" u="none" strike="noStrike" kern="1200" normalizeH="0" baseline="0" noProof="0" dirty="0" smtClean="0">
                <a:ln/>
                <a:solidFill>
                  <a:schemeClr val="accent3"/>
                </a:solidFill>
                <a:uLnTx/>
                <a:uFillTx/>
                <a:latin typeface="+mn-lt"/>
                <a:ea typeface="+mn-ea"/>
                <a:cs typeface="+mn-cs"/>
              </a:rPr>
              <a:t>FALLAS GEOLOGICAS</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s-VE" sz="2800" b="1" dirty="0" smtClean="0">
                <a:ln/>
                <a:solidFill>
                  <a:schemeClr val="accent3"/>
                </a:solidFill>
              </a:rPr>
              <a:t>PARTE II</a:t>
            </a:r>
            <a:endParaRPr kumimoji="0" lang="es-VE" sz="2800" b="1" i="0" u="none" strike="noStrike" kern="1200" normalizeH="0" baseline="0" noProof="0" dirty="0">
              <a:ln/>
              <a:solidFill>
                <a:schemeClr val="accent3"/>
              </a:solidFill>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fallas geológicas</a:t>
            </a:r>
            <a:endParaRPr lang="es-VE" dirty="0"/>
          </a:p>
        </p:txBody>
      </p:sp>
      <p:sp>
        <p:nvSpPr>
          <p:cNvPr id="5" name="4 Marcador de contenido"/>
          <p:cNvSpPr>
            <a:spLocks noGrp="1"/>
          </p:cNvSpPr>
          <p:nvPr>
            <p:ph sz="quarter" idx="1"/>
          </p:nvPr>
        </p:nvSpPr>
        <p:spPr>
          <a:xfrm>
            <a:off x="285720" y="1255698"/>
            <a:ext cx="8215370" cy="5286412"/>
          </a:xfrm>
        </p:spPr>
        <p:txBody>
          <a:bodyPr>
            <a:noAutofit/>
          </a:bodyPr>
          <a:lstStyle/>
          <a:p>
            <a:pPr marL="457200" indent="-457200">
              <a:lnSpc>
                <a:spcPct val="170000"/>
              </a:lnSpc>
              <a:buNone/>
            </a:pPr>
            <a:r>
              <a:rPr lang="es-VE" sz="1300" b="1" i="1" dirty="0" smtClean="0">
                <a:solidFill>
                  <a:schemeClr val="accent6">
                    <a:lumMod val="75000"/>
                  </a:schemeClr>
                </a:solidFill>
              </a:rPr>
              <a:t>     </a:t>
            </a:r>
            <a:r>
              <a:rPr lang="es-ES" sz="1300" b="1" u="sng" dirty="0" smtClean="0"/>
              <a:t>Para que se necesita un levantamiento tectónico?</a:t>
            </a:r>
            <a:r>
              <a:rPr lang="es-ES" sz="1300" dirty="0" smtClean="0"/>
              <a:t/>
            </a:r>
            <a:br>
              <a:rPr lang="es-ES" sz="1300" dirty="0" smtClean="0"/>
            </a:br>
            <a:r>
              <a:rPr lang="es-ES" sz="1300" dirty="0" smtClean="0"/>
              <a:t>a) Definir las fuerzas que estaban presente en las rocas, definir la simetría de las foliaciones</a:t>
            </a:r>
            <a:br>
              <a:rPr lang="es-ES" sz="1300" dirty="0" smtClean="0"/>
            </a:br>
            <a:r>
              <a:rPr lang="es-ES" sz="1300" dirty="0" smtClean="0"/>
              <a:t>b) Caracterización de las fuerzas</a:t>
            </a:r>
            <a:br>
              <a:rPr lang="es-ES" sz="1300" dirty="0" smtClean="0"/>
            </a:br>
            <a:r>
              <a:rPr lang="es-ES" sz="1300" dirty="0" smtClean="0"/>
              <a:t>c) Cronología de los fases tectónicos </a:t>
            </a:r>
          </a:p>
          <a:p>
            <a:pPr>
              <a:lnSpc>
                <a:spcPct val="170000"/>
              </a:lnSpc>
              <a:buNone/>
            </a:pPr>
            <a:r>
              <a:rPr lang="es-ES" sz="1300" dirty="0" smtClean="0"/>
              <a:t/>
            </a:r>
            <a:br>
              <a:rPr lang="es-ES" sz="1300" dirty="0" smtClean="0"/>
            </a:br>
            <a:r>
              <a:rPr lang="es-ES" sz="1300" b="1" u="sng" dirty="0" smtClean="0"/>
              <a:t>Donde se usa la información de la tectónica?</a:t>
            </a:r>
            <a:r>
              <a:rPr lang="es-ES" sz="1300" dirty="0" smtClean="0"/>
              <a:t/>
            </a:r>
            <a:br>
              <a:rPr lang="es-ES" sz="1300" dirty="0" smtClean="0"/>
            </a:br>
            <a:r>
              <a:rPr lang="es-ES" sz="1300" dirty="0" smtClean="0"/>
              <a:t>a) Génesis de los yacimientos: Muchos depósitos tienen un origen tectónico - o por lo menos el ambiente tectónico juego un papel muy importante. La estructura tectónica como formador de un depósito. En los yacimientos del tipo </a:t>
            </a:r>
            <a:r>
              <a:rPr lang="es-ES" sz="1300" dirty="0" smtClean="0">
                <a:hlinkClick r:id="rId2" action="ppaction://hlinkfile" tooltip="véase este tipo de yacimientos en los Apuntes de Depósitos Minerales"/>
              </a:rPr>
              <a:t>vetiforme</a:t>
            </a:r>
            <a:r>
              <a:rPr lang="es-ES" sz="1300" dirty="0" smtClean="0"/>
              <a:t> es muy importante, pero también los otros tipos de yacimientos la tectónica puede ser un factor de alta importancia durante la formación. </a:t>
            </a:r>
          </a:p>
          <a:p>
            <a:pPr lvl="1">
              <a:lnSpc>
                <a:spcPct val="170000"/>
              </a:lnSpc>
              <a:buNone/>
            </a:pPr>
            <a:r>
              <a:rPr lang="es-ES" sz="1300" dirty="0" smtClean="0"/>
              <a:t>b) Deformación tectónica de los depósitos después de la génesis: Definición de desplazamientos - en que manera y magnitud afectó una fase tectónica el yacimiento ya formado.</a:t>
            </a:r>
          </a:p>
          <a:p>
            <a:pPr lvl="1">
              <a:lnSpc>
                <a:spcPct val="170000"/>
              </a:lnSpc>
              <a:buNone/>
            </a:pPr>
            <a:r>
              <a:rPr lang="es-ES" sz="1300" dirty="0" smtClean="0"/>
              <a:t>c) Geotécnica: Las estructuras tectónicas también tienen su "cara negra". Derrumbes, caída de bloques, planchones, zonas de poca estabilidad, cuñas etc. tienen un origen sumamente tectónico. </a:t>
            </a:r>
          </a:p>
          <a:p>
            <a:pPr>
              <a:lnSpc>
                <a:spcPct val="170000"/>
              </a:lnSpc>
              <a:buNone/>
            </a:pPr>
            <a:r>
              <a:rPr lang="es-ES" sz="1300" b="1" dirty="0" smtClean="0"/>
              <a:t>     </a:t>
            </a:r>
            <a:endParaRPr lang="es-ES" sz="1300" dirty="0" smtClean="0"/>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2</a:t>
            </a:fld>
            <a:endParaRPr lang="es-VE"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fallas geológicas</a:t>
            </a:r>
            <a:endParaRPr lang="es-VE" dirty="0"/>
          </a:p>
        </p:txBody>
      </p:sp>
      <p:sp>
        <p:nvSpPr>
          <p:cNvPr id="5" name="4 Marcador de contenido"/>
          <p:cNvSpPr>
            <a:spLocks noGrp="1"/>
          </p:cNvSpPr>
          <p:nvPr>
            <p:ph sz="quarter" idx="1"/>
          </p:nvPr>
        </p:nvSpPr>
        <p:spPr>
          <a:xfrm>
            <a:off x="285720" y="1357298"/>
            <a:ext cx="8215370" cy="5286412"/>
          </a:xfrm>
        </p:spPr>
        <p:txBody>
          <a:bodyPr>
            <a:normAutofit/>
          </a:bodyPr>
          <a:lstStyle/>
          <a:p>
            <a:pPr marL="457200" indent="-457200">
              <a:lnSpc>
                <a:spcPct val="170000"/>
              </a:lnSpc>
              <a:buNone/>
            </a:pPr>
            <a:r>
              <a:rPr lang="es-ES" b="1" dirty="0" smtClean="0"/>
              <a:t>	</a:t>
            </a:r>
            <a:r>
              <a:rPr lang="es-ES" b="1" u="sng" dirty="0" smtClean="0"/>
              <a:t>Trabajos que se realizan:</a:t>
            </a:r>
            <a:r>
              <a:rPr lang="es-ES" dirty="0" smtClean="0"/>
              <a:t/>
            </a:r>
            <a:br>
              <a:rPr lang="es-ES" dirty="0" smtClean="0"/>
            </a:br>
            <a:r>
              <a:rPr lang="es-ES" dirty="0" smtClean="0"/>
              <a:t>a) Levantamiento de las foliaciones (planos geológicos) </a:t>
            </a:r>
            <a:br>
              <a:rPr lang="es-ES" dirty="0" smtClean="0"/>
            </a:br>
            <a:r>
              <a:rPr lang="es-ES" dirty="0" smtClean="0"/>
              <a:t>b) Análisis de la deformación tectónica de las rocas presentes </a:t>
            </a:r>
            <a:br>
              <a:rPr lang="es-ES" dirty="0" smtClean="0"/>
            </a:br>
            <a:r>
              <a:rPr lang="es-ES" dirty="0" smtClean="0"/>
              <a:t>c) Reconocimiento de las estructuras tectónicas en un sector (fallas, diaclasas)</a:t>
            </a:r>
            <a:br>
              <a:rPr lang="es-ES" dirty="0" smtClean="0"/>
            </a:br>
            <a:r>
              <a:rPr lang="es-ES" dirty="0" smtClean="0"/>
              <a:t>d) Interpretación de las estructuras - desarrollo de un modelo tectónico.</a:t>
            </a: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3</a:t>
            </a:fld>
            <a:endParaRPr lang="es-VE"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fallas geológicas</a:t>
            </a:r>
            <a:endParaRPr lang="es-VE" dirty="0"/>
          </a:p>
        </p:txBody>
      </p:sp>
      <p:sp>
        <p:nvSpPr>
          <p:cNvPr id="5" name="4 Marcador de contenido"/>
          <p:cNvSpPr>
            <a:spLocks noGrp="1"/>
          </p:cNvSpPr>
          <p:nvPr>
            <p:ph sz="quarter" idx="1"/>
          </p:nvPr>
        </p:nvSpPr>
        <p:spPr>
          <a:xfrm>
            <a:off x="254000" y="1357298"/>
            <a:ext cx="8247090" cy="5357850"/>
          </a:xfrm>
        </p:spPr>
        <p:txBody>
          <a:bodyPr>
            <a:normAutofit fontScale="77500" lnSpcReduction="20000"/>
          </a:bodyPr>
          <a:lstStyle/>
          <a:p>
            <a:pPr>
              <a:buNone/>
            </a:pPr>
            <a:r>
              <a:rPr lang="es-ES" b="1" dirty="0" smtClean="0"/>
              <a:t>     </a:t>
            </a:r>
            <a:r>
              <a:rPr lang="es-ES" b="1" u="sng" dirty="0" smtClean="0"/>
              <a:t>1. Planos geológicos</a:t>
            </a:r>
            <a:r>
              <a:rPr lang="es-ES" dirty="0" smtClean="0"/>
              <a:t> </a:t>
            </a:r>
          </a:p>
          <a:p>
            <a:pPr>
              <a:buNone/>
            </a:pPr>
            <a:r>
              <a:rPr lang="es-ES" dirty="0" smtClean="0"/>
              <a:t>     En la mayoría las rocas de la corteza terrestre muestran varios tipos de planos geológicos. Existen en general dos tipos de planos: </a:t>
            </a:r>
          </a:p>
          <a:p>
            <a:pPr lvl="1">
              <a:buNone/>
            </a:pPr>
            <a:r>
              <a:rPr lang="es-ES" dirty="0" smtClean="0"/>
              <a:t>a)</a:t>
            </a:r>
            <a:r>
              <a:rPr lang="es-ES" dirty="0" smtClean="0">
                <a:hlinkClick r:id="rId2" action="ppaction://hlinkfile" tooltip="véase en detalle en el capítulo 2"/>
              </a:rPr>
              <a:t> Foliaciones primarias</a:t>
            </a:r>
            <a:r>
              <a:rPr lang="es-ES" dirty="0" smtClean="0"/>
              <a:t> </a:t>
            </a:r>
          </a:p>
          <a:p>
            <a:pPr lvl="1">
              <a:buNone/>
            </a:pPr>
            <a:r>
              <a:rPr lang="es-ES" dirty="0" smtClean="0"/>
              <a:t>Tienen su origen antes de la litificación, es decir durante la deposición. </a:t>
            </a:r>
            <a:r>
              <a:rPr lang="es-ES" u="sng" dirty="0" smtClean="0"/>
              <a:t>Ejemplos:</a:t>
            </a:r>
            <a:r>
              <a:rPr lang="es-ES" dirty="0" smtClean="0"/>
              <a:t> Estratos, Flujo magmático.</a:t>
            </a:r>
          </a:p>
          <a:p>
            <a:pPr lvl="1">
              <a:buNone/>
            </a:pPr>
            <a:r>
              <a:rPr lang="es-ES" dirty="0" smtClean="0"/>
              <a:t>b) </a:t>
            </a:r>
            <a:r>
              <a:rPr lang="es-ES" dirty="0" smtClean="0">
                <a:hlinkClick r:id="rId2" action="ppaction://hlinkfile" tooltip="véase Cap. 2"/>
              </a:rPr>
              <a:t>Foliaciones secundarias </a:t>
            </a:r>
            <a:endParaRPr lang="es-ES" dirty="0" smtClean="0"/>
          </a:p>
          <a:p>
            <a:pPr>
              <a:buNone/>
            </a:pPr>
            <a:r>
              <a:rPr lang="es-ES" dirty="0" smtClean="0"/>
              <a:t>    Tienen su origen después de la litificación: Todos los planos cuales se han formado a causa de fuerzas tectónicas presentes en la corteza terrestre. </a:t>
            </a:r>
            <a:r>
              <a:rPr lang="es-ES" u="sng" dirty="0" smtClean="0"/>
              <a:t>Ejemplos:</a:t>
            </a:r>
            <a:r>
              <a:rPr lang="es-ES" dirty="0" smtClean="0"/>
              <a:t> Diaclasas, Fallas.</a:t>
            </a:r>
          </a:p>
          <a:p>
            <a:pPr>
              <a:buNone/>
            </a:pPr>
            <a:r>
              <a:rPr lang="es-ES" dirty="0" smtClean="0"/>
              <a:t>     Para definir la orientación de un plano (estrato, falla, diaclasa) en la naturaleza matemáticamente se usan el rumbo, la dirección de inclinación y el manteo: </a:t>
            </a:r>
            <a:br>
              <a:rPr lang="es-ES" dirty="0" smtClean="0"/>
            </a:br>
            <a:r>
              <a:rPr lang="es-ES" dirty="0" smtClean="0"/>
              <a:t>  </a:t>
            </a:r>
          </a:p>
          <a:p>
            <a:pPr>
              <a:buNone/>
            </a:pPr>
            <a:r>
              <a:rPr lang="es-ES" b="1" dirty="0" smtClean="0"/>
              <a:t>     Concepto de Rumbo-Manteo-Dirección de inclinación</a:t>
            </a:r>
            <a:r>
              <a:rPr lang="es-ES" dirty="0" smtClean="0"/>
              <a:t> </a:t>
            </a:r>
          </a:p>
          <a:p>
            <a:pPr>
              <a:buNone/>
            </a:pPr>
            <a:r>
              <a:rPr lang="es-ES" dirty="0" smtClean="0"/>
              <a:t>     Para describir la orientación de un plano geológico matemáticamente se necesitan dos (o tres) propiedades: </a:t>
            </a:r>
          </a:p>
          <a:p>
            <a:pPr marL="822960" lvl="1" indent="-457200">
              <a:buAutoNum type="alphaLcParenR"/>
            </a:pPr>
            <a:r>
              <a:rPr lang="es-ES" dirty="0" smtClean="0"/>
              <a:t>Dirección de inclinación </a:t>
            </a:r>
          </a:p>
          <a:p>
            <a:pPr marL="822960" lvl="1" indent="-457200">
              <a:buAutoNum type="alphaLcParenR"/>
            </a:pPr>
            <a:r>
              <a:rPr lang="es-ES" dirty="0" smtClean="0"/>
              <a:t>Rumbo</a:t>
            </a:r>
          </a:p>
          <a:p>
            <a:pPr marL="822960" lvl="1" indent="-457200">
              <a:buAutoNum type="alphaLcParenR"/>
            </a:pPr>
            <a:r>
              <a:rPr lang="es-ES" dirty="0" smtClean="0"/>
              <a:t>Manteo (o buzamiento)</a:t>
            </a:r>
            <a:endParaRPr lang="es-ES" dirty="0">
              <a:solidFill>
                <a:schemeClr val="accent6">
                  <a:lumMod val="75000"/>
                </a:schemeClr>
              </a:solidFill>
            </a:endParaRP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4</a:t>
            </a:fld>
            <a:endParaRPr lang="es-V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fallas geológicas</a:t>
            </a:r>
            <a:endParaRPr lang="es-VE" dirty="0"/>
          </a:p>
        </p:txBody>
      </p:sp>
      <p:sp>
        <p:nvSpPr>
          <p:cNvPr id="5" name="4 Marcador de contenido"/>
          <p:cNvSpPr>
            <a:spLocks noGrp="1"/>
          </p:cNvSpPr>
          <p:nvPr>
            <p:ph sz="quarter" idx="1"/>
          </p:nvPr>
        </p:nvSpPr>
        <p:spPr>
          <a:xfrm>
            <a:off x="254000" y="1428736"/>
            <a:ext cx="8247090" cy="5143536"/>
          </a:xfrm>
        </p:spPr>
        <p:txBody>
          <a:bodyPr>
            <a:normAutofit/>
          </a:bodyPr>
          <a:lstStyle/>
          <a:p>
            <a:pPr algn="just">
              <a:buNone/>
            </a:pPr>
            <a:r>
              <a:rPr lang="es-VE" b="1" i="1" dirty="0" smtClean="0">
                <a:solidFill>
                  <a:schemeClr val="accent6">
                    <a:lumMod val="75000"/>
                  </a:schemeClr>
                </a:solidFill>
              </a:rPr>
              <a:t>     </a:t>
            </a:r>
            <a:r>
              <a:rPr lang="es-ES" dirty="0" smtClean="0"/>
              <a:t>Para definir la orientación de un plano se necesita la dirección de inclinación y el manteo; o el rumbo, manteo y la dirección de inclinación. </a:t>
            </a:r>
            <a:r>
              <a:rPr lang="es-ES" u="sng" dirty="0" smtClean="0"/>
              <a:t>La dirección de inclinación</a:t>
            </a:r>
            <a:r>
              <a:rPr lang="es-ES" dirty="0" smtClean="0"/>
              <a:t> marca hacia donde se inclina el plano, o la proyección horizontal de la línea del máximo pendiente. </a:t>
            </a:r>
            <a:r>
              <a:rPr lang="es-ES" u="sng" dirty="0" smtClean="0"/>
              <a:t>El rumbo</a:t>
            </a:r>
            <a:r>
              <a:rPr lang="es-ES" dirty="0" smtClean="0"/>
              <a:t> es la línea horizontal de un plano (véase dibujo anexo). </a:t>
            </a:r>
            <a:r>
              <a:rPr lang="es-ES" u="sng" dirty="0" smtClean="0"/>
              <a:t>El manteo o buzamiento</a:t>
            </a:r>
            <a:r>
              <a:rPr lang="es-ES" dirty="0" smtClean="0"/>
              <a:t> mide el ángulo entre el plano y el plano horizontal. </a:t>
            </a:r>
            <a:r>
              <a:rPr lang="es-ES" u="sng" dirty="0" smtClean="0"/>
              <a:t>El rumbo</a:t>
            </a:r>
            <a:r>
              <a:rPr lang="es-ES" dirty="0" smtClean="0"/>
              <a:t> se puede definir como línea que resulta por la intersección del plano geológico por un plano horizontal. Se puede imaginarse una superficie de agua (que es siempre horizontal), se hunde el plano hasta la mitad, luego la línea hasta donde se mojo el plano será el rumbo.</a:t>
            </a:r>
            <a:endParaRPr lang="es-ES" dirty="0">
              <a:solidFill>
                <a:schemeClr val="accent6">
                  <a:lumMod val="75000"/>
                </a:schemeClr>
              </a:solidFill>
            </a:endParaRP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5</a:t>
            </a:fld>
            <a:endParaRPr lang="es-VE"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fallas geológicas</a:t>
            </a:r>
            <a:endParaRPr lang="es-VE" dirty="0"/>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6</a:t>
            </a:fld>
            <a:endParaRPr lang="es-VE" dirty="0"/>
          </a:p>
        </p:txBody>
      </p:sp>
      <p:pic>
        <p:nvPicPr>
          <p:cNvPr id="1026" name="Picture 2" descr="http://www.geovirtual.cl/Geoestructural/Imagenes/Rumdir01-gr.gif"/>
          <p:cNvPicPr>
            <a:picLocks noChangeAspect="1" noChangeArrowheads="1"/>
          </p:cNvPicPr>
          <p:nvPr/>
        </p:nvPicPr>
        <p:blipFill>
          <a:blip r:embed="rId2"/>
          <a:srcRect/>
          <a:stretch>
            <a:fillRect/>
          </a:stretch>
        </p:blipFill>
        <p:spPr bwMode="auto">
          <a:xfrm>
            <a:off x="428596" y="1928802"/>
            <a:ext cx="3786214" cy="3152775"/>
          </a:xfrm>
          <a:prstGeom prst="rect">
            <a:avLst/>
          </a:prstGeom>
          <a:noFill/>
        </p:spPr>
      </p:pic>
      <p:pic>
        <p:nvPicPr>
          <p:cNvPr id="1028" name="Picture 4" descr="Definición del rumbo"/>
          <p:cNvPicPr>
            <a:picLocks noChangeAspect="1" noChangeArrowheads="1"/>
          </p:cNvPicPr>
          <p:nvPr/>
        </p:nvPicPr>
        <p:blipFill>
          <a:blip r:embed="rId3"/>
          <a:srcRect/>
          <a:stretch>
            <a:fillRect/>
          </a:stretch>
        </p:blipFill>
        <p:spPr bwMode="auto">
          <a:xfrm>
            <a:off x="4714876" y="1928802"/>
            <a:ext cx="3714776" cy="3143272"/>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fallas geológicas</a:t>
            </a:r>
            <a:endParaRPr lang="es-VE" dirty="0"/>
          </a:p>
        </p:txBody>
      </p:sp>
      <p:sp>
        <p:nvSpPr>
          <p:cNvPr id="5" name="4 Marcador de contenido"/>
          <p:cNvSpPr>
            <a:spLocks noGrp="1"/>
          </p:cNvSpPr>
          <p:nvPr>
            <p:ph sz="quarter" idx="1"/>
          </p:nvPr>
        </p:nvSpPr>
        <p:spPr>
          <a:xfrm>
            <a:off x="25400" y="1242998"/>
            <a:ext cx="8353452" cy="5214974"/>
          </a:xfrm>
        </p:spPr>
        <p:txBody>
          <a:bodyPr>
            <a:normAutofit/>
          </a:bodyPr>
          <a:lstStyle/>
          <a:p>
            <a:pPr algn="just">
              <a:buNone/>
            </a:pPr>
            <a:r>
              <a:rPr lang="es-VE" b="1" i="1" dirty="0" smtClean="0">
                <a:solidFill>
                  <a:schemeClr val="accent6">
                    <a:lumMod val="75000"/>
                  </a:schemeClr>
                </a:solidFill>
              </a:rPr>
              <a:t>    </a:t>
            </a:r>
            <a:r>
              <a:rPr lang="es-ES" b="1" u="sng" dirty="0" smtClean="0"/>
              <a:t>Tipos de Brújulas</a:t>
            </a:r>
            <a:r>
              <a:rPr lang="es-ES" dirty="0" smtClean="0"/>
              <a:t> </a:t>
            </a:r>
          </a:p>
          <a:p>
            <a:pPr algn="just">
              <a:buNone/>
            </a:pPr>
            <a:r>
              <a:rPr lang="es-ES" dirty="0" smtClean="0"/>
              <a:t>    Para tomar los datos tectónicos de planos geológicos en terreno se usan la brújula. Existen dos tipos de brújulas o mejor dicho principios para tomar los datos tectónicos:</a:t>
            </a:r>
            <a:br>
              <a:rPr lang="es-ES" dirty="0" smtClean="0"/>
            </a:br>
            <a:r>
              <a:rPr lang="es-ES" dirty="0" smtClean="0"/>
              <a:t/>
            </a:r>
            <a:br>
              <a:rPr lang="es-ES" dirty="0" smtClean="0"/>
            </a:br>
            <a:r>
              <a:rPr lang="es-ES" dirty="0" smtClean="0"/>
              <a:t> </a:t>
            </a:r>
            <a:r>
              <a:rPr lang="es-ES" b="1" dirty="0" smtClean="0"/>
              <a:t>Tipo de brújula</a:t>
            </a:r>
            <a:r>
              <a:rPr lang="es-ES" dirty="0" smtClean="0"/>
              <a:t> </a:t>
            </a:r>
            <a:r>
              <a:rPr lang="es-ES" b="1" dirty="0" smtClean="0"/>
              <a:t>manera de la medición, tipo de datos:</a:t>
            </a:r>
          </a:p>
          <a:p>
            <a:pPr lvl="1" algn="just">
              <a:buFont typeface="Wingdings" pitchFamily="2" charset="2"/>
              <a:buChar char="ü"/>
            </a:pPr>
            <a:r>
              <a:rPr lang="es-ES" b="1" dirty="0" smtClean="0"/>
              <a:t>   </a:t>
            </a:r>
            <a:r>
              <a:rPr lang="es-ES" dirty="0" smtClean="0"/>
              <a:t> </a:t>
            </a:r>
            <a:r>
              <a:rPr lang="es-ES" b="1" dirty="0" smtClean="0"/>
              <a:t>Tipo "Brunton":</a:t>
            </a:r>
            <a:r>
              <a:rPr lang="es-ES" dirty="0" smtClean="0"/>
              <a:t> Para mediciones de rumbo y manteo (mediciones del tipo "medio circulo" y "americano") </a:t>
            </a:r>
          </a:p>
          <a:p>
            <a:pPr lvl="1" algn="just">
              <a:buFont typeface="Wingdings" pitchFamily="2" charset="2"/>
              <a:buChar char="ü"/>
            </a:pPr>
            <a:r>
              <a:rPr lang="es-ES" b="1" dirty="0" smtClean="0"/>
              <a:t>    Tipo Freiberger:</a:t>
            </a:r>
            <a:r>
              <a:rPr lang="es-ES" dirty="0" smtClean="0"/>
              <a:t> Para mediciones de circulo completo (dirección de inclinación/ manteo) </a:t>
            </a:r>
          </a:p>
          <a:p>
            <a:pPr marL="355600" lvl="1" indent="-1588" algn="just">
              <a:buNone/>
            </a:pPr>
            <a:r>
              <a:rPr lang="es-ES" dirty="0" smtClean="0"/>
              <a:t>Tipo "Brunton" y tipo "Freiberger" se refiere a la manera de tomar los datos y a un cierto tipo de brújula. Actualmente por ejemplo la empresa Brunton vende brújulas de tipo Brunton pero también de tipo Freiberger. </a:t>
            </a:r>
          </a:p>
          <a:p>
            <a:endParaRPr lang="es-ES" dirty="0">
              <a:solidFill>
                <a:schemeClr val="accent6">
                  <a:lumMod val="75000"/>
                </a:schemeClr>
              </a:solidFill>
            </a:endParaRP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7</a:t>
            </a:fld>
            <a:endParaRPr lang="es-VE"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fallas geológicas</a:t>
            </a:r>
            <a:endParaRPr lang="es-VE" dirty="0"/>
          </a:p>
        </p:txBody>
      </p:sp>
      <p:sp>
        <p:nvSpPr>
          <p:cNvPr id="5" name="4 Marcador de contenido"/>
          <p:cNvSpPr>
            <a:spLocks noGrp="1"/>
          </p:cNvSpPr>
          <p:nvPr>
            <p:ph sz="quarter" idx="1"/>
          </p:nvPr>
        </p:nvSpPr>
        <p:spPr>
          <a:xfrm>
            <a:off x="254000" y="1428736"/>
            <a:ext cx="8247090" cy="5143536"/>
          </a:xfrm>
        </p:spPr>
        <p:txBody>
          <a:bodyPr>
            <a:normAutofit fontScale="92500" lnSpcReduction="20000"/>
          </a:bodyPr>
          <a:lstStyle/>
          <a:p>
            <a:pPr>
              <a:buNone/>
            </a:pPr>
            <a:r>
              <a:rPr lang="es-ES" b="1" dirty="0" smtClean="0"/>
              <a:t>    </a:t>
            </a:r>
            <a:r>
              <a:rPr lang="es-ES" b="1" u="sng" dirty="0" smtClean="0"/>
              <a:t>Tipos de datos tectónicos</a:t>
            </a:r>
            <a:r>
              <a:rPr lang="es-ES" dirty="0" smtClean="0"/>
              <a:t> </a:t>
            </a:r>
            <a:br>
              <a:rPr lang="es-ES" dirty="0" smtClean="0"/>
            </a:br>
            <a:r>
              <a:rPr lang="es-ES" dirty="0" smtClean="0"/>
              <a:t/>
            </a:r>
            <a:br>
              <a:rPr lang="es-ES" dirty="0" smtClean="0"/>
            </a:br>
            <a:r>
              <a:rPr lang="es-ES" dirty="0" smtClean="0"/>
              <a:t>Para definir un plano geológico matemáticamente, es decir el uso de un sistema tres-dimensional que permite una descripción de la orientación única. Eso significa un set de números nos da una orientación única y viceversa. Actualmente se usan dos o tres sistemas de notaciones tectónicas diferentes y/o </a:t>
            </a:r>
            <a:r>
              <a:rPr lang="es-ES" u="sng" dirty="0" smtClean="0"/>
              <a:t>tres tipos de notaciones de datos tectónicos:</a:t>
            </a:r>
            <a:r>
              <a:rPr lang="es-ES" dirty="0" smtClean="0"/>
              <a:t> </a:t>
            </a:r>
          </a:p>
          <a:p>
            <a:pPr marL="457200" indent="-457200" algn="just">
              <a:buFont typeface="+mj-lt"/>
              <a:buAutoNum type="alphaLcParenR"/>
            </a:pPr>
            <a:r>
              <a:rPr lang="es-ES" b="1" dirty="0" smtClean="0"/>
              <a:t>Circulo completo</a:t>
            </a:r>
            <a:r>
              <a:rPr lang="es-ES" dirty="0" smtClean="0"/>
              <a:t>: dirección de inclinación/manteo (ej. 320/65).El tipo de notación mas fácil y más eficiente. Solo dos números permiten la descripción de cualquier plano.</a:t>
            </a:r>
          </a:p>
          <a:p>
            <a:pPr marL="457200" indent="-457200" algn="just">
              <a:buFont typeface="+mj-lt"/>
              <a:buAutoNum type="alphaLcParenR"/>
            </a:pPr>
            <a:r>
              <a:rPr lang="es-ES" b="1" dirty="0" smtClean="0"/>
              <a:t>Medio circulo</a:t>
            </a:r>
            <a:r>
              <a:rPr lang="es-ES" dirty="0" smtClean="0"/>
              <a:t>: Rumbo/manteo dir. (ej. 50/65NW). Este tipo de medición hoy casi no se usan, pero existe todavía</a:t>
            </a:r>
          </a:p>
          <a:p>
            <a:pPr marL="457200" indent="-457200" algn="just">
              <a:buFont typeface="+mj-lt"/>
              <a:buAutoNum type="alphaLcParenR"/>
            </a:pPr>
            <a:r>
              <a:rPr lang="es-ES" b="1" dirty="0" smtClean="0"/>
              <a:t>Tipo americano</a:t>
            </a:r>
            <a:r>
              <a:rPr lang="es-ES" dirty="0" smtClean="0"/>
              <a:t>: N rumbo E/W; manteo dir. (ej. N50E;65NW).El tipo de notación más usado es el tipo americano. </a:t>
            </a:r>
            <a:endParaRPr lang="es-ES" dirty="0"/>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8</a:t>
            </a:fld>
            <a:endParaRPr lang="es-VE"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fallas geológicas</a:t>
            </a:r>
            <a:endParaRPr lang="es-VE" dirty="0"/>
          </a:p>
        </p:txBody>
      </p:sp>
      <p:sp>
        <p:nvSpPr>
          <p:cNvPr id="5" name="4 Marcador de contenido"/>
          <p:cNvSpPr>
            <a:spLocks noGrp="1"/>
          </p:cNvSpPr>
          <p:nvPr>
            <p:ph sz="quarter" idx="1"/>
          </p:nvPr>
        </p:nvSpPr>
        <p:spPr>
          <a:xfrm>
            <a:off x="254000" y="1428736"/>
            <a:ext cx="8247090" cy="5143536"/>
          </a:xfrm>
        </p:spPr>
        <p:txBody>
          <a:bodyPr>
            <a:normAutofit fontScale="85000" lnSpcReduction="10000"/>
          </a:bodyPr>
          <a:lstStyle/>
          <a:p>
            <a:pPr algn="just">
              <a:buNone/>
            </a:pPr>
            <a:r>
              <a:rPr lang="es-ES" b="1" dirty="0" smtClean="0"/>
              <a:t>	</a:t>
            </a:r>
            <a:r>
              <a:rPr lang="es-ES" b="1" u="sng" dirty="0" smtClean="0"/>
              <a:t>Fallas</a:t>
            </a:r>
            <a:r>
              <a:rPr lang="es-ES" dirty="0" smtClean="0"/>
              <a:t> </a:t>
            </a:r>
          </a:p>
          <a:p>
            <a:pPr algn="just">
              <a:buNone/>
            </a:pPr>
            <a:r>
              <a:rPr lang="es-ES" dirty="0" smtClean="0"/>
              <a:t>     Fallas son roturas en las rocas a lo largo de la cual ha tenido lugar movimiento. Este movimiento se llama desplazamiento. Origen de este movimientos son fuerzas tectónicas en la corteza terrestre, cuales provocan roturas en la litosfera. Las fuerzas tectónicas tienen su origen en el movimiento de los continentes. </a:t>
            </a:r>
          </a:p>
          <a:p>
            <a:pPr algn="just">
              <a:buNone/>
            </a:pPr>
            <a:r>
              <a:rPr lang="es-ES" dirty="0" smtClean="0"/>
              <a:t>    Existen varios </a:t>
            </a:r>
            <a:r>
              <a:rPr lang="es-ES" dirty="0" smtClean="0">
                <a:hlinkClick r:id="rId2" action="ppaction://hlinkfile"/>
              </a:rPr>
              <a:t>tipos de fallas</a:t>
            </a:r>
            <a:r>
              <a:rPr lang="es-ES" dirty="0" smtClean="0"/>
              <a:t> y aquí se presentan dos tipos principales:</a:t>
            </a:r>
          </a:p>
          <a:p>
            <a:pPr marL="457200" indent="-457200" algn="just">
              <a:buFont typeface="+mj-lt"/>
              <a:buAutoNum type="arabicParenR"/>
            </a:pPr>
            <a:r>
              <a:rPr lang="es-ES" b="1" dirty="0" smtClean="0"/>
              <a:t>Fallas con desplazamiento vertical:</a:t>
            </a:r>
            <a:r>
              <a:rPr lang="es-ES" dirty="0" smtClean="0"/>
              <a:t> Las fallas tectónicas con desplazamientos verticales se puede diferenciar entre fallas normales y fallas inversas. Las fallas normales marcan una cierta tendencia expansiva, las fallas inversas una tendencia compresiva.</a:t>
            </a:r>
            <a:br>
              <a:rPr lang="es-ES" dirty="0" smtClean="0"/>
            </a:br>
            <a:r>
              <a:rPr lang="es-ES" dirty="0" smtClean="0"/>
              <a:t>véase en </a:t>
            </a:r>
            <a:r>
              <a:rPr lang="es-ES" dirty="0" smtClean="0">
                <a:hlinkClick r:id="rId2" action="ppaction://hlinkfile"/>
              </a:rPr>
              <a:t>Apuntes Geología Estructural</a:t>
            </a:r>
            <a:r>
              <a:rPr lang="es-ES" b="1" dirty="0" smtClean="0"/>
              <a:t> </a:t>
            </a:r>
          </a:p>
          <a:p>
            <a:pPr marL="457200" indent="-457200" algn="just">
              <a:buFont typeface="+mj-lt"/>
              <a:buAutoNum type="arabicParenR"/>
            </a:pPr>
            <a:r>
              <a:rPr lang="es-ES" b="1" dirty="0" smtClean="0"/>
              <a:t>Fallas con desplazamiento horizontal: </a:t>
            </a:r>
            <a:r>
              <a:rPr lang="es-ES" dirty="0" smtClean="0"/>
              <a:t>Las fallas de rumbo, con desplazamiento horizontal se puede diferenciar en aquellas con un sentido sinistral y sentido destral.</a:t>
            </a:r>
            <a:br>
              <a:rPr lang="es-ES" dirty="0" smtClean="0"/>
            </a:br>
            <a:endParaRPr lang="es-ES" dirty="0"/>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9</a:t>
            </a:fld>
            <a:endParaRPr lang="es-VE"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fallas geológicas</a:t>
            </a:r>
            <a:endParaRPr lang="es-VE" dirty="0"/>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10</a:t>
            </a:fld>
            <a:endParaRPr lang="es-VE" dirty="0"/>
          </a:p>
        </p:txBody>
      </p:sp>
      <p:pic>
        <p:nvPicPr>
          <p:cNvPr id="66563" name="Picture 3" descr="Falla Normal - Falla inversa"/>
          <p:cNvPicPr>
            <a:picLocks noChangeAspect="1" noChangeArrowheads="1"/>
          </p:cNvPicPr>
          <p:nvPr/>
        </p:nvPicPr>
        <p:blipFill>
          <a:blip r:embed="rId2"/>
          <a:srcRect/>
          <a:stretch>
            <a:fillRect/>
          </a:stretch>
        </p:blipFill>
        <p:spPr bwMode="auto">
          <a:xfrm>
            <a:off x="357158" y="2000240"/>
            <a:ext cx="4024314" cy="2928958"/>
          </a:xfrm>
          <a:prstGeom prst="rect">
            <a:avLst/>
          </a:prstGeom>
          <a:noFill/>
        </p:spPr>
      </p:pic>
      <p:pic>
        <p:nvPicPr>
          <p:cNvPr id="66565" name="Picture 5" descr="Falla sinistral - falla destral / dextral"/>
          <p:cNvPicPr>
            <a:picLocks noChangeAspect="1" noChangeArrowheads="1"/>
          </p:cNvPicPr>
          <p:nvPr/>
        </p:nvPicPr>
        <p:blipFill>
          <a:blip r:embed="rId3"/>
          <a:srcRect/>
          <a:stretch>
            <a:fillRect/>
          </a:stretch>
        </p:blipFill>
        <p:spPr bwMode="auto">
          <a:xfrm>
            <a:off x="4643438" y="2000240"/>
            <a:ext cx="3929090" cy="292895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fallas geológicas</a:t>
            </a:r>
            <a:endParaRPr lang="es-VE" dirty="0"/>
          </a:p>
        </p:txBody>
      </p:sp>
      <p:sp>
        <p:nvSpPr>
          <p:cNvPr id="5" name="4 Marcador de contenido"/>
          <p:cNvSpPr>
            <a:spLocks noGrp="1"/>
          </p:cNvSpPr>
          <p:nvPr>
            <p:ph sz="quarter" idx="1"/>
          </p:nvPr>
        </p:nvSpPr>
        <p:spPr>
          <a:xfrm>
            <a:off x="428596" y="1428736"/>
            <a:ext cx="8237594" cy="4714908"/>
          </a:xfrm>
        </p:spPr>
        <p:txBody>
          <a:bodyPr>
            <a:normAutofit/>
          </a:bodyPr>
          <a:lstStyle/>
          <a:p>
            <a:pPr>
              <a:buNone/>
            </a:pPr>
            <a:r>
              <a:rPr lang="es-VE" b="1" i="1" dirty="0" smtClean="0">
                <a:solidFill>
                  <a:schemeClr val="accent6">
                    <a:lumMod val="75000"/>
                  </a:schemeClr>
                </a:solidFill>
              </a:rPr>
              <a:t>     </a:t>
            </a:r>
            <a:r>
              <a:rPr lang="es-ES" b="1" u="sng" dirty="0" smtClean="0"/>
              <a:t>Elementos de una falla:</a:t>
            </a:r>
            <a:r>
              <a:rPr lang="es-ES" dirty="0" smtClean="0"/>
              <a:t> Los elementos mas característicos de una falla son</a:t>
            </a:r>
            <a:r>
              <a:rPr lang="es-ES" b="1" dirty="0" smtClean="0"/>
              <a:t> </a:t>
            </a:r>
            <a:endParaRPr lang="es-ES" b="1" u="sng" dirty="0" smtClean="0"/>
          </a:p>
          <a:p>
            <a:pPr marL="457200" indent="-457200" algn="just">
              <a:buFont typeface="+mj-lt"/>
              <a:buAutoNum type="arabicPeriod"/>
            </a:pPr>
            <a:r>
              <a:rPr lang="es-ES" b="1" dirty="0" smtClean="0"/>
              <a:t>Plano de falla</a:t>
            </a:r>
            <a:r>
              <a:rPr lang="es-ES" dirty="0" smtClean="0"/>
              <a:t>: Plano o superficie a lo largo de la cual se desplazan los bloques que se separan en la falla. Con frecuencia el plano de falla presenta estrías, que se originan por el rozamiento de los dos bloques. </a:t>
            </a:r>
          </a:p>
          <a:p>
            <a:pPr marL="457200" indent="-457200" algn="just">
              <a:buFont typeface="+mj-lt"/>
              <a:buAutoNum type="arabicPeriod"/>
            </a:pPr>
            <a:r>
              <a:rPr lang="es-ES" b="1" dirty="0" smtClean="0"/>
              <a:t>Labio levantado</a:t>
            </a:r>
            <a:r>
              <a:rPr lang="es-ES" dirty="0" smtClean="0"/>
              <a:t>: También llamado Bloque Superior, es el bloque que queda por encima del plano de falla. </a:t>
            </a:r>
          </a:p>
          <a:p>
            <a:pPr marL="457200" indent="-457200" algn="just">
              <a:buFont typeface="+mj-lt"/>
              <a:buAutoNum type="arabicPeriod"/>
            </a:pPr>
            <a:r>
              <a:rPr lang="es-ES" b="1" dirty="0" smtClean="0"/>
              <a:t>Labio hundido</a:t>
            </a:r>
            <a:r>
              <a:rPr lang="es-ES" dirty="0" smtClean="0"/>
              <a:t>: También llamado Bloque Inferior, es el bloque que queda por debajo del plano de falla. </a:t>
            </a:r>
          </a:p>
          <a:p>
            <a:pPr algn="just">
              <a:buNone/>
            </a:pPr>
            <a:endParaRPr lang="es-ES" dirty="0">
              <a:solidFill>
                <a:schemeClr val="accent6">
                  <a:lumMod val="75000"/>
                </a:schemeClr>
              </a:solidFill>
            </a:endParaRP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11</a:t>
            </a:fld>
            <a:endParaRPr lang="es-VE"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fallas geológicas</a:t>
            </a:r>
            <a:endParaRPr lang="es-VE" dirty="0"/>
          </a:p>
        </p:txBody>
      </p:sp>
      <p:sp>
        <p:nvSpPr>
          <p:cNvPr id="5" name="4 Marcador de contenido"/>
          <p:cNvSpPr>
            <a:spLocks noGrp="1"/>
          </p:cNvSpPr>
          <p:nvPr>
            <p:ph sz="quarter" idx="1"/>
          </p:nvPr>
        </p:nvSpPr>
        <p:spPr>
          <a:xfrm>
            <a:off x="250796" y="1328722"/>
            <a:ext cx="8237594" cy="5286412"/>
          </a:xfrm>
        </p:spPr>
        <p:txBody>
          <a:bodyPr>
            <a:normAutofit fontScale="85000" lnSpcReduction="10000"/>
          </a:bodyPr>
          <a:lstStyle/>
          <a:p>
            <a:pPr algn="just">
              <a:buNone/>
            </a:pPr>
            <a:r>
              <a:rPr lang="es-VE" b="1" i="1" dirty="0" smtClean="0">
                <a:solidFill>
                  <a:schemeClr val="accent6">
                    <a:lumMod val="75000"/>
                  </a:schemeClr>
                </a:solidFill>
              </a:rPr>
              <a:t>    </a:t>
            </a:r>
            <a:r>
              <a:rPr lang="es-ES" b="1" u="sng" dirty="0" smtClean="0"/>
              <a:t>Características de una falla:</a:t>
            </a:r>
            <a:r>
              <a:rPr lang="es-ES" dirty="0" smtClean="0"/>
              <a:t> Las siguientes características nos permiten describir las fallas</a:t>
            </a:r>
            <a:endParaRPr lang="es-ES" b="1" u="sng" dirty="0" smtClean="0"/>
          </a:p>
          <a:p>
            <a:pPr marL="457200" indent="-457200" algn="just">
              <a:buFont typeface="+mj-lt"/>
              <a:buAutoNum type="arabicParenR"/>
            </a:pPr>
            <a:r>
              <a:rPr lang="es-ES" b="1" dirty="0" smtClean="0"/>
              <a:t>Dirección</a:t>
            </a:r>
            <a:r>
              <a:rPr lang="es-ES" dirty="0" smtClean="0"/>
              <a:t>: Ángulo que forma una línea horizontal contenida en el plano de falla con el eje </a:t>
            </a:r>
            <a:r>
              <a:rPr lang="es-ES" dirty="0" smtClean="0">
                <a:hlinkClick r:id="rId2" action="ppaction://hlinkfile" tooltip="Norte"/>
              </a:rPr>
              <a:t>norte</a:t>
            </a:r>
            <a:r>
              <a:rPr lang="es-ES" dirty="0" smtClean="0"/>
              <a:t>-</a:t>
            </a:r>
            <a:r>
              <a:rPr lang="es-ES" dirty="0" smtClean="0">
                <a:hlinkClick r:id="rId3" action="ppaction://hlinkfile" tooltip="Sur"/>
              </a:rPr>
              <a:t>sur</a:t>
            </a:r>
            <a:r>
              <a:rPr lang="es-ES" dirty="0" smtClean="0"/>
              <a:t>. </a:t>
            </a:r>
          </a:p>
          <a:p>
            <a:pPr marL="457200" indent="-457200" algn="just">
              <a:buFont typeface="+mj-lt"/>
              <a:buAutoNum type="arabicParenR"/>
            </a:pPr>
            <a:r>
              <a:rPr lang="es-ES" b="1" dirty="0" smtClean="0"/>
              <a:t>Buzamiento</a:t>
            </a:r>
            <a:r>
              <a:rPr lang="es-ES" dirty="0" smtClean="0"/>
              <a:t>: Ángulo que forma el plano de falla con la horizontal. </a:t>
            </a:r>
          </a:p>
          <a:p>
            <a:pPr marL="457200" indent="-457200" algn="just">
              <a:buFont typeface="+mj-lt"/>
              <a:buAutoNum type="arabicParenR"/>
            </a:pPr>
            <a:r>
              <a:rPr lang="es-ES" b="1" dirty="0" smtClean="0"/>
              <a:t>Salto de falla</a:t>
            </a:r>
            <a:r>
              <a:rPr lang="es-ES" dirty="0" smtClean="0"/>
              <a:t>: Distancia entre un punto dado de uno de los bloques (p. ej. una de las superficies de un estrato) y el correspondiente en el otro, tomada a lo largo del plano de falla. </a:t>
            </a:r>
          </a:p>
          <a:p>
            <a:pPr marL="457200" indent="-457200" algn="just">
              <a:buFont typeface="+mj-lt"/>
              <a:buAutoNum type="arabicParenR"/>
            </a:pPr>
            <a:r>
              <a:rPr lang="es-ES" b="1" dirty="0" smtClean="0"/>
              <a:t>Escarpe</a:t>
            </a:r>
            <a:r>
              <a:rPr lang="es-ES" dirty="0" smtClean="0"/>
              <a:t>: Distancia entre las superficies de los dos labios, tomada en vertical. </a:t>
            </a:r>
          </a:p>
          <a:p>
            <a:pPr marL="457200" indent="-457200" algn="just">
              <a:buFont typeface="+mj-lt"/>
              <a:buAutoNum type="arabicParenR"/>
            </a:pPr>
            <a:r>
              <a:rPr lang="es-ES" b="1" dirty="0" smtClean="0"/>
              <a:t>Espejo de falla</a:t>
            </a:r>
            <a:r>
              <a:rPr lang="es-ES" dirty="0" smtClean="0"/>
              <a:t>: es la superficie plana aunque con declive, que se produce a lo largo del escarpe de falla </a:t>
            </a:r>
          </a:p>
          <a:p>
            <a:pPr marL="457200" indent="-457200" algn="just">
              <a:buFont typeface="+mj-lt"/>
              <a:buAutoNum type="arabicParenR"/>
            </a:pPr>
            <a:r>
              <a:rPr lang="es-ES" b="1" dirty="0" smtClean="0"/>
              <a:t>Facetas triangulares</a:t>
            </a:r>
            <a:r>
              <a:rPr lang="es-ES" dirty="0" smtClean="0"/>
              <a:t>: son espejos de fallas que muestran el corte producido en una fila montañosa cuando la falla se presenta en forma perpendicular a la dirección de dicha fila montañosa. Tanto la parte hundida como el propio espejo de falla tienen aspecto triangular, de aquí su nombre. </a:t>
            </a:r>
            <a:endParaRPr lang="es-ES" dirty="0"/>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12</a:t>
            </a:fld>
            <a:endParaRPr lang="es-VE"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fallas geológicas</a:t>
            </a:r>
            <a:endParaRPr lang="es-VE" dirty="0"/>
          </a:p>
        </p:txBody>
      </p:sp>
      <p:sp>
        <p:nvSpPr>
          <p:cNvPr id="5" name="4 Marcador de contenido"/>
          <p:cNvSpPr>
            <a:spLocks noGrp="1"/>
          </p:cNvSpPr>
          <p:nvPr>
            <p:ph sz="quarter" idx="1"/>
          </p:nvPr>
        </p:nvSpPr>
        <p:spPr>
          <a:xfrm>
            <a:off x="250796" y="1328722"/>
            <a:ext cx="8237594" cy="5286412"/>
          </a:xfrm>
        </p:spPr>
        <p:txBody>
          <a:bodyPr>
            <a:normAutofit fontScale="85000" lnSpcReduction="20000"/>
          </a:bodyPr>
          <a:lstStyle/>
          <a:p>
            <a:pPr algn="just">
              <a:buNone/>
            </a:pPr>
            <a:r>
              <a:rPr lang="es-VE" b="1" i="1" dirty="0" smtClean="0">
                <a:solidFill>
                  <a:schemeClr val="accent6">
                    <a:lumMod val="75000"/>
                  </a:schemeClr>
                </a:solidFill>
              </a:rPr>
              <a:t>    </a:t>
            </a:r>
            <a:r>
              <a:rPr lang="es-ES" b="1" u="sng" dirty="0" smtClean="0"/>
              <a:t>Clasificación de fallas de acuerdo a su movimiento :</a:t>
            </a:r>
            <a:r>
              <a:rPr lang="es-ES" dirty="0" smtClean="0"/>
              <a:t> Las fallas se clasifican en tres tipos en función de los esfuerzos que las originan y de los movimientos relativos de los bloques</a:t>
            </a:r>
            <a:endParaRPr lang="es-ES" b="1" u="sng" dirty="0" smtClean="0"/>
          </a:p>
          <a:p>
            <a:pPr algn="just">
              <a:buFont typeface="Wingdings" pitchFamily="2" charset="2"/>
              <a:buChar char="ü"/>
            </a:pPr>
            <a:r>
              <a:rPr lang="es-ES" b="1" dirty="0" smtClean="0"/>
              <a:t>Falla inversa</a:t>
            </a:r>
            <a:r>
              <a:rPr lang="es-ES" dirty="0" smtClean="0"/>
              <a:t>. Este tipo de fallas se genera por compresión (Fig. A). El movimiento es preferentemente horizontal y el plano de falla tiene típicamente un ángulo de 30 grados respecto a la horizontal. El bloque de techo se encuentra sobre el bloque de piso. Cuando las fallas inversas presentan un manteo inferior a 45º, estas pasan a tomar el nombre de </a:t>
            </a:r>
            <a:r>
              <a:rPr lang="es-ES" b="1" dirty="0" smtClean="0">
                <a:hlinkClick r:id="rId2" action="ppaction://hlinkfile" tooltip="Cabalgamiento"/>
              </a:rPr>
              <a:t>cabalgamiento</a:t>
            </a:r>
            <a:r>
              <a:rPr lang="es-ES" dirty="0" smtClean="0"/>
              <a:t>. </a:t>
            </a:r>
          </a:p>
          <a:p>
            <a:pPr algn="just">
              <a:buFont typeface="Wingdings" pitchFamily="2" charset="2"/>
              <a:buChar char="ü"/>
            </a:pPr>
            <a:r>
              <a:rPr lang="es-ES" b="1" dirty="0" smtClean="0"/>
              <a:t>Falla normal</a:t>
            </a:r>
            <a:r>
              <a:rPr lang="es-ES" dirty="0" smtClean="0"/>
              <a:t>. Este tipo de fallas se generan por tracción (Fig. B). El movimiento es predominantemente vertical respecto al plano de falla, el cual típicamente tiene un ángulo de 60 grados respecto a la horizontal. El bloque que se desliza hacia abajo se le denomina </a:t>
            </a:r>
            <a:r>
              <a:rPr lang="es-ES" b="1" dirty="0" smtClean="0"/>
              <a:t>bloque de techo</a:t>
            </a:r>
            <a:r>
              <a:rPr lang="es-ES" dirty="0" smtClean="0"/>
              <a:t>, mientras que el que se levanta se llama </a:t>
            </a:r>
            <a:r>
              <a:rPr lang="es-ES" b="1" dirty="0" smtClean="0"/>
              <a:t>bloque de piso</a:t>
            </a:r>
            <a:r>
              <a:rPr lang="es-ES" dirty="0" smtClean="0"/>
              <a:t>. Otra manera de identificar estas fallas es la siguiente. Si se considera fijo al bloque de piso (aquel que se encuentra por debajo del plano de falla) da la impresión de que el bloque de techo </a:t>
            </a:r>
            <a:r>
              <a:rPr lang="es-ES" i="1" dirty="0" smtClean="0"/>
              <a:t>cae</a:t>
            </a:r>
            <a:r>
              <a:rPr lang="es-ES" dirty="0" smtClean="0"/>
              <a:t> con respecto a este. Conjuntos de fallas normales pueden dar lugar a la formación de </a:t>
            </a:r>
            <a:r>
              <a:rPr lang="es-ES" dirty="0" smtClean="0">
                <a:hlinkClick r:id="rId3" action="ppaction://hlinkfile" tooltip="Horst"/>
              </a:rPr>
              <a:t>horsts</a:t>
            </a:r>
            <a:r>
              <a:rPr lang="es-ES" dirty="0" smtClean="0"/>
              <a:t> y </a:t>
            </a:r>
            <a:r>
              <a:rPr lang="es-ES" dirty="0" smtClean="0">
                <a:hlinkClick r:id="rId4" action="ppaction://hlinkfile" tooltip="Graben (geología)"/>
              </a:rPr>
              <a:t>grábenes</a:t>
            </a:r>
            <a:r>
              <a:rPr lang="es-ES" dirty="0" smtClean="0"/>
              <a:t>. </a:t>
            </a: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13</a:t>
            </a:fld>
            <a:endParaRPr lang="es-VE"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fallas geológicas</a:t>
            </a:r>
            <a:endParaRPr lang="es-VE" dirty="0"/>
          </a:p>
        </p:txBody>
      </p:sp>
      <p:sp>
        <p:nvSpPr>
          <p:cNvPr id="5" name="4 Marcador de contenido"/>
          <p:cNvSpPr>
            <a:spLocks noGrp="1"/>
          </p:cNvSpPr>
          <p:nvPr>
            <p:ph sz="quarter" idx="1"/>
          </p:nvPr>
        </p:nvSpPr>
        <p:spPr>
          <a:xfrm>
            <a:off x="250796" y="1328722"/>
            <a:ext cx="8237594" cy="5286412"/>
          </a:xfrm>
        </p:spPr>
        <p:txBody>
          <a:bodyPr>
            <a:normAutofit fontScale="92500" lnSpcReduction="20000"/>
          </a:bodyPr>
          <a:lstStyle/>
          <a:p>
            <a:pPr algn="just">
              <a:buNone/>
            </a:pPr>
            <a:r>
              <a:rPr lang="es-VE" b="1" i="1" dirty="0" smtClean="0">
                <a:solidFill>
                  <a:schemeClr val="accent6">
                    <a:lumMod val="75000"/>
                  </a:schemeClr>
                </a:solidFill>
              </a:rPr>
              <a:t>    </a:t>
            </a:r>
            <a:r>
              <a:rPr lang="es-ES" b="1" u="sng" dirty="0" smtClean="0"/>
              <a:t>Clasificación de fallas de acuerdo a su movimiento :</a:t>
            </a:r>
            <a:r>
              <a:rPr lang="es-ES" dirty="0" smtClean="0"/>
              <a:t> Las fallas se clasifican en tres tipos en función de los esfuerzos que las originan y de los movimientos relativos de los bloques</a:t>
            </a:r>
            <a:endParaRPr lang="es-ES" b="1" u="sng" dirty="0" smtClean="0"/>
          </a:p>
          <a:p>
            <a:pPr algn="just">
              <a:buFont typeface="Wingdings" pitchFamily="2" charset="2"/>
              <a:buChar char="ü"/>
            </a:pPr>
            <a:r>
              <a:rPr lang="es-ES" b="1" dirty="0" smtClean="0"/>
              <a:t>Falla de desgarre, en dirección, transversal o transcurrente</a:t>
            </a:r>
            <a:r>
              <a:rPr lang="es-ES" dirty="0" smtClean="0"/>
              <a:t>. Estas fallas son verticales y el movimiento de los bloques es horizontal (Fig. C). Estas fallas son típicas de </a:t>
            </a:r>
            <a:r>
              <a:rPr lang="es-ES" dirty="0" smtClean="0">
                <a:hlinkClick r:id="rId2" action="ppaction://hlinkfile" tooltip="Tectónica de placas"/>
              </a:rPr>
              <a:t>límites transformantes de placas tectónicas</a:t>
            </a:r>
            <a:r>
              <a:rPr lang="es-ES" dirty="0" smtClean="0"/>
              <a:t>. Se distinguen dos tipos de fallas de desgarre: derechas e izquierdas. Derechas, o diestras, son aquellas en donde el movimiento relativo de los bloques es hacia la derecha, mientras que en las izquierdas, o siniestras, es el opuesto. También se les conoce como fallas transversales. </a:t>
            </a:r>
          </a:p>
          <a:p>
            <a:pPr algn="just">
              <a:buFont typeface="Wingdings" pitchFamily="2" charset="2"/>
              <a:buChar char="ü"/>
            </a:pPr>
            <a:r>
              <a:rPr lang="es-ES" b="1" dirty="0" smtClean="0"/>
              <a:t>Falla rotacional o de tijeras</a:t>
            </a:r>
            <a:r>
              <a:rPr lang="es-ES" dirty="0" smtClean="0"/>
              <a:t>. Es la que se origina por un movimiento de basculamiento de los bloques que giran alrededor de un punto fijo, como las dos partes de una tijera. </a:t>
            </a:r>
          </a:p>
          <a:p>
            <a:pPr algn="just">
              <a:buFont typeface="Wingdings" pitchFamily="2" charset="2"/>
              <a:buChar char="ü"/>
            </a:pPr>
            <a:r>
              <a:rPr lang="es-ES" b="1" dirty="0" smtClean="0"/>
              <a:t>Falla oblícua</a:t>
            </a:r>
            <a:r>
              <a:rPr lang="es-ES" dirty="0" smtClean="0"/>
              <a:t> . Es aquella que presenta movimiento en una componente vertical y una componente horizontal. </a:t>
            </a:r>
            <a:endParaRPr lang="es-ES" dirty="0"/>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14</a:t>
            </a:fld>
            <a:endParaRPr lang="es-VE"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fallas geológicas</a:t>
            </a:r>
            <a:endParaRPr lang="es-VE" dirty="0"/>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15</a:t>
            </a:fld>
            <a:endParaRPr lang="es-VE" dirty="0"/>
          </a:p>
        </p:txBody>
      </p:sp>
      <p:pic>
        <p:nvPicPr>
          <p:cNvPr id="72706" name="Picture 2" descr="http://upload.wikimedia.org/wikipedia/commons/thumb/9/91/Tipos_de_fallas.png/225px-Tipos_de_fallas.png">
            <a:hlinkClick r:id="rId2"/>
          </p:cNvPr>
          <p:cNvPicPr>
            <a:picLocks noChangeAspect="1" noChangeArrowheads="1"/>
          </p:cNvPicPr>
          <p:nvPr/>
        </p:nvPicPr>
        <p:blipFill>
          <a:blip r:embed="rId3"/>
          <a:srcRect/>
          <a:stretch>
            <a:fillRect/>
          </a:stretch>
        </p:blipFill>
        <p:spPr bwMode="auto">
          <a:xfrm>
            <a:off x="928662" y="1643050"/>
            <a:ext cx="4214842" cy="4143404"/>
          </a:xfrm>
          <a:prstGeom prst="rect">
            <a:avLst/>
          </a:prstGeom>
          <a:noFill/>
        </p:spPr>
      </p:pic>
      <p:sp>
        <p:nvSpPr>
          <p:cNvPr id="8" name="4 Marcador de contenido"/>
          <p:cNvSpPr>
            <a:spLocks noGrp="1"/>
          </p:cNvSpPr>
          <p:nvPr>
            <p:ph sz="quarter" idx="1"/>
          </p:nvPr>
        </p:nvSpPr>
        <p:spPr>
          <a:xfrm>
            <a:off x="5000628" y="1357298"/>
            <a:ext cx="3571900" cy="3643338"/>
          </a:xfrm>
        </p:spPr>
        <p:txBody>
          <a:bodyPr>
            <a:normAutofit/>
          </a:bodyPr>
          <a:lstStyle/>
          <a:p>
            <a:pPr marL="0" indent="0" algn="just">
              <a:buNone/>
            </a:pPr>
            <a:r>
              <a:rPr lang="es-ES" u="sng" dirty="0" smtClean="0">
                <a:effectLst>
                  <a:outerShdw blurRad="38100" dist="38100" dir="2700000" algn="tl">
                    <a:srgbClr val="000000">
                      <a:alpha val="43137"/>
                    </a:srgbClr>
                  </a:outerShdw>
                </a:effectLst>
              </a:rPr>
              <a:t>Tipos fundamentales de fallas:</a:t>
            </a:r>
            <a:r>
              <a:rPr lang="es-ES" dirty="0" smtClean="0"/>
              <a:t> </a:t>
            </a:r>
          </a:p>
          <a:p>
            <a:pPr marL="457200" indent="-457200" algn="just">
              <a:buAutoNum type="alphaLcParenR"/>
            </a:pPr>
            <a:r>
              <a:rPr lang="es-ES" dirty="0" smtClean="0"/>
              <a:t>Falla inversa </a:t>
            </a:r>
          </a:p>
          <a:p>
            <a:pPr marL="457200" indent="-457200" algn="just">
              <a:buAutoNum type="alphaLcParenR"/>
            </a:pPr>
            <a:r>
              <a:rPr lang="es-ES" dirty="0" smtClean="0"/>
              <a:t>Falla normal </a:t>
            </a:r>
          </a:p>
          <a:p>
            <a:pPr marL="457200" indent="-457200" algn="just">
              <a:buAutoNum type="alphaLcParenR"/>
            </a:pPr>
            <a:r>
              <a:rPr lang="es-ES" dirty="0" smtClean="0"/>
              <a:t>Falla de desgarre</a:t>
            </a:r>
          </a:p>
          <a:p>
            <a:pPr marL="457200" indent="-457200" algn="just">
              <a:buAutoNum type="alphaLcParenR"/>
            </a:pPr>
            <a:r>
              <a:rPr lang="es-ES" dirty="0" smtClean="0"/>
              <a:t>Rotacional (no ilustrada).</a:t>
            </a:r>
            <a:endParaRPr lang="es-ES"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formaciones geológicas en Venezuela</a:t>
            </a:r>
            <a:endParaRPr lang="es-VE" dirty="0"/>
          </a:p>
        </p:txBody>
      </p:sp>
      <p:sp>
        <p:nvSpPr>
          <p:cNvPr id="5" name="4 Marcador de contenido"/>
          <p:cNvSpPr>
            <a:spLocks noGrp="1"/>
          </p:cNvSpPr>
          <p:nvPr>
            <p:ph sz="quarter" idx="1"/>
          </p:nvPr>
        </p:nvSpPr>
        <p:spPr>
          <a:xfrm>
            <a:off x="428596" y="1428736"/>
            <a:ext cx="8237594" cy="4929222"/>
          </a:xfrm>
        </p:spPr>
        <p:txBody>
          <a:bodyPr>
            <a:normAutofit fontScale="92500" lnSpcReduction="20000"/>
          </a:bodyPr>
          <a:lstStyle/>
          <a:p>
            <a:pPr marL="0" indent="0" algn="just">
              <a:buNone/>
            </a:pPr>
            <a:r>
              <a:rPr lang="es-VE" b="1" i="1" dirty="0" smtClean="0">
                <a:solidFill>
                  <a:schemeClr val="accent6">
                    <a:lumMod val="75000"/>
                  </a:schemeClr>
                </a:solidFill>
              </a:rPr>
              <a:t> </a:t>
            </a:r>
            <a:r>
              <a:rPr lang="es-ES" dirty="0" smtClean="0"/>
              <a:t>De todos estos objetivos se ocupa la ciencia geológica, la cual, además ha de tener presente la historia del propio planeta. Solamente conociendo el pasado, es posible alcanzar el mejor conocimiento del presente. Y esto ocurre también con la Geología. Ahora, ya entraremos en un tema más específico: </a:t>
            </a:r>
            <a:r>
              <a:rPr lang="es-ES" i="1" u="sng" dirty="0" smtClean="0"/>
              <a:t>La Geología Venezolana</a:t>
            </a:r>
          </a:p>
          <a:p>
            <a:pPr algn="just">
              <a:buNone/>
            </a:pPr>
            <a:r>
              <a:rPr lang="es-ES" b="1" u="sng" dirty="0" smtClean="0"/>
              <a:t>Formaciones Geológicas de Venezuela.</a:t>
            </a:r>
          </a:p>
          <a:p>
            <a:pPr algn="just">
              <a:buNone/>
            </a:pPr>
            <a:r>
              <a:rPr lang="es-ES" b="1" u="sng" dirty="0" smtClean="0"/>
              <a:t>Geología del Escudo de Guayana.</a:t>
            </a:r>
          </a:p>
          <a:p>
            <a:pPr marL="0" indent="0" algn="just">
              <a:buNone/>
            </a:pPr>
            <a:r>
              <a:rPr lang="es-ES" dirty="0" smtClean="0"/>
              <a:t>La historia geológica de Venezuela, hasta donde se tenga conocimiento, según varios científicos que en el siglo pasado recorrieron el país, y posteriormente con los trabajos de las compañías petroleras y los geólogos del ministerio de Minas e Hidrocarburos, puede considerarse que comenzó aproximadamente hace unos 3.200</a:t>
            </a:r>
          </a:p>
          <a:p>
            <a:pPr marL="0" indent="0" algn="just">
              <a:buNone/>
            </a:pPr>
            <a:r>
              <a:rPr lang="es-ES" dirty="0" smtClean="0"/>
              <a:t>millones de años. Por tanto para su estudio la evolución geológica del país la agruparemos de la siguiente manera:</a:t>
            </a:r>
            <a:endParaRPr lang="es-ES" dirty="0">
              <a:solidFill>
                <a:schemeClr val="accent6">
                  <a:lumMod val="75000"/>
                </a:schemeClr>
              </a:solidFill>
            </a:endParaRP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16</a:t>
            </a:fld>
            <a:endParaRPr lang="es-VE"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formaciones geológicas en Venezuela</a:t>
            </a:r>
            <a:endParaRPr lang="es-VE" dirty="0"/>
          </a:p>
        </p:txBody>
      </p:sp>
      <p:sp>
        <p:nvSpPr>
          <p:cNvPr id="5" name="4 Marcador de contenido"/>
          <p:cNvSpPr>
            <a:spLocks noGrp="1"/>
          </p:cNvSpPr>
          <p:nvPr>
            <p:ph sz="quarter" idx="1"/>
          </p:nvPr>
        </p:nvSpPr>
        <p:spPr>
          <a:xfrm>
            <a:off x="428596" y="1428736"/>
            <a:ext cx="8237594" cy="5072098"/>
          </a:xfrm>
        </p:spPr>
        <p:txBody>
          <a:bodyPr>
            <a:normAutofit fontScale="70000" lnSpcReduction="20000"/>
          </a:bodyPr>
          <a:lstStyle/>
          <a:p>
            <a:pPr marL="457200" indent="-457200" algn="just">
              <a:buFont typeface="Wingdings" pitchFamily="2" charset="2"/>
              <a:buChar char="q"/>
            </a:pPr>
            <a:r>
              <a:rPr lang="es-ES" b="1" u="sng" dirty="0" smtClean="0"/>
              <a:t>Formación el Callao </a:t>
            </a:r>
            <a:r>
              <a:rPr lang="es-ES" dirty="0" smtClean="0"/>
              <a:t>Es la parte inferior del grupo Carichapo, su localidad tipo está en el río Yuruari, cerca del Callao. Formadas por las lavas volcánicas de grano grueso y fino de tipo andesítico, basáltico. Menéndez estimó su espesor en unos 3000 metros. Está intrusionada de rocas graníticas por el Complejo de Supamo según Korol. Desde el punto de vista económico tiene gran importancia, por estar atravesada por vetas de cuarzo aurífero o de filón que se explotan en la región del Callao.</a:t>
            </a:r>
          </a:p>
          <a:p>
            <a:pPr marL="457200" indent="-457200" algn="just">
              <a:buFont typeface="Wingdings" pitchFamily="2" charset="2"/>
              <a:buChar char="q"/>
            </a:pPr>
            <a:r>
              <a:rPr lang="es-ES" b="1" u="sng" dirty="0" smtClean="0"/>
              <a:t>Formación Cicapra </a:t>
            </a:r>
            <a:r>
              <a:rPr lang="es-ES" dirty="0" smtClean="0"/>
              <a:t>Es la secuencia superior del grupoCarichapo, habiéndose tomado como localidad tipo la quebrada de Cicapra, afluente del río Yuruari. Estudiada por Menéndez, le asigna un espesor de unos 2000 metros. Su litología característica la forman los esquistos anfibólicos intercalados por brechas, conglomerados volcánicos metamorfizados, intrusionada por diques porfídicos.</a:t>
            </a:r>
          </a:p>
          <a:p>
            <a:pPr marL="457200" indent="-457200" algn="just">
              <a:buFont typeface="Wingdings" pitchFamily="2" charset="2"/>
              <a:buChar char="q"/>
            </a:pPr>
            <a:r>
              <a:rPr lang="es-ES" b="1" u="sng" dirty="0" smtClean="0"/>
              <a:t>Formación Yuruari </a:t>
            </a:r>
            <a:r>
              <a:rPr lang="es-ES" dirty="0" smtClean="0"/>
              <a:t>La localidad tipo se encuentra en el río yuruari cerca del pueblo Pastora. Fue estudiada originalmente por Korol, quien le asignó un espesor de 5000 metros y la coloca supra yacente a la formación el Callao, constituida litológicamente por fragmentos volcánicos, brechas tobáceas, hasta de 300 metros de espesor, grauvacas, filitas, esquistos cloritosos. Es una secuencia sedimentaria formadas en aguas someras que experimentó el metamorfismo regional y térmico.</a:t>
            </a:r>
            <a:endParaRPr lang="es-ES" dirty="0">
              <a:solidFill>
                <a:schemeClr val="accent6">
                  <a:lumMod val="75000"/>
                </a:schemeClr>
              </a:solidFill>
            </a:endParaRP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17</a:t>
            </a:fld>
            <a:endParaRPr lang="es-VE"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formaciones geológicas en Venezuela</a:t>
            </a:r>
            <a:endParaRPr lang="es-VE" dirty="0"/>
          </a:p>
        </p:txBody>
      </p:sp>
      <p:sp>
        <p:nvSpPr>
          <p:cNvPr id="5" name="4 Marcador de contenido"/>
          <p:cNvSpPr>
            <a:spLocks noGrp="1"/>
          </p:cNvSpPr>
          <p:nvPr>
            <p:ph sz="quarter" idx="1"/>
          </p:nvPr>
        </p:nvSpPr>
        <p:spPr>
          <a:xfrm>
            <a:off x="428596" y="1428736"/>
            <a:ext cx="8237594" cy="5072098"/>
          </a:xfrm>
        </p:spPr>
        <p:txBody>
          <a:bodyPr>
            <a:normAutofit fontScale="70000" lnSpcReduction="20000"/>
          </a:bodyPr>
          <a:lstStyle/>
          <a:p>
            <a:pPr marL="457200" indent="-457200" algn="just">
              <a:buFont typeface="Wingdings" pitchFamily="2" charset="2"/>
              <a:buChar char="q"/>
            </a:pPr>
            <a:r>
              <a:rPr lang="es-ES" b="1" u="sng" dirty="0" smtClean="0"/>
              <a:t>Formación Caballape</a:t>
            </a:r>
            <a:r>
              <a:rPr lang="es-ES" b="1" dirty="0" smtClean="0"/>
              <a:t> </a:t>
            </a:r>
            <a:r>
              <a:rPr lang="es-ES" dirty="0" smtClean="0"/>
              <a:t>Es una secuencia discordante del grupo Carichapo cuya localidad tipo se encuentra en la quebrada Dividival,afluente del río Caballape, cuyas características litológicas son grauvacas, sedimentos conglomeratícos,fragmentos  , brechas, tiene un espesor estimado de 8000 metros según Korol y 5000 metros según Menéndez.</a:t>
            </a:r>
          </a:p>
          <a:p>
            <a:pPr marL="457200" indent="-457200" algn="just">
              <a:buFont typeface="Wingdings" pitchFamily="2" charset="2"/>
              <a:buChar char="q"/>
            </a:pPr>
            <a:r>
              <a:rPr lang="es-ES" b="1" u="sng" dirty="0" smtClean="0"/>
              <a:t>Formación Cuchivero</a:t>
            </a:r>
            <a:r>
              <a:rPr lang="es-ES" b="1" dirty="0" smtClean="0"/>
              <a:t> </a:t>
            </a:r>
            <a:r>
              <a:rPr lang="es-ES" dirty="0" smtClean="0"/>
              <a:t>La referencia original de serie ígneas de Cuchivero se debe a McCandlees. Posteriormente Martín Bellizzia le asignó el nombre de Grupo Cuchivero que comprende litológicamente un complejo de rocas ígneas, esquistos metamorfizados, efusiones volcánicas, cuarcitas micáceas, conglomerados t tobas en las regiones de los ríos Cuchiveros, Aro y la Paragua. Fisiográficamente se destacan relieves o colinas bajas llamadas Galeras de Cinaruco, que forman la Formación Cinaruco, que se prolonga en el Edo. Apure y está constituida principalmente por cuarcitas seríticas y ferruginosas, filiitas y conglomerados.</a:t>
            </a:r>
          </a:p>
          <a:p>
            <a:pPr marL="457200" indent="-457200" algn="just">
              <a:buFont typeface="Wingdings" pitchFamily="2" charset="2"/>
              <a:buChar char="q"/>
            </a:pPr>
            <a:r>
              <a:rPr lang="es-ES" b="1" u="sng" dirty="0" smtClean="0"/>
              <a:t>Formación Roraima</a:t>
            </a:r>
            <a:r>
              <a:rPr lang="es-ES" b="1" dirty="0" smtClean="0"/>
              <a:t> </a:t>
            </a:r>
            <a:r>
              <a:rPr lang="es-ES" dirty="0" smtClean="0"/>
              <a:t>La referencia original se debe a Dalton, quien la llamó Capas de Roraima para designar a una secuencia sedimentaria cuyos estratos son casi horizontales, con escaso metamorfismo, observada en el Cerro de Roraima, y posteriormente en otras regiones del estado de Bolívar y territorio amazonas, formadas litológicamente de conglomerados cuarzosos feldespáticos, lutitas, areniscas arcósicas, jaspes verdes y rojos, cenizas volcánicas, intrusionada por mantos de diabasa. Su espesor se estima de unos 2.600 metros.</a:t>
            </a:r>
            <a:endParaRPr lang="es-ES" dirty="0">
              <a:solidFill>
                <a:schemeClr val="accent6">
                  <a:lumMod val="75000"/>
                </a:schemeClr>
              </a:solidFill>
            </a:endParaRP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18</a:t>
            </a:fld>
            <a:endParaRPr lang="es-VE"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formaciones geológicas en Venezuela</a:t>
            </a:r>
            <a:endParaRPr lang="es-VE" dirty="0"/>
          </a:p>
        </p:txBody>
      </p:sp>
      <p:sp>
        <p:nvSpPr>
          <p:cNvPr id="5" name="4 Marcador de contenido"/>
          <p:cNvSpPr>
            <a:spLocks noGrp="1"/>
          </p:cNvSpPr>
          <p:nvPr>
            <p:ph sz="quarter" idx="1"/>
          </p:nvPr>
        </p:nvSpPr>
        <p:spPr>
          <a:xfrm>
            <a:off x="428596" y="1428736"/>
            <a:ext cx="8237594" cy="5072098"/>
          </a:xfrm>
        </p:spPr>
        <p:txBody>
          <a:bodyPr>
            <a:normAutofit/>
          </a:bodyPr>
          <a:lstStyle/>
          <a:p>
            <a:pPr marL="457200" indent="-457200" algn="just">
              <a:buFont typeface="Wingdings" pitchFamily="2" charset="2"/>
              <a:buChar char="q"/>
            </a:pPr>
            <a:r>
              <a:rPr lang="es-ES" b="1" u="sng" dirty="0" smtClean="0"/>
              <a:t>Supe grupo Pastora</a:t>
            </a:r>
            <a:r>
              <a:rPr lang="es-ES" b="1" dirty="0" smtClean="0"/>
              <a:t> </a:t>
            </a:r>
            <a:r>
              <a:rPr lang="es-ES" dirty="0" smtClean="0"/>
              <a:t>El léxico estratigráfico de Venezuela (1970), ha reservado este término para incluir el grupo Caripacho y la Formación Yuruari.</a:t>
            </a:r>
          </a:p>
          <a:p>
            <a:pPr marL="444500" indent="-444500" algn="just">
              <a:buFont typeface="Wingdings" pitchFamily="2" charset="2"/>
              <a:buChar char="q"/>
            </a:pPr>
            <a:r>
              <a:rPr lang="es-ES" b="1" u="sng" dirty="0" smtClean="0"/>
              <a:t>Formación Roraima</a:t>
            </a:r>
            <a:r>
              <a:rPr lang="es-ES" b="1" dirty="0" smtClean="0"/>
              <a:t> </a:t>
            </a:r>
            <a:r>
              <a:rPr lang="es-ES" dirty="0" smtClean="0"/>
              <a:t>Descansa sobre el complejo de Imataca y discordante. La localidad tipo en el río Carichapo donde corta cerro Guacamaya, según Kallioski, la litología se caracteriza principalmente de anfibolitas metamorfizadas, con lavas andesíticas, intercalada de rocas sedimentarias , jaspes y esquistos. Se incluyen en el grupo Carichapo.</a:t>
            </a:r>
            <a:endParaRPr lang="es-ES" dirty="0">
              <a:solidFill>
                <a:schemeClr val="accent6">
                  <a:lumMod val="75000"/>
                </a:schemeClr>
              </a:solidFill>
            </a:endParaRP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19</a:t>
            </a:fld>
            <a:endParaRPr lang="es-VE"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formaciones geológicas en Venezuela</a:t>
            </a:r>
            <a:endParaRPr lang="es-VE" dirty="0"/>
          </a:p>
        </p:txBody>
      </p:sp>
      <p:sp>
        <p:nvSpPr>
          <p:cNvPr id="5" name="4 Marcador de contenido"/>
          <p:cNvSpPr>
            <a:spLocks noGrp="1"/>
          </p:cNvSpPr>
          <p:nvPr>
            <p:ph sz="quarter" idx="1"/>
          </p:nvPr>
        </p:nvSpPr>
        <p:spPr>
          <a:xfrm>
            <a:off x="352396" y="1428736"/>
            <a:ext cx="8215370" cy="5000660"/>
          </a:xfrm>
        </p:spPr>
        <p:txBody>
          <a:bodyPr>
            <a:normAutofit fontScale="70000" lnSpcReduction="20000"/>
          </a:bodyPr>
          <a:lstStyle/>
          <a:p>
            <a:pPr algn="just">
              <a:buNone/>
            </a:pPr>
            <a:r>
              <a:rPr lang="es-ES" b="1" u="sng" dirty="0" smtClean="0"/>
              <a:t>Geología de los Andes.</a:t>
            </a:r>
          </a:p>
          <a:p>
            <a:pPr marL="444500" indent="-444500" algn="just">
              <a:buFont typeface="Wingdings" pitchFamily="2" charset="2"/>
              <a:buChar char="q"/>
            </a:pPr>
            <a:r>
              <a:rPr lang="es-ES" b="1" u="sng" dirty="0" smtClean="0"/>
              <a:t>Formación Bella Vista </a:t>
            </a:r>
            <a:r>
              <a:rPr lang="es-ES" dirty="0" smtClean="0"/>
              <a:t>Fue estudiada originalmente por Christ(1927). Es de edad precámbrica. No contiene fósiles. Es una secuencia litológica formada principalmente por esquistos seríciticos, cloríticos y grafitosos, de colores grises a verdosos. Pizarras grises oscuras a negras con intrusiones locales de granitos rosados. La localidad tipo es el rancho de Bella Vista en el camino de Santa Bárbara a Mucuchachí.</a:t>
            </a:r>
          </a:p>
          <a:p>
            <a:pPr marL="444500" indent="-444500" algn="just">
              <a:buFont typeface="Wingdings" pitchFamily="2" charset="2"/>
              <a:buChar char="q"/>
            </a:pPr>
            <a:r>
              <a:rPr lang="es-ES" b="1" u="sng" dirty="0" smtClean="0"/>
              <a:t>Formación Caparo </a:t>
            </a:r>
            <a:r>
              <a:rPr lang="es-ES" dirty="0" smtClean="0"/>
              <a:t>Toma su nombre del río Caparo en el Edo. Mérida. Este término fue empleado en 1927 por Christ para designar un conjunto de rocas que llamó Serie Caparo−Bellavista. La secuencia está formada por limolitas arenáceas y micáceas de color gris oscuro, areniscas de grano fino y grueso, areniscas calcáreas y pizarras fosilíferas. El léxico estratigráfico de Venezuela (1970) le asigna edad Ordovícica Media y un espesor de 200 metros. La formación ha sido intrusionada por diques graníticos.</a:t>
            </a:r>
          </a:p>
          <a:p>
            <a:pPr marL="444500" indent="-444500" algn="just">
              <a:buFont typeface="Wingdings" pitchFamily="2" charset="2"/>
              <a:buChar char="q"/>
            </a:pPr>
            <a:r>
              <a:rPr lang="es-ES" b="1" u="sng" dirty="0" smtClean="0"/>
              <a:t>Formación Mucuchachí </a:t>
            </a:r>
            <a:r>
              <a:rPr lang="es-ES" dirty="0" smtClean="0"/>
              <a:t>Nombre empleado en 1927 por Christ por el término de serie. Forma una secuencia estratigráfica constituida principalmente por pizarras grises a marrones, a veces carbonosas, limosas que contienen fósiles y piritas. Areniscas conglomeráticas, verdes oscuras. Su espesor ha sido estimado por la compañía Shell y creole en 5000 metros. La localidad tipo se encuentra en el área de Mucuchachí en el estado de Mérida, y su edad corresponde a Ordovícica−Pérmica.</a:t>
            </a:r>
            <a:endParaRPr lang="es-ES" dirty="0">
              <a:solidFill>
                <a:schemeClr val="accent6">
                  <a:lumMod val="75000"/>
                </a:schemeClr>
              </a:solidFill>
            </a:endParaRP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20</a:t>
            </a:fld>
            <a:endParaRPr lang="es-VE"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formaciones geológicas en Venezuela</a:t>
            </a:r>
            <a:endParaRPr lang="es-VE" dirty="0"/>
          </a:p>
        </p:txBody>
      </p:sp>
      <p:sp>
        <p:nvSpPr>
          <p:cNvPr id="5" name="4 Marcador de contenido"/>
          <p:cNvSpPr>
            <a:spLocks noGrp="1"/>
          </p:cNvSpPr>
          <p:nvPr>
            <p:ph sz="quarter" idx="1"/>
          </p:nvPr>
        </p:nvSpPr>
        <p:spPr>
          <a:xfrm>
            <a:off x="352396" y="1428736"/>
            <a:ext cx="8215370" cy="5000660"/>
          </a:xfrm>
        </p:spPr>
        <p:txBody>
          <a:bodyPr>
            <a:normAutofit fontScale="70000" lnSpcReduction="20000"/>
          </a:bodyPr>
          <a:lstStyle/>
          <a:p>
            <a:pPr algn="just">
              <a:buNone/>
            </a:pPr>
            <a:r>
              <a:rPr lang="es-ES" b="1" u="sng" dirty="0" smtClean="0"/>
              <a:t>Geología de los Andes.</a:t>
            </a:r>
          </a:p>
          <a:p>
            <a:pPr marL="444500" indent="-444500" algn="just">
              <a:buFont typeface="Wingdings" pitchFamily="2" charset="2"/>
              <a:buChar char="q"/>
            </a:pPr>
            <a:r>
              <a:rPr lang="es-ES" b="1" u="sng" dirty="0" smtClean="0"/>
              <a:t>Formación Sabaneta </a:t>
            </a:r>
            <a:r>
              <a:rPr lang="es-ES" dirty="0" smtClean="0"/>
              <a:t>Nombre empleado por Oppenheim en 1937 con el término grupo. Formada principalmente por areniscas amarillas, grises, rojo violáceas y marrones, de grano grueso y fino, con fósiles vegetales, frecuentemente con intercalaciones de calizas y lutitas carbonáceas. La localidad tipo se encuentra en la quebrada Sabaneta en el estado de Mérida. La compañía de Shell y Creole le asignan un espesor de 3.300 metros.</a:t>
            </a:r>
          </a:p>
          <a:p>
            <a:pPr marL="444500" indent="-444500" algn="just">
              <a:buFont typeface="Wingdings" pitchFamily="2" charset="2"/>
              <a:buChar char="q"/>
            </a:pPr>
            <a:r>
              <a:rPr lang="es-ES" b="1" u="sng" dirty="0" smtClean="0"/>
              <a:t>Formación Palmarito </a:t>
            </a:r>
            <a:r>
              <a:rPr lang="es-ES" dirty="0" smtClean="0"/>
              <a:t>Nombre empleado bajo la denominación de serie en 1927 por Christ. La localidad tipo se encuentra en el área de Palmarito al sur del estado de Mérida. La secuencia litológica consta principalmente de lutitas grises a oscuras, limos, arenas, margas, calizas negras muy fosilíferas. Arnold le asignó un espesor de 500 metros y el léxico Estratigráfico de Venezuela la edad Carbonífero −Pérmica.</a:t>
            </a:r>
          </a:p>
          <a:p>
            <a:pPr marL="444500" indent="-444500" algn="just">
              <a:buFont typeface="Wingdings" pitchFamily="2" charset="2"/>
              <a:buChar char="q"/>
            </a:pPr>
            <a:r>
              <a:rPr lang="es-ES" b="1" u="sng" dirty="0" smtClean="0"/>
              <a:t>Formación La Quinta </a:t>
            </a:r>
            <a:r>
              <a:rPr lang="es-ES" dirty="0" smtClean="0"/>
              <a:t>Referencia original de Kunding, 1938, cuya localidad tipo se encuentra en la Quinta cerca de la Grita, estado Táchira, está formada principalmente por conglomerados rojos a verdosos, areniscas arcillosas de color rojo ladrillo, lutitas con areniscas conglomeráticas blancas manchadas de rojo. El léxico estratigráfico de Venezuela le asigna un espesor de 2.400 metros. La formación es fosilífera y de edad Triásica superior a Jurásica inferior.</a:t>
            </a:r>
            <a:endParaRPr lang="es-ES" dirty="0">
              <a:solidFill>
                <a:schemeClr val="accent6">
                  <a:lumMod val="75000"/>
                </a:schemeClr>
              </a:solidFill>
            </a:endParaRP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21</a:t>
            </a:fld>
            <a:endParaRPr lang="es-VE"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fontScale="90000"/>
          </a:bodyPr>
          <a:lstStyle/>
          <a:p>
            <a:r>
              <a:rPr lang="es-VE" dirty="0" smtClean="0"/>
              <a:t>GEOLOGIA APLICADA</a:t>
            </a:r>
            <a:br>
              <a:rPr lang="es-VE" dirty="0" smtClean="0"/>
            </a:br>
            <a:r>
              <a:rPr lang="es-VE" dirty="0" smtClean="0"/>
              <a:t> fallas geológicas-ejemplo en Venezuela</a:t>
            </a:r>
            <a:endParaRPr lang="es-VE" dirty="0"/>
          </a:p>
        </p:txBody>
      </p:sp>
      <p:sp>
        <p:nvSpPr>
          <p:cNvPr id="5" name="4 Marcador de contenido"/>
          <p:cNvSpPr>
            <a:spLocks noGrp="1"/>
          </p:cNvSpPr>
          <p:nvPr>
            <p:ph sz="quarter" idx="1"/>
          </p:nvPr>
        </p:nvSpPr>
        <p:spPr>
          <a:xfrm>
            <a:off x="428596" y="1428736"/>
            <a:ext cx="8237594" cy="2428892"/>
          </a:xfrm>
        </p:spPr>
        <p:txBody>
          <a:bodyPr>
            <a:normAutofit/>
          </a:bodyPr>
          <a:lstStyle/>
          <a:p>
            <a:pPr algn="just">
              <a:buNone/>
            </a:pPr>
            <a:r>
              <a:rPr lang="es-VE" b="1" i="1" dirty="0" smtClean="0">
                <a:solidFill>
                  <a:schemeClr val="accent6">
                    <a:lumMod val="75000"/>
                  </a:schemeClr>
                </a:solidFill>
              </a:rPr>
              <a:t>    </a:t>
            </a:r>
            <a:r>
              <a:rPr lang="es-ES" dirty="0" smtClean="0"/>
              <a:t>La ciudad de Mérida se encuentra en una terraza cortada por varias fallas menores como El Teleférico, La Parroquia, Santa Juana, Panamericana, Albarregas y La Hechicera.</a:t>
            </a:r>
            <a:endParaRPr lang="es-ES" dirty="0">
              <a:solidFill>
                <a:schemeClr val="accent6">
                  <a:lumMod val="75000"/>
                </a:schemeClr>
              </a:solidFill>
            </a:endParaRP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22</a:t>
            </a:fld>
            <a:endParaRPr lang="es-VE" dirty="0"/>
          </a:p>
        </p:txBody>
      </p:sp>
      <p:pic>
        <p:nvPicPr>
          <p:cNvPr id="71682" name="Picture 2" descr="http://www.scielo.org.ve/img/fbpe/rfiucv/v21n4/art09fig1.gif"/>
          <p:cNvPicPr>
            <a:picLocks noChangeAspect="1" noChangeArrowheads="1"/>
          </p:cNvPicPr>
          <p:nvPr/>
        </p:nvPicPr>
        <p:blipFill>
          <a:blip r:embed="rId2"/>
          <a:srcRect/>
          <a:stretch>
            <a:fillRect/>
          </a:stretch>
        </p:blipFill>
        <p:spPr bwMode="auto">
          <a:xfrm>
            <a:off x="1753287" y="3071809"/>
            <a:ext cx="5176167" cy="3354085"/>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fontScale="90000"/>
          </a:bodyPr>
          <a:lstStyle/>
          <a:p>
            <a:r>
              <a:rPr lang="es-VE" dirty="0" smtClean="0"/>
              <a:t>GEOLOGIA APLICADA</a:t>
            </a:r>
            <a:br>
              <a:rPr lang="es-VE" dirty="0" smtClean="0"/>
            </a:br>
            <a:r>
              <a:rPr lang="es-VE" dirty="0" smtClean="0"/>
              <a:t> fallas geológicas -plegamientos </a:t>
            </a:r>
            <a:r>
              <a:rPr lang="es-VE" sz="2000" dirty="0" smtClean="0"/>
              <a:t>o</a:t>
            </a:r>
            <a:r>
              <a:rPr lang="es-VE" dirty="0" smtClean="0"/>
              <a:t> pliegues</a:t>
            </a:r>
            <a:endParaRPr lang="es-VE" dirty="0"/>
          </a:p>
        </p:txBody>
      </p:sp>
      <p:sp>
        <p:nvSpPr>
          <p:cNvPr id="5" name="4 Marcador de contenido"/>
          <p:cNvSpPr>
            <a:spLocks noGrp="1"/>
          </p:cNvSpPr>
          <p:nvPr>
            <p:ph sz="quarter" idx="1"/>
          </p:nvPr>
        </p:nvSpPr>
        <p:spPr>
          <a:xfrm>
            <a:off x="428596" y="1428736"/>
            <a:ext cx="8237594" cy="2428892"/>
          </a:xfrm>
        </p:spPr>
        <p:txBody>
          <a:bodyPr>
            <a:normAutofit/>
          </a:bodyPr>
          <a:lstStyle/>
          <a:p>
            <a:pPr>
              <a:buNone/>
            </a:pPr>
            <a:r>
              <a:rPr lang="es-VE" b="1" i="1" dirty="0" smtClean="0">
                <a:solidFill>
                  <a:schemeClr val="accent6">
                    <a:lumMod val="75000"/>
                  </a:schemeClr>
                </a:solidFill>
              </a:rPr>
              <a:t>    </a:t>
            </a:r>
            <a:r>
              <a:rPr lang="es-ES" b="1" u="sng" dirty="0" smtClean="0"/>
              <a:t>Pliegues</a:t>
            </a:r>
            <a:r>
              <a:rPr lang="es-ES" b="1" dirty="0" smtClean="0"/>
              <a:t> </a:t>
            </a:r>
            <a:endParaRPr lang="es-ES" dirty="0" smtClean="0"/>
          </a:p>
          <a:p>
            <a:pPr>
              <a:buNone/>
            </a:pPr>
            <a:r>
              <a:rPr lang="es-ES" dirty="0" smtClean="0"/>
              <a:t>    Las fuerzas tectónicas de la litosfera no solamente provocan una rotura de las masas rocosas, tal vez las rocas se deforman en una manera plástica (como plastecina o mantequilla). Las rocas muestran pliegues o plegamiento.</a:t>
            </a:r>
          </a:p>
          <a:p>
            <a:pPr algn="just">
              <a:buNone/>
            </a:pPr>
            <a:endParaRPr lang="es-ES" dirty="0">
              <a:solidFill>
                <a:schemeClr val="accent6">
                  <a:lumMod val="75000"/>
                </a:schemeClr>
              </a:solidFill>
            </a:endParaRP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23</a:t>
            </a:fld>
            <a:endParaRPr lang="es-VE" dirty="0"/>
          </a:p>
        </p:txBody>
      </p:sp>
      <p:pic>
        <p:nvPicPr>
          <p:cNvPr id="3074" name="Picture 2" descr="Anteclinal - Sinclinal"/>
          <p:cNvPicPr>
            <a:picLocks noChangeAspect="1" noChangeArrowheads="1"/>
          </p:cNvPicPr>
          <p:nvPr/>
        </p:nvPicPr>
        <p:blipFill>
          <a:blip r:embed="rId2"/>
          <a:srcRect/>
          <a:stretch>
            <a:fillRect/>
          </a:stretch>
        </p:blipFill>
        <p:spPr bwMode="auto">
          <a:xfrm>
            <a:off x="2928926" y="3929066"/>
            <a:ext cx="3238500" cy="1590675"/>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fallas geológicas</a:t>
            </a:r>
            <a:endParaRPr lang="es-VE" dirty="0"/>
          </a:p>
        </p:txBody>
      </p:sp>
      <p:sp>
        <p:nvSpPr>
          <p:cNvPr id="5" name="4 Marcador de contenido"/>
          <p:cNvSpPr>
            <a:spLocks noGrp="1"/>
          </p:cNvSpPr>
          <p:nvPr>
            <p:ph sz="quarter" idx="1"/>
          </p:nvPr>
        </p:nvSpPr>
        <p:spPr>
          <a:xfrm>
            <a:off x="428596" y="1428736"/>
            <a:ext cx="8215370" cy="4572032"/>
          </a:xfrm>
        </p:spPr>
        <p:txBody>
          <a:bodyPr>
            <a:normAutofit/>
          </a:bodyPr>
          <a:lstStyle/>
          <a:p>
            <a:pPr>
              <a:buNone/>
            </a:pPr>
            <a:r>
              <a:rPr lang="es-VE" b="1" i="1" dirty="0" smtClean="0">
                <a:solidFill>
                  <a:schemeClr val="accent6">
                    <a:lumMod val="75000"/>
                  </a:schemeClr>
                </a:solidFill>
              </a:rPr>
              <a:t>    </a:t>
            </a:r>
            <a:r>
              <a:rPr lang="es-ES" b="1" u="sng" dirty="0" smtClean="0"/>
              <a:t>Ejercicio Practico:</a:t>
            </a:r>
            <a:r>
              <a:rPr lang="es-ES" b="1" dirty="0" smtClean="0"/>
              <a:t> </a:t>
            </a:r>
            <a:endParaRPr lang="es-ES" dirty="0" smtClean="0"/>
          </a:p>
          <a:p>
            <a:pPr>
              <a:buNone/>
            </a:pPr>
            <a:r>
              <a:rPr lang="es-ES" dirty="0" smtClean="0"/>
              <a:t>    En este ejemplo que realizaremos durante el desarrollo de esta presentación, tenemos un cuadro donde en la primera columna se tienen las estaciones, en la segunda la distancia entre puntos en metros y en la tercera columna se tiene la información de los rumbos. Se procederá a graficar los rumbos, como ejercicio previo a la practica sobre un mapa geológico tipo. </a:t>
            </a:r>
          </a:p>
          <a:p>
            <a:pPr algn="just">
              <a:buNone/>
            </a:pPr>
            <a:endParaRPr lang="es-ES" dirty="0">
              <a:solidFill>
                <a:schemeClr val="accent6">
                  <a:lumMod val="75000"/>
                </a:schemeClr>
              </a:solidFill>
            </a:endParaRP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24</a:t>
            </a:fld>
            <a:endParaRPr lang="es-VE"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 fallas geológicas</a:t>
            </a:r>
            <a:endParaRPr lang="es-VE" dirty="0"/>
          </a:p>
        </p:txBody>
      </p:sp>
      <p:sp>
        <p:nvSpPr>
          <p:cNvPr id="5" name="4 Marcador de contenido"/>
          <p:cNvSpPr>
            <a:spLocks noGrp="1"/>
          </p:cNvSpPr>
          <p:nvPr>
            <p:ph sz="quarter" idx="1"/>
          </p:nvPr>
        </p:nvSpPr>
        <p:spPr>
          <a:xfrm>
            <a:off x="428596" y="1428736"/>
            <a:ext cx="8215370" cy="1428760"/>
          </a:xfrm>
        </p:spPr>
        <p:txBody>
          <a:bodyPr>
            <a:normAutofit/>
          </a:bodyPr>
          <a:lstStyle/>
          <a:p>
            <a:pPr>
              <a:buNone/>
            </a:pPr>
            <a:r>
              <a:rPr lang="es-VE" b="1" i="1" dirty="0" smtClean="0">
                <a:solidFill>
                  <a:schemeClr val="accent6">
                    <a:lumMod val="75000"/>
                  </a:schemeClr>
                </a:solidFill>
              </a:rPr>
              <a:t>    </a:t>
            </a:r>
            <a:r>
              <a:rPr lang="es-ES" b="1" u="sng" dirty="0" smtClean="0"/>
              <a:t>Ejercicio Practico (Cuadro):</a:t>
            </a:r>
            <a:r>
              <a:rPr lang="es-ES" b="1" dirty="0" smtClean="0"/>
              <a:t> </a:t>
            </a:r>
            <a:endParaRPr lang="es-ES" dirty="0" smtClean="0"/>
          </a:p>
          <a:p>
            <a:pPr>
              <a:buNone/>
            </a:pPr>
            <a:r>
              <a:rPr lang="es-ES" dirty="0" smtClean="0"/>
              <a:t>    </a:t>
            </a:r>
            <a:endParaRPr lang="es-ES" dirty="0">
              <a:solidFill>
                <a:schemeClr val="accent6">
                  <a:lumMod val="75000"/>
                </a:schemeClr>
              </a:solidFill>
            </a:endParaRP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25</a:t>
            </a:fld>
            <a:endParaRPr lang="es-VE" dirty="0"/>
          </a:p>
        </p:txBody>
      </p:sp>
      <p:pic>
        <p:nvPicPr>
          <p:cNvPr id="79874" name="Picture 2"/>
          <p:cNvPicPr>
            <a:picLocks noChangeAspect="1" noChangeArrowheads="1"/>
          </p:cNvPicPr>
          <p:nvPr/>
        </p:nvPicPr>
        <p:blipFill>
          <a:blip r:embed="rId2"/>
          <a:srcRect/>
          <a:stretch>
            <a:fillRect/>
          </a:stretch>
        </p:blipFill>
        <p:spPr bwMode="auto">
          <a:xfrm>
            <a:off x="928662" y="2143116"/>
            <a:ext cx="3739609" cy="3429024"/>
          </a:xfrm>
          <a:prstGeom prst="rect">
            <a:avLst/>
          </a:prstGeom>
          <a:noFill/>
          <a:ln w="9525">
            <a:noFill/>
            <a:miter lim="800000"/>
            <a:headEnd/>
            <a:tailEnd/>
          </a:ln>
          <a:effectLst/>
        </p:spPr>
      </p:pic>
      <p:pic>
        <p:nvPicPr>
          <p:cNvPr id="79875" name="Picture 3"/>
          <p:cNvPicPr>
            <a:picLocks noChangeAspect="1" noChangeArrowheads="1"/>
          </p:cNvPicPr>
          <p:nvPr/>
        </p:nvPicPr>
        <p:blipFill>
          <a:blip r:embed="rId3"/>
          <a:srcRect/>
          <a:stretch>
            <a:fillRect/>
          </a:stretch>
        </p:blipFill>
        <p:spPr bwMode="auto">
          <a:xfrm>
            <a:off x="4786314" y="2143116"/>
            <a:ext cx="3643338" cy="335758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VE" dirty="0" smtClean="0"/>
              <a:t>GEOLOGIA APLICADA</a:t>
            </a:r>
            <a:br>
              <a:rPr lang="es-VE" dirty="0" smtClean="0"/>
            </a:br>
            <a:r>
              <a:rPr lang="es-VE" dirty="0" smtClean="0"/>
              <a:t>bibliografía</a:t>
            </a:r>
            <a:endParaRPr lang="es-VE" dirty="0"/>
          </a:p>
        </p:txBody>
      </p:sp>
      <p:sp>
        <p:nvSpPr>
          <p:cNvPr id="5" name="4 Marcador de contenido"/>
          <p:cNvSpPr>
            <a:spLocks noGrp="1"/>
          </p:cNvSpPr>
          <p:nvPr>
            <p:ph sz="quarter" idx="1"/>
          </p:nvPr>
        </p:nvSpPr>
        <p:spPr>
          <a:xfrm>
            <a:off x="357158" y="1857364"/>
            <a:ext cx="8329642" cy="3571900"/>
          </a:xfrm>
        </p:spPr>
        <p:txBody>
          <a:bodyPr>
            <a:normAutofit/>
          </a:bodyPr>
          <a:lstStyle/>
          <a:p>
            <a:pPr algn="just"/>
            <a:r>
              <a:rPr lang="es-VE" sz="1800" dirty="0" smtClean="0">
                <a:solidFill>
                  <a:schemeClr val="accent6">
                    <a:lumMod val="75000"/>
                  </a:schemeClr>
                </a:solidFill>
                <a:hlinkClick r:id="rId2"/>
              </a:rPr>
              <a:t>http://www.construmatica.com/construpedia/Rocas_Sedimentarias</a:t>
            </a:r>
            <a:endParaRPr lang="es-VE" sz="1800" dirty="0" smtClean="0">
              <a:solidFill>
                <a:schemeClr val="accent6">
                  <a:lumMod val="75000"/>
                </a:schemeClr>
              </a:solidFill>
            </a:endParaRPr>
          </a:p>
          <a:p>
            <a:pPr algn="just"/>
            <a:r>
              <a:rPr lang="es-VE" sz="1800" u="sng" dirty="0" smtClean="0">
                <a:solidFill>
                  <a:schemeClr val="accent6">
                    <a:lumMod val="75000"/>
                  </a:schemeClr>
                </a:solidFill>
                <a:hlinkClick r:id="rId3"/>
              </a:rPr>
              <a:t>http://www.uam.es/personal_pdi/ciencias/casado/GEORED/Endogenas/igneas.htm</a:t>
            </a:r>
            <a:endParaRPr lang="es-VE" sz="1800" u="sng" dirty="0" smtClean="0">
              <a:solidFill>
                <a:schemeClr val="accent6">
                  <a:lumMod val="75000"/>
                </a:schemeClr>
              </a:solidFill>
            </a:endParaRPr>
          </a:p>
          <a:p>
            <a:pPr algn="just"/>
            <a:r>
              <a:rPr lang="es-VE" sz="1800" u="sng" dirty="0" smtClean="0">
                <a:solidFill>
                  <a:schemeClr val="accent6">
                    <a:lumMod val="75000"/>
                  </a:schemeClr>
                </a:solidFill>
                <a:hlinkClick r:id="rId4"/>
              </a:rPr>
              <a:t>http://html.rincondelvago.com/rocas-sedimentarias.html</a:t>
            </a:r>
            <a:endParaRPr lang="es-VE" sz="1800" u="sng" dirty="0" smtClean="0">
              <a:solidFill>
                <a:schemeClr val="accent6">
                  <a:lumMod val="75000"/>
                </a:schemeClr>
              </a:solidFill>
            </a:endParaRPr>
          </a:p>
          <a:p>
            <a:r>
              <a:rPr lang="es-MX" sz="1800" u="sng" dirty="0" smtClean="0">
                <a:solidFill>
                  <a:schemeClr val="accent6">
                    <a:lumMod val="75000"/>
                  </a:schemeClr>
                </a:solidFill>
              </a:rPr>
              <a:t>La Corteza Terrestre I.Minerales y Rocas</a:t>
            </a:r>
            <a:r>
              <a:rPr lang="es-MX" sz="1800" dirty="0" smtClean="0">
                <a:solidFill>
                  <a:schemeClr val="accent6">
                    <a:lumMod val="75000"/>
                  </a:schemeClr>
                </a:solidFill>
              </a:rPr>
              <a:t>. Arturo Gómez Tuena.Centro de Geociencias, UNAM</a:t>
            </a:r>
          </a:p>
          <a:p>
            <a:r>
              <a:rPr lang="es-VE" sz="1800" u="sng" dirty="0" smtClean="0">
                <a:solidFill>
                  <a:schemeClr val="accent6">
                    <a:lumMod val="75000"/>
                  </a:schemeClr>
                </a:solidFill>
                <a:hlinkClick r:id="rId5"/>
              </a:rPr>
              <a:t>http://es.wikipedia.org/wiki</a:t>
            </a:r>
            <a:endParaRPr lang="es-VE" sz="1800" u="sng" dirty="0" smtClean="0">
              <a:solidFill>
                <a:schemeClr val="accent6">
                  <a:lumMod val="75000"/>
                </a:schemeClr>
              </a:solidFill>
            </a:endParaRPr>
          </a:p>
          <a:p>
            <a:r>
              <a:rPr lang="es-VE" sz="1800" u="sng" dirty="0" smtClean="0">
                <a:solidFill>
                  <a:schemeClr val="accent6">
                    <a:lumMod val="75000"/>
                  </a:schemeClr>
                </a:solidFill>
              </a:rPr>
              <a:t>www.geovirtual.cl/Geoestructural</a:t>
            </a:r>
          </a:p>
        </p:txBody>
      </p:sp>
      <p:sp>
        <p:nvSpPr>
          <p:cNvPr id="6" name="5 Marcador de número de diapositiva"/>
          <p:cNvSpPr>
            <a:spLocks noGrp="1"/>
          </p:cNvSpPr>
          <p:nvPr>
            <p:ph type="sldNum" sz="quarter" idx="15"/>
          </p:nvPr>
        </p:nvSpPr>
        <p:spPr/>
        <p:txBody>
          <a:bodyPr/>
          <a:lstStyle/>
          <a:p>
            <a:fld id="{56FC71ED-6A86-45F9-9482-0FDF6EAE54A3}" type="slidenum">
              <a:rPr lang="es-VE" smtClean="0"/>
              <a:pPr/>
              <a:t>26</a:t>
            </a:fld>
            <a:endParaRPr lang="es-VE"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929</TotalTime>
  <Words>2315</Words>
  <Application>Microsoft Office PowerPoint</Application>
  <PresentationFormat>Carta (216 x 279 mm)</PresentationFormat>
  <Paragraphs>144</Paragraphs>
  <Slides>26</Slides>
  <Notes>0</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Mirador</vt:lpstr>
      <vt:lpstr>Presentación de PowerPoint</vt:lpstr>
      <vt:lpstr>GEOLOGIA APLICADA fallas geológicas</vt:lpstr>
      <vt:lpstr>GEOLOGIA APLICADA fallas geológicas</vt:lpstr>
      <vt:lpstr>GEOLOGIA APLICADA fallas geológicas</vt:lpstr>
      <vt:lpstr>GEOLOGIA APLICADA  fallas geológicas</vt:lpstr>
      <vt:lpstr>GEOLOGIA APLICADA  fallas geológicas</vt:lpstr>
      <vt:lpstr>GEOLOGIA APLICADA  fallas geológicas</vt:lpstr>
      <vt:lpstr>GEOLOGIA APLICADA  fallas geológicas</vt:lpstr>
      <vt:lpstr>GEOLOGIA APLICADA  fallas geológicas</vt:lpstr>
      <vt:lpstr>GEOLOGIA APLICADA  fallas geológicas</vt:lpstr>
      <vt:lpstr>GEOLOGIA APLICADA  fallas geológicas</vt:lpstr>
      <vt:lpstr>GEOLOGIA APLICADA  fallas geológicas</vt:lpstr>
      <vt:lpstr>GEOLOGIA APLICADA  fallas geológicas</vt:lpstr>
      <vt:lpstr>GEOLOGIA APLICADA  fallas geológicas</vt:lpstr>
      <vt:lpstr>GEOLOGIA APLICADA  fallas geológicas</vt:lpstr>
      <vt:lpstr>GEOLOGIA APLICADA  formaciones geológicas en Venezuela</vt:lpstr>
      <vt:lpstr>GEOLOGIA APLICADA  formaciones geológicas en Venezuela</vt:lpstr>
      <vt:lpstr>GEOLOGIA APLICADA  formaciones geológicas en Venezuela</vt:lpstr>
      <vt:lpstr>GEOLOGIA APLICADA  formaciones geológicas en Venezuela</vt:lpstr>
      <vt:lpstr>GEOLOGIA APLICADA  formaciones geológicas en Venezuela</vt:lpstr>
      <vt:lpstr>GEOLOGIA APLICADA  formaciones geológicas en Venezuela</vt:lpstr>
      <vt:lpstr>GEOLOGIA APLICADA  fallas geológicas-ejemplo en Venezuela</vt:lpstr>
      <vt:lpstr>GEOLOGIA APLICADA  fallas geológicas -plegamientos o pliegues</vt:lpstr>
      <vt:lpstr>GEOLOGIA APLICADA  fallas geológicas</vt:lpstr>
      <vt:lpstr>GEOLOGIA APLICADA  fallas geológicas</vt:lpstr>
      <vt:lpstr>GEOLOGIA APLICADA bibliografía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WILLIAM</dc:creator>
  <cp:lastModifiedBy>Dell</cp:lastModifiedBy>
  <cp:revision>111</cp:revision>
  <dcterms:created xsi:type="dcterms:W3CDTF">2009-09-30T16:00:59Z</dcterms:created>
  <dcterms:modified xsi:type="dcterms:W3CDTF">2014-10-27T19:43:18Z</dcterms:modified>
</cp:coreProperties>
</file>