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71" r:id="rId2"/>
    <p:sldId id="265" r:id="rId3"/>
    <p:sldId id="256" r:id="rId4"/>
    <p:sldId id="262" r:id="rId5"/>
    <p:sldId id="258" r:id="rId6"/>
    <p:sldId id="259" r:id="rId7"/>
    <p:sldId id="260" r:id="rId8"/>
    <p:sldId id="261" r:id="rId9"/>
    <p:sldId id="266" r:id="rId10"/>
    <p:sldId id="268" r:id="rId11"/>
    <p:sldId id="267" r:id="rId12"/>
    <p:sldId id="269" r:id="rId13"/>
    <p:sldId id="270" r:id="rId14"/>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8" autoAdjust="0"/>
    <p:restoredTop sz="94660"/>
  </p:normalViewPr>
  <p:slideViewPr>
    <p:cSldViewPr>
      <p:cViewPr>
        <p:scale>
          <a:sx n="118" d="100"/>
          <a:sy n="118" d="100"/>
        </p:scale>
        <p:origin x="-135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60E72D-639C-4AF9-A5E0-6931FD5F1B3F}" type="datetimeFigureOut">
              <a:rPr lang="es-AR" smtClean="0"/>
              <a:pPr/>
              <a:t>16/10/2014</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04E2E1-AF24-4A1D-A27C-C55440DEC8DA}" type="slidenum">
              <a:rPr lang="es-AR" smtClean="0"/>
              <a:pPr/>
              <a:t>‹Nº›</a:t>
            </a:fld>
            <a:endParaRPr lang="es-AR"/>
          </a:p>
        </p:txBody>
      </p:sp>
    </p:spTree>
    <p:extLst>
      <p:ext uri="{BB962C8B-B14F-4D97-AF65-F5344CB8AC3E}">
        <p14:creationId xmlns:p14="http://schemas.microsoft.com/office/powerpoint/2010/main" val="1896217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smtClean="0"/>
          </a:p>
        </p:txBody>
      </p:sp>
      <p:sp>
        <p:nvSpPr>
          <p:cNvPr id="4" name="3 Marcador de número de diapositiva"/>
          <p:cNvSpPr>
            <a:spLocks noGrp="1"/>
          </p:cNvSpPr>
          <p:nvPr>
            <p:ph type="sldNum" sz="quarter" idx="10"/>
          </p:nvPr>
        </p:nvSpPr>
        <p:spPr/>
        <p:txBody>
          <a:bodyPr/>
          <a:lstStyle/>
          <a:p>
            <a:fld id="{D604E2E1-AF24-4A1D-A27C-C55440DEC8DA}" type="slidenum">
              <a:rPr lang="es-AR" smtClean="0"/>
              <a:pPr/>
              <a:t>2</a:t>
            </a:fld>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AR" dirty="0" smtClean="0"/>
              <a:t>jalbino@choique.net</a:t>
            </a:r>
          </a:p>
        </p:txBody>
      </p:sp>
      <p:sp>
        <p:nvSpPr>
          <p:cNvPr id="4" name="3 Marcador de número de diapositiva"/>
          <p:cNvSpPr>
            <a:spLocks noGrp="1"/>
          </p:cNvSpPr>
          <p:nvPr>
            <p:ph type="sldNum" sz="quarter" idx="10"/>
          </p:nvPr>
        </p:nvSpPr>
        <p:spPr/>
        <p:txBody>
          <a:bodyPr/>
          <a:lstStyle/>
          <a:p>
            <a:fld id="{D604E2E1-AF24-4A1D-A27C-C55440DEC8DA}" type="slidenum">
              <a:rPr lang="es-AR" smtClean="0"/>
              <a:pPr/>
              <a:t>3</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3630227235"/>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3419049483"/>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3424087673"/>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2188822018"/>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1341909360"/>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3236687895"/>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1465589351"/>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2989457719"/>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1535324969"/>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398808431"/>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EA3596A-0F51-4089-BDC1-D9F2F85A9E00}" type="datetimeFigureOut">
              <a:rPr lang="es-AR" smtClean="0"/>
              <a:pPr/>
              <a:t>16/10/2014</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689223C-190A-4432-8EA7-C4B1C03B06C1}" type="slidenum">
              <a:rPr lang="es-AR" smtClean="0"/>
              <a:pPr/>
              <a:t>‹Nº›</a:t>
            </a:fld>
            <a:endParaRPr lang="es-AR"/>
          </a:p>
        </p:txBody>
      </p:sp>
    </p:spTree>
    <p:extLst>
      <p:ext uri="{BB962C8B-B14F-4D97-AF65-F5344CB8AC3E}">
        <p14:creationId xmlns:p14="http://schemas.microsoft.com/office/powerpoint/2010/main" val="593867760"/>
      </p:ext>
    </p:extLst>
  </p:cSld>
  <p:clrMapOvr>
    <a:masterClrMapping/>
  </p:clrMapOvr>
  <p:transition spd="med">
    <p:dissolve/>
    <p:sndAc>
      <p:stSnd>
        <p:snd r:embed="rId1" name="chimes.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3596A-0F51-4089-BDC1-D9F2F85A9E00}" type="datetimeFigureOut">
              <a:rPr lang="es-AR" smtClean="0"/>
              <a:pPr/>
              <a:t>16/10/2014</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9223C-190A-4432-8EA7-C4B1C03B06C1}" type="slidenum">
              <a:rPr lang="es-AR" smtClean="0"/>
              <a:pPr/>
              <a:t>‹Nº›</a:t>
            </a:fld>
            <a:endParaRPr lang="es-AR"/>
          </a:p>
        </p:txBody>
      </p:sp>
    </p:spTree>
    <p:extLst>
      <p:ext uri="{BB962C8B-B14F-4D97-AF65-F5344CB8AC3E}">
        <p14:creationId xmlns:p14="http://schemas.microsoft.com/office/powerpoint/2010/main" val="27525215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sndAc>
      <p:stSnd>
        <p:snd r:embed="rId13" name="chimes.wav"/>
      </p:stSnd>
    </p:sndAc>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http://upload.wikimedia.org/wikipedia/commons/thumb/6/68/Escudo_Unison.png/200px-Escudo_Unison.png"/>
          <p:cNvPicPr/>
          <p:nvPr/>
        </p:nvPicPr>
        <p:blipFill>
          <a:blip r:embed="rId3" cstate="print"/>
          <a:srcRect/>
          <a:stretch>
            <a:fillRect/>
          </a:stretch>
        </p:blipFill>
        <p:spPr bwMode="auto">
          <a:xfrm>
            <a:off x="827584" y="692696"/>
            <a:ext cx="1368152" cy="1523088"/>
          </a:xfrm>
          <a:prstGeom prst="rect">
            <a:avLst/>
          </a:prstGeom>
          <a:noFill/>
          <a:ln w="9525">
            <a:noFill/>
            <a:miter lim="800000"/>
            <a:headEnd/>
            <a:tailEnd/>
          </a:ln>
        </p:spPr>
      </p:pic>
      <p:pic>
        <p:nvPicPr>
          <p:cNvPr id="6" name="5 Imagen" descr="geology"/>
          <p:cNvPicPr/>
          <p:nvPr/>
        </p:nvPicPr>
        <p:blipFill>
          <a:blip r:embed="rId4" cstate="print"/>
          <a:srcRect/>
          <a:stretch>
            <a:fillRect/>
          </a:stretch>
        </p:blipFill>
        <p:spPr bwMode="auto">
          <a:xfrm>
            <a:off x="6665135" y="764704"/>
            <a:ext cx="1939313" cy="1077654"/>
          </a:xfrm>
          <a:prstGeom prst="rect">
            <a:avLst/>
          </a:prstGeom>
          <a:noFill/>
          <a:ln w="9525">
            <a:noFill/>
            <a:miter lim="800000"/>
            <a:headEnd/>
            <a:tailEnd/>
          </a:ln>
        </p:spPr>
      </p:pic>
      <p:sp>
        <p:nvSpPr>
          <p:cNvPr id="7" name="6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8" name="7 CuadroTexto"/>
          <p:cNvSpPr txBox="1"/>
          <p:nvPr/>
        </p:nvSpPr>
        <p:spPr>
          <a:xfrm>
            <a:off x="2483768" y="4437112"/>
            <a:ext cx="5449441" cy="369332"/>
          </a:xfrm>
          <a:prstGeom prst="rect">
            <a:avLst/>
          </a:prstGeom>
          <a:noFill/>
        </p:spPr>
        <p:txBody>
          <a:bodyPr wrap="none" rtlCol="0">
            <a:spAutoFit/>
          </a:bodyPr>
          <a:lstStyle/>
          <a:p>
            <a:r>
              <a:rPr lang="es-MX" b="1" i="1" dirty="0" smtClean="0"/>
              <a:t>TEMA: </a:t>
            </a:r>
            <a:r>
              <a:rPr lang="es-MX" b="1" i="1" dirty="0" smtClean="0"/>
              <a:t>INTERPRETACIÓN DE LA CARTA TOPOGRAFICA </a:t>
            </a:r>
            <a:endParaRPr lang="es-MX" b="1" i="1" dirty="0"/>
          </a:p>
        </p:txBody>
      </p:sp>
    </p:spTree>
    <p:extLst>
      <p:ext uri="{BB962C8B-B14F-4D97-AF65-F5344CB8AC3E}">
        <p14:creationId xmlns:p14="http://schemas.microsoft.com/office/powerpoint/2010/main" val="1309231068"/>
      </p:ext>
    </p:extLst>
  </p:cSld>
  <p:clrMapOvr>
    <a:masterClrMapping/>
  </p:clrMapOvr>
  <p:transition spd="med">
    <p:dissolve/>
    <p:sndAc>
      <p:stSnd>
        <p:snd r:embed="rId2" name="chimes.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576064"/>
          </a:xfrm>
          <a:noFill/>
        </p:spPr>
        <p:txBody>
          <a:bodyPr>
            <a:noAutofit/>
          </a:bodyPr>
          <a:lstStyle/>
          <a:p>
            <a:r>
              <a:rPr lang="es-AR" sz="28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UI" pitchFamily="34" charset="0"/>
                <a:cs typeface="Segoe UI" pitchFamily="34" charset="0"/>
              </a:rPr>
              <a:t>INTERPRETACION DE LA CARTA TOPOGRÁFICA</a:t>
            </a:r>
            <a:endParaRPr lang="es-AR" sz="2800" cap="none"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UI" pitchFamily="34" charset="0"/>
              <a:cs typeface="Segoe UI" pitchFamily="34" charset="0"/>
            </a:endParaRPr>
          </a:p>
        </p:txBody>
      </p:sp>
      <p:sp>
        <p:nvSpPr>
          <p:cNvPr id="4" name="3 Rectángulo"/>
          <p:cNvSpPr/>
          <p:nvPr/>
        </p:nvSpPr>
        <p:spPr>
          <a:xfrm>
            <a:off x="2555776" y="2708920"/>
            <a:ext cx="6048672" cy="461665"/>
          </a:xfrm>
          <a:prstGeom prst="rect">
            <a:avLst/>
          </a:prstGeom>
        </p:spPr>
        <p:txBody>
          <a:bodyPr wrap="square">
            <a:spAutoFit/>
          </a:bodyPr>
          <a:lstStyle/>
          <a:p>
            <a:pPr lvl="1">
              <a:buFont typeface="Wingdings" pitchFamily="2" charset="2"/>
              <a:buChar char="Ø"/>
            </a:pPr>
            <a:r>
              <a:rPr lang="es-AR" sz="2400" dirty="0" smtClean="0">
                <a:latin typeface="Segoe UI" pitchFamily="34" charset="0"/>
                <a:cs typeface="Segoe UI" pitchFamily="34" charset="0"/>
              </a:rPr>
              <a:t>es un </a:t>
            </a:r>
            <a:r>
              <a:rPr lang="es-AR" sz="2400" b="1" dirty="0" smtClean="0">
                <a:latin typeface="Segoe UI" pitchFamily="34" charset="0"/>
                <a:cs typeface="Segoe UI" pitchFamily="34" charset="0"/>
              </a:rPr>
              <a:t>documento cartográfico </a:t>
            </a:r>
            <a:endParaRPr lang="es-AR" sz="2400" dirty="0" smtClean="0">
              <a:latin typeface="Segoe UI" pitchFamily="34" charset="0"/>
              <a:cs typeface="Segoe UI" pitchFamily="34" charset="0"/>
            </a:endParaRPr>
          </a:p>
        </p:txBody>
      </p:sp>
      <p:sp>
        <p:nvSpPr>
          <p:cNvPr id="6" name="5 Rectángulo"/>
          <p:cNvSpPr/>
          <p:nvPr/>
        </p:nvSpPr>
        <p:spPr>
          <a:xfrm>
            <a:off x="395536" y="1556792"/>
            <a:ext cx="4392488" cy="461665"/>
          </a:xfrm>
          <a:prstGeom prst="rect">
            <a:avLst/>
          </a:prstGeom>
        </p:spPr>
        <p:txBody>
          <a:bodyPr wrap="square">
            <a:spAutoFit/>
          </a:bodyPr>
          <a:lstStyle/>
          <a:p>
            <a:pPr lvl="0">
              <a:spcBef>
                <a:spcPct val="20000"/>
              </a:spcBef>
              <a:buClr>
                <a:srgbClr val="6EA0B0"/>
              </a:buClr>
              <a:buSzPct val="80000"/>
            </a:pPr>
            <a:r>
              <a:rPr lang="es-AR" sz="2400" dirty="0" smtClean="0">
                <a:latin typeface="Segoe UI" pitchFamily="34" charset="0"/>
                <a:cs typeface="Segoe UI" pitchFamily="34" charset="0"/>
              </a:rPr>
              <a:t>Qué es una Carta Topográfica?</a:t>
            </a:r>
          </a:p>
        </p:txBody>
      </p:sp>
      <p:sp>
        <p:nvSpPr>
          <p:cNvPr id="9" name="8 Rectángulo"/>
          <p:cNvSpPr/>
          <p:nvPr/>
        </p:nvSpPr>
        <p:spPr>
          <a:xfrm>
            <a:off x="4211960" y="3861048"/>
            <a:ext cx="3569234" cy="461665"/>
          </a:xfrm>
          <a:prstGeom prst="rect">
            <a:avLst/>
          </a:prstGeom>
        </p:spPr>
        <p:txBody>
          <a:bodyPr wrap="square">
            <a:spAutoFit/>
          </a:bodyPr>
          <a:lstStyle/>
          <a:p>
            <a:pPr marL="273050" lvl="2" indent="-273050">
              <a:buFont typeface="Wingdings" pitchFamily="2" charset="2"/>
              <a:buChar char="Ø"/>
            </a:pPr>
            <a:r>
              <a:rPr lang="es-AR" sz="2400" dirty="0" smtClean="0">
                <a:latin typeface="Segoe UI" pitchFamily="34" charset="0"/>
                <a:cs typeface="Segoe UI" pitchFamily="34" charset="0"/>
              </a:rPr>
              <a:t> representa la realidad.</a:t>
            </a:r>
          </a:p>
        </p:txBody>
      </p:sp>
      <p:sp>
        <p:nvSpPr>
          <p:cNvPr id="11" name="10 Rectángulo"/>
          <p:cNvSpPr/>
          <p:nvPr/>
        </p:nvSpPr>
        <p:spPr>
          <a:xfrm>
            <a:off x="4067944" y="4941168"/>
            <a:ext cx="4824536" cy="1200329"/>
          </a:xfrm>
          <a:prstGeom prst="rect">
            <a:avLst/>
          </a:prstGeom>
        </p:spPr>
        <p:txBody>
          <a:bodyPr wrap="square">
            <a:spAutoFit/>
          </a:bodyPr>
          <a:lstStyle/>
          <a:p>
            <a:pPr>
              <a:buFont typeface="Wingdings" pitchFamily="2" charset="2"/>
              <a:buChar char="Ø"/>
            </a:pPr>
            <a:r>
              <a:rPr lang="es-AR" sz="2400" dirty="0" smtClean="0">
                <a:latin typeface="Segoe UI" pitchFamily="34" charset="0"/>
                <a:cs typeface="Segoe UI" pitchFamily="34" charset="0"/>
              </a:rPr>
              <a:t>brinda información de la superficie terrestre a través de una gráfica</a:t>
            </a:r>
            <a:endParaRPr lang="es-AR" sz="2400" dirty="0"/>
          </a:p>
        </p:txBody>
      </p:sp>
      <p:cxnSp>
        <p:nvCxnSpPr>
          <p:cNvPr id="17" name="16 Conector angular"/>
          <p:cNvCxnSpPr>
            <a:endCxn id="4" idx="1"/>
          </p:cNvCxnSpPr>
          <p:nvPr/>
        </p:nvCxnSpPr>
        <p:spPr>
          <a:xfrm>
            <a:off x="1619672" y="2204864"/>
            <a:ext cx="936104" cy="734889"/>
          </a:xfrm>
          <a:prstGeom prst="bentConnector3">
            <a:avLst>
              <a:gd name="adj1" fmla="val 50000"/>
            </a:avLst>
          </a:prstGeom>
          <a:ln w="57150">
            <a:solidFill>
              <a:schemeClr val="accent2">
                <a:lumMod val="60000"/>
                <a:lumOff val="40000"/>
              </a:schemeClr>
            </a:solidFill>
            <a:headEnd type="none"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9" name="18 Forma"/>
          <p:cNvCxnSpPr>
            <a:endCxn id="9" idx="1"/>
          </p:cNvCxnSpPr>
          <p:nvPr/>
        </p:nvCxnSpPr>
        <p:spPr>
          <a:xfrm rot="16200000" flipH="1">
            <a:off x="3520480" y="3400400"/>
            <a:ext cx="806897" cy="576064"/>
          </a:xfrm>
          <a:prstGeom prst="bentConnector2">
            <a:avLst/>
          </a:prstGeom>
          <a:ln w="57150">
            <a:solidFill>
              <a:schemeClr val="accent2">
                <a:lumMod val="60000"/>
                <a:lumOff val="4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20 Forma"/>
          <p:cNvCxnSpPr>
            <a:endCxn id="11" idx="1"/>
          </p:cNvCxnSpPr>
          <p:nvPr/>
        </p:nvCxnSpPr>
        <p:spPr>
          <a:xfrm rot="16200000" flipH="1">
            <a:off x="2579729" y="4053118"/>
            <a:ext cx="2256350" cy="720079"/>
          </a:xfrm>
          <a:prstGeom prst="bentConnector2">
            <a:avLst/>
          </a:prstGeom>
          <a:ln w="57150">
            <a:solidFill>
              <a:schemeClr val="accent2">
                <a:lumMod val="60000"/>
                <a:lumOff val="4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000" fill="hold"/>
                                        <p:tgtEl>
                                          <p:spTgt spid="6"/>
                                        </p:tgtEl>
                                        <p:attrNameLst>
                                          <p:attrName>ppt_w</p:attrName>
                                        </p:attrNameLst>
                                      </p:cBhvr>
                                      <p:tavLst>
                                        <p:tav tm="0">
                                          <p:val>
                                            <p:fltVal val="0"/>
                                          </p:val>
                                        </p:tav>
                                        <p:tav tm="100000">
                                          <p:val>
                                            <p:strVal val="#ppt_w"/>
                                          </p:val>
                                        </p:tav>
                                      </p:tavLst>
                                    </p:anim>
                                    <p:anim calcmode="lin" valueType="num">
                                      <p:cBhvr>
                                        <p:cTn id="11" dur="2000" fill="hold"/>
                                        <p:tgtEl>
                                          <p:spTgt spid="6"/>
                                        </p:tgtEl>
                                        <p:attrNameLst>
                                          <p:attrName>ppt_h</p:attrName>
                                        </p:attrNameLst>
                                      </p:cBhvr>
                                      <p:tavLst>
                                        <p:tav tm="0">
                                          <p:val>
                                            <p:fltVal val="0"/>
                                          </p:val>
                                        </p:tav>
                                        <p:tav tm="100000">
                                          <p:val>
                                            <p:strVal val="#ppt_h"/>
                                          </p:val>
                                        </p:tav>
                                      </p:tavLst>
                                    </p:anim>
                                    <p:animEffect transition="in" filter="fade">
                                      <p:cBhvr>
                                        <p:cTn id="12" dur="2000"/>
                                        <p:tgtEl>
                                          <p:spTgt spid="6"/>
                                        </p:tgtEl>
                                      </p:cBhvr>
                                    </p:animEffect>
                                  </p:childTnLst>
                                </p:cTn>
                              </p:par>
                            </p:childTnLst>
                          </p:cTn>
                        </p:par>
                        <p:par>
                          <p:cTn id="13" fill="hold">
                            <p:stCondLst>
                              <p:cond delay="2000"/>
                            </p:stCondLst>
                            <p:childTnLst>
                              <p:par>
                                <p:cTn id="14" presetID="3" presetClass="entr" presetSubtype="5"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linds(vertical)">
                                      <p:cBhvr>
                                        <p:cTn id="16" dur="1000"/>
                                        <p:tgtEl>
                                          <p:spTgt spid="17"/>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2000" fill="hold"/>
                                        <p:tgtEl>
                                          <p:spTgt spid="4"/>
                                        </p:tgtEl>
                                        <p:attrNameLst>
                                          <p:attrName>ppt_w</p:attrName>
                                        </p:attrNameLst>
                                      </p:cBhvr>
                                      <p:tavLst>
                                        <p:tav tm="0">
                                          <p:val>
                                            <p:fltVal val="0"/>
                                          </p:val>
                                        </p:tav>
                                        <p:tav tm="100000">
                                          <p:val>
                                            <p:strVal val="#ppt_w"/>
                                          </p:val>
                                        </p:tav>
                                      </p:tavLst>
                                    </p:anim>
                                    <p:anim calcmode="lin" valueType="num">
                                      <p:cBhvr>
                                        <p:cTn id="20" dur="2000" fill="hold"/>
                                        <p:tgtEl>
                                          <p:spTgt spid="4"/>
                                        </p:tgtEl>
                                        <p:attrNameLst>
                                          <p:attrName>ppt_h</p:attrName>
                                        </p:attrNameLst>
                                      </p:cBhvr>
                                      <p:tavLst>
                                        <p:tav tm="0">
                                          <p:val>
                                            <p:fltVal val="0"/>
                                          </p:val>
                                        </p:tav>
                                        <p:tav tm="100000">
                                          <p:val>
                                            <p:strVal val="#ppt_h"/>
                                          </p:val>
                                        </p:tav>
                                      </p:tavLst>
                                    </p:anim>
                                    <p:animEffect transition="in" filter="fade">
                                      <p:cBhvr>
                                        <p:cTn id="21" dur="2000"/>
                                        <p:tgtEl>
                                          <p:spTgt spid="4"/>
                                        </p:tgtEl>
                                      </p:cBhvr>
                                    </p:animEffect>
                                  </p:childTnLst>
                                </p:cTn>
                              </p:par>
                            </p:childTnLst>
                          </p:cTn>
                        </p:par>
                        <p:par>
                          <p:cTn id="22" fill="hold">
                            <p:stCondLst>
                              <p:cond delay="4000"/>
                            </p:stCondLst>
                            <p:childTnLst>
                              <p:par>
                                <p:cTn id="23" presetID="3" presetClass="entr" presetSubtype="1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1000"/>
                                        <p:tgtEl>
                                          <p:spTgt spid="19"/>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Effect transition="in" filter="fade">
                                      <p:cBhvr>
                                        <p:cTn id="30" dur="1000"/>
                                        <p:tgtEl>
                                          <p:spTgt spid="9"/>
                                        </p:tgtEl>
                                      </p:cBhvr>
                                    </p:animEffect>
                                  </p:childTnLst>
                                </p:cTn>
                              </p:par>
                            </p:childTnLst>
                          </p:cTn>
                        </p:par>
                        <p:par>
                          <p:cTn id="31" fill="hold">
                            <p:stCondLst>
                              <p:cond delay="5000"/>
                            </p:stCondLst>
                            <p:childTnLst>
                              <p:par>
                                <p:cTn id="32" presetID="3" presetClass="entr" presetSubtype="10"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1000"/>
                                        <p:tgtEl>
                                          <p:spTgt spid="21"/>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2000" fill="hold"/>
                                        <p:tgtEl>
                                          <p:spTgt spid="11"/>
                                        </p:tgtEl>
                                        <p:attrNameLst>
                                          <p:attrName>ppt_w</p:attrName>
                                        </p:attrNameLst>
                                      </p:cBhvr>
                                      <p:tavLst>
                                        <p:tav tm="0">
                                          <p:val>
                                            <p:fltVal val="0"/>
                                          </p:val>
                                        </p:tav>
                                        <p:tav tm="100000">
                                          <p:val>
                                            <p:strVal val="#ppt_w"/>
                                          </p:val>
                                        </p:tav>
                                      </p:tavLst>
                                    </p:anim>
                                    <p:anim calcmode="lin" valueType="num">
                                      <p:cBhvr>
                                        <p:cTn id="38" dur="2000" fill="hold"/>
                                        <p:tgtEl>
                                          <p:spTgt spid="11"/>
                                        </p:tgtEl>
                                        <p:attrNameLst>
                                          <p:attrName>ppt_h</p:attrName>
                                        </p:attrNameLst>
                                      </p:cBhvr>
                                      <p:tavLst>
                                        <p:tav tm="0">
                                          <p:val>
                                            <p:fltVal val="0"/>
                                          </p:val>
                                        </p:tav>
                                        <p:tav tm="100000">
                                          <p:val>
                                            <p:strVal val="#ppt_h"/>
                                          </p:val>
                                        </p:tav>
                                      </p:tavLst>
                                    </p:anim>
                                    <p:animEffect transition="in" filter="fade">
                                      <p:cBhvr>
                                        <p:cTn id="3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611560" y="332656"/>
            <a:ext cx="3528392" cy="1077218"/>
          </a:xfrm>
          <a:prstGeom prst="rect">
            <a:avLst/>
          </a:prstGeom>
        </p:spPr>
        <p:txBody>
          <a:bodyPr wrap="square">
            <a:spAutoFit/>
          </a:bodyPr>
          <a:lstStyle/>
          <a:p>
            <a:pPr lvl="0">
              <a:spcBef>
                <a:spcPct val="20000"/>
              </a:spcBef>
              <a:buClr>
                <a:srgbClr val="6EA0B0"/>
              </a:buClr>
              <a:buSzPct val="80000"/>
            </a:pPr>
            <a:r>
              <a:rPr lang="es-AR"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UI" pitchFamily="34" charset="0"/>
                <a:cs typeface="Segoe UI" pitchFamily="34" charset="0"/>
              </a:rPr>
              <a:t>Qué es una Carta Topográfica?</a:t>
            </a:r>
          </a:p>
        </p:txBody>
      </p:sp>
      <p:sp>
        <p:nvSpPr>
          <p:cNvPr id="8" name="7 Rectángulo"/>
          <p:cNvSpPr/>
          <p:nvPr/>
        </p:nvSpPr>
        <p:spPr>
          <a:xfrm>
            <a:off x="755576" y="2204864"/>
            <a:ext cx="7056784" cy="2308324"/>
          </a:xfrm>
          <a:prstGeom prst="rect">
            <a:avLst/>
          </a:prstGeom>
        </p:spPr>
        <p:txBody>
          <a:bodyPr wrap="square">
            <a:spAutoFit/>
          </a:bodyPr>
          <a:lstStyle/>
          <a:p>
            <a:pPr lvl="1">
              <a:buFont typeface="Arial" pitchFamily="34" charset="0"/>
              <a:buChar char="•"/>
            </a:pPr>
            <a:r>
              <a:rPr lang="es-AR" sz="2400" dirty="0" smtClean="0">
                <a:latin typeface="Segoe UI" pitchFamily="34" charset="0"/>
                <a:cs typeface="Segoe UI" pitchFamily="34" charset="0"/>
              </a:rPr>
              <a:t>se vale de simbología para destacar aspectos naturales: hidrográficos,  topográficos, de distribución de la vegetación, geodésicos y aspectos humanos: redes de caminos, ferrocarril, estructura urbana y rural, asentamientos.</a:t>
            </a:r>
          </a:p>
        </p:txBody>
      </p:sp>
      <p:sp>
        <p:nvSpPr>
          <p:cNvPr id="12" name="11 Rectángulo"/>
          <p:cNvSpPr/>
          <p:nvPr/>
        </p:nvSpPr>
        <p:spPr>
          <a:xfrm>
            <a:off x="1475656" y="5013176"/>
            <a:ext cx="5688632" cy="830997"/>
          </a:xfrm>
          <a:prstGeom prst="rect">
            <a:avLst/>
          </a:prstGeom>
        </p:spPr>
        <p:txBody>
          <a:bodyPr wrap="square">
            <a:spAutoFit/>
          </a:bodyPr>
          <a:lstStyle/>
          <a:p>
            <a:pPr>
              <a:buFont typeface="Arial" pitchFamily="34" charset="0"/>
              <a:buChar char="•"/>
            </a:pPr>
            <a:r>
              <a:rPr lang="es-AR" sz="2400" dirty="0" smtClean="0">
                <a:latin typeface="Segoe UI" pitchFamily="34" charset="0"/>
                <a:cs typeface="Segoe UI" pitchFamily="34" charset="0"/>
              </a:rPr>
              <a:t>Característica más relevante</a:t>
            </a:r>
          </a:p>
          <a:p>
            <a:pPr lvl="1">
              <a:buFont typeface="Arial" pitchFamily="34" charset="0"/>
              <a:buChar char="•"/>
            </a:pPr>
            <a:r>
              <a:rPr lang="es-AR" sz="2400" dirty="0" smtClean="0">
                <a:latin typeface="Segoe UI" pitchFamily="34" charset="0"/>
                <a:cs typeface="Segoe UI" pitchFamily="34" charset="0"/>
              </a:rPr>
              <a:t>Es un documento </a:t>
            </a:r>
            <a:r>
              <a:rPr lang="es-AR" sz="2400" dirty="0" err="1" smtClean="0">
                <a:latin typeface="Segoe UI" pitchFamily="34" charset="0"/>
                <a:cs typeface="Segoe UI" pitchFamily="34" charset="0"/>
              </a:rPr>
              <a:t>plani</a:t>
            </a:r>
            <a:r>
              <a:rPr lang="es-AR" sz="2400" dirty="0" smtClean="0">
                <a:latin typeface="Segoe UI" pitchFamily="34" charset="0"/>
                <a:cs typeface="Segoe UI" pitchFamily="34" charset="0"/>
              </a:rPr>
              <a:t>-altimétrico</a:t>
            </a:r>
          </a:p>
        </p:txBody>
      </p:sp>
      <p:sp>
        <p:nvSpPr>
          <p:cNvPr id="13" name="12 Rectángulo"/>
          <p:cNvSpPr/>
          <p:nvPr/>
        </p:nvSpPr>
        <p:spPr>
          <a:xfrm>
            <a:off x="4283968" y="548680"/>
            <a:ext cx="4572000" cy="1200329"/>
          </a:xfrm>
          <a:prstGeom prst="rect">
            <a:avLst/>
          </a:prstGeom>
        </p:spPr>
        <p:txBody>
          <a:bodyPr>
            <a:spAutoFit/>
          </a:bodyPr>
          <a:lstStyle/>
          <a:p>
            <a:pPr lvl="1"/>
            <a:r>
              <a:rPr lang="es-AR" sz="2400" dirty="0" smtClean="0">
                <a:latin typeface="Segoe UI" pitchFamily="34" charset="0"/>
                <a:cs typeface="Segoe UI" pitchFamily="34" charset="0"/>
              </a:rPr>
              <a:t>es un documento cartográfico que representa la realidad en forma gráfica </a:t>
            </a:r>
          </a:p>
        </p:txBody>
      </p:sp>
      <p:cxnSp>
        <p:nvCxnSpPr>
          <p:cNvPr id="15" name="14 Conector angular"/>
          <p:cNvCxnSpPr>
            <a:stCxn id="6" idx="3"/>
            <a:endCxn id="13" idx="0"/>
          </p:cNvCxnSpPr>
          <p:nvPr/>
        </p:nvCxnSpPr>
        <p:spPr>
          <a:xfrm flipV="1">
            <a:off x="4139952" y="548680"/>
            <a:ext cx="2430016" cy="322585"/>
          </a:xfrm>
          <a:prstGeom prst="bentConnector4">
            <a:avLst>
              <a:gd name="adj1" fmla="val 2963"/>
              <a:gd name="adj2" fmla="val 237832"/>
            </a:avLst>
          </a:prstGeom>
          <a:ln w="38100">
            <a:solidFill>
              <a:schemeClr val="tx1">
                <a:lumMod val="8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20 Conector angular"/>
          <p:cNvCxnSpPr>
            <a:stCxn id="6" idx="2"/>
            <a:endCxn id="8" idx="0"/>
          </p:cNvCxnSpPr>
          <p:nvPr/>
        </p:nvCxnSpPr>
        <p:spPr>
          <a:xfrm rot="16200000" flipH="1">
            <a:off x="2932367" y="853263"/>
            <a:ext cx="794990" cy="1908212"/>
          </a:xfrm>
          <a:prstGeom prst="bentConnector3">
            <a:avLst>
              <a:gd name="adj1" fmla="val 50000"/>
            </a:avLst>
          </a:prstGeom>
          <a:ln w="38100">
            <a:solidFill>
              <a:schemeClr val="tx1">
                <a:lumMod val="8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6" idx="1"/>
            <a:endCxn id="12" idx="1"/>
          </p:cNvCxnSpPr>
          <p:nvPr/>
        </p:nvCxnSpPr>
        <p:spPr>
          <a:xfrm rot="10800000" flipH="1" flipV="1">
            <a:off x="611560" y="871265"/>
            <a:ext cx="864096" cy="4557410"/>
          </a:xfrm>
          <a:prstGeom prst="bentConnector3">
            <a:avLst>
              <a:gd name="adj1" fmla="val -26455"/>
            </a:avLst>
          </a:prstGeom>
          <a:ln w="38100">
            <a:solidFill>
              <a:schemeClr val="tx1">
                <a:lumMod val="8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3" presetClass="entr" presetSubtype="5"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vertical)">
                                      <p:cBhvr>
                                        <p:cTn id="13" dur="2000"/>
                                        <p:tgtEl>
                                          <p:spTgt spid="15"/>
                                        </p:tgtEl>
                                      </p:cBhvr>
                                    </p:animEffect>
                                  </p:childTnLst>
                                </p:cTn>
                              </p:par>
                              <p:par>
                                <p:cTn id="14" presetID="23" presetClass="entr" presetSubtype="272"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2000" fill="hold"/>
                                        <p:tgtEl>
                                          <p:spTgt spid="13"/>
                                        </p:tgtEl>
                                        <p:attrNameLst>
                                          <p:attrName>ppt_w</p:attrName>
                                        </p:attrNameLst>
                                      </p:cBhvr>
                                      <p:tavLst>
                                        <p:tav tm="0">
                                          <p:val>
                                            <p:strVal val="2/3*#ppt_w"/>
                                          </p:val>
                                        </p:tav>
                                        <p:tav tm="100000">
                                          <p:val>
                                            <p:strVal val="#ppt_w"/>
                                          </p:val>
                                        </p:tav>
                                      </p:tavLst>
                                    </p:anim>
                                    <p:anim calcmode="lin" valueType="num">
                                      <p:cBhvr>
                                        <p:cTn id="17" dur="2000" fill="hold"/>
                                        <p:tgtEl>
                                          <p:spTgt spid="13"/>
                                        </p:tgtEl>
                                        <p:attrNameLst>
                                          <p:attrName>ppt_h</p:attrName>
                                        </p:attrNameLst>
                                      </p:cBhvr>
                                      <p:tavLst>
                                        <p:tav tm="0">
                                          <p:val>
                                            <p:strVal val="2/3*#ppt_h"/>
                                          </p:val>
                                        </p:tav>
                                        <p:tav tm="100000">
                                          <p:val>
                                            <p:strVal val="#ppt_h"/>
                                          </p:val>
                                        </p:tav>
                                      </p:tavLst>
                                    </p:anim>
                                  </p:childTnLst>
                                </p:cTn>
                              </p:par>
                            </p:childTnLst>
                          </p:cTn>
                        </p:par>
                        <p:par>
                          <p:cTn id="18" fill="hold">
                            <p:stCondLst>
                              <p:cond delay="3000"/>
                            </p:stCondLst>
                            <p:childTnLst>
                              <p:par>
                                <p:cTn id="19" presetID="3" presetClass="entr" presetSubtype="5"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linds(vertical)">
                                      <p:cBhvr>
                                        <p:cTn id="21" dur="1000"/>
                                        <p:tgtEl>
                                          <p:spTgt spid="21"/>
                                        </p:tgtEl>
                                      </p:cBhvr>
                                    </p:animEffect>
                                  </p:childTnLst>
                                </p:cTn>
                              </p:par>
                              <p:par>
                                <p:cTn id="22" presetID="23"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2000" fill="hold"/>
                                        <p:tgtEl>
                                          <p:spTgt spid="8"/>
                                        </p:tgtEl>
                                        <p:attrNameLst>
                                          <p:attrName>ppt_w</p:attrName>
                                        </p:attrNameLst>
                                      </p:cBhvr>
                                      <p:tavLst>
                                        <p:tav tm="0">
                                          <p:val>
                                            <p:fltVal val="0"/>
                                          </p:val>
                                        </p:tav>
                                        <p:tav tm="100000">
                                          <p:val>
                                            <p:strVal val="#ppt_w"/>
                                          </p:val>
                                        </p:tav>
                                      </p:tavLst>
                                    </p:anim>
                                    <p:anim calcmode="lin" valueType="num">
                                      <p:cBhvr>
                                        <p:cTn id="25" dur="2000" fill="hold"/>
                                        <p:tgtEl>
                                          <p:spTgt spid="8"/>
                                        </p:tgtEl>
                                        <p:attrNameLst>
                                          <p:attrName>ppt_h</p:attrName>
                                        </p:attrNameLst>
                                      </p:cBhvr>
                                      <p:tavLst>
                                        <p:tav tm="0">
                                          <p:val>
                                            <p:fltVal val="0"/>
                                          </p:val>
                                        </p:tav>
                                        <p:tav tm="100000">
                                          <p:val>
                                            <p:strVal val="#ppt_h"/>
                                          </p:val>
                                        </p:tav>
                                      </p:tavLst>
                                    </p:anim>
                                  </p:childTnLst>
                                </p:cTn>
                              </p:par>
                            </p:childTnLst>
                          </p:cTn>
                        </p:par>
                        <p:par>
                          <p:cTn id="26" fill="hold">
                            <p:stCondLst>
                              <p:cond delay="5000"/>
                            </p:stCondLst>
                            <p:childTnLst>
                              <p:par>
                                <p:cTn id="27" presetID="3" presetClass="entr" presetSubtype="1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linds(horizontal)">
                                      <p:cBhvr>
                                        <p:cTn id="29" dur="3000"/>
                                        <p:tgtEl>
                                          <p:spTgt spid="23"/>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2000" fill="hold"/>
                                        <p:tgtEl>
                                          <p:spTgt spid="12"/>
                                        </p:tgtEl>
                                        <p:attrNameLst>
                                          <p:attrName>ppt_w</p:attrName>
                                        </p:attrNameLst>
                                      </p:cBhvr>
                                      <p:tavLst>
                                        <p:tav tm="0">
                                          <p:val>
                                            <p:fltVal val="0"/>
                                          </p:val>
                                        </p:tav>
                                        <p:tav tm="100000">
                                          <p:val>
                                            <p:strVal val="#ppt_w"/>
                                          </p:val>
                                        </p:tav>
                                      </p:tavLst>
                                    </p:anim>
                                    <p:anim calcmode="lin" valueType="num">
                                      <p:cBhvr>
                                        <p:cTn id="33" dur="2000" fill="hold"/>
                                        <p:tgtEl>
                                          <p:spTgt spid="12"/>
                                        </p:tgtEl>
                                        <p:attrNameLst>
                                          <p:attrName>ppt_h</p:attrName>
                                        </p:attrNameLst>
                                      </p:cBhvr>
                                      <p:tavLst>
                                        <p:tav tm="0">
                                          <p:val>
                                            <p:fltVal val="0"/>
                                          </p:val>
                                        </p:tav>
                                        <p:tav tm="100000">
                                          <p:val>
                                            <p:strVal val="#ppt_h"/>
                                          </p:val>
                                        </p:tav>
                                      </p:tavLst>
                                    </p:anim>
                                    <p:animEffect transition="in" filter="fade">
                                      <p:cBhvr>
                                        <p:cTn id="3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Forma"/>
          <p:cNvCxnSpPr/>
          <p:nvPr/>
        </p:nvCxnSpPr>
        <p:spPr>
          <a:xfrm rot="16200000" flipH="1">
            <a:off x="-828601" y="2996953"/>
            <a:ext cx="5256586" cy="360040"/>
          </a:xfrm>
          <a:prstGeom prst="bentConnector3">
            <a:avLst>
              <a:gd name="adj1" fmla="val 50000"/>
            </a:avLst>
          </a:prstGeom>
          <a:ln w="57150">
            <a:solidFill>
              <a:schemeClr val="accent2">
                <a:lumMod val="60000"/>
                <a:lumOff val="40000"/>
              </a:schemeClr>
            </a:solidFill>
            <a:prstDash val="dash"/>
            <a:headEnd type="none"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3 Rectángulo"/>
          <p:cNvSpPr/>
          <p:nvPr/>
        </p:nvSpPr>
        <p:spPr>
          <a:xfrm>
            <a:off x="971600" y="1268760"/>
            <a:ext cx="1845954" cy="46166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lgn="r">
              <a:buNone/>
            </a:pPr>
            <a:r>
              <a:rPr lang="es-ES" sz="2400" dirty="0" smtClean="0"/>
              <a:t>planimétrico</a:t>
            </a:r>
            <a:endParaRPr lang="es-AR" sz="2400" dirty="0"/>
          </a:p>
        </p:txBody>
      </p:sp>
      <p:sp>
        <p:nvSpPr>
          <p:cNvPr id="5" name="4 Rectángulo"/>
          <p:cNvSpPr/>
          <p:nvPr/>
        </p:nvSpPr>
        <p:spPr>
          <a:xfrm>
            <a:off x="4644008" y="980728"/>
            <a:ext cx="2286000" cy="1938992"/>
          </a:xfrm>
          <a:prstGeom prst="rect">
            <a:avLst/>
          </a:prstGeom>
        </p:spPr>
        <p:style>
          <a:lnRef idx="0">
            <a:schemeClr val="dk1"/>
          </a:lnRef>
          <a:fillRef idx="3">
            <a:schemeClr val="dk1"/>
          </a:fillRef>
          <a:effectRef idx="3">
            <a:schemeClr val="dk1"/>
          </a:effectRef>
          <a:fontRef idx="minor">
            <a:schemeClr val="lt1"/>
          </a:fontRef>
        </p:style>
        <p:txBody>
          <a:bodyPr>
            <a:spAutoFit/>
          </a:bodyPr>
          <a:lstStyle/>
          <a:p>
            <a:r>
              <a:rPr lang="es-ES" sz="2400" dirty="0" smtClean="0"/>
              <a:t>porque gracias a la </a:t>
            </a:r>
            <a:r>
              <a:rPr lang="es-ES" sz="2400" b="1" i="1" dirty="0" smtClean="0"/>
              <a:t>escala</a:t>
            </a:r>
            <a:r>
              <a:rPr lang="es-ES" sz="2400" dirty="0" smtClean="0"/>
              <a:t> se pueden medir longitudes y superficies.</a:t>
            </a:r>
            <a:endParaRPr lang="es-AR" dirty="0"/>
          </a:p>
        </p:txBody>
      </p:sp>
      <p:sp>
        <p:nvSpPr>
          <p:cNvPr id="6" name="5 Rectángulo"/>
          <p:cNvSpPr/>
          <p:nvPr/>
        </p:nvSpPr>
        <p:spPr>
          <a:xfrm>
            <a:off x="1115616" y="4623519"/>
            <a:ext cx="1542987" cy="46166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lgn="r">
              <a:buNone/>
            </a:pPr>
            <a:r>
              <a:rPr lang="es-ES" sz="2400" dirty="0" smtClean="0"/>
              <a:t>altimétrico</a:t>
            </a:r>
            <a:endParaRPr lang="es-AR" sz="2400" dirty="0"/>
          </a:p>
        </p:txBody>
      </p:sp>
      <p:sp>
        <p:nvSpPr>
          <p:cNvPr id="7" name="6 Rectángulo"/>
          <p:cNvSpPr/>
          <p:nvPr/>
        </p:nvSpPr>
        <p:spPr>
          <a:xfrm>
            <a:off x="4796408" y="3938280"/>
            <a:ext cx="2286000" cy="2677656"/>
          </a:xfrm>
          <a:prstGeom prst="rect">
            <a:avLst/>
          </a:prstGeom>
        </p:spPr>
        <p:style>
          <a:lnRef idx="0">
            <a:schemeClr val="dk1"/>
          </a:lnRef>
          <a:fillRef idx="3">
            <a:schemeClr val="dk1"/>
          </a:fillRef>
          <a:effectRef idx="3">
            <a:schemeClr val="dk1"/>
          </a:effectRef>
          <a:fontRef idx="minor">
            <a:schemeClr val="lt1"/>
          </a:fontRef>
        </p:style>
        <p:txBody>
          <a:bodyPr>
            <a:spAutoFit/>
          </a:bodyPr>
          <a:lstStyle/>
          <a:p>
            <a:r>
              <a:rPr lang="es-ES" sz="2400" dirty="0" smtClean="0"/>
              <a:t>porque gracias a las </a:t>
            </a:r>
            <a:r>
              <a:rPr lang="es-ES" sz="2400" b="1" i="1" dirty="0" smtClean="0"/>
              <a:t>curvas de nivel </a:t>
            </a:r>
            <a:r>
              <a:rPr lang="es-ES" sz="2400" dirty="0" smtClean="0"/>
              <a:t>se pueden conocer las altitudes de la carta.</a:t>
            </a:r>
            <a:endParaRPr lang="es-AR" dirty="0"/>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1000"/>
                                        <p:tgtEl>
                                          <p:spTgt spid="8"/>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2000" fill="hold"/>
                                        <p:tgtEl>
                                          <p:spTgt spid="4"/>
                                        </p:tgtEl>
                                        <p:attrNameLst>
                                          <p:attrName>ppt_w</p:attrName>
                                        </p:attrNameLst>
                                      </p:cBhvr>
                                      <p:tavLst>
                                        <p:tav tm="0">
                                          <p:val>
                                            <p:fltVal val="0"/>
                                          </p:val>
                                        </p:tav>
                                        <p:tav tm="100000">
                                          <p:val>
                                            <p:strVal val="#ppt_w"/>
                                          </p:val>
                                        </p:tav>
                                      </p:tavLst>
                                    </p:anim>
                                    <p:anim calcmode="lin" valueType="num">
                                      <p:cBhvr>
                                        <p:cTn id="11" dur="2000" fill="hold"/>
                                        <p:tgtEl>
                                          <p:spTgt spid="4"/>
                                        </p:tgtEl>
                                        <p:attrNameLst>
                                          <p:attrName>ppt_h</p:attrName>
                                        </p:attrNameLst>
                                      </p:cBhvr>
                                      <p:tavLst>
                                        <p:tav tm="0">
                                          <p:val>
                                            <p:fltVal val="0"/>
                                          </p:val>
                                        </p:tav>
                                        <p:tav tm="100000">
                                          <p:val>
                                            <p:strVal val="#ppt_h"/>
                                          </p:val>
                                        </p:tav>
                                      </p:tavLst>
                                    </p:anim>
                                    <p:animEffect transition="in" filter="fade">
                                      <p:cBhvr>
                                        <p:cTn id="12" dur="2000"/>
                                        <p:tgtEl>
                                          <p:spTgt spid="4"/>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940231" y="3284984"/>
            <a:ext cx="3215945" cy="461665"/>
          </a:xfrm>
          <a:prstGeom prst="rect">
            <a:avLst/>
          </a:prstGeom>
        </p:spPr>
        <p:txBody>
          <a:bodyPr wrap="none">
            <a:spAutoFit/>
          </a:bodyPr>
          <a:lstStyle/>
          <a:p>
            <a:pPr algn="r">
              <a:buNone/>
            </a:pPr>
            <a:r>
              <a:rPr lang="es-ES" sz="2400" dirty="0" smtClean="0"/>
              <a:t>el concepto de </a:t>
            </a:r>
            <a:r>
              <a:rPr lang="es-ES" sz="2400" b="1" dirty="0" smtClean="0"/>
              <a:t>escala</a:t>
            </a:r>
            <a:endParaRPr lang="es-AR" sz="2400" dirty="0"/>
          </a:p>
        </p:txBody>
      </p:sp>
      <p:sp>
        <p:nvSpPr>
          <p:cNvPr id="1025" name="Rectangle 1"/>
          <p:cNvSpPr>
            <a:spLocks noChangeArrowheads="1"/>
          </p:cNvSpPr>
          <p:nvPr/>
        </p:nvSpPr>
        <p:spPr bwMode="auto">
          <a:xfrm>
            <a:off x="1043608" y="4365104"/>
            <a:ext cx="511256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000" b="0" i="1" u="none" strike="noStrike" cap="none" normalizeH="0" baseline="0" dirty="0" smtClean="0">
                <a:ln>
                  <a:noFill/>
                </a:ln>
                <a:solidFill>
                  <a:schemeClr val="tx1"/>
                </a:solidFill>
                <a:effectLst/>
                <a:ea typeface="Times New Roman" pitchFamily="18" charset="0"/>
                <a:cs typeface="Segoe UI" pitchFamily="34" charset="0"/>
              </a:rPr>
              <a:t>Es la relación numérica entre una distancia horizontal medida en el papel y la distancia correspondiente sobre el terreno.</a:t>
            </a:r>
            <a:endParaRPr kumimoji="0" lang="es-AR" sz="2000" b="0" i="1" u="none" strike="noStrike" cap="none" normalizeH="0" baseline="0" dirty="0" smtClean="0">
              <a:ln>
                <a:noFill/>
              </a:ln>
              <a:solidFill>
                <a:schemeClr val="tx1"/>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000" b="0" i="1" u="none" strike="noStrike" cap="none" normalizeH="0" baseline="0" dirty="0" smtClean="0">
                <a:ln>
                  <a:noFill/>
                </a:ln>
                <a:solidFill>
                  <a:schemeClr val="tx1"/>
                </a:solidFill>
                <a:effectLst/>
                <a:ea typeface="Times New Roman" pitchFamily="18" charset="0"/>
                <a:cs typeface="Segoe UI" pitchFamily="34" charset="0"/>
              </a:rPr>
              <a:t>Es una proporción entre distancias, y esta se puede expresar como una fracción (FR) fracción representativa.</a:t>
            </a:r>
            <a:endParaRPr kumimoji="0" lang="es-ES" sz="2000" b="0" i="1" u="none" strike="noStrike" cap="none" normalizeH="0" baseline="0" dirty="0" smtClean="0">
              <a:ln>
                <a:noFill/>
              </a:ln>
              <a:solidFill>
                <a:schemeClr val="tx1"/>
              </a:solidFill>
              <a:effectLst/>
              <a:cs typeface="Arial" pitchFamily="34" charset="0"/>
            </a:endParaRPr>
          </a:p>
        </p:txBody>
      </p:sp>
      <p:sp>
        <p:nvSpPr>
          <p:cNvPr id="7" name="6 Flecha curvada hacia la derecha"/>
          <p:cNvSpPr/>
          <p:nvPr/>
        </p:nvSpPr>
        <p:spPr>
          <a:xfrm>
            <a:off x="251520" y="1916832"/>
            <a:ext cx="2232248" cy="2160240"/>
          </a:xfrm>
          <a:prstGeom prst="curvedRightArrow">
            <a:avLst>
              <a:gd name="adj1" fmla="val 13349"/>
              <a:gd name="adj2" fmla="val 33804"/>
              <a:gd name="adj3" fmla="val 25000"/>
            </a:avLst>
          </a:prstGeom>
          <a:gradFill flip="none" rotWithShape="1">
            <a:gsLst>
              <a:gs pos="0">
                <a:schemeClr val="bg1">
                  <a:lumMod val="50000"/>
                </a:schemeClr>
              </a:gs>
              <a:gs pos="50000">
                <a:schemeClr val="bg1">
                  <a:lumMod val="85000"/>
                  <a:shade val="67500"/>
                  <a:satMod val="115000"/>
                </a:schemeClr>
              </a:gs>
              <a:gs pos="100000">
                <a:schemeClr val="bg1">
                  <a:lumMod val="85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9" name="8 Flecha curvada hacia la izquierda"/>
          <p:cNvSpPr/>
          <p:nvPr/>
        </p:nvSpPr>
        <p:spPr>
          <a:xfrm>
            <a:off x="6228184" y="3573016"/>
            <a:ext cx="2520280" cy="1368152"/>
          </a:xfrm>
          <a:prstGeom prst="curvedLeftArrow">
            <a:avLst>
              <a:gd name="adj1" fmla="val 25000"/>
              <a:gd name="adj2" fmla="val 50000"/>
              <a:gd name="adj3" fmla="val 25000"/>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
        <p:nvSpPr>
          <p:cNvPr id="10" name="9 Rectángulo"/>
          <p:cNvSpPr/>
          <p:nvPr/>
        </p:nvSpPr>
        <p:spPr>
          <a:xfrm>
            <a:off x="3635896" y="1815207"/>
            <a:ext cx="1845954" cy="461665"/>
          </a:xfrm>
          <a:prstGeom prst="rect">
            <a:avLst/>
          </a:prstGeom>
        </p:spPr>
        <p:style>
          <a:lnRef idx="0">
            <a:schemeClr val="dk1"/>
          </a:lnRef>
          <a:fillRef idx="3">
            <a:schemeClr val="dk1"/>
          </a:fillRef>
          <a:effectRef idx="3">
            <a:schemeClr val="dk1"/>
          </a:effectRef>
          <a:fontRef idx="minor">
            <a:schemeClr val="lt1"/>
          </a:fontRef>
        </p:style>
        <p:txBody>
          <a:bodyPr wrap="none">
            <a:spAutoFit/>
          </a:bodyPr>
          <a:lstStyle/>
          <a:p>
            <a:pPr algn="r">
              <a:buNone/>
            </a:pPr>
            <a:r>
              <a:rPr lang="es-ES" sz="2400" dirty="0" smtClean="0"/>
              <a:t>planimétrico</a:t>
            </a:r>
            <a:endParaRPr lang="es-AR" sz="2400" dirty="0"/>
          </a:p>
        </p:txBody>
      </p:sp>
      <p:cxnSp>
        <p:nvCxnSpPr>
          <p:cNvPr id="12" name="11 Conector recto de flecha"/>
          <p:cNvCxnSpPr/>
          <p:nvPr/>
        </p:nvCxnSpPr>
        <p:spPr>
          <a:xfrm rot="5400000">
            <a:off x="4067944" y="980728"/>
            <a:ext cx="1008112" cy="1588"/>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a:stCxn id="10" idx="2"/>
            <a:endCxn id="4" idx="0"/>
          </p:cNvCxnSpPr>
          <p:nvPr/>
        </p:nvCxnSpPr>
        <p:spPr>
          <a:xfrm rot="5400000">
            <a:off x="4049483" y="2775594"/>
            <a:ext cx="1008112" cy="10669"/>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2000" fill="hold"/>
                                        <p:tgtEl>
                                          <p:spTgt spid="13"/>
                                        </p:tgtEl>
                                        <p:attrNameLst>
                                          <p:attrName>ppt_x</p:attrName>
                                        </p:attrNameLst>
                                      </p:cBhvr>
                                      <p:tavLst>
                                        <p:tav tm="0">
                                          <p:val>
                                            <p:strVal val="#ppt_x"/>
                                          </p:val>
                                        </p:tav>
                                        <p:tav tm="100000">
                                          <p:val>
                                            <p:strVal val="#ppt_x"/>
                                          </p:val>
                                        </p:tav>
                                      </p:tavLst>
                                    </p:anim>
                                    <p:anim calcmode="lin" valueType="num">
                                      <p:cBhvr additive="base">
                                        <p:cTn id="18" dur="20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2000"/>
                                        <p:tgtEl>
                                          <p:spTgt spid="4"/>
                                        </p:tgtEl>
                                      </p:cBhvr>
                                    </p:animEffect>
                                  </p:childTnLst>
                                </p:cTn>
                              </p:par>
                            </p:childTnLst>
                          </p:cTn>
                        </p:par>
                        <p:par>
                          <p:cTn id="27" fill="hold">
                            <p:stCondLst>
                              <p:cond delay="6000"/>
                            </p:stCondLst>
                            <p:childTnLst>
                              <p:par>
                                <p:cTn id="28" presetID="21"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heel(8)">
                                      <p:cBhvr>
                                        <p:cTn id="30" dur="1000"/>
                                        <p:tgtEl>
                                          <p:spTgt spid="9"/>
                                        </p:tgtEl>
                                      </p:cBhvr>
                                    </p:animEffect>
                                  </p:childTnLst>
                                </p:cTn>
                              </p:par>
                            </p:childTnLst>
                          </p:cTn>
                        </p:par>
                        <p:par>
                          <p:cTn id="31" fill="hold">
                            <p:stCondLst>
                              <p:cond delay="7000"/>
                            </p:stCondLst>
                            <p:childTnLst>
                              <p:par>
                                <p:cTn id="32" presetID="53" presetClass="entr" presetSubtype="0" fill="hold" grpId="0" nodeType="afterEffect">
                                  <p:stCondLst>
                                    <p:cond delay="0"/>
                                  </p:stCondLst>
                                  <p:childTnLst>
                                    <p:set>
                                      <p:cBhvr>
                                        <p:cTn id="33" dur="1" fill="hold">
                                          <p:stCondLst>
                                            <p:cond delay="0"/>
                                          </p:stCondLst>
                                        </p:cTn>
                                        <p:tgtEl>
                                          <p:spTgt spid="1025"/>
                                        </p:tgtEl>
                                        <p:attrNameLst>
                                          <p:attrName>style.visibility</p:attrName>
                                        </p:attrNameLst>
                                      </p:cBhvr>
                                      <p:to>
                                        <p:strVal val="visible"/>
                                      </p:to>
                                    </p:set>
                                    <p:anim calcmode="lin" valueType="num">
                                      <p:cBhvr>
                                        <p:cTn id="34" dur="2000" fill="hold"/>
                                        <p:tgtEl>
                                          <p:spTgt spid="1025"/>
                                        </p:tgtEl>
                                        <p:attrNameLst>
                                          <p:attrName>ppt_w</p:attrName>
                                        </p:attrNameLst>
                                      </p:cBhvr>
                                      <p:tavLst>
                                        <p:tav tm="0">
                                          <p:val>
                                            <p:fltVal val="0"/>
                                          </p:val>
                                        </p:tav>
                                        <p:tav tm="100000">
                                          <p:val>
                                            <p:strVal val="#ppt_w"/>
                                          </p:val>
                                        </p:tav>
                                      </p:tavLst>
                                    </p:anim>
                                    <p:anim calcmode="lin" valueType="num">
                                      <p:cBhvr>
                                        <p:cTn id="35" dur="2000" fill="hold"/>
                                        <p:tgtEl>
                                          <p:spTgt spid="1025"/>
                                        </p:tgtEl>
                                        <p:attrNameLst>
                                          <p:attrName>ppt_h</p:attrName>
                                        </p:attrNameLst>
                                      </p:cBhvr>
                                      <p:tavLst>
                                        <p:tav tm="0">
                                          <p:val>
                                            <p:fltVal val="0"/>
                                          </p:val>
                                        </p:tav>
                                        <p:tav tm="100000">
                                          <p:val>
                                            <p:strVal val="#ppt_h"/>
                                          </p:val>
                                        </p:tav>
                                      </p:tavLst>
                                    </p:anim>
                                    <p:animEffect transition="in" filter="fade">
                                      <p:cBhvr>
                                        <p:cTn id="36" dur="20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25" grpId="0"/>
      <p:bldP spid="7"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691680" y="272262"/>
            <a:ext cx="5724128"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Fracción representativa: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A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000" b="0"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Relación numérica de semejanza entre la distancia horizontal en la carta (mapa o plano) y la distancia correspondiente en el terreno.</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4 Rectángulo"/>
          <p:cNvSpPr/>
          <p:nvPr/>
        </p:nvSpPr>
        <p:spPr>
          <a:xfrm>
            <a:off x="2286000" y="2828836"/>
            <a:ext cx="4572000" cy="1323439"/>
          </a:xfrm>
          <a:prstGeom prst="rect">
            <a:avLst/>
          </a:prstGeom>
        </p:spPr>
        <p:txBody>
          <a:bodyPr>
            <a:spAutoFit/>
          </a:bodyPr>
          <a:lstStyle/>
          <a:p>
            <a:pPr algn="ctr"/>
            <a:r>
              <a:rPr lang="es-ES" sz="2000" dirty="0"/>
              <a:t>Como toda fracción representativa tiene un 1 (uno) en el numerador y no lleva ninguna indicación del tipo de unidad en que fue calculada. </a:t>
            </a:r>
            <a:endParaRPr lang="es-AR" sz="2000" dirty="0"/>
          </a:p>
        </p:txBody>
      </p:sp>
      <p:sp>
        <p:nvSpPr>
          <p:cNvPr id="16386" name="Rectangle 2"/>
          <p:cNvSpPr>
            <a:spLocks noChangeArrowheads="1"/>
          </p:cNvSpPr>
          <p:nvPr/>
        </p:nvSpPr>
        <p:spPr bwMode="auto">
          <a:xfrm>
            <a:off x="1259632" y="5261428"/>
            <a:ext cx="583264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1/50000 o 1:50000 indica que una unidad de medida en el mapa equivale a 50000 de la misma unidad medida sobre la superficie del terreno.</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6 Rectángulo"/>
          <p:cNvSpPr/>
          <p:nvPr/>
        </p:nvSpPr>
        <p:spPr>
          <a:xfrm>
            <a:off x="3921822" y="4427820"/>
            <a:ext cx="1300356" cy="369332"/>
          </a:xfrm>
          <a:prstGeom prst="rect">
            <a:avLst/>
          </a:prstGeom>
        </p:spPr>
        <p:txBody>
          <a:bodyPr wrap="none">
            <a:spAutoFit/>
          </a:bodyPr>
          <a:lstStyle/>
          <a:p>
            <a:r>
              <a:rPr lang="es-ES" dirty="0"/>
              <a:t>un ejemplo </a:t>
            </a:r>
            <a:endParaRPr lang="es-AR" dirty="0"/>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6385"/>
                                        </p:tgtEl>
                                        <p:attrNameLst>
                                          <p:attrName>style.visibility</p:attrName>
                                        </p:attrNameLst>
                                      </p:cBhvr>
                                      <p:to>
                                        <p:strVal val="visible"/>
                                      </p:to>
                                    </p:set>
                                    <p:anim calcmode="lin" valueType="num">
                                      <p:cBhvr additive="base">
                                        <p:cTn id="7" dur="2000" fill="hold"/>
                                        <p:tgtEl>
                                          <p:spTgt spid="16385"/>
                                        </p:tgtEl>
                                        <p:attrNameLst>
                                          <p:attrName>ppt_x</p:attrName>
                                        </p:attrNameLst>
                                      </p:cBhvr>
                                      <p:tavLst>
                                        <p:tav tm="0">
                                          <p:val>
                                            <p:strVal val="#ppt_x"/>
                                          </p:val>
                                        </p:tav>
                                        <p:tav tm="100000">
                                          <p:val>
                                            <p:strVal val="#ppt_x"/>
                                          </p:val>
                                        </p:tav>
                                      </p:tavLst>
                                    </p:anim>
                                    <p:anim calcmode="lin" valueType="num">
                                      <p:cBhvr additive="base">
                                        <p:cTn id="8" dur="2000" fill="hold"/>
                                        <p:tgtEl>
                                          <p:spTgt spid="16385"/>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000" fill="hold"/>
                                        <p:tgtEl>
                                          <p:spTgt spid="5"/>
                                        </p:tgtEl>
                                        <p:attrNameLst>
                                          <p:attrName>ppt_x</p:attrName>
                                        </p:attrNameLst>
                                      </p:cBhvr>
                                      <p:tavLst>
                                        <p:tav tm="0">
                                          <p:val>
                                            <p:strVal val="#ppt_x"/>
                                          </p:val>
                                        </p:tav>
                                        <p:tav tm="100000">
                                          <p:val>
                                            <p:strVal val="#ppt_x"/>
                                          </p:val>
                                        </p:tav>
                                      </p:tavLst>
                                    </p:anim>
                                    <p:anim calcmode="lin" valueType="num">
                                      <p:cBhvr additive="base">
                                        <p:cTn id="13" dur="2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0"/>
                            </p:stCondLst>
                            <p:childTnLst>
                              <p:par>
                                <p:cTn id="20" presetID="2" presetClass="entr" presetSubtype="4" fill="hold" grpId="0" nodeType="afterEffect">
                                  <p:stCondLst>
                                    <p:cond delay="0"/>
                                  </p:stCondLst>
                                  <p:childTnLst>
                                    <p:set>
                                      <p:cBhvr>
                                        <p:cTn id="21" dur="1" fill="hold">
                                          <p:stCondLst>
                                            <p:cond delay="0"/>
                                          </p:stCondLst>
                                        </p:cTn>
                                        <p:tgtEl>
                                          <p:spTgt spid="16386"/>
                                        </p:tgtEl>
                                        <p:attrNameLst>
                                          <p:attrName>style.visibility</p:attrName>
                                        </p:attrNameLst>
                                      </p:cBhvr>
                                      <p:to>
                                        <p:strVal val="visible"/>
                                      </p:to>
                                    </p:set>
                                    <p:anim calcmode="lin" valueType="num">
                                      <p:cBhvr additive="base">
                                        <p:cTn id="22" dur="1000" fill="hold"/>
                                        <p:tgtEl>
                                          <p:spTgt spid="16386"/>
                                        </p:tgtEl>
                                        <p:attrNameLst>
                                          <p:attrName>ppt_x</p:attrName>
                                        </p:attrNameLst>
                                      </p:cBhvr>
                                      <p:tavLst>
                                        <p:tav tm="0">
                                          <p:val>
                                            <p:strVal val="#ppt_x"/>
                                          </p:val>
                                        </p:tav>
                                        <p:tav tm="100000">
                                          <p:val>
                                            <p:strVal val="#ppt_x"/>
                                          </p:val>
                                        </p:tav>
                                      </p:tavLst>
                                    </p:anim>
                                    <p:anim calcmode="lin" valueType="num">
                                      <p:cBhvr additive="base">
                                        <p:cTn id="23" dur="1000" fill="hold"/>
                                        <p:tgtEl>
                                          <p:spTgt spid="16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P spid="5" grpId="0"/>
      <p:bldP spid="1638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23528" y="5167064"/>
            <a:ext cx="835292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2000" b="1"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un centímetro</a:t>
            </a:r>
            <a:r>
              <a:rPr kumimoji="0" lang="es-ES" sz="20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medido en el mapa equivale a </a:t>
            </a:r>
            <a:r>
              <a:rPr kumimoji="0" lang="es-ES" sz="2000" b="1"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500 metros</a:t>
            </a:r>
            <a:r>
              <a:rPr kumimoji="0" lang="es-ES" sz="20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medidos sobre la superficie del terreno, </a:t>
            </a:r>
            <a:r>
              <a:rPr kumimoji="0" lang="es-ES" sz="20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o que </a:t>
            </a:r>
            <a:r>
              <a:rPr kumimoji="0" lang="es-ES" sz="2000" b="1"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un centímetro</a:t>
            </a:r>
            <a:r>
              <a:rPr kumimoji="0" lang="es-ES" sz="20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medido en el mapa equivale a </a:t>
            </a:r>
            <a:r>
              <a:rPr kumimoji="0" lang="es-ES" sz="2000" b="1"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0,5 kilómetros</a:t>
            </a:r>
            <a:r>
              <a:rPr kumimoji="0" lang="es-ES" sz="20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medidos sobre la superficie del terreno.</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Rectángulo"/>
          <p:cNvSpPr/>
          <p:nvPr/>
        </p:nvSpPr>
        <p:spPr>
          <a:xfrm>
            <a:off x="683568" y="467380"/>
            <a:ext cx="984565" cy="369332"/>
          </a:xfrm>
          <a:prstGeom prst="rect">
            <a:avLst/>
          </a:prstGeom>
        </p:spPr>
        <p:txBody>
          <a:bodyPr wrap="none">
            <a:spAutoFit/>
          </a:bodyPr>
          <a:lstStyle/>
          <a:p>
            <a:r>
              <a:rPr kumimoji="0" lang="es-ES"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1:50000</a:t>
            </a:r>
            <a:endParaRPr lang="es-AR" dirty="0"/>
          </a:p>
        </p:txBody>
      </p:sp>
      <p:sp>
        <p:nvSpPr>
          <p:cNvPr id="4" name="3 Rectángulo"/>
          <p:cNvSpPr/>
          <p:nvPr/>
        </p:nvSpPr>
        <p:spPr>
          <a:xfrm>
            <a:off x="2051720" y="332656"/>
            <a:ext cx="809837" cy="646331"/>
          </a:xfrm>
          <a:prstGeom prst="rect">
            <a:avLst/>
          </a:prstGeom>
        </p:spPr>
        <p:txBody>
          <a:bodyPr wrap="none">
            <a:spAutoFit/>
          </a:bodyPr>
          <a:lstStyle/>
          <a:p>
            <a:pPr algn="ctr"/>
            <a:r>
              <a:rPr kumimoji="0" lang="es-ES"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1</a:t>
            </a:r>
          </a:p>
          <a:p>
            <a:r>
              <a:rPr kumimoji="0" lang="es-ES"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50000</a:t>
            </a:r>
            <a:endParaRPr lang="es-AR" dirty="0"/>
          </a:p>
        </p:txBody>
      </p:sp>
      <p:cxnSp>
        <p:nvCxnSpPr>
          <p:cNvPr id="6" name="5 Conector recto"/>
          <p:cNvCxnSpPr>
            <a:stCxn id="4" idx="1"/>
            <a:endCxn id="4" idx="3"/>
          </p:cNvCxnSpPr>
          <p:nvPr/>
        </p:nvCxnSpPr>
        <p:spPr>
          <a:xfrm rot="10800000" flipH="1">
            <a:off x="2051719" y="655822"/>
            <a:ext cx="809837"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6 Rectángulo"/>
          <p:cNvSpPr/>
          <p:nvPr/>
        </p:nvSpPr>
        <p:spPr>
          <a:xfrm>
            <a:off x="4716016" y="620688"/>
            <a:ext cx="3528392" cy="400110"/>
          </a:xfrm>
          <a:prstGeom prst="rect">
            <a:avLst/>
          </a:prstGeom>
        </p:spPr>
        <p:txBody>
          <a:bodyPr wrap="square">
            <a:spAutoFit/>
          </a:bodyPr>
          <a:lstStyle/>
          <a:p>
            <a:r>
              <a:rPr lang="es-ES" sz="2000" dirty="0">
                <a:latin typeface="Segoe UI" pitchFamily="34" charset="0"/>
                <a:ea typeface="Times New Roman" pitchFamily="18" charset="0"/>
                <a:cs typeface="Segoe UI" pitchFamily="34" charset="0"/>
              </a:rPr>
              <a:t>se lee “</a:t>
            </a:r>
            <a:r>
              <a:rPr lang="es-ES" sz="2000" i="1" dirty="0">
                <a:latin typeface="Segoe UI" pitchFamily="34" charset="0"/>
                <a:ea typeface="Times New Roman" pitchFamily="18" charset="0"/>
                <a:cs typeface="Segoe UI" pitchFamily="34" charset="0"/>
              </a:rPr>
              <a:t>uno en cincuenta mil</a:t>
            </a:r>
            <a:r>
              <a:rPr lang="es-ES" sz="2000" dirty="0">
                <a:latin typeface="Segoe UI" pitchFamily="34" charset="0"/>
                <a:ea typeface="Times New Roman" pitchFamily="18" charset="0"/>
                <a:cs typeface="Segoe UI" pitchFamily="34" charset="0"/>
              </a:rPr>
              <a:t>” </a:t>
            </a:r>
            <a:endParaRPr lang="es-AR" dirty="0"/>
          </a:p>
        </p:txBody>
      </p:sp>
      <p:sp>
        <p:nvSpPr>
          <p:cNvPr id="8" name="7 Rectángulo"/>
          <p:cNvSpPr/>
          <p:nvPr/>
        </p:nvSpPr>
        <p:spPr>
          <a:xfrm>
            <a:off x="2699792" y="1196752"/>
            <a:ext cx="6050359" cy="707886"/>
          </a:xfrm>
          <a:prstGeom prst="rect">
            <a:avLst/>
          </a:prstGeom>
        </p:spPr>
        <p:txBody>
          <a:bodyPr wrap="square">
            <a:spAutoFit/>
          </a:bodyPr>
          <a:lstStyle/>
          <a:p>
            <a:r>
              <a:rPr lang="es-ES" sz="2000" dirty="0">
                <a:latin typeface="Segoe UI" pitchFamily="34" charset="0"/>
                <a:ea typeface="Times New Roman" pitchFamily="18" charset="0"/>
                <a:cs typeface="Segoe UI" pitchFamily="34" charset="0"/>
              </a:rPr>
              <a:t>pueden ser centímetros, milímetros, kilómetros o metros  (cm, mm, km o m, respectivamente). </a:t>
            </a:r>
            <a:endParaRPr lang="es-AR" dirty="0"/>
          </a:p>
        </p:txBody>
      </p:sp>
      <p:sp>
        <p:nvSpPr>
          <p:cNvPr id="9" name="8 Rectángulo"/>
          <p:cNvSpPr/>
          <p:nvPr/>
        </p:nvSpPr>
        <p:spPr>
          <a:xfrm>
            <a:off x="683568" y="2204864"/>
            <a:ext cx="8136904" cy="707886"/>
          </a:xfrm>
          <a:prstGeom prst="rect">
            <a:avLst/>
          </a:prstGeom>
        </p:spPr>
        <p:txBody>
          <a:bodyPr wrap="square">
            <a:spAutoFit/>
          </a:bodyPr>
          <a:lstStyle/>
          <a:p>
            <a:pPr algn="ctr"/>
            <a:r>
              <a:rPr lang="es-ES" sz="2000" b="1" dirty="0">
                <a:latin typeface="Segoe UI" pitchFamily="34" charset="0"/>
                <a:ea typeface="Times New Roman" pitchFamily="18" charset="0"/>
                <a:cs typeface="Segoe UI" pitchFamily="34" charset="0"/>
              </a:rPr>
              <a:t>un centímetro medido en el mapa equivale a 50000 </a:t>
            </a:r>
            <a:r>
              <a:rPr lang="es-ES" sz="2000" b="1" dirty="0" smtClean="0">
                <a:latin typeface="Segoe UI" pitchFamily="34" charset="0"/>
                <a:ea typeface="Times New Roman" pitchFamily="18" charset="0"/>
                <a:cs typeface="Segoe UI" pitchFamily="34" charset="0"/>
              </a:rPr>
              <a:t>centímetros </a:t>
            </a:r>
            <a:r>
              <a:rPr lang="es-ES" sz="2000" b="1" dirty="0">
                <a:latin typeface="Segoe UI" pitchFamily="34" charset="0"/>
                <a:ea typeface="Times New Roman" pitchFamily="18" charset="0"/>
                <a:cs typeface="Segoe UI" pitchFamily="34" charset="0"/>
              </a:rPr>
              <a:t>medidos sobre la superficie del terreno, </a:t>
            </a:r>
            <a:endParaRPr lang="es-AR" dirty="0"/>
          </a:p>
        </p:txBody>
      </p:sp>
      <p:cxnSp>
        <p:nvCxnSpPr>
          <p:cNvPr id="11" name="10 Conector recto de flecha"/>
          <p:cNvCxnSpPr>
            <a:stCxn id="4" idx="2"/>
          </p:cNvCxnSpPr>
          <p:nvPr/>
        </p:nvCxnSpPr>
        <p:spPr>
          <a:xfrm rot="5400000">
            <a:off x="1389214" y="1065430"/>
            <a:ext cx="1153869" cy="980983"/>
          </a:xfrm>
          <a:prstGeom prst="straightConnector1">
            <a:avLst/>
          </a:prstGeom>
          <a:ln w="28575">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251520" y="3068960"/>
            <a:ext cx="2286000" cy="1015663"/>
          </a:xfrm>
          <a:prstGeom prst="rect">
            <a:avLst/>
          </a:prstGeom>
        </p:spPr>
        <p:txBody>
          <a:bodyPr>
            <a:spAutoFit/>
          </a:bodyPr>
          <a:lstStyle/>
          <a:p>
            <a:r>
              <a:rPr lang="es-ES" sz="2000" dirty="0">
                <a:latin typeface="Segoe UI" pitchFamily="34" charset="0"/>
                <a:ea typeface="Times New Roman" pitchFamily="18" charset="0"/>
                <a:cs typeface="Segoe UI" pitchFamily="34" charset="0"/>
              </a:rPr>
              <a:t>la relación se cumple y es igual </a:t>
            </a:r>
            <a:r>
              <a:rPr lang="es-ES" sz="2000" dirty="0" smtClean="0">
                <a:latin typeface="Segoe UI" pitchFamily="34" charset="0"/>
                <a:ea typeface="Times New Roman" pitchFamily="18" charset="0"/>
                <a:cs typeface="Segoe UI" pitchFamily="34" charset="0"/>
              </a:rPr>
              <a:t>que </a:t>
            </a:r>
            <a:r>
              <a:rPr lang="es-ES" sz="2000" dirty="0">
                <a:latin typeface="Segoe UI" pitchFamily="34" charset="0"/>
                <a:ea typeface="Times New Roman" pitchFamily="18" charset="0"/>
                <a:cs typeface="Segoe UI" pitchFamily="34" charset="0"/>
              </a:rPr>
              <a:t>diga que </a:t>
            </a:r>
            <a:endParaRPr lang="es-AR" dirty="0"/>
          </a:p>
        </p:txBody>
      </p:sp>
      <p:sp>
        <p:nvSpPr>
          <p:cNvPr id="15" name="14 Rectángulo"/>
          <p:cNvSpPr/>
          <p:nvPr/>
        </p:nvSpPr>
        <p:spPr>
          <a:xfrm>
            <a:off x="2627784" y="3717032"/>
            <a:ext cx="5760640" cy="646331"/>
          </a:xfrm>
          <a:prstGeom prst="rect">
            <a:avLst/>
          </a:prstGeom>
        </p:spPr>
        <p:txBody>
          <a:bodyPr wrap="square">
            <a:spAutoFit/>
          </a:bodyPr>
          <a:lstStyle/>
          <a:p>
            <a:r>
              <a:rPr kumimoji="0" lang="es-ES"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un milímetro medido en el mapa equivale a 50000 milímetros medidos sobre la superficie del terreno. </a:t>
            </a:r>
            <a:endParaRPr lang="es-AR" dirty="0"/>
          </a:p>
        </p:txBody>
      </p:sp>
      <p:sp>
        <p:nvSpPr>
          <p:cNvPr id="25" name="24 Rectángulo"/>
          <p:cNvSpPr/>
          <p:nvPr/>
        </p:nvSpPr>
        <p:spPr>
          <a:xfrm>
            <a:off x="971600" y="4581128"/>
            <a:ext cx="7488832" cy="400110"/>
          </a:xfrm>
          <a:prstGeom prst="rect">
            <a:avLst/>
          </a:prstGeom>
        </p:spPr>
        <p:txBody>
          <a:bodyPr wrap="square">
            <a:spAutoFit/>
          </a:bodyPr>
          <a:lstStyle/>
          <a:p>
            <a:pPr lvl="0" algn="ctr" eaLnBrk="0" fontAlgn="base" hangingPunct="0">
              <a:spcBef>
                <a:spcPct val="0"/>
              </a:spcBef>
              <a:spcAft>
                <a:spcPct val="0"/>
              </a:spcAft>
            </a:pPr>
            <a:r>
              <a:rPr lang="es-ES" sz="2000" dirty="0">
                <a:latin typeface="Segoe UI" pitchFamily="34" charset="0"/>
                <a:ea typeface="Times New Roman" pitchFamily="18" charset="0"/>
                <a:cs typeface="Segoe UI" pitchFamily="34" charset="0"/>
              </a:rPr>
              <a:t>Pero también podemos expresarlo de la siguiente forma: </a:t>
            </a:r>
            <a:endParaRPr lang="es-AR" sz="2000"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0.7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ppt_w</p:attrName>
                                        </p:attrNameLst>
                                      </p:cBhvr>
                                      <p:tavLst>
                                        <p:tav tm="0">
                                          <p:val>
                                            <p:strVal val="#ppt_w*0.70"/>
                                          </p:val>
                                        </p:tav>
                                        <p:tav tm="100000">
                                          <p:val>
                                            <p:strVal val="#ppt_w"/>
                                          </p:val>
                                        </p:tav>
                                      </p:tavLst>
                                    </p:anim>
                                    <p:anim calcmode="lin" valueType="num">
                                      <p:cBhvr>
                                        <p:cTn id="13" dur="2000" fill="hold"/>
                                        <p:tgtEl>
                                          <p:spTgt spid="4"/>
                                        </p:tgtEl>
                                        <p:attrNameLst>
                                          <p:attrName>ppt_h</p:attrName>
                                        </p:attrNameLst>
                                      </p:cBhvr>
                                      <p:tavLst>
                                        <p:tav tm="0">
                                          <p:val>
                                            <p:strVal val="#ppt_h"/>
                                          </p:val>
                                        </p:tav>
                                        <p:tav tm="100000">
                                          <p:val>
                                            <p:strVal val="#ppt_h"/>
                                          </p:val>
                                        </p:tav>
                                      </p:tavLst>
                                    </p:anim>
                                    <p:animEffect transition="in" filter="fade">
                                      <p:cBhvr>
                                        <p:cTn id="14" dur="2000"/>
                                        <p:tgtEl>
                                          <p:spTgt spid="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2000" fill="hold"/>
                                        <p:tgtEl>
                                          <p:spTgt spid="7"/>
                                        </p:tgtEl>
                                        <p:attrNameLst>
                                          <p:attrName>ppt_w</p:attrName>
                                        </p:attrNameLst>
                                      </p:cBhvr>
                                      <p:tavLst>
                                        <p:tav tm="0">
                                          <p:val>
                                            <p:strVal val="#ppt_w*0.70"/>
                                          </p:val>
                                        </p:tav>
                                        <p:tav tm="100000">
                                          <p:val>
                                            <p:strVal val="#ppt_w"/>
                                          </p:val>
                                        </p:tav>
                                      </p:tavLst>
                                    </p:anim>
                                    <p:anim calcmode="lin" valueType="num">
                                      <p:cBhvr>
                                        <p:cTn id="18" dur="2000" fill="hold"/>
                                        <p:tgtEl>
                                          <p:spTgt spid="7"/>
                                        </p:tgtEl>
                                        <p:attrNameLst>
                                          <p:attrName>ppt_h</p:attrName>
                                        </p:attrNameLst>
                                      </p:cBhvr>
                                      <p:tavLst>
                                        <p:tav tm="0">
                                          <p:val>
                                            <p:strVal val="#ppt_h"/>
                                          </p:val>
                                        </p:tav>
                                        <p:tav tm="100000">
                                          <p:val>
                                            <p:strVal val="#ppt_h"/>
                                          </p:val>
                                        </p:tav>
                                      </p:tavLst>
                                    </p:anim>
                                    <p:animEffect transition="in" filter="fade">
                                      <p:cBhvr>
                                        <p:cTn id="19" dur="2000"/>
                                        <p:tgtEl>
                                          <p:spTgt spid="7"/>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2000" fill="hold"/>
                                        <p:tgtEl>
                                          <p:spTgt spid="8"/>
                                        </p:tgtEl>
                                        <p:attrNameLst>
                                          <p:attrName>ppt_w</p:attrName>
                                        </p:attrNameLst>
                                      </p:cBhvr>
                                      <p:tavLst>
                                        <p:tav tm="0">
                                          <p:val>
                                            <p:strVal val="#ppt_w*0.70"/>
                                          </p:val>
                                        </p:tav>
                                        <p:tav tm="100000">
                                          <p:val>
                                            <p:strVal val="#ppt_w"/>
                                          </p:val>
                                        </p:tav>
                                      </p:tavLst>
                                    </p:anim>
                                    <p:anim calcmode="lin" valueType="num">
                                      <p:cBhvr>
                                        <p:cTn id="23" dur="2000" fill="hold"/>
                                        <p:tgtEl>
                                          <p:spTgt spid="8"/>
                                        </p:tgtEl>
                                        <p:attrNameLst>
                                          <p:attrName>ppt_h</p:attrName>
                                        </p:attrNameLst>
                                      </p:cBhvr>
                                      <p:tavLst>
                                        <p:tav tm="0">
                                          <p:val>
                                            <p:strVal val="#ppt_h"/>
                                          </p:val>
                                        </p:tav>
                                        <p:tav tm="100000">
                                          <p:val>
                                            <p:strVal val="#ppt_h"/>
                                          </p:val>
                                        </p:tav>
                                      </p:tavLst>
                                    </p:anim>
                                    <p:animEffect transition="in" filter="fade">
                                      <p:cBhvr>
                                        <p:cTn id="24" dur="2000"/>
                                        <p:tgtEl>
                                          <p:spTgt spid="8"/>
                                        </p:tgtEl>
                                      </p:cBhvr>
                                    </p:animEffect>
                                  </p:childTnLst>
                                </p:cTn>
                              </p:par>
                            </p:childTnLst>
                          </p:cTn>
                        </p:par>
                        <p:par>
                          <p:cTn id="25" fill="hold">
                            <p:stCondLst>
                              <p:cond delay="2000"/>
                            </p:stCondLst>
                            <p:childTnLst>
                              <p:par>
                                <p:cTn id="26" presetID="8" presetClass="entr" presetSubtype="3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amond(out)">
                                      <p:cBhvr>
                                        <p:cTn id="28" dur="1000"/>
                                        <p:tgtEl>
                                          <p:spTgt spid="11"/>
                                        </p:tgtEl>
                                      </p:cBhvr>
                                    </p:animEffect>
                                  </p:childTnLst>
                                </p:cTn>
                              </p:par>
                              <p:par>
                                <p:cTn id="29" presetID="53"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2000" fill="hold"/>
                                        <p:tgtEl>
                                          <p:spTgt spid="9"/>
                                        </p:tgtEl>
                                        <p:attrNameLst>
                                          <p:attrName>ppt_w</p:attrName>
                                        </p:attrNameLst>
                                      </p:cBhvr>
                                      <p:tavLst>
                                        <p:tav tm="0">
                                          <p:val>
                                            <p:fltVal val="0"/>
                                          </p:val>
                                        </p:tav>
                                        <p:tav tm="100000">
                                          <p:val>
                                            <p:strVal val="#ppt_w"/>
                                          </p:val>
                                        </p:tav>
                                      </p:tavLst>
                                    </p:anim>
                                    <p:anim calcmode="lin" valueType="num">
                                      <p:cBhvr>
                                        <p:cTn id="32" dur="2000" fill="hold"/>
                                        <p:tgtEl>
                                          <p:spTgt spid="9"/>
                                        </p:tgtEl>
                                        <p:attrNameLst>
                                          <p:attrName>ppt_h</p:attrName>
                                        </p:attrNameLst>
                                      </p:cBhvr>
                                      <p:tavLst>
                                        <p:tav tm="0">
                                          <p:val>
                                            <p:fltVal val="0"/>
                                          </p:val>
                                        </p:tav>
                                        <p:tav tm="100000">
                                          <p:val>
                                            <p:strVal val="#ppt_h"/>
                                          </p:val>
                                        </p:tav>
                                      </p:tavLst>
                                    </p:anim>
                                    <p:animEffect transition="in" filter="fade">
                                      <p:cBhvr>
                                        <p:cTn id="33" dur="2000"/>
                                        <p:tgtEl>
                                          <p:spTgt spid="9"/>
                                        </p:tgtEl>
                                      </p:cBhvr>
                                    </p:animEffect>
                                  </p:childTnLst>
                                </p:cTn>
                              </p:par>
                            </p:childTnLst>
                          </p:cTn>
                        </p:par>
                        <p:par>
                          <p:cTn id="34" fill="hold">
                            <p:stCondLst>
                              <p:cond delay="4000"/>
                            </p:stCondLst>
                            <p:childTnLst>
                              <p:par>
                                <p:cTn id="35" presetID="53"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2000" fill="hold"/>
                                        <p:tgtEl>
                                          <p:spTgt spid="14"/>
                                        </p:tgtEl>
                                        <p:attrNameLst>
                                          <p:attrName>ppt_w</p:attrName>
                                        </p:attrNameLst>
                                      </p:cBhvr>
                                      <p:tavLst>
                                        <p:tav tm="0">
                                          <p:val>
                                            <p:fltVal val="0"/>
                                          </p:val>
                                        </p:tav>
                                        <p:tav tm="100000">
                                          <p:val>
                                            <p:strVal val="#ppt_w"/>
                                          </p:val>
                                        </p:tav>
                                      </p:tavLst>
                                    </p:anim>
                                    <p:anim calcmode="lin" valueType="num">
                                      <p:cBhvr>
                                        <p:cTn id="38" dur="2000" fill="hold"/>
                                        <p:tgtEl>
                                          <p:spTgt spid="14"/>
                                        </p:tgtEl>
                                        <p:attrNameLst>
                                          <p:attrName>ppt_h</p:attrName>
                                        </p:attrNameLst>
                                      </p:cBhvr>
                                      <p:tavLst>
                                        <p:tav tm="0">
                                          <p:val>
                                            <p:fltVal val="0"/>
                                          </p:val>
                                        </p:tav>
                                        <p:tav tm="100000">
                                          <p:val>
                                            <p:strVal val="#ppt_h"/>
                                          </p:val>
                                        </p:tav>
                                      </p:tavLst>
                                    </p:anim>
                                    <p:animEffect transition="in" filter="fade">
                                      <p:cBhvr>
                                        <p:cTn id="39" dur="2000"/>
                                        <p:tgtEl>
                                          <p:spTgt spid="14"/>
                                        </p:tgtEl>
                                      </p:cBhvr>
                                    </p:animEffect>
                                  </p:childTnLst>
                                </p:cTn>
                              </p:par>
                            </p:childTnLst>
                          </p:cTn>
                        </p:par>
                        <p:par>
                          <p:cTn id="40" fill="hold">
                            <p:stCondLst>
                              <p:cond delay="6000"/>
                            </p:stCondLst>
                            <p:childTnLst>
                              <p:par>
                                <p:cTn id="41" presetID="53"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000" fill="hold"/>
                                        <p:tgtEl>
                                          <p:spTgt spid="15"/>
                                        </p:tgtEl>
                                        <p:attrNameLst>
                                          <p:attrName>ppt_w</p:attrName>
                                        </p:attrNameLst>
                                      </p:cBhvr>
                                      <p:tavLst>
                                        <p:tav tm="0">
                                          <p:val>
                                            <p:fltVal val="0"/>
                                          </p:val>
                                        </p:tav>
                                        <p:tav tm="100000">
                                          <p:val>
                                            <p:strVal val="#ppt_w"/>
                                          </p:val>
                                        </p:tav>
                                      </p:tavLst>
                                    </p:anim>
                                    <p:anim calcmode="lin" valueType="num">
                                      <p:cBhvr>
                                        <p:cTn id="44" dur="2000" fill="hold"/>
                                        <p:tgtEl>
                                          <p:spTgt spid="15"/>
                                        </p:tgtEl>
                                        <p:attrNameLst>
                                          <p:attrName>ppt_h</p:attrName>
                                        </p:attrNameLst>
                                      </p:cBhvr>
                                      <p:tavLst>
                                        <p:tav tm="0">
                                          <p:val>
                                            <p:fltVal val="0"/>
                                          </p:val>
                                        </p:tav>
                                        <p:tav tm="100000">
                                          <p:val>
                                            <p:strVal val="#ppt_h"/>
                                          </p:val>
                                        </p:tav>
                                      </p:tavLst>
                                    </p:anim>
                                    <p:animEffect transition="in" filter="fade">
                                      <p:cBhvr>
                                        <p:cTn id="45" dur="2000"/>
                                        <p:tgtEl>
                                          <p:spTgt spid="15"/>
                                        </p:tgtEl>
                                      </p:cBhvr>
                                    </p:animEffect>
                                  </p:childTnLst>
                                </p:cTn>
                              </p:par>
                            </p:childTnLst>
                          </p:cTn>
                        </p:par>
                        <p:par>
                          <p:cTn id="46" fill="hold">
                            <p:stCondLst>
                              <p:cond delay="8000"/>
                            </p:stCondLst>
                            <p:childTnLst>
                              <p:par>
                                <p:cTn id="47" presetID="53"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2000" fill="hold"/>
                                        <p:tgtEl>
                                          <p:spTgt spid="25"/>
                                        </p:tgtEl>
                                        <p:attrNameLst>
                                          <p:attrName>ppt_w</p:attrName>
                                        </p:attrNameLst>
                                      </p:cBhvr>
                                      <p:tavLst>
                                        <p:tav tm="0">
                                          <p:val>
                                            <p:fltVal val="0"/>
                                          </p:val>
                                        </p:tav>
                                        <p:tav tm="100000">
                                          <p:val>
                                            <p:strVal val="#ppt_w"/>
                                          </p:val>
                                        </p:tav>
                                      </p:tavLst>
                                    </p:anim>
                                    <p:anim calcmode="lin" valueType="num">
                                      <p:cBhvr>
                                        <p:cTn id="50" dur="2000" fill="hold"/>
                                        <p:tgtEl>
                                          <p:spTgt spid="25"/>
                                        </p:tgtEl>
                                        <p:attrNameLst>
                                          <p:attrName>ppt_h</p:attrName>
                                        </p:attrNameLst>
                                      </p:cBhvr>
                                      <p:tavLst>
                                        <p:tav tm="0">
                                          <p:val>
                                            <p:fltVal val="0"/>
                                          </p:val>
                                        </p:tav>
                                        <p:tav tm="100000">
                                          <p:val>
                                            <p:strVal val="#ppt_h"/>
                                          </p:val>
                                        </p:tav>
                                      </p:tavLst>
                                    </p:anim>
                                    <p:animEffect transition="in" filter="fade">
                                      <p:cBhvr>
                                        <p:cTn id="51" dur="2000"/>
                                        <p:tgtEl>
                                          <p:spTgt spid="25"/>
                                        </p:tgtEl>
                                      </p:cBhvr>
                                    </p:animEffect>
                                  </p:childTnLst>
                                </p:cTn>
                              </p:par>
                            </p:childTnLst>
                          </p:cTn>
                        </p:par>
                        <p:par>
                          <p:cTn id="52" fill="hold">
                            <p:stCondLst>
                              <p:cond delay="10000"/>
                            </p:stCondLst>
                            <p:childTnLst>
                              <p:par>
                                <p:cTn id="53" presetID="21" presetClass="entr" presetSubtype="3" fill="hold" grpId="0" nodeType="afterEffect">
                                  <p:stCondLst>
                                    <p:cond delay="0"/>
                                  </p:stCondLst>
                                  <p:childTnLst>
                                    <p:set>
                                      <p:cBhvr>
                                        <p:cTn id="54" dur="1" fill="hold">
                                          <p:stCondLst>
                                            <p:cond delay="0"/>
                                          </p:stCondLst>
                                        </p:cTn>
                                        <p:tgtEl>
                                          <p:spTgt spid="17409"/>
                                        </p:tgtEl>
                                        <p:attrNameLst>
                                          <p:attrName>style.visibility</p:attrName>
                                        </p:attrNameLst>
                                      </p:cBhvr>
                                      <p:to>
                                        <p:strVal val="visible"/>
                                      </p:to>
                                    </p:set>
                                    <p:animEffect transition="in" filter="wheel(3)">
                                      <p:cBhvr>
                                        <p:cTn id="55" dur="2000"/>
                                        <p:tgtEl>
                                          <p:spTgt spid="17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P spid="3" grpId="0"/>
      <p:bldP spid="4" grpId="0"/>
      <p:bldP spid="7" grpId="0"/>
      <p:bldP spid="8" grpId="0"/>
      <p:bldP spid="9" grpId="0"/>
      <p:bldP spid="14" grpId="0"/>
      <p:bldP spid="15"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323528" y="1515849"/>
            <a:ext cx="8424936"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En la </a:t>
            </a:r>
            <a:r>
              <a:rPr kumimoji="0" lang="es-ES" sz="24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fracción representativa</a:t>
            </a: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cuanto </a:t>
            </a:r>
            <a:r>
              <a:rPr kumimoji="0" lang="es-ES" sz="2400" b="0"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más grande </a:t>
            </a: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es el </a:t>
            </a:r>
            <a:r>
              <a:rPr kumimoji="0" lang="es-ES" sz="2400" b="0"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denominador</a:t>
            </a: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a:t>
            </a:r>
            <a:r>
              <a:rPr kumimoji="0" lang="es-ES" sz="2400" b="0"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menor</a:t>
            </a: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es la </a:t>
            </a:r>
            <a:r>
              <a:rPr kumimoji="0" lang="es-ES" sz="2400" b="1" i="0" u="sng" strike="noStrike" cap="none" normalizeH="0" baseline="0" dirty="0" smtClean="0">
                <a:ln>
                  <a:noFill/>
                </a:ln>
                <a:solidFill>
                  <a:schemeClr val="tx1"/>
                </a:solidFill>
                <a:effectLst/>
                <a:latin typeface="Segoe UI" pitchFamily="34" charset="0"/>
                <a:ea typeface="Times New Roman" pitchFamily="18" charset="0"/>
                <a:cs typeface="Segoe UI" pitchFamily="34" charset="0"/>
              </a:rPr>
              <a:t>escala</a:t>
            </a:r>
            <a:r>
              <a:rPr kumimoji="0" lang="es-ES" sz="24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a:t>
            </a: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porque más fuerte es la reducción que se hace del terreno para pasarla al plano, pero mayor es la superficie considerada.</a:t>
            </a:r>
          </a:p>
          <a:p>
            <a:pPr marL="0" marR="0" lvl="0" indent="0" algn="just" defTabSz="914400" rtl="0" eaLnBrk="1" fontAlgn="base" latinLnBrk="0" hangingPunct="1">
              <a:lnSpc>
                <a:spcPct val="100000"/>
              </a:lnSpc>
              <a:spcBef>
                <a:spcPct val="0"/>
              </a:spcBef>
              <a:spcAft>
                <a:spcPct val="0"/>
              </a:spcAft>
              <a:buClrTx/>
              <a:buSzTx/>
              <a:buFontTx/>
              <a:buNone/>
              <a:tabLst/>
            </a:pPr>
            <a:endParaRPr lang="es-ES" sz="2400" dirty="0" smtClean="0">
              <a:latin typeface="Segoe UI" pitchFamily="34" charset="0"/>
              <a:cs typeface="Segoe U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Por el contrario, cuando menor es el denominador, mayor es la escala porque es menos fuerte la reducción que se hace del terreno para pasarlo al plano, pero es menor la superficie considerada.</a:t>
            </a:r>
            <a:endParaRPr kumimoji="0" lang="es-ES" sz="2400" b="0" i="0" u="none" strike="noStrike" cap="none" normalizeH="0" baseline="0" dirty="0" smtClean="0">
              <a:ln>
                <a:noFill/>
              </a:ln>
              <a:solidFill>
                <a:schemeClr val="tx1"/>
              </a:solidFill>
              <a:effectLst/>
              <a:latin typeface="Segoe UI" pitchFamily="34" charset="0"/>
              <a:cs typeface="Segoe UI" pitchFamily="34" charset="0"/>
            </a:endParaRPr>
          </a:p>
        </p:txBody>
      </p:sp>
      <p:sp>
        <p:nvSpPr>
          <p:cNvPr id="3" name="2 Rectángulo"/>
          <p:cNvSpPr/>
          <p:nvPr/>
        </p:nvSpPr>
        <p:spPr>
          <a:xfrm>
            <a:off x="2051720" y="260648"/>
            <a:ext cx="4572000" cy="461665"/>
          </a:xfrm>
          <a:prstGeom prst="rect">
            <a:avLst/>
          </a:prstGeom>
        </p:spPr>
        <p:txBody>
          <a:bodyPr>
            <a:spAutoFit/>
          </a:bodyPr>
          <a:lstStyle/>
          <a:p>
            <a:pPr lvl="1">
              <a:buFont typeface="Wingdings" pitchFamily="2" charset="2"/>
              <a:buChar char="Ø"/>
            </a:pPr>
            <a:r>
              <a:rPr lang="es-AR" sz="2400" dirty="0" smtClean="0">
                <a:latin typeface="Segoe UI" pitchFamily="34" charset="0"/>
                <a:cs typeface="Segoe UI" pitchFamily="34" charset="0"/>
              </a:rPr>
              <a:t>Algo para tener en cuenta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1" fill="hold" nodeType="afterEffect">
                                  <p:stCondLst>
                                    <p:cond delay="0"/>
                                  </p:stCondLst>
                                  <p:childTnLst>
                                    <p:set>
                                      <p:cBhvr>
                                        <p:cTn id="11" dur="1" fill="hold">
                                          <p:stCondLst>
                                            <p:cond delay="0"/>
                                          </p:stCondLst>
                                        </p:cTn>
                                        <p:tgtEl>
                                          <p:spTgt spid="18433">
                                            <p:txEl>
                                              <p:pRg st="0" end="0"/>
                                            </p:txEl>
                                          </p:spTgt>
                                        </p:tgtEl>
                                        <p:attrNameLst>
                                          <p:attrName>style.visibility</p:attrName>
                                        </p:attrNameLst>
                                      </p:cBhvr>
                                      <p:to>
                                        <p:strVal val="visible"/>
                                      </p:to>
                                    </p:set>
                                    <p:anim calcmode="lin" valueType="num">
                                      <p:cBhvr additive="base">
                                        <p:cTn id="12" dur="2000" fill="hold"/>
                                        <p:tgtEl>
                                          <p:spTgt spid="1843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8433">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4000"/>
                            </p:stCondLst>
                            <p:childTnLst>
                              <p:par>
                                <p:cTn id="15" presetID="2" presetClass="entr" presetSubtype="4" fill="hold" nodeType="afterEffect">
                                  <p:stCondLst>
                                    <p:cond delay="0"/>
                                  </p:stCondLst>
                                  <p:childTnLst>
                                    <p:set>
                                      <p:cBhvr>
                                        <p:cTn id="16" dur="1" fill="hold">
                                          <p:stCondLst>
                                            <p:cond delay="0"/>
                                          </p:stCondLst>
                                        </p:cTn>
                                        <p:tgtEl>
                                          <p:spTgt spid="18433">
                                            <p:txEl>
                                              <p:pRg st="4" end="4"/>
                                            </p:txEl>
                                          </p:spTgt>
                                        </p:tgtEl>
                                        <p:attrNameLst>
                                          <p:attrName>style.visibility</p:attrName>
                                        </p:attrNameLst>
                                      </p:cBhvr>
                                      <p:to>
                                        <p:strVal val="visible"/>
                                      </p:to>
                                    </p:set>
                                    <p:anim calcmode="lin" valueType="num">
                                      <p:cBhvr additive="base">
                                        <p:cTn id="17" dur="2000" fill="hold"/>
                                        <p:tgtEl>
                                          <p:spTgt spid="18433">
                                            <p:txEl>
                                              <p:pRg st="4" end="4"/>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1843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62 Grupo"/>
          <p:cNvGrpSpPr/>
          <p:nvPr/>
        </p:nvGrpSpPr>
        <p:grpSpPr>
          <a:xfrm>
            <a:off x="111272" y="188640"/>
            <a:ext cx="8928992" cy="6408712"/>
            <a:chOff x="179512" y="188640"/>
            <a:chExt cx="8928992" cy="6408712"/>
          </a:xfrm>
        </p:grpSpPr>
        <p:sp>
          <p:nvSpPr>
            <p:cNvPr id="24" name="23 Rectángulo"/>
            <p:cNvSpPr/>
            <p:nvPr/>
          </p:nvSpPr>
          <p:spPr>
            <a:xfrm>
              <a:off x="2123728" y="908720"/>
              <a:ext cx="1146468" cy="461665"/>
            </a:xfrm>
            <a:prstGeom prst="rect">
              <a:avLst/>
            </a:prstGeom>
          </p:spPr>
          <p:txBody>
            <a:bodyPr wrap="none">
              <a:spAutoFit/>
            </a:bodyPr>
            <a:lstStyle/>
            <a:p>
              <a:pPr lvl="0" algn="ctr" fontAlgn="base">
                <a:spcBef>
                  <a:spcPct val="0"/>
                </a:spcBef>
                <a:spcAft>
                  <a:spcPct val="0"/>
                </a:spcAft>
              </a:pPr>
              <a:r>
                <a:rPr lang="es-ES_tradnl" sz="2400" dirty="0" smtClean="0">
                  <a:solidFill>
                    <a:srgbClr val="FFC000"/>
                  </a:solidFill>
                  <a:latin typeface="Segoe UI" pitchFamily="34" charset="0"/>
                  <a:ea typeface="Arial Unicode MS" pitchFamily="34" charset="-128"/>
                  <a:cs typeface="Segoe UI" pitchFamily="34" charset="0"/>
                </a:rPr>
                <a:t>grande</a:t>
              </a:r>
            </a:p>
          </p:txBody>
        </p:sp>
        <p:sp>
          <p:nvSpPr>
            <p:cNvPr id="25" name="24 Rectángulo"/>
            <p:cNvSpPr/>
            <p:nvPr/>
          </p:nvSpPr>
          <p:spPr>
            <a:xfrm>
              <a:off x="3635896" y="881424"/>
              <a:ext cx="1277888" cy="830997"/>
            </a:xfrm>
            <a:prstGeom prst="rect">
              <a:avLst/>
            </a:prstGeom>
          </p:spPr>
          <p:txBody>
            <a:bodyPr wrap="square">
              <a:spAutoFit/>
            </a:bodyPr>
            <a:lstStyle/>
            <a:p>
              <a:pPr lvl="0" fontAlgn="base">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1:25000</a:t>
              </a:r>
              <a:endParaRPr lang="es-ES_tradnl" sz="2400" dirty="0" smtClean="0">
                <a:solidFill>
                  <a:srgbClr val="FFC000"/>
                </a:solidFill>
                <a:latin typeface="Segoe UI" pitchFamily="34" charset="0"/>
                <a:cs typeface="Segoe UI" pitchFamily="34" charset="0"/>
              </a:endParaRPr>
            </a:p>
            <a:p>
              <a:pPr lvl="0" eaLnBrk="0" fontAlgn="base" hangingPunct="0">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1:50000</a:t>
              </a:r>
              <a:endParaRPr lang="es-ES_tradnl" sz="2400" dirty="0" smtClean="0">
                <a:solidFill>
                  <a:srgbClr val="FFC000"/>
                </a:solidFill>
                <a:latin typeface="Segoe UI" pitchFamily="34" charset="0"/>
                <a:cs typeface="Segoe UI" pitchFamily="34" charset="0"/>
              </a:endParaRPr>
            </a:p>
          </p:txBody>
        </p:sp>
        <p:sp>
          <p:nvSpPr>
            <p:cNvPr id="26" name="25 Rectángulo"/>
            <p:cNvSpPr/>
            <p:nvPr/>
          </p:nvSpPr>
          <p:spPr>
            <a:xfrm>
              <a:off x="179512" y="2996952"/>
              <a:ext cx="1007006" cy="461665"/>
            </a:xfrm>
            <a:prstGeom prst="rect">
              <a:avLst/>
            </a:prstGeom>
          </p:spPr>
          <p:txBody>
            <a:bodyPr wrap="none">
              <a:spAutoFit/>
            </a:bodyPr>
            <a:lstStyle/>
            <a:p>
              <a:pPr lvl="0" algn="ctr" fontAlgn="base">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escala</a:t>
              </a:r>
              <a:endParaRPr lang="es-ES_tradnl" sz="2400" dirty="0" smtClean="0">
                <a:solidFill>
                  <a:srgbClr val="FFC000"/>
                </a:solidFill>
                <a:latin typeface="Segoe UI" pitchFamily="34" charset="0"/>
                <a:cs typeface="Segoe UI" pitchFamily="34" charset="0"/>
              </a:endParaRPr>
            </a:p>
          </p:txBody>
        </p:sp>
        <p:sp>
          <p:nvSpPr>
            <p:cNvPr id="27" name="26 Rectángulo"/>
            <p:cNvSpPr/>
            <p:nvPr/>
          </p:nvSpPr>
          <p:spPr>
            <a:xfrm>
              <a:off x="2051720" y="2983304"/>
              <a:ext cx="1152880" cy="461665"/>
            </a:xfrm>
            <a:prstGeom prst="rect">
              <a:avLst/>
            </a:prstGeom>
          </p:spPr>
          <p:txBody>
            <a:bodyPr wrap="none">
              <a:spAutoFit/>
            </a:bodyPr>
            <a:lstStyle/>
            <a:p>
              <a:pPr lvl="0" algn="ctr" fontAlgn="base">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medias</a:t>
              </a:r>
              <a:endParaRPr lang="es-ES_tradnl" sz="2400" dirty="0" smtClean="0">
                <a:solidFill>
                  <a:srgbClr val="FFC000"/>
                </a:solidFill>
                <a:latin typeface="Segoe UI" pitchFamily="34" charset="0"/>
                <a:cs typeface="Segoe UI" pitchFamily="34" charset="0"/>
              </a:endParaRPr>
            </a:p>
          </p:txBody>
        </p:sp>
        <p:sp>
          <p:nvSpPr>
            <p:cNvPr id="28" name="27 Rectángulo"/>
            <p:cNvSpPr/>
            <p:nvPr/>
          </p:nvSpPr>
          <p:spPr>
            <a:xfrm>
              <a:off x="3635896" y="2969656"/>
              <a:ext cx="1440160" cy="830997"/>
            </a:xfrm>
            <a:prstGeom prst="rect">
              <a:avLst/>
            </a:prstGeom>
          </p:spPr>
          <p:txBody>
            <a:bodyPr wrap="square">
              <a:spAutoFit/>
            </a:bodyPr>
            <a:lstStyle/>
            <a:p>
              <a:pPr lvl="0" fontAlgn="base">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1:100000</a:t>
              </a:r>
              <a:endParaRPr lang="es-ES_tradnl" sz="2400" dirty="0" smtClean="0">
                <a:solidFill>
                  <a:srgbClr val="FFC000"/>
                </a:solidFill>
                <a:latin typeface="Segoe UI" pitchFamily="34" charset="0"/>
                <a:cs typeface="Segoe UI" pitchFamily="34" charset="0"/>
              </a:endParaRPr>
            </a:p>
            <a:p>
              <a:pPr lvl="0" eaLnBrk="0" fontAlgn="base" hangingPunct="0">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1:250000</a:t>
              </a:r>
              <a:endParaRPr lang="es-ES_tradnl" sz="2400" dirty="0" smtClean="0">
                <a:solidFill>
                  <a:srgbClr val="FFC000"/>
                </a:solidFill>
                <a:latin typeface="Segoe UI" pitchFamily="34" charset="0"/>
                <a:cs typeface="Segoe UI" pitchFamily="34" charset="0"/>
              </a:endParaRPr>
            </a:p>
          </p:txBody>
        </p:sp>
        <p:sp>
          <p:nvSpPr>
            <p:cNvPr id="29" name="28 Rectángulo"/>
            <p:cNvSpPr/>
            <p:nvPr/>
          </p:nvSpPr>
          <p:spPr>
            <a:xfrm>
              <a:off x="2123728" y="5157192"/>
              <a:ext cx="1007006" cy="461665"/>
            </a:xfrm>
            <a:prstGeom prst="rect">
              <a:avLst/>
            </a:prstGeom>
          </p:spPr>
          <p:txBody>
            <a:bodyPr wrap="none">
              <a:spAutoFit/>
            </a:bodyPr>
            <a:lstStyle/>
            <a:p>
              <a:pPr lvl="0" algn="ctr" fontAlgn="base">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chicas</a:t>
              </a:r>
              <a:endParaRPr lang="es-ES_tradnl" sz="2400" dirty="0" smtClean="0">
                <a:solidFill>
                  <a:srgbClr val="FFC000"/>
                </a:solidFill>
                <a:latin typeface="Segoe UI" pitchFamily="34" charset="0"/>
                <a:cs typeface="Segoe UI" pitchFamily="34" charset="0"/>
              </a:endParaRPr>
            </a:p>
          </p:txBody>
        </p:sp>
        <p:sp>
          <p:nvSpPr>
            <p:cNvPr id="30" name="29 Rectángulo"/>
            <p:cNvSpPr/>
            <p:nvPr/>
          </p:nvSpPr>
          <p:spPr>
            <a:xfrm>
              <a:off x="3563888" y="4913872"/>
              <a:ext cx="1421904" cy="830997"/>
            </a:xfrm>
            <a:prstGeom prst="rect">
              <a:avLst/>
            </a:prstGeom>
          </p:spPr>
          <p:txBody>
            <a:bodyPr wrap="square">
              <a:spAutoFit/>
            </a:bodyPr>
            <a:lstStyle/>
            <a:p>
              <a:pPr lvl="0" fontAlgn="base">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1:500000</a:t>
              </a:r>
              <a:endParaRPr lang="es-ES_tradnl" sz="2400" dirty="0" smtClean="0">
                <a:solidFill>
                  <a:srgbClr val="FFC000"/>
                </a:solidFill>
                <a:latin typeface="Segoe UI" pitchFamily="34" charset="0"/>
                <a:cs typeface="Segoe UI" pitchFamily="34" charset="0"/>
              </a:endParaRPr>
            </a:p>
            <a:p>
              <a:pPr lvl="0" eaLnBrk="0" fontAlgn="base" hangingPunct="0">
                <a:spcBef>
                  <a:spcPct val="0"/>
                </a:spcBef>
                <a:spcAft>
                  <a:spcPct val="0"/>
                </a:spcAft>
              </a:pPr>
              <a:r>
                <a:rPr lang="es-ES_tradnl" sz="2400" dirty="0" smtClean="0">
                  <a:solidFill>
                    <a:srgbClr val="FFC000"/>
                  </a:solidFill>
                  <a:latin typeface="Segoe UI" pitchFamily="34" charset="0"/>
                  <a:ea typeface="Times New Roman" pitchFamily="18" charset="0"/>
                  <a:cs typeface="Segoe UI" pitchFamily="34" charset="0"/>
                </a:rPr>
                <a:t>y más</a:t>
              </a:r>
              <a:endParaRPr lang="es-ES_tradnl" sz="2400" dirty="0" smtClean="0">
                <a:solidFill>
                  <a:srgbClr val="FFC000"/>
                </a:solidFill>
                <a:latin typeface="Segoe UI" pitchFamily="34" charset="0"/>
                <a:cs typeface="Segoe UI" pitchFamily="34" charset="0"/>
              </a:endParaRPr>
            </a:p>
          </p:txBody>
        </p:sp>
        <p:cxnSp>
          <p:nvCxnSpPr>
            <p:cNvPr id="32" name="31 Conector recto de flecha"/>
            <p:cNvCxnSpPr>
              <a:stCxn id="26" idx="3"/>
              <a:endCxn id="24" idx="1"/>
            </p:cNvCxnSpPr>
            <p:nvPr/>
          </p:nvCxnSpPr>
          <p:spPr>
            <a:xfrm flipV="1">
              <a:off x="1186518" y="1139553"/>
              <a:ext cx="937210" cy="20882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a:stCxn id="26" idx="3"/>
              <a:endCxn id="27" idx="1"/>
            </p:cNvCxnSpPr>
            <p:nvPr/>
          </p:nvCxnSpPr>
          <p:spPr>
            <a:xfrm flipV="1">
              <a:off x="1186518" y="3214137"/>
              <a:ext cx="865202" cy="13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a:stCxn id="26" idx="3"/>
              <a:endCxn id="29" idx="1"/>
            </p:cNvCxnSpPr>
            <p:nvPr/>
          </p:nvCxnSpPr>
          <p:spPr>
            <a:xfrm>
              <a:off x="1186518" y="3227785"/>
              <a:ext cx="937210" cy="21602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38 Abrir llave"/>
            <p:cNvSpPr/>
            <p:nvPr/>
          </p:nvSpPr>
          <p:spPr>
            <a:xfrm>
              <a:off x="3275856" y="4437112"/>
              <a:ext cx="360040" cy="1944216"/>
            </a:xfrm>
            <a:prstGeom prst="leftBrace">
              <a:avLst>
                <a:gd name="adj1" fmla="val 424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40" name="39 Cerrar llave"/>
            <p:cNvSpPr/>
            <p:nvPr/>
          </p:nvSpPr>
          <p:spPr>
            <a:xfrm>
              <a:off x="5076056" y="260648"/>
              <a:ext cx="504056" cy="6192688"/>
            </a:xfrm>
            <a:prstGeom prst="rightBrace">
              <a:avLst>
                <a:gd name="adj1" fmla="val 205987"/>
                <a:gd name="adj2" fmla="val 5022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cxnSp>
          <p:nvCxnSpPr>
            <p:cNvPr id="42" name="41 Conector recto de flecha"/>
            <p:cNvCxnSpPr>
              <a:stCxn id="20" idx="2"/>
              <a:endCxn id="44" idx="0"/>
            </p:cNvCxnSpPr>
            <p:nvPr/>
          </p:nvCxnSpPr>
          <p:spPr>
            <a:xfrm rot="5400000">
              <a:off x="3991967" y="3420775"/>
              <a:ext cx="4908738" cy="4256"/>
            </a:xfrm>
            <a:prstGeom prst="straightConnector1">
              <a:avLst/>
            </a:prstGeom>
            <a:ln w="38100">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42 Conector recto de flecha"/>
            <p:cNvCxnSpPr>
              <a:stCxn id="33" idx="2"/>
              <a:endCxn id="19" idx="0"/>
            </p:cNvCxnSpPr>
            <p:nvPr/>
          </p:nvCxnSpPr>
          <p:spPr>
            <a:xfrm rot="5400000">
              <a:off x="6009049" y="3429000"/>
              <a:ext cx="4920932" cy="1588"/>
            </a:xfrm>
            <a:prstGeom prst="straightConnector1">
              <a:avLst/>
            </a:prstGeom>
            <a:ln w="38100">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43 Rectángulo"/>
            <p:cNvSpPr/>
            <p:nvPr/>
          </p:nvSpPr>
          <p:spPr>
            <a:xfrm>
              <a:off x="5940152" y="5877272"/>
              <a:ext cx="1008112" cy="720080"/>
            </a:xfrm>
            <a:prstGeom prst="rect">
              <a:avLst/>
            </a:prstGeom>
          </p:spPr>
          <p:txBody>
            <a:bodyPr wrap="square">
              <a:spAutoFit/>
            </a:bodyPr>
            <a:lstStyle/>
            <a:p>
              <a:pPr lvl="0" algn="ctr"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Menor</a:t>
              </a:r>
            </a:p>
            <a:p>
              <a:pPr lvl="0" algn="ctr"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 detalle</a:t>
              </a:r>
              <a:endParaRPr lang="es-ES_tradnl" sz="2000" dirty="0" smtClean="0">
                <a:solidFill>
                  <a:srgbClr val="FFC000"/>
                </a:solidFill>
                <a:latin typeface="Segoe UI" pitchFamily="34" charset="0"/>
                <a:cs typeface="Segoe UI" pitchFamily="34" charset="0"/>
              </a:endParaRPr>
            </a:p>
          </p:txBody>
        </p:sp>
        <p:sp>
          <p:nvSpPr>
            <p:cNvPr id="19" name="18 Rectángulo"/>
            <p:cNvSpPr/>
            <p:nvPr/>
          </p:nvSpPr>
          <p:spPr>
            <a:xfrm>
              <a:off x="7830525" y="5889466"/>
              <a:ext cx="1277979" cy="707886"/>
            </a:xfrm>
            <a:prstGeom prst="rect">
              <a:avLst/>
            </a:prstGeom>
          </p:spPr>
          <p:txBody>
            <a:bodyPr wrap="none">
              <a:spAutoFit/>
            </a:bodyPr>
            <a:lstStyle/>
            <a:p>
              <a:pPr lvl="0"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Mayor</a:t>
              </a:r>
            </a:p>
            <a:p>
              <a:pPr lvl="0" algn="ctr" fontAlgn="base">
                <a:spcBef>
                  <a:spcPct val="0"/>
                </a:spcBef>
                <a:spcAft>
                  <a:spcPct val="0"/>
                </a:spcAft>
              </a:pPr>
              <a:r>
                <a:rPr lang="es-ES_tradnl" sz="2000" dirty="0" smtClean="0">
                  <a:solidFill>
                    <a:srgbClr val="FFC000"/>
                  </a:solidFill>
                  <a:latin typeface="Segoe UI" pitchFamily="34" charset="0"/>
                  <a:cs typeface="Segoe UI" pitchFamily="34" charset="0"/>
                </a:rPr>
                <a:t>superficie</a:t>
              </a:r>
            </a:p>
          </p:txBody>
        </p:sp>
        <p:sp>
          <p:nvSpPr>
            <p:cNvPr id="20" name="19 Rectángulo"/>
            <p:cNvSpPr/>
            <p:nvPr/>
          </p:nvSpPr>
          <p:spPr>
            <a:xfrm>
              <a:off x="5940152" y="260648"/>
              <a:ext cx="1016624" cy="707886"/>
            </a:xfrm>
            <a:prstGeom prst="rect">
              <a:avLst/>
            </a:prstGeom>
          </p:spPr>
          <p:txBody>
            <a:bodyPr wrap="none">
              <a:spAutoFit/>
            </a:bodyPr>
            <a:lstStyle/>
            <a:p>
              <a:pPr lvl="0" algn="ctr"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Mayor</a:t>
              </a:r>
            </a:p>
            <a:p>
              <a:pPr lvl="0" algn="ctr"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 detalle</a:t>
              </a:r>
              <a:endParaRPr lang="es-ES_tradnl" sz="2000" dirty="0" smtClean="0">
                <a:solidFill>
                  <a:srgbClr val="FFC000"/>
                </a:solidFill>
                <a:latin typeface="Segoe UI" pitchFamily="34" charset="0"/>
                <a:cs typeface="Segoe UI" pitchFamily="34" charset="0"/>
              </a:endParaRPr>
            </a:p>
          </p:txBody>
        </p:sp>
        <p:sp>
          <p:nvSpPr>
            <p:cNvPr id="33" name="32 Rectángulo"/>
            <p:cNvSpPr/>
            <p:nvPr/>
          </p:nvSpPr>
          <p:spPr>
            <a:xfrm>
              <a:off x="7830525" y="260648"/>
              <a:ext cx="1277979" cy="707886"/>
            </a:xfrm>
            <a:prstGeom prst="rect">
              <a:avLst/>
            </a:prstGeom>
          </p:spPr>
          <p:txBody>
            <a:bodyPr wrap="none">
              <a:spAutoFit/>
            </a:bodyPr>
            <a:lstStyle/>
            <a:p>
              <a:pPr lvl="0" algn="ctr"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Menor</a:t>
              </a:r>
            </a:p>
            <a:p>
              <a:pPr lvl="0" algn="ctr" fontAlgn="base">
                <a:spcBef>
                  <a:spcPct val="0"/>
                </a:spcBef>
                <a:spcAft>
                  <a:spcPct val="0"/>
                </a:spcAft>
              </a:pPr>
              <a:r>
                <a:rPr lang="es-ES_tradnl" sz="2000" dirty="0" smtClean="0">
                  <a:solidFill>
                    <a:srgbClr val="FFC000"/>
                  </a:solidFill>
                  <a:latin typeface="Segoe UI" pitchFamily="34" charset="0"/>
                  <a:ea typeface="Times New Roman" pitchFamily="18" charset="0"/>
                  <a:cs typeface="Segoe UI" pitchFamily="34" charset="0"/>
                </a:rPr>
                <a:t>superficie</a:t>
              </a:r>
              <a:endParaRPr lang="es-ES_tradnl" sz="2000" dirty="0" smtClean="0">
                <a:solidFill>
                  <a:srgbClr val="FFC000"/>
                </a:solidFill>
                <a:latin typeface="Segoe UI" pitchFamily="34" charset="0"/>
                <a:cs typeface="Segoe UI" pitchFamily="34" charset="0"/>
              </a:endParaRPr>
            </a:p>
          </p:txBody>
        </p:sp>
        <p:cxnSp>
          <p:nvCxnSpPr>
            <p:cNvPr id="41" name="40 Conector recto de flecha"/>
            <p:cNvCxnSpPr>
              <a:stCxn id="20" idx="3"/>
              <a:endCxn id="33" idx="1"/>
            </p:cNvCxnSpPr>
            <p:nvPr/>
          </p:nvCxnSpPr>
          <p:spPr>
            <a:xfrm>
              <a:off x="6956776" y="614591"/>
              <a:ext cx="873749" cy="1588"/>
            </a:xfrm>
            <a:prstGeom prst="straightConnector1">
              <a:avLst/>
            </a:prstGeom>
            <a:ln w="38100">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47 Conector recto de flecha"/>
            <p:cNvCxnSpPr>
              <a:stCxn id="44" idx="3"/>
              <a:endCxn id="19" idx="1"/>
            </p:cNvCxnSpPr>
            <p:nvPr/>
          </p:nvCxnSpPr>
          <p:spPr>
            <a:xfrm>
              <a:off x="6948264" y="6237312"/>
              <a:ext cx="882261" cy="6097"/>
            </a:xfrm>
            <a:prstGeom prst="straightConnector1">
              <a:avLst/>
            </a:prstGeom>
            <a:ln w="38100">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60 Abrir llave"/>
            <p:cNvSpPr/>
            <p:nvPr/>
          </p:nvSpPr>
          <p:spPr>
            <a:xfrm>
              <a:off x="3275856" y="2276872"/>
              <a:ext cx="360040" cy="1944216"/>
            </a:xfrm>
            <a:prstGeom prst="leftBrace">
              <a:avLst>
                <a:gd name="adj1" fmla="val 424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62" name="61 Abrir llave"/>
            <p:cNvSpPr/>
            <p:nvPr/>
          </p:nvSpPr>
          <p:spPr>
            <a:xfrm>
              <a:off x="3275856" y="188640"/>
              <a:ext cx="360040" cy="1944216"/>
            </a:xfrm>
            <a:prstGeom prst="leftBrace">
              <a:avLst>
                <a:gd name="adj1" fmla="val 424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grpSp>
    </p:spTree>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3528" y="755413"/>
            <a:ext cx="8496944"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Mapa:</a:t>
            </a: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representación de un sector de la superficie terrestre a escala menor (denominador grande-mayor superficie-menor detalle).</a:t>
            </a: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400" b="1"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1"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Carta:</a:t>
            </a: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 representación de la superficie terrestre con detalles naturales y antrópicos y de su configuración (denominador menor-menor superficie-mejor detalle).</a:t>
            </a: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400" b="1"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1"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Plano: </a:t>
            </a: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1"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representación de la superficie terrestre con gran cantidad de detalles naturales y antrópicos (denominador muy pequeño-abarcan poca superficie-gran detalle).</a:t>
            </a:r>
            <a:endParaRPr kumimoji="0" lang="es-AR" sz="2400" b="0" i="0" u="none" strike="noStrike" cap="none" normalizeH="0" baseline="0" dirty="0" smtClean="0">
              <a:ln>
                <a:noFill/>
              </a:ln>
              <a:solidFill>
                <a:schemeClr val="tx1"/>
              </a:solidFill>
              <a:effectLst/>
              <a:latin typeface="Segoe UI" pitchFamily="34" charset="0"/>
              <a:cs typeface="Segoe UI" pitchFamily="34" charset="0"/>
            </a:endParaRPr>
          </a:p>
        </p:txBody>
      </p:sp>
      <p:sp>
        <p:nvSpPr>
          <p:cNvPr id="4" name="3 Rectángulo"/>
          <p:cNvSpPr/>
          <p:nvPr/>
        </p:nvSpPr>
        <p:spPr>
          <a:xfrm>
            <a:off x="1403648" y="188641"/>
            <a:ext cx="6264696" cy="461665"/>
          </a:xfrm>
          <a:prstGeom prst="rect">
            <a:avLst/>
          </a:prstGeom>
        </p:spPr>
        <p:txBody>
          <a:bodyPr wrap="square">
            <a:spAutoFit/>
          </a:bodyPr>
          <a:lstStyle/>
          <a:p>
            <a:r>
              <a:rPr lang="es-ES" sz="2400" b="1" dirty="0" smtClean="0">
                <a:latin typeface="Segoe UI" pitchFamily="34" charset="0"/>
                <a:ea typeface="Times New Roman" pitchFamily="18" charset="0"/>
                <a:cs typeface="Segoe UI" pitchFamily="34" charset="0"/>
              </a:rPr>
              <a:t>MAPAS-CARTAS TOPOGRÁFICAS-PLANOS</a:t>
            </a:r>
            <a:endParaRPr lang="es-AR" sz="24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1" fill="hold" nodeType="afterEffect">
                                  <p:stCondLst>
                                    <p:cond delay="0"/>
                                  </p:stCondLst>
                                  <p:childTnLst>
                                    <p:set>
                                      <p:cBhvr>
                                        <p:cTn id="11" dur="1" fill="hold">
                                          <p:stCondLst>
                                            <p:cond delay="0"/>
                                          </p:stCondLst>
                                        </p:cTn>
                                        <p:tgtEl>
                                          <p:spTgt spid="1025">
                                            <p:txEl>
                                              <p:pRg st="0" end="0"/>
                                            </p:txEl>
                                          </p:spTgt>
                                        </p:tgtEl>
                                        <p:attrNameLst>
                                          <p:attrName>style.visibility</p:attrName>
                                        </p:attrNameLst>
                                      </p:cBhvr>
                                      <p:to>
                                        <p:strVal val="visible"/>
                                      </p:to>
                                    </p:set>
                                    <p:anim calcmode="lin" valueType="num">
                                      <p:cBhvr additive="base">
                                        <p:cTn id="12" dur="2000" fill="hold"/>
                                        <p:tgtEl>
                                          <p:spTgt spid="1025">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025">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4000"/>
                            </p:stCondLst>
                            <p:childTnLst>
                              <p:par>
                                <p:cTn id="15" presetID="2" presetClass="entr" presetSubtype="1" fill="hold" nodeType="afterEffect">
                                  <p:stCondLst>
                                    <p:cond delay="0"/>
                                  </p:stCondLst>
                                  <p:childTnLst>
                                    <p:set>
                                      <p:cBhvr>
                                        <p:cTn id="16" dur="1" fill="hold">
                                          <p:stCondLst>
                                            <p:cond delay="0"/>
                                          </p:stCondLst>
                                        </p:cTn>
                                        <p:tgtEl>
                                          <p:spTgt spid="1025">
                                            <p:txEl>
                                              <p:pRg st="1" end="1"/>
                                            </p:txEl>
                                          </p:spTgt>
                                        </p:tgtEl>
                                        <p:attrNameLst>
                                          <p:attrName>style.visibility</p:attrName>
                                        </p:attrNameLst>
                                      </p:cBhvr>
                                      <p:to>
                                        <p:strVal val="visible"/>
                                      </p:to>
                                    </p:set>
                                    <p:anim calcmode="lin" valueType="num">
                                      <p:cBhvr additive="base">
                                        <p:cTn id="17" dur="2000" fill="hold"/>
                                        <p:tgtEl>
                                          <p:spTgt spid="1025">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1025">
                                            <p:txEl>
                                              <p:pRg st="1" end="1"/>
                                            </p:txEl>
                                          </p:spTgt>
                                        </p:tgtEl>
                                        <p:attrNameLst>
                                          <p:attrName>ppt_y</p:attrName>
                                        </p:attrNameLst>
                                      </p:cBhvr>
                                      <p:tavLst>
                                        <p:tav tm="0">
                                          <p:val>
                                            <p:strVal val="0-#ppt_h/2"/>
                                          </p:val>
                                        </p:tav>
                                        <p:tav tm="100000">
                                          <p:val>
                                            <p:strVal val="#ppt_y"/>
                                          </p:val>
                                        </p:tav>
                                      </p:tavLst>
                                    </p:anim>
                                  </p:childTnLst>
                                </p:cTn>
                              </p:par>
                            </p:childTnLst>
                          </p:cTn>
                        </p:par>
                        <p:par>
                          <p:cTn id="19" fill="hold">
                            <p:stCondLst>
                              <p:cond delay="6000"/>
                            </p:stCondLst>
                            <p:childTnLst>
                              <p:par>
                                <p:cTn id="20" presetID="2" presetClass="entr" presetSubtype="1" fill="hold" nodeType="afterEffect">
                                  <p:stCondLst>
                                    <p:cond delay="0"/>
                                  </p:stCondLst>
                                  <p:childTnLst>
                                    <p:set>
                                      <p:cBhvr>
                                        <p:cTn id="21" dur="1" fill="hold">
                                          <p:stCondLst>
                                            <p:cond delay="0"/>
                                          </p:stCondLst>
                                        </p:cTn>
                                        <p:tgtEl>
                                          <p:spTgt spid="1025">
                                            <p:txEl>
                                              <p:pRg st="3" end="3"/>
                                            </p:txEl>
                                          </p:spTgt>
                                        </p:tgtEl>
                                        <p:attrNameLst>
                                          <p:attrName>style.visibility</p:attrName>
                                        </p:attrNameLst>
                                      </p:cBhvr>
                                      <p:to>
                                        <p:strVal val="visible"/>
                                      </p:to>
                                    </p:set>
                                    <p:anim calcmode="lin" valueType="num">
                                      <p:cBhvr additive="base">
                                        <p:cTn id="22" dur="2000" fill="hold"/>
                                        <p:tgtEl>
                                          <p:spTgt spid="1025">
                                            <p:txEl>
                                              <p:pRg st="3" end="3"/>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1025">
                                            <p:txEl>
                                              <p:pRg st="3" end="3"/>
                                            </p:txEl>
                                          </p:spTgt>
                                        </p:tgtEl>
                                        <p:attrNameLst>
                                          <p:attrName>ppt_y</p:attrName>
                                        </p:attrNameLst>
                                      </p:cBhvr>
                                      <p:tavLst>
                                        <p:tav tm="0">
                                          <p:val>
                                            <p:strVal val="0-#ppt_h/2"/>
                                          </p:val>
                                        </p:tav>
                                        <p:tav tm="100000">
                                          <p:val>
                                            <p:strVal val="#ppt_y"/>
                                          </p:val>
                                        </p:tav>
                                      </p:tavLst>
                                    </p:anim>
                                  </p:childTnLst>
                                </p:cTn>
                              </p:par>
                            </p:childTnLst>
                          </p:cTn>
                        </p:par>
                        <p:par>
                          <p:cTn id="24" fill="hold">
                            <p:stCondLst>
                              <p:cond delay="8000"/>
                            </p:stCondLst>
                            <p:childTnLst>
                              <p:par>
                                <p:cTn id="25" presetID="2" presetClass="entr" presetSubtype="1" fill="hold" nodeType="afterEffect">
                                  <p:stCondLst>
                                    <p:cond delay="0"/>
                                  </p:stCondLst>
                                  <p:childTnLst>
                                    <p:set>
                                      <p:cBhvr>
                                        <p:cTn id="26" dur="1" fill="hold">
                                          <p:stCondLst>
                                            <p:cond delay="0"/>
                                          </p:stCondLst>
                                        </p:cTn>
                                        <p:tgtEl>
                                          <p:spTgt spid="1025">
                                            <p:txEl>
                                              <p:pRg st="4" end="4"/>
                                            </p:txEl>
                                          </p:spTgt>
                                        </p:tgtEl>
                                        <p:attrNameLst>
                                          <p:attrName>style.visibility</p:attrName>
                                        </p:attrNameLst>
                                      </p:cBhvr>
                                      <p:to>
                                        <p:strVal val="visible"/>
                                      </p:to>
                                    </p:set>
                                    <p:anim calcmode="lin" valueType="num">
                                      <p:cBhvr additive="base">
                                        <p:cTn id="27" dur="2000" fill="hold"/>
                                        <p:tgtEl>
                                          <p:spTgt spid="1025">
                                            <p:txEl>
                                              <p:pRg st="4" end="4"/>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1025">
                                            <p:txEl>
                                              <p:pRg st="4" end="4"/>
                                            </p:txEl>
                                          </p:spTgt>
                                        </p:tgtEl>
                                        <p:attrNameLst>
                                          <p:attrName>ppt_y</p:attrName>
                                        </p:attrNameLst>
                                      </p:cBhvr>
                                      <p:tavLst>
                                        <p:tav tm="0">
                                          <p:val>
                                            <p:strVal val="0-#ppt_h/2"/>
                                          </p:val>
                                        </p:tav>
                                        <p:tav tm="100000">
                                          <p:val>
                                            <p:strVal val="#ppt_y"/>
                                          </p:val>
                                        </p:tav>
                                      </p:tavLst>
                                    </p:anim>
                                  </p:childTnLst>
                                </p:cTn>
                              </p:par>
                            </p:childTnLst>
                          </p:cTn>
                        </p:par>
                        <p:par>
                          <p:cTn id="29" fill="hold">
                            <p:stCondLst>
                              <p:cond delay="10000"/>
                            </p:stCondLst>
                            <p:childTnLst>
                              <p:par>
                                <p:cTn id="30" presetID="2" presetClass="entr" presetSubtype="4" fill="hold" nodeType="afterEffect">
                                  <p:stCondLst>
                                    <p:cond delay="0"/>
                                  </p:stCondLst>
                                  <p:childTnLst>
                                    <p:set>
                                      <p:cBhvr>
                                        <p:cTn id="31" dur="1" fill="hold">
                                          <p:stCondLst>
                                            <p:cond delay="0"/>
                                          </p:stCondLst>
                                        </p:cTn>
                                        <p:tgtEl>
                                          <p:spTgt spid="1025">
                                            <p:txEl>
                                              <p:pRg st="6" end="6"/>
                                            </p:txEl>
                                          </p:spTgt>
                                        </p:tgtEl>
                                        <p:attrNameLst>
                                          <p:attrName>style.visibility</p:attrName>
                                        </p:attrNameLst>
                                      </p:cBhvr>
                                      <p:to>
                                        <p:strVal val="visible"/>
                                      </p:to>
                                    </p:set>
                                    <p:anim calcmode="lin" valueType="num">
                                      <p:cBhvr additive="base">
                                        <p:cTn id="32" dur="2000" fill="hold"/>
                                        <p:tgtEl>
                                          <p:spTgt spid="1025">
                                            <p:txEl>
                                              <p:pRg st="6" end="6"/>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1025">
                                            <p:txEl>
                                              <p:pRg st="6" end="6"/>
                                            </p:txEl>
                                          </p:spTgt>
                                        </p:tgtEl>
                                        <p:attrNameLst>
                                          <p:attrName>ppt_y</p:attrName>
                                        </p:attrNameLst>
                                      </p:cBhvr>
                                      <p:tavLst>
                                        <p:tav tm="0">
                                          <p:val>
                                            <p:strVal val="1+#ppt_h/2"/>
                                          </p:val>
                                        </p:tav>
                                        <p:tav tm="100000">
                                          <p:val>
                                            <p:strVal val="#ppt_y"/>
                                          </p:val>
                                        </p:tav>
                                      </p:tavLst>
                                    </p:anim>
                                  </p:childTnLst>
                                </p:cTn>
                              </p:par>
                            </p:childTnLst>
                          </p:cTn>
                        </p:par>
                        <p:par>
                          <p:cTn id="34" fill="hold">
                            <p:stCondLst>
                              <p:cond delay="12000"/>
                            </p:stCondLst>
                            <p:childTnLst>
                              <p:par>
                                <p:cTn id="35" presetID="2" presetClass="entr" presetSubtype="4" fill="hold" nodeType="afterEffect">
                                  <p:stCondLst>
                                    <p:cond delay="0"/>
                                  </p:stCondLst>
                                  <p:childTnLst>
                                    <p:set>
                                      <p:cBhvr>
                                        <p:cTn id="36" dur="1" fill="hold">
                                          <p:stCondLst>
                                            <p:cond delay="0"/>
                                          </p:stCondLst>
                                        </p:cTn>
                                        <p:tgtEl>
                                          <p:spTgt spid="1025">
                                            <p:txEl>
                                              <p:pRg st="7" end="7"/>
                                            </p:txEl>
                                          </p:spTgt>
                                        </p:tgtEl>
                                        <p:attrNameLst>
                                          <p:attrName>style.visibility</p:attrName>
                                        </p:attrNameLst>
                                      </p:cBhvr>
                                      <p:to>
                                        <p:strVal val="visible"/>
                                      </p:to>
                                    </p:set>
                                    <p:anim calcmode="lin" valueType="num">
                                      <p:cBhvr additive="base">
                                        <p:cTn id="37" dur="2000" fill="hold"/>
                                        <p:tgtEl>
                                          <p:spTgt spid="1025">
                                            <p:txEl>
                                              <p:pRg st="7" end="7"/>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102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Rectángulo"/>
          <p:cNvSpPr/>
          <p:nvPr/>
        </p:nvSpPr>
        <p:spPr>
          <a:xfrm>
            <a:off x="539552" y="260648"/>
            <a:ext cx="2919710" cy="461665"/>
          </a:xfrm>
          <a:prstGeom prst="rect">
            <a:avLst/>
          </a:prstGeom>
        </p:spPr>
        <p:txBody>
          <a:bodyPr wrap="none">
            <a:spAutoFit/>
          </a:bodyPr>
          <a:lstStyle/>
          <a:p>
            <a:pPr lvl="0" fontAlgn="base">
              <a:spcBef>
                <a:spcPct val="0"/>
              </a:spcBef>
              <a:spcAft>
                <a:spcPct val="0"/>
              </a:spcAft>
            </a:pPr>
            <a:r>
              <a:rPr lang="es-ES" sz="2400" b="1" dirty="0" smtClean="0">
                <a:latin typeface="Segoe UI" pitchFamily="34" charset="0"/>
                <a:ea typeface="Times New Roman" pitchFamily="18" charset="0"/>
                <a:cs typeface="Segoe UI" pitchFamily="34" charset="0"/>
              </a:rPr>
              <a:t>TIPOS DE ESCALAS</a:t>
            </a:r>
            <a:endParaRPr lang="es-AR" sz="2400" dirty="0" smtClean="0">
              <a:latin typeface="Segoe UI" pitchFamily="34" charset="0"/>
              <a:cs typeface="Segoe UI" pitchFamily="34" charset="0"/>
            </a:endParaRPr>
          </a:p>
        </p:txBody>
      </p:sp>
      <p:sp>
        <p:nvSpPr>
          <p:cNvPr id="20" name="19 Rectángulo"/>
          <p:cNvSpPr/>
          <p:nvPr/>
        </p:nvSpPr>
        <p:spPr>
          <a:xfrm>
            <a:off x="611560" y="980728"/>
            <a:ext cx="7848872" cy="830997"/>
          </a:xfrm>
          <a:prstGeom prst="rect">
            <a:avLst/>
          </a:prstGeom>
        </p:spPr>
        <p:txBody>
          <a:bodyPr wrap="square">
            <a:spAutoFit/>
          </a:bodyPr>
          <a:lstStyle/>
          <a:p>
            <a:pPr lvl="0" eaLnBrk="0" fontAlgn="base" hangingPunct="0">
              <a:spcBef>
                <a:spcPct val="0"/>
              </a:spcBef>
              <a:spcAft>
                <a:spcPct val="0"/>
              </a:spcAft>
            </a:pPr>
            <a:r>
              <a:rPr lang="es-ES" sz="2400" b="1" i="1" dirty="0" smtClean="0">
                <a:latin typeface="Segoe UI" pitchFamily="34" charset="0"/>
                <a:ea typeface="Times New Roman" pitchFamily="18" charset="0"/>
                <a:cs typeface="Segoe UI" pitchFamily="34" charset="0"/>
              </a:rPr>
              <a:t>Escala numérica: </a:t>
            </a:r>
            <a:r>
              <a:rPr lang="es-ES" sz="2400" i="1" dirty="0" smtClean="0">
                <a:latin typeface="Segoe UI" pitchFamily="34" charset="0"/>
                <a:ea typeface="Times New Roman" pitchFamily="18" charset="0"/>
                <a:cs typeface="Segoe UI" pitchFamily="34" charset="0"/>
              </a:rPr>
              <a:t>se define con una fracción 1/100000 o 1:100000 </a:t>
            </a:r>
            <a:endParaRPr lang="es-AR" sz="2400" dirty="0" smtClean="0">
              <a:latin typeface="Segoe UI" pitchFamily="34" charset="0"/>
              <a:cs typeface="Segoe UI" pitchFamily="34" charset="0"/>
            </a:endParaRPr>
          </a:p>
        </p:txBody>
      </p:sp>
      <p:grpSp>
        <p:nvGrpSpPr>
          <p:cNvPr id="23" name="22 Grupo"/>
          <p:cNvGrpSpPr/>
          <p:nvPr/>
        </p:nvGrpSpPr>
        <p:grpSpPr>
          <a:xfrm>
            <a:off x="899592" y="4941168"/>
            <a:ext cx="3905236" cy="648072"/>
            <a:chOff x="1043608" y="4365104"/>
            <a:chExt cx="3905236" cy="648072"/>
          </a:xfrm>
        </p:grpSpPr>
        <p:grpSp>
          <p:nvGrpSpPr>
            <p:cNvPr id="26642" name="Group 18"/>
            <p:cNvGrpSpPr>
              <a:grpSpLocks/>
            </p:cNvGrpSpPr>
            <p:nvPr/>
          </p:nvGrpSpPr>
          <p:grpSpPr bwMode="auto">
            <a:xfrm>
              <a:off x="1187624" y="4797152"/>
              <a:ext cx="3096344" cy="216024"/>
              <a:chOff x="1701" y="14466"/>
              <a:chExt cx="2700" cy="180"/>
            </a:xfrm>
          </p:grpSpPr>
          <p:grpSp>
            <p:nvGrpSpPr>
              <p:cNvPr id="26644" name="Group 20"/>
              <p:cNvGrpSpPr>
                <a:grpSpLocks/>
              </p:cNvGrpSpPr>
              <p:nvPr/>
            </p:nvGrpSpPr>
            <p:grpSpPr bwMode="auto">
              <a:xfrm>
                <a:off x="1701" y="14466"/>
                <a:ext cx="2700" cy="180"/>
                <a:chOff x="2601" y="14917"/>
                <a:chExt cx="4320" cy="180"/>
              </a:xfrm>
            </p:grpSpPr>
            <p:grpSp>
              <p:nvGrpSpPr>
                <p:cNvPr id="26654" name="Group 30"/>
                <p:cNvGrpSpPr>
                  <a:grpSpLocks/>
                </p:cNvGrpSpPr>
                <p:nvPr/>
              </p:nvGrpSpPr>
              <p:grpSpPr bwMode="auto">
                <a:xfrm>
                  <a:off x="2601" y="14917"/>
                  <a:ext cx="1080" cy="180"/>
                  <a:chOff x="1701" y="15097"/>
                  <a:chExt cx="1080" cy="180"/>
                </a:xfrm>
              </p:grpSpPr>
              <p:sp>
                <p:nvSpPr>
                  <p:cNvPr id="26656" name="Rectangle 32"/>
                  <p:cNvSpPr>
                    <a:spLocks noChangeArrowheads="1"/>
                  </p:cNvSpPr>
                  <p:nvPr/>
                </p:nvSpPr>
                <p:spPr bwMode="auto">
                  <a:xfrm>
                    <a:off x="170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sp>
                <p:nvSpPr>
                  <p:cNvPr id="26655" name="Rectangle 31"/>
                  <p:cNvSpPr>
                    <a:spLocks noChangeArrowheads="1"/>
                  </p:cNvSpPr>
                  <p:nvPr/>
                </p:nvSpPr>
                <p:spPr bwMode="auto">
                  <a:xfrm>
                    <a:off x="224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grpSp>
            <p:grpSp>
              <p:nvGrpSpPr>
                <p:cNvPr id="26651" name="Group 27"/>
                <p:cNvGrpSpPr>
                  <a:grpSpLocks/>
                </p:cNvGrpSpPr>
                <p:nvPr/>
              </p:nvGrpSpPr>
              <p:grpSpPr bwMode="auto">
                <a:xfrm>
                  <a:off x="3681" y="14917"/>
                  <a:ext cx="1080" cy="180"/>
                  <a:chOff x="1701" y="15097"/>
                  <a:chExt cx="1080" cy="180"/>
                </a:xfrm>
              </p:grpSpPr>
              <p:sp>
                <p:nvSpPr>
                  <p:cNvPr id="26653" name="Rectangle 29"/>
                  <p:cNvSpPr>
                    <a:spLocks noChangeArrowheads="1"/>
                  </p:cNvSpPr>
                  <p:nvPr/>
                </p:nvSpPr>
                <p:spPr bwMode="auto">
                  <a:xfrm>
                    <a:off x="170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sp>
                <p:nvSpPr>
                  <p:cNvPr id="26652" name="Rectangle 28"/>
                  <p:cNvSpPr>
                    <a:spLocks noChangeArrowheads="1"/>
                  </p:cNvSpPr>
                  <p:nvPr/>
                </p:nvSpPr>
                <p:spPr bwMode="auto">
                  <a:xfrm>
                    <a:off x="224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grpSp>
            <p:grpSp>
              <p:nvGrpSpPr>
                <p:cNvPr id="26648" name="Group 24"/>
                <p:cNvGrpSpPr>
                  <a:grpSpLocks/>
                </p:cNvGrpSpPr>
                <p:nvPr/>
              </p:nvGrpSpPr>
              <p:grpSpPr bwMode="auto">
                <a:xfrm>
                  <a:off x="4761" y="14917"/>
                  <a:ext cx="1080" cy="180"/>
                  <a:chOff x="1701" y="15097"/>
                  <a:chExt cx="1080" cy="180"/>
                </a:xfrm>
              </p:grpSpPr>
              <p:sp>
                <p:nvSpPr>
                  <p:cNvPr id="26650" name="Rectangle 26"/>
                  <p:cNvSpPr>
                    <a:spLocks noChangeArrowheads="1"/>
                  </p:cNvSpPr>
                  <p:nvPr/>
                </p:nvSpPr>
                <p:spPr bwMode="auto">
                  <a:xfrm>
                    <a:off x="170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sp>
                <p:nvSpPr>
                  <p:cNvPr id="26649" name="Rectangle 25"/>
                  <p:cNvSpPr>
                    <a:spLocks noChangeArrowheads="1"/>
                  </p:cNvSpPr>
                  <p:nvPr/>
                </p:nvSpPr>
                <p:spPr bwMode="auto">
                  <a:xfrm>
                    <a:off x="224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grpSp>
            <p:grpSp>
              <p:nvGrpSpPr>
                <p:cNvPr id="26645" name="Group 21"/>
                <p:cNvGrpSpPr>
                  <a:grpSpLocks/>
                </p:cNvGrpSpPr>
                <p:nvPr/>
              </p:nvGrpSpPr>
              <p:grpSpPr bwMode="auto">
                <a:xfrm>
                  <a:off x="5841" y="14917"/>
                  <a:ext cx="1080" cy="180"/>
                  <a:chOff x="1701" y="15097"/>
                  <a:chExt cx="1080" cy="180"/>
                </a:xfrm>
              </p:grpSpPr>
              <p:sp>
                <p:nvSpPr>
                  <p:cNvPr id="26647" name="Rectangle 23"/>
                  <p:cNvSpPr>
                    <a:spLocks noChangeArrowheads="1"/>
                  </p:cNvSpPr>
                  <p:nvPr/>
                </p:nvSpPr>
                <p:spPr bwMode="auto">
                  <a:xfrm>
                    <a:off x="170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sp>
                <p:nvSpPr>
                  <p:cNvPr id="26646" name="Rectangle 22"/>
                  <p:cNvSpPr>
                    <a:spLocks noChangeArrowheads="1"/>
                  </p:cNvSpPr>
                  <p:nvPr/>
                </p:nvSpPr>
                <p:spPr bwMode="auto">
                  <a:xfrm>
                    <a:off x="2241" y="15097"/>
                    <a:ext cx="54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AR"/>
                  </a:p>
                </p:txBody>
              </p:sp>
            </p:grpSp>
          </p:grpSp>
          <p:sp>
            <p:nvSpPr>
              <p:cNvPr id="26643" name="Line 19"/>
              <p:cNvSpPr>
                <a:spLocks noChangeShapeType="1"/>
              </p:cNvSpPr>
              <p:nvPr/>
            </p:nvSpPr>
            <p:spPr bwMode="auto">
              <a:xfrm>
                <a:off x="1701" y="14557"/>
                <a:ext cx="2700" cy="0"/>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s-AR"/>
              </a:p>
            </p:txBody>
          </p:sp>
        </p:grpSp>
        <p:sp>
          <p:nvSpPr>
            <p:cNvPr id="21" name="20 Rectángulo"/>
            <p:cNvSpPr/>
            <p:nvPr/>
          </p:nvSpPr>
          <p:spPr>
            <a:xfrm>
              <a:off x="1043608" y="4365104"/>
              <a:ext cx="3905236" cy="461665"/>
            </a:xfrm>
            <a:prstGeom prst="rect">
              <a:avLst/>
            </a:prstGeom>
          </p:spPr>
          <p:txBody>
            <a:bodyPr wrap="none">
              <a:spAutoFit/>
            </a:bodyPr>
            <a:lstStyle/>
            <a:p>
              <a:pPr lvl="0" eaLnBrk="0" fontAlgn="base" hangingPunct="0">
                <a:spcBef>
                  <a:spcPct val="0"/>
                </a:spcBef>
                <a:spcAft>
                  <a:spcPct val="0"/>
                </a:spcAft>
              </a:pPr>
              <a:r>
                <a:rPr lang="es-ES" sz="2400" dirty="0" smtClean="0">
                  <a:latin typeface="Segoe UI" pitchFamily="34" charset="0"/>
                  <a:ea typeface="Times New Roman" pitchFamily="18" charset="0"/>
                  <a:cs typeface="Segoe UI" pitchFamily="34" charset="0"/>
                </a:rPr>
                <a:t>0   1                 5             km</a:t>
              </a:r>
              <a:endParaRPr lang="es-AR" sz="2400" dirty="0" smtClean="0">
                <a:latin typeface="Segoe UI" pitchFamily="34" charset="0"/>
                <a:cs typeface="Segoe UI" pitchFamily="34" charset="0"/>
              </a:endParaRPr>
            </a:p>
          </p:txBody>
        </p:sp>
      </p:grpSp>
      <p:sp>
        <p:nvSpPr>
          <p:cNvPr id="22" name="21 Rectángulo"/>
          <p:cNvSpPr/>
          <p:nvPr/>
        </p:nvSpPr>
        <p:spPr>
          <a:xfrm>
            <a:off x="683568" y="1988840"/>
            <a:ext cx="7920880" cy="2308324"/>
          </a:xfrm>
          <a:prstGeom prst="rect">
            <a:avLst/>
          </a:prstGeom>
        </p:spPr>
        <p:txBody>
          <a:bodyPr wrap="square">
            <a:spAutoFit/>
          </a:bodyPr>
          <a:lstStyle/>
          <a:p>
            <a:pPr eaLnBrk="0" fontAlgn="base" hangingPunct="0">
              <a:spcBef>
                <a:spcPct val="0"/>
              </a:spcBef>
              <a:spcAft>
                <a:spcPct val="0"/>
              </a:spcAft>
            </a:pPr>
            <a:r>
              <a:rPr lang="es-ES" sz="2400" b="1" i="1" dirty="0" smtClean="0">
                <a:latin typeface="Segoe UI" pitchFamily="34" charset="0"/>
                <a:ea typeface="Times New Roman" pitchFamily="18" charset="0"/>
                <a:cs typeface="Segoe UI" pitchFamily="34" charset="0"/>
              </a:rPr>
              <a:t>Escala gráfica</a:t>
            </a:r>
            <a:r>
              <a:rPr lang="es-ES" sz="2400" b="1" dirty="0" smtClean="0">
                <a:latin typeface="Segoe UI" pitchFamily="34" charset="0"/>
                <a:ea typeface="Times New Roman" pitchFamily="18" charset="0"/>
                <a:cs typeface="Segoe UI" pitchFamily="34" charset="0"/>
              </a:rPr>
              <a:t>: </a:t>
            </a:r>
            <a:r>
              <a:rPr lang="es-ES" sz="2400" i="1" dirty="0" smtClean="0">
                <a:latin typeface="Segoe UI" pitchFamily="34" charset="0"/>
                <a:ea typeface="Times New Roman" pitchFamily="18" charset="0"/>
                <a:cs typeface="Segoe UI" pitchFamily="34" charset="0"/>
              </a:rPr>
              <a:t>es una línea dividida en segmentos numerados, expresados en m y km.</a:t>
            </a:r>
            <a:r>
              <a:rPr lang="es-ES" sz="2400" dirty="0" smtClean="0">
                <a:latin typeface="Segoe UI" pitchFamily="34" charset="0"/>
                <a:ea typeface="Times New Roman" pitchFamily="18" charset="0"/>
                <a:cs typeface="Segoe UI" pitchFamily="34" charset="0"/>
              </a:rPr>
              <a:t> Esta permite determinar las medidas del terreno, midiendo las distancias de la carta.</a:t>
            </a:r>
          </a:p>
          <a:p>
            <a:pPr eaLnBrk="0" fontAlgn="base" hangingPunct="0">
              <a:spcBef>
                <a:spcPct val="0"/>
              </a:spcBef>
              <a:spcAft>
                <a:spcPct val="0"/>
              </a:spcAft>
            </a:pPr>
            <a:r>
              <a:rPr lang="es-ES" sz="2400" dirty="0" smtClean="0">
                <a:latin typeface="Segoe UI" pitchFamily="34" charset="0"/>
                <a:ea typeface="Times New Roman" pitchFamily="18" charset="0"/>
                <a:cs typeface="Segoe UI" pitchFamily="34" charset="0"/>
              </a:rPr>
              <a:t>Cada segmento es de 1 cm y representa o equivale a 1 km.</a:t>
            </a:r>
            <a:endParaRPr lang="es-AR" sz="2400" dirty="0" smtClean="0">
              <a:latin typeface="Segoe UI" pitchFamily="34" charset="0"/>
              <a:cs typeface="Segoe U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2000" fill="hold"/>
                                        <p:tgtEl>
                                          <p:spTgt spid="19"/>
                                        </p:tgtEl>
                                        <p:attrNameLst>
                                          <p:attrName>ppt_w</p:attrName>
                                        </p:attrNameLst>
                                      </p:cBhvr>
                                      <p:tavLst>
                                        <p:tav tm="0">
                                          <p:val>
                                            <p:fltVal val="0"/>
                                          </p:val>
                                        </p:tav>
                                        <p:tav tm="100000">
                                          <p:val>
                                            <p:strVal val="#ppt_w"/>
                                          </p:val>
                                        </p:tav>
                                      </p:tavLst>
                                    </p:anim>
                                    <p:anim calcmode="lin" valueType="num">
                                      <p:cBhvr>
                                        <p:cTn id="8" dur="2000" fill="hold"/>
                                        <p:tgtEl>
                                          <p:spTgt spid="19"/>
                                        </p:tgtEl>
                                        <p:attrNameLst>
                                          <p:attrName>ppt_h</p:attrName>
                                        </p:attrNameLst>
                                      </p:cBhvr>
                                      <p:tavLst>
                                        <p:tav tm="0">
                                          <p:val>
                                            <p:fltVal val="0"/>
                                          </p:val>
                                        </p:tav>
                                        <p:tav tm="100000">
                                          <p:val>
                                            <p:strVal val="#ppt_h"/>
                                          </p:val>
                                        </p:tav>
                                      </p:tavLst>
                                    </p:anim>
                                    <p:animEffect transition="in" filter="fade">
                                      <p:cBhvr>
                                        <p:cTn id="9" dur="2000"/>
                                        <p:tgtEl>
                                          <p:spTgt spid="19"/>
                                        </p:tgtEl>
                                      </p:cBhvr>
                                    </p:animEffect>
                                  </p:childTnLst>
                                </p:cTn>
                              </p:par>
                            </p:childTnLst>
                          </p:cTn>
                        </p:par>
                        <p:par>
                          <p:cTn id="10" fill="hold">
                            <p:stCondLst>
                              <p:cond delay="2000"/>
                            </p:stCondLst>
                            <p:childTnLst>
                              <p:par>
                                <p:cTn id="11" presetID="53"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3000" fill="hold"/>
                                        <p:tgtEl>
                                          <p:spTgt spid="20"/>
                                        </p:tgtEl>
                                        <p:attrNameLst>
                                          <p:attrName>ppt_w</p:attrName>
                                        </p:attrNameLst>
                                      </p:cBhvr>
                                      <p:tavLst>
                                        <p:tav tm="0">
                                          <p:val>
                                            <p:fltVal val="0"/>
                                          </p:val>
                                        </p:tav>
                                        <p:tav tm="100000">
                                          <p:val>
                                            <p:strVal val="#ppt_w"/>
                                          </p:val>
                                        </p:tav>
                                      </p:tavLst>
                                    </p:anim>
                                    <p:anim calcmode="lin" valueType="num">
                                      <p:cBhvr>
                                        <p:cTn id="14" dur="3000" fill="hold"/>
                                        <p:tgtEl>
                                          <p:spTgt spid="20"/>
                                        </p:tgtEl>
                                        <p:attrNameLst>
                                          <p:attrName>ppt_h</p:attrName>
                                        </p:attrNameLst>
                                      </p:cBhvr>
                                      <p:tavLst>
                                        <p:tav tm="0">
                                          <p:val>
                                            <p:fltVal val="0"/>
                                          </p:val>
                                        </p:tav>
                                        <p:tav tm="100000">
                                          <p:val>
                                            <p:strVal val="#ppt_h"/>
                                          </p:val>
                                        </p:tav>
                                      </p:tavLst>
                                    </p:anim>
                                    <p:animEffect transition="in" filter="fade">
                                      <p:cBhvr>
                                        <p:cTn id="15" dur="3000"/>
                                        <p:tgtEl>
                                          <p:spTgt spid="20"/>
                                        </p:tgtEl>
                                      </p:cBhvr>
                                    </p:animEffect>
                                  </p:childTnLst>
                                </p:cTn>
                              </p:par>
                            </p:childTnLst>
                          </p:cTn>
                        </p:par>
                        <p:par>
                          <p:cTn id="16" fill="hold">
                            <p:stCondLst>
                              <p:cond delay="5000"/>
                            </p:stCondLst>
                            <p:childTnLst>
                              <p:par>
                                <p:cTn id="17" presetID="55"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2000" fill="hold"/>
                                        <p:tgtEl>
                                          <p:spTgt spid="22"/>
                                        </p:tgtEl>
                                        <p:attrNameLst>
                                          <p:attrName>ppt_w</p:attrName>
                                        </p:attrNameLst>
                                      </p:cBhvr>
                                      <p:tavLst>
                                        <p:tav tm="0">
                                          <p:val>
                                            <p:strVal val="#ppt_w*0.70"/>
                                          </p:val>
                                        </p:tav>
                                        <p:tav tm="100000">
                                          <p:val>
                                            <p:strVal val="#ppt_w"/>
                                          </p:val>
                                        </p:tav>
                                      </p:tavLst>
                                    </p:anim>
                                    <p:anim calcmode="lin" valueType="num">
                                      <p:cBhvr>
                                        <p:cTn id="20" dur="2000" fill="hold"/>
                                        <p:tgtEl>
                                          <p:spTgt spid="22"/>
                                        </p:tgtEl>
                                        <p:attrNameLst>
                                          <p:attrName>ppt_h</p:attrName>
                                        </p:attrNameLst>
                                      </p:cBhvr>
                                      <p:tavLst>
                                        <p:tav tm="0">
                                          <p:val>
                                            <p:strVal val="#ppt_h"/>
                                          </p:val>
                                        </p:tav>
                                        <p:tav tm="100000">
                                          <p:val>
                                            <p:strVal val="#ppt_h"/>
                                          </p:val>
                                        </p:tav>
                                      </p:tavLst>
                                    </p:anim>
                                    <p:animEffect transition="in" filter="fade">
                                      <p:cBhvr>
                                        <p:cTn id="21" dur="2000"/>
                                        <p:tgtEl>
                                          <p:spTgt spid="22"/>
                                        </p:tgtEl>
                                      </p:cBhvr>
                                    </p:animEffect>
                                  </p:childTnLst>
                                </p:cTn>
                              </p:par>
                              <p:par>
                                <p:cTn id="22" presetID="8" presetClass="entr" presetSubtype="3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diamond(out)">
                                      <p:cBhvr>
                                        <p:cTn id="24"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2420888"/>
            <a:ext cx="2061783" cy="461665"/>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es-ES" sz="2400" b="1" dirty="0" smtClean="0"/>
              <a:t>planimétrica</a:t>
            </a:r>
            <a:r>
              <a:rPr lang="es-ES" dirty="0" smtClean="0"/>
              <a:t> </a:t>
            </a:r>
            <a:endParaRPr lang="es-AR" dirty="0"/>
          </a:p>
        </p:txBody>
      </p:sp>
      <p:sp>
        <p:nvSpPr>
          <p:cNvPr id="28673" name="Rectangle 1"/>
          <p:cNvSpPr>
            <a:spLocks noChangeArrowheads="1"/>
          </p:cNvSpPr>
          <p:nvPr/>
        </p:nvSpPr>
        <p:spPr bwMode="auto">
          <a:xfrm>
            <a:off x="323528" y="3789040"/>
            <a:ext cx="842493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Conociendo el concepto de escala, se </a:t>
            </a:r>
            <a:r>
              <a:rPr lang="es-ES" sz="2400" dirty="0" smtClean="0">
                <a:latin typeface="Segoe UI" pitchFamily="34" charset="0"/>
                <a:ea typeface="Times New Roman" pitchFamily="18" charset="0"/>
                <a:cs typeface="Segoe UI" pitchFamily="34" charset="0"/>
              </a:rPr>
              <a:t>puede </a:t>
            </a:r>
            <a:r>
              <a:rPr lang="es-ES" sz="2400" b="1" dirty="0" smtClean="0">
                <a:latin typeface="Segoe UI" pitchFamily="34" charset="0"/>
                <a:ea typeface="Times New Roman" pitchFamily="18" charset="0"/>
                <a:cs typeface="Segoe UI" pitchFamily="34" charset="0"/>
              </a:rPr>
              <a:t>medir</a:t>
            </a:r>
            <a:r>
              <a:rPr lang="es-ES" sz="2400" dirty="0" smtClean="0">
                <a:latin typeface="Segoe UI" pitchFamily="34" charset="0"/>
                <a:ea typeface="Times New Roman" pitchFamily="18" charset="0"/>
                <a:cs typeface="Segoe UI" pitchFamily="34" charset="0"/>
              </a:rPr>
              <a:t> </a:t>
            </a: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en la carta y conocer las distancias reales del terreno. </a:t>
            </a:r>
          </a:p>
          <a:p>
            <a:pPr lvl="0" algn="just" eaLnBrk="0" fontAlgn="base" hangingPunct="0">
              <a:spcBef>
                <a:spcPct val="0"/>
              </a:spcBef>
              <a:spcAft>
                <a:spcPct val="0"/>
              </a:spcAft>
            </a:pPr>
            <a:endPar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endParaRPr>
          </a:p>
          <a:p>
            <a:pPr lvl="0" algn="just" eaLnBrk="0" fontAlgn="base" hangingPunct="0">
              <a:spcBef>
                <a:spcPct val="0"/>
              </a:spcBef>
              <a:spcAft>
                <a:spcPct val="0"/>
              </a:spcAft>
            </a:pP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O viceversa, </a:t>
            </a:r>
          </a:p>
          <a:p>
            <a:pPr lvl="0" algn="just" eaLnBrk="0" fontAlgn="base" hangingPunct="0">
              <a:spcBef>
                <a:spcPct val="0"/>
              </a:spcBef>
              <a:spcAft>
                <a:spcPct val="0"/>
              </a:spcAft>
            </a:pPr>
            <a:endParaRPr lang="es-ES" sz="2400" dirty="0" smtClean="0">
              <a:latin typeface="Segoe UI" pitchFamily="34" charset="0"/>
              <a:ea typeface="Times New Roman" pitchFamily="18" charset="0"/>
              <a:cs typeface="Segoe UI" pitchFamily="34" charset="0"/>
            </a:endParaRPr>
          </a:p>
          <a:p>
            <a:pPr lvl="0" algn="just" eaLnBrk="0" fontAlgn="base" hangingPunct="0">
              <a:spcBef>
                <a:spcPct val="0"/>
              </a:spcBef>
              <a:spcAft>
                <a:spcPct val="0"/>
              </a:spcAft>
            </a:pPr>
            <a:r>
              <a:rPr kumimoji="0" lang="es-ES" sz="2400" b="0" i="0" u="none" strike="noStrike" cap="none" normalizeH="0" baseline="0" dirty="0" smtClean="0">
                <a:ln>
                  <a:noFill/>
                </a:ln>
                <a:solidFill>
                  <a:schemeClr val="tx1"/>
                </a:solidFill>
                <a:effectLst/>
                <a:latin typeface="Segoe UI" pitchFamily="34" charset="0"/>
                <a:ea typeface="Times New Roman" pitchFamily="18" charset="0"/>
                <a:cs typeface="Segoe UI" pitchFamily="34" charset="0"/>
              </a:rPr>
              <a:t>si conozco la distancia en la realidad, puedo deducir la distancia en el plano. Conociendo la distancia real y la distancia en el terreno se puede conocer la escala.</a:t>
            </a:r>
            <a:endParaRPr kumimoji="0" lang="es-ES" sz="2400" b="0" i="0" u="none" strike="noStrike" cap="none" normalizeH="0" baseline="0" dirty="0" smtClean="0">
              <a:ln>
                <a:noFill/>
              </a:ln>
              <a:solidFill>
                <a:schemeClr val="tx1"/>
              </a:solidFill>
              <a:effectLst/>
              <a:latin typeface="Segoe UI" pitchFamily="34" charset="0"/>
              <a:cs typeface="Segoe UI" pitchFamily="34" charset="0"/>
            </a:endParaRPr>
          </a:p>
        </p:txBody>
      </p:sp>
      <p:sp>
        <p:nvSpPr>
          <p:cNvPr id="4" name="3 Rectángulo"/>
          <p:cNvSpPr/>
          <p:nvPr/>
        </p:nvSpPr>
        <p:spPr>
          <a:xfrm>
            <a:off x="827584" y="1556792"/>
            <a:ext cx="1954381" cy="369332"/>
          </a:xfrm>
          <a:prstGeom prst="rect">
            <a:avLst/>
          </a:prstGeom>
        </p:spPr>
        <p:txBody>
          <a:bodyPr wrap="none">
            <a:spAutoFit/>
          </a:bodyPr>
          <a:lstStyle/>
          <a:p>
            <a:r>
              <a:rPr lang="es-AR" dirty="0" smtClean="0"/>
              <a:t>Carta topográfica</a:t>
            </a:r>
            <a:endParaRPr lang="es-AR" dirty="0"/>
          </a:p>
        </p:txBody>
      </p:sp>
      <p:sp>
        <p:nvSpPr>
          <p:cNvPr id="6" name="5 Rectángulo"/>
          <p:cNvSpPr/>
          <p:nvPr/>
        </p:nvSpPr>
        <p:spPr>
          <a:xfrm>
            <a:off x="3059832" y="476672"/>
            <a:ext cx="2299027" cy="523220"/>
          </a:xfrm>
          <a:prstGeom prst="rect">
            <a:avLst/>
          </a:prstGeom>
        </p:spPr>
        <p:txBody>
          <a:bodyPr wrap="none">
            <a:spAutoFit/>
          </a:bodyPr>
          <a:lstStyle/>
          <a:p>
            <a:pPr lvl="0" algn="just" fontAlgn="base">
              <a:spcBef>
                <a:spcPct val="0"/>
              </a:spcBef>
              <a:spcAft>
                <a:spcPct val="0"/>
              </a:spcAft>
            </a:pPr>
            <a:r>
              <a:rPr lang="es-ES" sz="2800" b="1" i="1" dirty="0" smtClean="0">
                <a:latin typeface="Segoe UI" pitchFamily="34" charset="0"/>
                <a:ea typeface="Times New Roman" pitchFamily="18" charset="0"/>
                <a:cs typeface="Segoe UI" pitchFamily="34" charset="0"/>
              </a:rPr>
              <a:t>Aplicaciones</a:t>
            </a:r>
            <a:endParaRPr lang="es-AR" sz="2800" i="1" dirty="0" smtClean="0">
              <a:latin typeface="Segoe UI" pitchFamily="34" charset="0"/>
              <a:cs typeface="Segoe UI" pitchFamily="34" charset="0"/>
            </a:endParaRPr>
          </a:p>
        </p:txBody>
      </p:sp>
      <p:sp>
        <p:nvSpPr>
          <p:cNvPr id="28676" name="Rectangle 4"/>
          <p:cNvSpPr>
            <a:spLocks noChangeArrowheads="1"/>
          </p:cNvSpPr>
          <p:nvPr/>
        </p:nvSpPr>
        <p:spPr bwMode="auto">
          <a:xfrm>
            <a:off x="3419872" y="2437437"/>
            <a:ext cx="518457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400" b="0" i="0" u="none" strike="noStrike" cap="none" normalizeH="0" baseline="0" dirty="0" smtClean="0">
                <a:ln>
                  <a:noFill/>
                </a:ln>
                <a:effectLst/>
                <a:latin typeface="Segoe UI" pitchFamily="34" charset="0"/>
                <a:ea typeface="Times New Roman" pitchFamily="18" charset="0"/>
                <a:cs typeface="Segoe UI" pitchFamily="34" charset="0"/>
              </a:rPr>
              <a:t>porque se puede medir sobre ella en forma confiable y exacta</a:t>
            </a:r>
            <a:r>
              <a:rPr kumimoji="0" lang="es-ES" b="0" i="0" u="none" strike="noStrike" cap="none" normalizeH="0" baseline="0" dirty="0" smtClean="0">
                <a:ln>
                  <a:noFill/>
                </a:ln>
                <a:effectLst/>
                <a:latin typeface="Segoe UI" pitchFamily="34" charset="0"/>
                <a:ea typeface="Times New Roman" pitchFamily="18" charset="0"/>
                <a:cs typeface="Segoe UI" pitchFamily="34" charset="0"/>
              </a:rPr>
              <a:t>. </a:t>
            </a:r>
            <a:endParaRPr kumimoji="0" lang="es-ES" b="0" i="0" u="none" strike="noStrike" cap="none" normalizeH="0" baseline="0" dirty="0" smtClean="0">
              <a:ln>
                <a:noFill/>
              </a:ln>
              <a:effectLst/>
              <a:latin typeface="Segoe UI" pitchFamily="34" charset="0"/>
              <a:cs typeface="Segoe U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000"/>
                                        <p:tgtEl>
                                          <p:spTgt spid="4"/>
                                        </p:tgtEl>
                                      </p:cBhvr>
                                    </p:animEffect>
                                  </p:childTnLst>
                                </p:cTn>
                              </p:par>
                            </p:childTnLst>
                          </p:cTn>
                        </p:par>
                        <p:par>
                          <p:cTn id="13" fill="hold">
                            <p:stCondLst>
                              <p:cond delay="50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3000"/>
                                        <p:tgtEl>
                                          <p:spTgt spid="2"/>
                                        </p:tgtEl>
                                      </p:cBhvr>
                                    </p:animEffect>
                                  </p:childTnLst>
                                </p:cTn>
                              </p:par>
                            </p:childTnLst>
                          </p:cTn>
                        </p:par>
                        <p:par>
                          <p:cTn id="17" fill="hold">
                            <p:stCondLst>
                              <p:cond delay="8000"/>
                            </p:stCondLst>
                            <p:childTnLst>
                              <p:par>
                                <p:cTn id="18" presetID="10" presetClass="entr" presetSubtype="0" fill="hold" grpId="0" nodeType="afterEffect">
                                  <p:stCondLst>
                                    <p:cond delay="0"/>
                                  </p:stCondLst>
                                  <p:childTnLst>
                                    <p:set>
                                      <p:cBhvr>
                                        <p:cTn id="19" dur="1" fill="hold">
                                          <p:stCondLst>
                                            <p:cond delay="0"/>
                                          </p:stCondLst>
                                        </p:cTn>
                                        <p:tgtEl>
                                          <p:spTgt spid="28676"/>
                                        </p:tgtEl>
                                        <p:attrNameLst>
                                          <p:attrName>style.visibility</p:attrName>
                                        </p:attrNameLst>
                                      </p:cBhvr>
                                      <p:to>
                                        <p:strVal val="visible"/>
                                      </p:to>
                                    </p:set>
                                    <p:animEffect transition="in" filter="fade">
                                      <p:cBhvr>
                                        <p:cTn id="20" dur="3000"/>
                                        <p:tgtEl>
                                          <p:spTgt spid="28676"/>
                                        </p:tgtEl>
                                      </p:cBhvr>
                                    </p:animEffect>
                                  </p:childTnLst>
                                </p:cTn>
                              </p:par>
                            </p:childTnLst>
                          </p:cTn>
                        </p:par>
                        <p:par>
                          <p:cTn id="21" fill="hold">
                            <p:stCondLst>
                              <p:cond delay="11000"/>
                            </p:stCondLst>
                            <p:childTnLst>
                              <p:par>
                                <p:cTn id="22" presetID="2" presetClass="entr" presetSubtype="1" fill="hold" nodeType="afterEffect">
                                  <p:stCondLst>
                                    <p:cond delay="0"/>
                                  </p:stCondLst>
                                  <p:childTnLst>
                                    <p:set>
                                      <p:cBhvr>
                                        <p:cTn id="23" dur="1" fill="hold">
                                          <p:stCondLst>
                                            <p:cond delay="0"/>
                                          </p:stCondLst>
                                        </p:cTn>
                                        <p:tgtEl>
                                          <p:spTgt spid="28673">
                                            <p:txEl>
                                              <p:pRg st="0" end="0"/>
                                            </p:txEl>
                                          </p:spTgt>
                                        </p:tgtEl>
                                        <p:attrNameLst>
                                          <p:attrName>style.visibility</p:attrName>
                                        </p:attrNameLst>
                                      </p:cBhvr>
                                      <p:to>
                                        <p:strVal val="visible"/>
                                      </p:to>
                                    </p:set>
                                    <p:anim calcmode="lin" valueType="num">
                                      <p:cBhvr additive="base">
                                        <p:cTn id="24" dur="2000" fill="hold"/>
                                        <p:tgtEl>
                                          <p:spTgt spid="28673">
                                            <p:txEl>
                                              <p:pRg st="0" end="0"/>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28673">
                                            <p:txEl>
                                              <p:pRg st="0" end="0"/>
                                            </p:txEl>
                                          </p:spTgt>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8673">
                                            <p:txEl>
                                              <p:pRg st="2" end="2"/>
                                            </p:txEl>
                                          </p:spTgt>
                                        </p:tgtEl>
                                        <p:attrNameLst>
                                          <p:attrName>style.visibility</p:attrName>
                                        </p:attrNameLst>
                                      </p:cBhvr>
                                      <p:to>
                                        <p:strVal val="visible"/>
                                      </p:to>
                                    </p:set>
                                    <p:anim calcmode="lin" valueType="num">
                                      <p:cBhvr additive="base">
                                        <p:cTn id="28" dur="2000" fill="hold"/>
                                        <p:tgtEl>
                                          <p:spTgt spid="28673">
                                            <p:txEl>
                                              <p:pRg st="2" end="2"/>
                                            </p:txEl>
                                          </p:spTgt>
                                        </p:tgtEl>
                                        <p:attrNameLst>
                                          <p:attrName>ppt_x</p:attrName>
                                        </p:attrNameLst>
                                      </p:cBhvr>
                                      <p:tavLst>
                                        <p:tav tm="0">
                                          <p:val>
                                            <p:strVal val="#ppt_x"/>
                                          </p:val>
                                        </p:tav>
                                        <p:tav tm="100000">
                                          <p:val>
                                            <p:strVal val="#ppt_x"/>
                                          </p:val>
                                        </p:tav>
                                      </p:tavLst>
                                    </p:anim>
                                    <p:anim calcmode="lin" valueType="num">
                                      <p:cBhvr additive="base">
                                        <p:cTn id="29" dur="2000" fill="hold"/>
                                        <p:tgtEl>
                                          <p:spTgt spid="2867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8673">
                                            <p:txEl>
                                              <p:pRg st="4" end="4"/>
                                            </p:txEl>
                                          </p:spTgt>
                                        </p:tgtEl>
                                        <p:attrNameLst>
                                          <p:attrName>style.visibility</p:attrName>
                                        </p:attrNameLst>
                                      </p:cBhvr>
                                      <p:to>
                                        <p:strVal val="visible"/>
                                      </p:to>
                                    </p:set>
                                    <p:anim calcmode="lin" valueType="num">
                                      <p:cBhvr additive="base">
                                        <p:cTn id="34" dur="2000" fill="hold"/>
                                        <p:tgtEl>
                                          <p:spTgt spid="28673">
                                            <p:txEl>
                                              <p:pRg st="4" end="4"/>
                                            </p:txEl>
                                          </p:spTgt>
                                        </p:tgtEl>
                                        <p:attrNameLst>
                                          <p:attrName>ppt_x</p:attrName>
                                        </p:attrNameLst>
                                      </p:cBhvr>
                                      <p:tavLst>
                                        <p:tav tm="0">
                                          <p:val>
                                            <p:strVal val="#ppt_x"/>
                                          </p:val>
                                        </p:tav>
                                        <p:tav tm="100000">
                                          <p:val>
                                            <p:strVal val="#ppt_x"/>
                                          </p:val>
                                        </p:tav>
                                      </p:tavLst>
                                    </p:anim>
                                    <p:anim calcmode="lin" valueType="num">
                                      <p:cBhvr additive="base">
                                        <p:cTn id="35" dur="2000" fill="hold"/>
                                        <p:tgtEl>
                                          <p:spTgt spid="2867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286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prendizaje,aritmética,aulas,clases,ecuaciones,encerados,escuelas,formación,fotografías,matemáticas,material escolar,números,objetos del cole,símbolos,sumas,tizas,tomar apuntes"/>
          <p:cNvPicPr>
            <a:picLocks noChangeAspect="1" noChangeArrowheads="1"/>
          </p:cNvPicPr>
          <p:nvPr/>
        </p:nvPicPr>
        <p:blipFill>
          <a:blip r:embed="rId2" cstate="print"/>
          <a:srcRect t="10746" b="14818"/>
          <a:stretch>
            <a:fillRect/>
          </a:stretch>
        </p:blipFill>
        <p:spPr bwMode="auto">
          <a:xfrm>
            <a:off x="3491880" y="2276872"/>
            <a:ext cx="3023617" cy="2304256"/>
          </a:xfrm>
          <a:prstGeom prst="rect">
            <a:avLst/>
          </a:prstGeom>
          <a:noFill/>
        </p:spPr>
      </p:pic>
      <p:sp>
        <p:nvSpPr>
          <p:cNvPr id="3" name="2 Rectángulo"/>
          <p:cNvSpPr/>
          <p:nvPr/>
        </p:nvSpPr>
        <p:spPr>
          <a:xfrm>
            <a:off x="6300192" y="692696"/>
            <a:ext cx="2098651" cy="461665"/>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es-ES" sz="2400" i="1" dirty="0" smtClean="0"/>
              <a:t>practiquemos</a:t>
            </a:r>
            <a:r>
              <a:rPr lang="es-ES" dirty="0" smtClean="0"/>
              <a:t> </a:t>
            </a:r>
            <a:endParaRPr lang="es-AR" dirty="0"/>
          </a:p>
        </p:txBody>
      </p:sp>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1085</TotalTime>
  <Words>702</Words>
  <Application>Microsoft Office PowerPoint</Application>
  <PresentationFormat>Presentación en pantalla (4:3)</PresentationFormat>
  <Paragraphs>92</Paragraphs>
  <Slides>13</Slides>
  <Notes>2</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Tema de Office</vt:lpstr>
      <vt:lpstr>Presentación de PowerPoint</vt:lpstr>
      <vt:lpstr>INTERPRETACION DE LA CARTA TOPOGRÁFICA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INTERPRETACION DE LA CARTA TOPOGRÁFICA</dc:title>
  <dc:creator>Calina Miriam Carlos</dc:creator>
  <cp:lastModifiedBy>Dell</cp:lastModifiedBy>
  <cp:revision>114</cp:revision>
  <dcterms:created xsi:type="dcterms:W3CDTF">2011-05-16T02:12:43Z</dcterms:created>
  <dcterms:modified xsi:type="dcterms:W3CDTF">2014-10-16T16:26:10Z</dcterms:modified>
</cp:coreProperties>
</file>