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32"/>
  </p:handoutMasterIdLst>
  <p:sldIdLst>
    <p:sldId id="291" r:id="rId2"/>
    <p:sldId id="256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57" r:id="rId12"/>
    <p:sldId id="258" r:id="rId13"/>
    <p:sldId id="259" r:id="rId14"/>
    <p:sldId id="260" r:id="rId15"/>
    <p:sldId id="261" r:id="rId16"/>
    <p:sldId id="262" r:id="rId17"/>
    <p:sldId id="278" r:id="rId18"/>
    <p:sldId id="263" r:id="rId19"/>
    <p:sldId id="265" r:id="rId20"/>
    <p:sldId id="266" r:id="rId21"/>
    <p:sldId id="277" r:id="rId22"/>
    <p:sldId id="267" r:id="rId23"/>
    <p:sldId id="268" r:id="rId24"/>
    <p:sldId id="271" r:id="rId25"/>
    <p:sldId id="280" r:id="rId26"/>
    <p:sldId id="269" r:id="rId27"/>
    <p:sldId id="281" r:id="rId28"/>
    <p:sldId id="279" r:id="rId29"/>
    <p:sldId id="272" r:id="rId30"/>
    <p:sldId id="270" r:id="rId31"/>
  </p:sldIdLst>
  <p:sldSz cx="9144000" cy="6858000" type="screen4x3"/>
  <p:notesSz cx="6856413" cy="9083675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6FFFF"/>
    <a:srgbClr val="00CC00"/>
    <a:srgbClr val="FF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32787"/>
    <p:restoredTop sz="90929"/>
  </p:normalViewPr>
  <p:slideViewPr>
    <p:cSldViewPr>
      <p:cViewPr>
        <p:scale>
          <a:sx n="121" d="100"/>
          <a:sy n="121" d="100"/>
        </p:scale>
        <p:origin x="-199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106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106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263DF57-993D-406D-B2F8-EBA7F23E56BF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137894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8669B-48E0-41BA-B954-8CC8288AF579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49133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1886D-622F-4193-8CEF-CD3336BD9824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574823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8D9C1-2348-482A-A8D3-05028378D4DA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8329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7327C-D598-4B8E-898E-13F5577749F1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223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5F46C-D3F7-46D9-9D8B-AA07C4EB95F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656131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19571-CBCB-4AD5-AF66-6D97D9674C7A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064891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5CE72-57C4-44FA-9819-8150F2CC04D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48105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EEE35-FB11-425A-8A2E-7972BB65D5E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0639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EA38C-8EAF-4162-827E-E8BF0B470A54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61402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42469-39B6-4F38-B889-2208E1DD45D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0516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7F5CE-1F49-42D9-90B6-B25EC641561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26273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100000">
              <a:srgbClr val="669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s-ES_tradnl" alt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C1DB0666-83AC-4052-849C-C9552E0954B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 rot="-5400000">
            <a:off x="-1119981" y="5463381"/>
            <a:ext cx="2514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s-ES" altLang="es-MX" sz="1200" smtClean="0"/>
              <a:t>© 2003 Arturo L. A. Lisdero Molina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zieplorer.com/" TargetMode="External"/><Relationship Id="rId7" Type="http://schemas.openxmlformats.org/officeDocument/2006/relationships/hyperlink" Target="http://www.tapr.org/~kh2z/Waypoint/Connections.htm" TargetMode="External"/><Relationship Id="rId2" Type="http://schemas.openxmlformats.org/officeDocument/2006/relationships/hyperlink" Target="http://www.garmin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co.es/~bb1rofra/" TargetMode="External"/><Relationship Id="rId5" Type="http://schemas.openxmlformats.org/officeDocument/2006/relationships/hyperlink" Target="http://joe.mehaffey.com/" TargetMode="External"/><Relationship Id="rId4" Type="http://schemas.openxmlformats.org/officeDocument/2006/relationships/hyperlink" Target="http://www.seg-riopla.com.arm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6/68/Escudo_Unison.png/200px-Escudo_Uni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1368152" cy="15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eolog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5135" y="764704"/>
            <a:ext cx="1939313" cy="10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920675" y="2215784"/>
            <a:ext cx="4912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UNIVERSIDAD DE SONORA</a:t>
            </a:r>
          </a:p>
          <a:p>
            <a:pPr algn="ctr"/>
            <a:r>
              <a:rPr lang="es-MX" b="1" i="1" dirty="0" smtClean="0"/>
              <a:t>DPTO. GEOLOGIA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MATERIA: CARTOGRAFIA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MAESTRO: MC JOSÉ ALFREDO OCHOA G.</a:t>
            </a:r>
            <a:endParaRPr lang="es-MX" b="1" i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123728" y="5013176"/>
            <a:ext cx="4799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dirty="0" smtClean="0"/>
              <a:t>TEMA:  INTRODUCCIÓN AL GPS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1980439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2425" y="3284538"/>
            <a:ext cx="8534400" cy="20574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INTRODUCCIÓN AL GPS</a:t>
            </a:r>
            <a:br>
              <a:rPr lang="es-ES_tradnl" altLang="es-MX" smtClean="0">
                <a:latin typeface="Verdana" pitchFamily="34" charset="0"/>
              </a:rPr>
            </a:br>
            <a:r>
              <a:rPr lang="es-ES_tradnl" altLang="es-MX" smtClean="0">
                <a:latin typeface="Verdana" pitchFamily="34" charset="0"/>
              </a:rPr>
              <a:t>USO PRÁCTICO EN NAVEGACIÓN</a:t>
            </a:r>
          </a:p>
        </p:txBody>
      </p:sp>
      <p:pic>
        <p:nvPicPr>
          <p:cNvPr id="2051" name="Picture 5" descr="D:\Datos\NAUTICA\Web\images\FondoSatelites.jpg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28956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6" descr="D:\Datos\NAUTICA\Web\images\logo_transparente.gif"/>
          <p:cNvPicPr>
            <a:picLocks noChangeAspect="1" noChangeArrowheads="1"/>
          </p:cNvPicPr>
          <p:nvPr/>
        </p:nvPicPr>
        <p:blipFill>
          <a:blip r:embed="rId3">
            <a:lum bright="-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113" y="228600"/>
            <a:ext cx="265271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600" y="1066800"/>
            <a:ext cx="4800600" cy="1143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Descripción del sistema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657600"/>
            <a:ext cx="7772400" cy="24384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Constelación de satélites.</a:t>
            </a:r>
          </a:p>
          <a:p>
            <a:r>
              <a:rPr lang="es-ES_tradnl" altLang="es-MX" smtClean="0">
                <a:latin typeface="Verdana" pitchFamily="34" charset="0"/>
              </a:rPr>
              <a:t>Estaciones de control</a:t>
            </a:r>
          </a:p>
          <a:p>
            <a:r>
              <a:rPr lang="es-ES_tradnl" altLang="es-MX" smtClean="0">
                <a:latin typeface="Verdana" pitchFamily="34" charset="0"/>
              </a:rPr>
              <a:t>Receptores de uso civil y militar</a:t>
            </a:r>
          </a:p>
        </p:txBody>
      </p:sp>
      <p:pic>
        <p:nvPicPr>
          <p:cNvPr id="3076" name="Picture 4" descr="D:\Datos\NAUTICA\Web\images\FondoSatelites.jpg"/>
          <p:cNvPicPr>
            <a:picLocks noChangeAspect="1" noChangeArrowheads="1"/>
          </p:cNvPicPr>
          <p:nvPr/>
        </p:nvPicPr>
        <p:blipFill>
          <a:blip r:embed="rId2">
            <a:lum bright="-30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28956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Base del funcionamiento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MX" smtClean="0">
                <a:latin typeface="Verdana" pitchFamily="34" charset="0"/>
              </a:rPr>
              <a:t>Emisión de una secuencia de datos en un esquema “falso aleatorio”</a:t>
            </a:r>
          </a:p>
          <a:p>
            <a:pPr>
              <a:lnSpc>
                <a:spcPct val="90000"/>
              </a:lnSpc>
            </a:pPr>
            <a:r>
              <a:rPr lang="es-ES_tradnl" altLang="es-MX" smtClean="0">
                <a:latin typeface="Verdana" pitchFamily="34" charset="0"/>
              </a:rPr>
              <a:t>Conocimiento del momento exacto de emisión de una señal dada.</a:t>
            </a:r>
          </a:p>
          <a:p>
            <a:pPr>
              <a:lnSpc>
                <a:spcPct val="90000"/>
              </a:lnSpc>
            </a:pPr>
            <a:r>
              <a:rPr lang="es-ES_tradnl" altLang="es-MX" smtClean="0">
                <a:latin typeface="Verdana" pitchFamily="34" charset="0"/>
              </a:rPr>
              <a:t>Conocimiento exacto del momento de recepción de los datos.</a:t>
            </a:r>
          </a:p>
          <a:p>
            <a:pPr>
              <a:lnSpc>
                <a:spcPct val="90000"/>
              </a:lnSpc>
            </a:pPr>
            <a:r>
              <a:rPr lang="es-ES_tradnl" altLang="es-MX" smtClean="0">
                <a:latin typeface="Verdana" pitchFamily="34" charset="0"/>
              </a:rPr>
              <a:t>Cálculo de la distancia al satélite en base al tiempo transcurrido.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Forma de determinar la posición</a:t>
            </a:r>
          </a:p>
        </p:txBody>
      </p:sp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6248400" y="40386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5638800" y="3429000"/>
            <a:ext cx="1524000" cy="1524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953000" y="2743200"/>
            <a:ext cx="2895600" cy="28956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267200" y="2057400"/>
            <a:ext cx="4267200" cy="42672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6553200" y="2895600"/>
            <a:ext cx="1524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6553200" y="4343400"/>
            <a:ext cx="13716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4648200" y="4267200"/>
            <a:ext cx="1600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 flipV="1">
            <a:off x="5029200" y="2667000"/>
            <a:ext cx="1219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57200" y="1676400"/>
            <a:ext cx="3810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>
                <a:latin typeface="Verdana" pitchFamily="34" charset="0"/>
              </a:rPr>
              <a:t>A mayor tiempo transcurrido, la onda se encuentra más lejos del satélite.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457200" y="3352800"/>
            <a:ext cx="38100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>
                <a:latin typeface="Verdana" pitchFamily="34" charset="0"/>
              </a:rPr>
              <a:t>Nosotros estamos acostumbrados a tener círculos de posición (alcance de la luz de un faro, por ejemplo). Pero aquí estamos en tres dimensiones. Es una esfera de posición.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Con dos satélites tenemos un círculo de posición</a:t>
            </a:r>
          </a:p>
        </p:txBody>
      </p:sp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5867400" y="40386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5257800" y="3429000"/>
            <a:ext cx="1524000" cy="1524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4572000" y="2743200"/>
            <a:ext cx="2895600" cy="28956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 flipV="1">
            <a:off x="6172200" y="33528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6172200" y="42672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 flipH="1">
            <a:off x="4876800" y="42672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 flipH="1" flipV="1">
            <a:off x="5029200" y="31242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2819400" y="4114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2209800" y="3505200"/>
            <a:ext cx="1524000" cy="1524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6156" name="Oval 12"/>
          <p:cNvSpPr>
            <a:spLocks noChangeArrowheads="1"/>
          </p:cNvSpPr>
          <p:nvPr/>
        </p:nvSpPr>
        <p:spPr bwMode="auto">
          <a:xfrm>
            <a:off x="1524000" y="2819400"/>
            <a:ext cx="2895600" cy="28956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6157" name="Oval 13"/>
          <p:cNvSpPr>
            <a:spLocks noChangeArrowheads="1"/>
          </p:cNvSpPr>
          <p:nvPr/>
        </p:nvSpPr>
        <p:spPr bwMode="auto">
          <a:xfrm>
            <a:off x="838200" y="2133600"/>
            <a:ext cx="4267200" cy="42672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V="1">
            <a:off x="3124200" y="2971800"/>
            <a:ext cx="1524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>
            <a:off x="3124200" y="4419600"/>
            <a:ext cx="13716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 flipH="1">
            <a:off x="1219200" y="4343400"/>
            <a:ext cx="1600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H="1" flipV="1">
            <a:off x="1600200" y="2743200"/>
            <a:ext cx="1219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62" name="Oval 18"/>
          <p:cNvSpPr>
            <a:spLocks noChangeArrowheads="1"/>
          </p:cNvSpPr>
          <p:nvPr/>
        </p:nvSpPr>
        <p:spPr bwMode="auto">
          <a:xfrm>
            <a:off x="4724400" y="3276600"/>
            <a:ext cx="304800" cy="1828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Con tres satélites tenemos dos puntos de posición</a:t>
            </a:r>
          </a:p>
        </p:txBody>
      </p:sp>
      <p:sp>
        <p:nvSpPr>
          <p:cNvPr id="7171" name="Oval 1027"/>
          <p:cNvSpPr>
            <a:spLocks noChangeArrowheads="1"/>
          </p:cNvSpPr>
          <p:nvPr/>
        </p:nvSpPr>
        <p:spPr bwMode="auto">
          <a:xfrm>
            <a:off x="5257800" y="3810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72" name="Oval 1028"/>
          <p:cNvSpPr>
            <a:spLocks noChangeArrowheads="1"/>
          </p:cNvSpPr>
          <p:nvPr/>
        </p:nvSpPr>
        <p:spPr bwMode="auto">
          <a:xfrm>
            <a:off x="4648200" y="3200400"/>
            <a:ext cx="1524000" cy="1524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73" name="Oval 1029"/>
          <p:cNvSpPr>
            <a:spLocks noChangeArrowheads="1"/>
          </p:cNvSpPr>
          <p:nvPr/>
        </p:nvSpPr>
        <p:spPr bwMode="auto">
          <a:xfrm>
            <a:off x="3962400" y="2514600"/>
            <a:ext cx="2895600" cy="28956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74" name="Line 1030"/>
          <p:cNvSpPr>
            <a:spLocks noChangeShapeType="1"/>
          </p:cNvSpPr>
          <p:nvPr/>
        </p:nvSpPr>
        <p:spPr bwMode="auto">
          <a:xfrm flipV="1">
            <a:off x="5562600" y="31242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75" name="Line 1031"/>
          <p:cNvSpPr>
            <a:spLocks noChangeShapeType="1"/>
          </p:cNvSpPr>
          <p:nvPr/>
        </p:nvSpPr>
        <p:spPr bwMode="auto">
          <a:xfrm>
            <a:off x="5562600" y="40386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76" name="Line 1032"/>
          <p:cNvSpPr>
            <a:spLocks noChangeShapeType="1"/>
          </p:cNvSpPr>
          <p:nvPr/>
        </p:nvSpPr>
        <p:spPr bwMode="auto">
          <a:xfrm flipH="1">
            <a:off x="4267200" y="40386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77" name="Line 1033"/>
          <p:cNvSpPr>
            <a:spLocks noChangeShapeType="1"/>
          </p:cNvSpPr>
          <p:nvPr/>
        </p:nvSpPr>
        <p:spPr bwMode="auto">
          <a:xfrm flipH="1" flipV="1">
            <a:off x="4419600" y="28956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78" name="Oval 1034"/>
          <p:cNvSpPr>
            <a:spLocks noChangeArrowheads="1"/>
          </p:cNvSpPr>
          <p:nvPr/>
        </p:nvSpPr>
        <p:spPr bwMode="auto">
          <a:xfrm>
            <a:off x="2209800" y="38862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79" name="Oval 1035"/>
          <p:cNvSpPr>
            <a:spLocks noChangeArrowheads="1"/>
          </p:cNvSpPr>
          <p:nvPr/>
        </p:nvSpPr>
        <p:spPr bwMode="auto">
          <a:xfrm>
            <a:off x="1600200" y="3276600"/>
            <a:ext cx="1524000" cy="1524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80" name="Oval 1036"/>
          <p:cNvSpPr>
            <a:spLocks noChangeArrowheads="1"/>
          </p:cNvSpPr>
          <p:nvPr/>
        </p:nvSpPr>
        <p:spPr bwMode="auto">
          <a:xfrm>
            <a:off x="914400" y="2590800"/>
            <a:ext cx="2895600" cy="28956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81" name="Oval 1037"/>
          <p:cNvSpPr>
            <a:spLocks noChangeArrowheads="1"/>
          </p:cNvSpPr>
          <p:nvPr/>
        </p:nvSpPr>
        <p:spPr bwMode="auto">
          <a:xfrm>
            <a:off x="228600" y="1905000"/>
            <a:ext cx="4267200" cy="42672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82" name="Line 1038"/>
          <p:cNvSpPr>
            <a:spLocks noChangeShapeType="1"/>
          </p:cNvSpPr>
          <p:nvPr/>
        </p:nvSpPr>
        <p:spPr bwMode="auto">
          <a:xfrm flipV="1">
            <a:off x="2514600" y="2743200"/>
            <a:ext cx="1524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83" name="Line 1039"/>
          <p:cNvSpPr>
            <a:spLocks noChangeShapeType="1"/>
          </p:cNvSpPr>
          <p:nvPr/>
        </p:nvSpPr>
        <p:spPr bwMode="auto">
          <a:xfrm>
            <a:off x="2514600" y="4191000"/>
            <a:ext cx="13716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84" name="Line 1040"/>
          <p:cNvSpPr>
            <a:spLocks noChangeShapeType="1"/>
          </p:cNvSpPr>
          <p:nvPr/>
        </p:nvSpPr>
        <p:spPr bwMode="auto">
          <a:xfrm flipH="1">
            <a:off x="609600" y="4114800"/>
            <a:ext cx="1600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85" name="Line 1041"/>
          <p:cNvSpPr>
            <a:spLocks noChangeShapeType="1"/>
          </p:cNvSpPr>
          <p:nvPr/>
        </p:nvSpPr>
        <p:spPr bwMode="auto">
          <a:xfrm flipH="1" flipV="1">
            <a:off x="990600" y="2514600"/>
            <a:ext cx="1219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86" name="Oval 1042"/>
          <p:cNvSpPr>
            <a:spLocks noChangeArrowheads="1"/>
          </p:cNvSpPr>
          <p:nvPr/>
        </p:nvSpPr>
        <p:spPr bwMode="auto">
          <a:xfrm>
            <a:off x="4114800" y="3048000"/>
            <a:ext cx="304800" cy="1828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87" name="Oval 1043"/>
          <p:cNvSpPr>
            <a:spLocks noChangeArrowheads="1"/>
          </p:cNvSpPr>
          <p:nvPr/>
        </p:nvSpPr>
        <p:spPr bwMode="auto">
          <a:xfrm>
            <a:off x="4800600" y="50292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88" name="Oval 1044"/>
          <p:cNvSpPr>
            <a:spLocks noChangeArrowheads="1"/>
          </p:cNvSpPr>
          <p:nvPr/>
        </p:nvSpPr>
        <p:spPr bwMode="auto">
          <a:xfrm>
            <a:off x="4191000" y="4419600"/>
            <a:ext cx="1524000" cy="15240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89" name="Oval 1045"/>
          <p:cNvSpPr>
            <a:spLocks noChangeArrowheads="1"/>
          </p:cNvSpPr>
          <p:nvPr/>
        </p:nvSpPr>
        <p:spPr bwMode="auto">
          <a:xfrm>
            <a:off x="3505200" y="3733800"/>
            <a:ext cx="2895600" cy="2895600"/>
          </a:xfrm>
          <a:prstGeom prst="ellips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90" name="Line 1046"/>
          <p:cNvSpPr>
            <a:spLocks noChangeShapeType="1"/>
          </p:cNvSpPr>
          <p:nvPr/>
        </p:nvSpPr>
        <p:spPr bwMode="auto">
          <a:xfrm flipV="1">
            <a:off x="5105400" y="4343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91" name="Line 1047"/>
          <p:cNvSpPr>
            <a:spLocks noChangeShapeType="1"/>
          </p:cNvSpPr>
          <p:nvPr/>
        </p:nvSpPr>
        <p:spPr bwMode="auto">
          <a:xfrm>
            <a:off x="5105400" y="5334000"/>
            <a:ext cx="914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92" name="Line 1048"/>
          <p:cNvSpPr>
            <a:spLocks noChangeShapeType="1"/>
          </p:cNvSpPr>
          <p:nvPr/>
        </p:nvSpPr>
        <p:spPr bwMode="auto">
          <a:xfrm flipH="1">
            <a:off x="3810000" y="52578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93" name="Line 1049"/>
          <p:cNvSpPr>
            <a:spLocks noChangeShapeType="1"/>
          </p:cNvSpPr>
          <p:nvPr/>
        </p:nvSpPr>
        <p:spPr bwMode="auto">
          <a:xfrm flipH="1" flipV="1">
            <a:off x="3962400" y="41148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94" name="Rectangle 1050"/>
          <p:cNvSpPr>
            <a:spLocks noChangeArrowheads="1"/>
          </p:cNvSpPr>
          <p:nvPr/>
        </p:nvSpPr>
        <p:spPr bwMode="auto">
          <a:xfrm>
            <a:off x="4038600" y="3886200"/>
            <a:ext cx="152400" cy="152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95" name="Rectangle 1051"/>
          <p:cNvSpPr>
            <a:spLocks noChangeArrowheads="1"/>
          </p:cNvSpPr>
          <p:nvPr/>
        </p:nvSpPr>
        <p:spPr bwMode="auto">
          <a:xfrm>
            <a:off x="4343400" y="3733800"/>
            <a:ext cx="152400" cy="152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7196" name="Text Box 1052"/>
          <p:cNvSpPr txBox="1">
            <a:spLocks noChangeArrowheads="1"/>
          </p:cNvSpPr>
          <p:nvPr/>
        </p:nvSpPr>
        <p:spPr bwMode="auto">
          <a:xfrm>
            <a:off x="6781800" y="4038600"/>
            <a:ext cx="1981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r>
              <a:rPr lang="es-ES_tradnl" altLang="es-MX" sz="2400"/>
              <a:t>Uno de los puntos puede ser descartado porque normalmente está fuera de la tierra.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762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¿Y la precisión?</a:t>
            </a:r>
          </a:p>
        </p:txBody>
      </p:sp>
      <p:sp>
        <p:nvSpPr>
          <p:cNvPr id="8195" name="Text Box 2051"/>
          <p:cNvSpPr txBox="1">
            <a:spLocks noChangeArrowheads="1"/>
          </p:cNvSpPr>
          <p:nvPr/>
        </p:nvSpPr>
        <p:spPr bwMode="auto">
          <a:xfrm>
            <a:off x="381000" y="1371600"/>
            <a:ext cx="83058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600">
                <a:latin typeface="Verdana" pitchFamily="34" charset="0"/>
              </a:rPr>
              <a:t>La onda electromagnética viaja a 300.000Km por segundo. Entonces:</a:t>
            </a:r>
          </a:p>
        </p:txBody>
      </p:sp>
      <p:sp>
        <p:nvSpPr>
          <p:cNvPr id="8196" name="Text Box 2052"/>
          <p:cNvSpPr txBox="1">
            <a:spLocks noChangeArrowheads="1"/>
          </p:cNvSpPr>
          <p:nvPr/>
        </p:nvSpPr>
        <p:spPr bwMode="auto">
          <a:xfrm>
            <a:off x="533400" y="2590800"/>
            <a:ext cx="7848600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600">
                <a:latin typeface="Verdana" pitchFamily="34" charset="0"/>
              </a:rPr>
              <a:t>Una milésima de segundo             </a:t>
            </a:r>
            <a:r>
              <a:rPr lang="es-ES_tradnl" altLang="es-MX" sz="2600">
                <a:latin typeface="Verdana" pitchFamily="34" charset="0"/>
                <a:sym typeface="Wingdings" pitchFamily="2" charset="2"/>
              </a:rPr>
              <a:t> 300Km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600">
                <a:latin typeface="Verdana" pitchFamily="34" charset="0"/>
                <a:sym typeface="Wingdings" pitchFamily="2" charset="2"/>
              </a:rPr>
              <a:t>Una millonésima de segundo         300m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600">
                <a:latin typeface="Verdana" pitchFamily="34" charset="0"/>
                <a:sym typeface="Wingdings" pitchFamily="2" charset="2"/>
              </a:rPr>
              <a:t>Una cienmillonésima de segundo   3m</a:t>
            </a:r>
          </a:p>
        </p:txBody>
      </p:sp>
      <p:sp>
        <p:nvSpPr>
          <p:cNvPr id="8197" name="Text Box 2053"/>
          <p:cNvSpPr txBox="1">
            <a:spLocks noChangeArrowheads="1"/>
          </p:cNvSpPr>
          <p:nvPr/>
        </p:nvSpPr>
        <p:spPr bwMode="auto">
          <a:xfrm>
            <a:off x="609600" y="4572000"/>
            <a:ext cx="7848600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600">
                <a:latin typeface="Verdana" pitchFamily="34" charset="0"/>
              </a:rPr>
              <a:t>¿Cuánto vale un reloj que tenga esa precisión? US$30.000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600">
                <a:latin typeface="Verdana" pitchFamily="34" charset="0"/>
              </a:rPr>
              <a:t>Entonces mi GPS de US$200 tiene algún truco o es camelo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7526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¿Cómo hace un GPS de US$200 para tener la precisión de un reloj de $30.000?</a:t>
            </a:r>
          </a:p>
        </p:txBody>
      </p:sp>
      <p:sp>
        <p:nvSpPr>
          <p:cNvPr id="9219" name="Rectangle 1027"/>
          <p:cNvSpPr>
            <a:spLocks noChangeArrowheads="1"/>
          </p:cNvSpPr>
          <p:nvPr/>
        </p:nvSpPr>
        <p:spPr bwMode="auto">
          <a:xfrm>
            <a:off x="1295400" y="4800600"/>
            <a:ext cx="2286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9220" name="Rectangle 1028"/>
          <p:cNvSpPr>
            <a:spLocks noChangeArrowheads="1"/>
          </p:cNvSpPr>
          <p:nvPr/>
        </p:nvSpPr>
        <p:spPr bwMode="auto">
          <a:xfrm>
            <a:off x="2438400" y="5638800"/>
            <a:ext cx="2286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9221" name="Line 1029"/>
          <p:cNvSpPr>
            <a:spLocks noChangeShapeType="1"/>
          </p:cNvSpPr>
          <p:nvPr/>
        </p:nvSpPr>
        <p:spPr bwMode="auto">
          <a:xfrm flipV="1">
            <a:off x="1447800" y="3581400"/>
            <a:ext cx="17526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2" name="Line 1030"/>
          <p:cNvSpPr>
            <a:spLocks noChangeShapeType="1"/>
          </p:cNvSpPr>
          <p:nvPr/>
        </p:nvSpPr>
        <p:spPr bwMode="auto">
          <a:xfrm flipV="1">
            <a:off x="2590800" y="3200400"/>
            <a:ext cx="0" cy="2438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3" name="Line 1031"/>
          <p:cNvSpPr>
            <a:spLocks noChangeShapeType="1"/>
          </p:cNvSpPr>
          <p:nvPr/>
        </p:nvSpPr>
        <p:spPr bwMode="auto">
          <a:xfrm rot="20732751" flipV="1">
            <a:off x="1295400" y="3352800"/>
            <a:ext cx="1752600" cy="1219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4" name="Line 1032"/>
          <p:cNvSpPr>
            <a:spLocks noChangeShapeType="1"/>
          </p:cNvSpPr>
          <p:nvPr/>
        </p:nvSpPr>
        <p:spPr bwMode="auto">
          <a:xfrm rot="20736116" flipV="1">
            <a:off x="2286000" y="3276600"/>
            <a:ext cx="1588" cy="24384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2743200" y="41148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/>
              <a:t>Tomadas</a:t>
            </a:r>
          </a:p>
        </p:txBody>
      </p:sp>
      <p:sp>
        <p:nvSpPr>
          <p:cNvPr id="9226" name="Text Box 1034"/>
          <p:cNvSpPr txBox="1">
            <a:spLocks noChangeArrowheads="1"/>
          </p:cNvSpPr>
          <p:nvPr/>
        </p:nvSpPr>
        <p:spPr bwMode="auto">
          <a:xfrm>
            <a:off x="1143000" y="3657600"/>
            <a:ext cx="104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/>
              <a:t>Reales</a:t>
            </a:r>
          </a:p>
        </p:txBody>
      </p:sp>
      <p:sp>
        <p:nvSpPr>
          <p:cNvPr id="9227" name="Rectangle 1035"/>
          <p:cNvSpPr>
            <a:spLocks noChangeArrowheads="1"/>
          </p:cNvSpPr>
          <p:nvPr/>
        </p:nvSpPr>
        <p:spPr bwMode="auto">
          <a:xfrm>
            <a:off x="5181600" y="4648200"/>
            <a:ext cx="2286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9228" name="Rectangle 1036"/>
          <p:cNvSpPr>
            <a:spLocks noChangeArrowheads="1"/>
          </p:cNvSpPr>
          <p:nvPr/>
        </p:nvSpPr>
        <p:spPr bwMode="auto">
          <a:xfrm>
            <a:off x="6324600" y="5486400"/>
            <a:ext cx="2286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9229" name="Line 1037"/>
          <p:cNvSpPr>
            <a:spLocks noChangeShapeType="1"/>
          </p:cNvSpPr>
          <p:nvPr/>
        </p:nvSpPr>
        <p:spPr bwMode="auto">
          <a:xfrm flipV="1">
            <a:off x="5334000" y="3429000"/>
            <a:ext cx="17526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30" name="Line 1038"/>
          <p:cNvSpPr>
            <a:spLocks noChangeShapeType="1"/>
          </p:cNvSpPr>
          <p:nvPr/>
        </p:nvSpPr>
        <p:spPr bwMode="auto">
          <a:xfrm flipV="1">
            <a:off x="6477000" y="3048000"/>
            <a:ext cx="0" cy="2438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31" name="Line 1039"/>
          <p:cNvSpPr>
            <a:spLocks noChangeShapeType="1"/>
          </p:cNvSpPr>
          <p:nvPr/>
        </p:nvSpPr>
        <p:spPr bwMode="auto">
          <a:xfrm rot="20732751" flipV="1">
            <a:off x="5181600" y="3200400"/>
            <a:ext cx="1752600" cy="1219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32" name="Line 1040"/>
          <p:cNvSpPr>
            <a:spLocks noChangeShapeType="1"/>
          </p:cNvSpPr>
          <p:nvPr/>
        </p:nvSpPr>
        <p:spPr bwMode="auto">
          <a:xfrm rot="20736116" flipV="1">
            <a:off x="6172200" y="3124200"/>
            <a:ext cx="1588" cy="24384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33" name="Text Box 1041"/>
          <p:cNvSpPr txBox="1">
            <a:spLocks noChangeArrowheads="1"/>
          </p:cNvSpPr>
          <p:nvPr/>
        </p:nvSpPr>
        <p:spPr bwMode="auto">
          <a:xfrm>
            <a:off x="4572000" y="3733800"/>
            <a:ext cx="104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/>
              <a:t>Reales</a:t>
            </a:r>
          </a:p>
        </p:txBody>
      </p:sp>
      <p:sp>
        <p:nvSpPr>
          <p:cNvPr id="9234" name="Rectangle 1042"/>
          <p:cNvSpPr>
            <a:spLocks noChangeArrowheads="1"/>
          </p:cNvSpPr>
          <p:nvPr/>
        </p:nvSpPr>
        <p:spPr bwMode="auto">
          <a:xfrm>
            <a:off x="7542213" y="4802188"/>
            <a:ext cx="2286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9235" name="Line 1043"/>
          <p:cNvSpPr>
            <a:spLocks noChangeShapeType="1"/>
          </p:cNvSpPr>
          <p:nvPr/>
        </p:nvSpPr>
        <p:spPr bwMode="auto">
          <a:xfrm rot="19094974" flipV="1">
            <a:off x="6780213" y="2744788"/>
            <a:ext cx="1587" cy="2438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36" name="Line 1044"/>
          <p:cNvSpPr>
            <a:spLocks noChangeShapeType="1"/>
          </p:cNvSpPr>
          <p:nvPr/>
        </p:nvSpPr>
        <p:spPr bwMode="auto">
          <a:xfrm rot="18235516" flipV="1">
            <a:off x="6552406" y="2972594"/>
            <a:ext cx="1588" cy="24384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37" name="Text Box 1045"/>
          <p:cNvSpPr txBox="1">
            <a:spLocks noChangeArrowheads="1"/>
          </p:cNvSpPr>
          <p:nvPr/>
        </p:nvSpPr>
        <p:spPr bwMode="auto">
          <a:xfrm>
            <a:off x="7010400" y="36576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/>
              <a:t>Tomadas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Elementos de la corrección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MX" sz="2800" smtClean="0">
                <a:latin typeface="Verdana" pitchFamily="34" charset="0"/>
              </a:rPr>
              <a:t>El sistema internamente es preciso. Los satélites emiten su secuencia exactamente en el momento que deben (a menos que EE.UU. quiera degradar la señal).</a:t>
            </a:r>
          </a:p>
          <a:p>
            <a:pPr>
              <a:lnSpc>
                <a:spcPct val="90000"/>
              </a:lnSpc>
            </a:pPr>
            <a:r>
              <a:rPr lang="es-ES_tradnl" altLang="es-MX" sz="2800" smtClean="0">
                <a:latin typeface="Verdana" pitchFamily="34" charset="0"/>
              </a:rPr>
              <a:t>El adelanto o retraso del aparato GPS es para todos los satélites en conjunto. La corrección es la misma.</a:t>
            </a:r>
          </a:p>
          <a:p>
            <a:pPr>
              <a:lnSpc>
                <a:spcPct val="90000"/>
              </a:lnSpc>
            </a:pPr>
            <a:r>
              <a:rPr lang="es-ES_tradnl" altLang="es-MX" sz="2800" smtClean="0">
                <a:latin typeface="Verdana" pitchFamily="34" charset="0"/>
              </a:rPr>
              <a:t>Cuando las cuatro esferas se acercan lo más posible a un punto, el GPS considera que su reloj está ajustado.</a:t>
            </a:r>
          </a:p>
          <a:p>
            <a:pPr>
              <a:lnSpc>
                <a:spcPct val="90000"/>
              </a:lnSpc>
            </a:pPr>
            <a:r>
              <a:rPr lang="es-ES_tradnl" altLang="es-MX" sz="2800" smtClean="0">
                <a:latin typeface="Verdana" pitchFamily="34" charset="0"/>
              </a:rPr>
              <a:t>En base a las diferencias calcula el EPE.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600" y="1066800"/>
            <a:ext cx="4800600" cy="1143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Repaso de Algunos Conceptos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657600"/>
            <a:ext cx="7772400" cy="24384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Ángulos y direcciones</a:t>
            </a:r>
          </a:p>
          <a:p>
            <a:r>
              <a:rPr lang="es-ES_tradnl" altLang="es-MX" smtClean="0">
                <a:latin typeface="Verdana" pitchFamily="34" charset="0"/>
              </a:rPr>
              <a:t>Velocidades</a:t>
            </a:r>
          </a:p>
          <a:p>
            <a:r>
              <a:rPr lang="es-ES_tradnl" altLang="es-MX" smtClean="0">
                <a:latin typeface="Verdana" pitchFamily="34" charset="0"/>
              </a:rPr>
              <a:t>Tiempos</a:t>
            </a:r>
          </a:p>
          <a:p>
            <a:r>
              <a:rPr lang="es-ES_tradnl" altLang="es-MX" smtClean="0">
                <a:latin typeface="Verdana" pitchFamily="34" charset="0"/>
              </a:rPr>
              <a:t>Distancias</a:t>
            </a:r>
          </a:p>
        </p:txBody>
      </p:sp>
      <p:pic>
        <p:nvPicPr>
          <p:cNvPr id="11268" name="Picture 4" descr="D:\Datos\NAUTICA\Web\images\FondoSatelites.jpg"/>
          <p:cNvPicPr>
            <a:picLocks noChangeAspect="1" noChangeArrowheads="1"/>
          </p:cNvPicPr>
          <p:nvPr/>
        </p:nvPicPr>
        <p:blipFill>
          <a:blip r:embed="rId2">
            <a:lum bright="-30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28956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Ángulos y direcciones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10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MX" sz="2800" smtClean="0">
                <a:latin typeface="Verdana" pitchFamily="34" charset="0"/>
              </a:rPr>
              <a:t>En GPS no existe el rumbo propiamente dicho (adónde apunta la proa)</a:t>
            </a:r>
          </a:p>
          <a:p>
            <a:pPr>
              <a:lnSpc>
                <a:spcPct val="90000"/>
              </a:lnSpc>
            </a:pPr>
            <a:r>
              <a:rPr lang="es-ES_tradnl" altLang="es-MX" sz="2800" smtClean="0">
                <a:latin typeface="Verdana" pitchFamily="34" charset="0"/>
              </a:rPr>
              <a:t>TRACK (TRK) es la dirección del movimiento sobre el fondo.</a:t>
            </a:r>
          </a:p>
          <a:p>
            <a:pPr>
              <a:lnSpc>
                <a:spcPct val="90000"/>
              </a:lnSpc>
            </a:pPr>
            <a:r>
              <a:rPr lang="es-ES_tradnl" altLang="es-MX" sz="2800" smtClean="0">
                <a:latin typeface="Verdana" pitchFamily="34" charset="0"/>
              </a:rPr>
              <a:t>Marcación (bearing=BRG) es la dirección entre la posición actual y un waypoint determinado.</a:t>
            </a:r>
          </a:p>
          <a:p>
            <a:pPr>
              <a:lnSpc>
                <a:spcPct val="90000"/>
              </a:lnSpc>
            </a:pPr>
            <a:r>
              <a:rPr lang="es-ES_tradnl" altLang="es-MX" sz="2800" smtClean="0">
                <a:latin typeface="Verdana" pitchFamily="34" charset="0"/>
              </a:rPr>
              <a:t>Caída o giro (turn=TRN) es la diferencia entre TRACK y BRG.</a:t>
            </a:r>
          </a:p>
          <a:p>
            <a:pPr>
              <a:lnSpc>
                <a:spcPct val="90000"/>
              </a:lnSpc>
            </a:pPr>
            <a:r>
              <a:rPr lang="es-ES_tradnl" altLang="es-MX" sz="2800" smtClean="0">
                <a:latin typeface="Verdana" pitchFamily="34" charset="0"/>
              </a:rPr>
              <a:t>Rumbo a seguir (Course to Steer=CTS) es un rumbo intermedio entre BRG y el rumbo que devuelve el barco a la derrota ideal.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Ángulos</a:t>
            </a:r>
          </a:p>
        </p:txBody>
      </p:sp>
      <p:pic>
        <p:nvPicPr>
          <p:cNvPr id="13315" name="Picture 15" descr="D:\Datos\NAUTICA\Web\CursGPS\GrafSiglasA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705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Velocidades</a:t>
            </a:r>
          </a:p>
        </p:txBody>
      </p:sp>
      <p:sp>
        <p:nvSpPr>
          <p:cNvPr id="14339" name="Text Box 20"/>
          <p:cNvSpPr txBox="1">
            <a:spLocks noChangeArrowheads="1"/>
          </p:cNvSpPr>
          <p:nvPr/>
        </p:nvSpPr>
        <p:spPr bwMode="auto">
          <a:xfrm>
            <a:off x="457200" y="1828800"/>
            <a:ext cx="8458200" cy="347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MX" altLang="es-MX" sz="2800" b="1">
                <a:latin typeface="Verdana" pitchFamily="34" charset="0"/>
              </a:rPr>
              <a:t>Velocidad de avance</a:t>
            </a:r>
            <a:r>
              <a:rPr lang="es-MX" altLang="es-MX" sz="2800">
                <a:latin typeface="Verdana" pitchFamily="34" charset="0"/>
              </a:rPr>
              <a:t> (Speed=SPD) es la velocidad del barco sobre el fondo. Diferencia entre dos posiciones.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MX" altLang="es-MX" sz="2800" b="1">
                <a:latin typeface="Verdana" pitchFamily="34" charset="0"/>
              </a:rPr>
              <a:t>Velocidad hacia el punto</a:t>
            </a:r>
            <a:r>
              <a:rPr lang="es-MX" altLang="es-MX" sz="2800">
                <a:latin typeface="Verdana" pitchFamily="34" charset="0"/>
              </a:rPr>
              <a:t> (Velocity Made Good=VMG) es la diferencia en distancia al punto de destino. </a:t>
            </a:r>
            <a:r>
              <a:rPr lang="es-MX" altLang="es-MX" sz="4000">
                <a:solidFill>
                  <a:srgbClr val="FF0000"/>
                </a:solidFill>
                <a:latin typeface="Verdana" pitchFamily="34" charset="0"/>
              </a:rPr>
              <a:t>NO</a:t>
            </a:r>
            <a:r>
              <a:rPr lang="es-MX" altLang="es-MX" sz="280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s-MX" altLang="es-MX" sz="2800">
                <a:latin typeface="Verdana" pitchFamily="34" charset="0"/>
              </a:rPr>
              <a:t>sirve para calcular tiempo de arribo. Puede ser negativa.</a:t>
            </a:r>
            <a:endParaRPr lang="es-ES" altLang="es-MX" sz="280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Tiempos</a:t>
            </a:r>
          </a:p>
        </p:txBody>
      </p:sp>
      <p:sp>
        <p:nvSpPr>
          <p:cNvPr id="15363" name="Text Box 29"/>
          <p:cNvSpPr txBox="1">
            <a:spLocks noChangeArrowheads="1"/>
          </p:cNvSpPr>
          <p:nvPr/>
        </p:nvSpPr>
        <p:spPr bwMode="auto">
          <a:xfrm>
            <a:off x="457200" y="1828800"/>
            <a:ext cx="8458200" cy="457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MX" altLang="es-MX" sz="2800" b="1">
                <a:latin typeface="Verdana" pitchFamily="34" charset="0"/>
              </a:rPr>
              <a:t>Tiempo estimado en Ruta</a:t>
            </a:r>
            <a:r>
              <a:rPr lang="es-MX" altLang="es-MX" sz="2800">
                <a:latin typeface="Verdana" pitchFamily="34" charset="0"/>
              </a:rPr>
              <a:t> (Estimated time En Route=ETE) es la estimación que hace el aparato del tiempo necesario para llegar a puerto. Responde a la pregunta de los chicos “¿cuánto falta?”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MX" altLang="es-MX" sz="2800" b="1">
                <a:latin typeface="Verdana" pitchFamily="34" charset="0"/>
              </a:rPr>
              <a:t>Hora estimada de Arribo</a:t>
            </a:r>
            <a:r>
              <a:rPr lang="es-MX" altLang="es-MX" sz="2800">
                <a:latin typeface="Verdana" pitchFamily="34" charset="0"/>
              </a:rPr>
              <a:t> (Estimated Time of Arrival=ETA) es la hora a la que se piensa llegar al punto del GOTO. Responde a la pregunta de la madre “¿a qué hora vamos a llegar?”.</a:t>
            </a:r>
            <a:endParaRPr lang="es-ES" altLang="es-MX" sz="280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762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Tiempos</a:t>
            </a:r>
          </a:p>
        </p:txBody>
      </p:sp>
      <p:sp>
        <p:nvSpPr>
          <p:cNvPr id="16387" name="Text Box 11"/>
          <p:cNvSpPr txBox="1">
            <a:spLocks noChangeArrowheads="1"/>
          </p:cNvSpPr>
          <p:nvPr/>
        </p:nvSpPr>
        <p:spPr bwMode="auto">
          <a:xfrm>
            <a:off x="381000" y="1371600"/>
            <a:ext cx="8305800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600">
                <a:latin typeface="Verdana" pitchFamily="34" charset="0"/>
              </a:rPr>
              <a:t>Hay que tener en cuenta que esas estimaciones dependen del VMG, por lo que cuando se hacen bordes, solamente es útil si los bordes rinden parejo, o si se hace un promedio entre los dos bordes.</a:t>
            </a:r>
          </a:p>
        </p:txBody>
      </p:sp>
      <p:pic>
        <p:nvPicPr>
          <p:cNvPr id="16388" name="Picture 16" descr="D:\Datos\NAUTICA\Web\CursGPS\GrafSiglasTiemp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4010025"/>
            <a:ext cx="742632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762000"/>
          </a:xfrm>
          <a:noFill/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Distancias</a:t>
            </a: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381000" y="1752600"/>
            <a:ext cx="8305800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600" b="1">
                <a:latin typeface="Verdana" pitchFamily="34" charset="0"/>
              </a:rPr>
              <a:t>Distancia al Waypoint</a:t>
            </a:r>
            <a:r>
              <a:rPr lang="es-ES_tradnl" altLang="es-MX" sz="2600">
                <a:latin typeface="Verdana" pitchFamily="34" charset="0"/>
              </a:rPr>
              <a:t> (Distance=DST) es la distancia entre nuestra posición actual y el waypoint señalado.</a:t>
            </a:r>
          </a:p>
          <a:p>
            <a:pPr>
              <a:spcBef>
                <a:spcPct val="50000"/>
              </a:spcBef>
              <a:buFontTx/>
              <a:buNone/>
            </a:pPr>
            <a:endParaRPr lang="es-ES_tradnl" altLang="es-MX" sz="2600">
              <a:latin typeface="Verdana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600" b="1">
                <a:latin typeface="Verdana" pitchFamily="34" charset="0"/>
              </a:rPr>
              <a:t>Error transversal de ruta</a:t>
            </a:r>
            <a:r>
              <a:rPr lang="es-ES_tradnl" altLang="es-MX" sz="2600">
                <a:latin typeface="Verdana" pitchFamily="34" charset="0"/>
              </a:rPr>
              <a:t> (Cross Track Error=XTE) distancia a la que se encuentra el barco de la ruta idea que unía el punto donde se activó el GOTO y la posición del waypoint de destino.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9906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Todo junto</a:t>
            </a:r>
          </a:p>
        </p:txBody>
      </p:sp>
      <p:pic>
        <p:nvPicPr>
          <p:cNvPr id="18435" name="Picture 23" descr="D:\Datos\NAUTICA\Web\CursGPS\GrafSiglasVelDis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400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Uso práctico de GPS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752600"/>
            <a:ext cx="38100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MX" smtClean="0">
                <a:latin typeface="Verdana" pitchFamily="34" charset="0"/>
              </a:rPr>
              <a:t>Cuatro pantallas importantes</a:t>
            </a:r>
            <a:br>
              <a:rPr lang="es-ES_tradnl" altLang="es-MX" smtClean="0">
                <a:latin typeface="Verdana" pitchFamily="34" charset="0"/>
              </a:rPr>
            </a:br>
            <a:endParaRPr lang="es-ES_tradnl" altLang="es-MX" smtClean="0">
              <a:latin typeface="Verdana" pitchFamily="34" charset="0"/>
            </a:endParaRPr>
          </a:p>
          <a:p>
            <a:pPr lvl="1">
              <a:lnSpc>
                <a:spcPct val="90000"/>
              </a:lnSpc>
            </a:pPr>
            <a:r>
              <a:rPr lang="es-ES_tradnl" altLang="es-MX" smtClean="0">
                <a:latin typeface="Verdana" pitchFamily="34" charset="0"/>
              </a:rPr>
              <a:t>Estado de satélites</a:t>
            </a:r>
          </a:p>
          <a:p>
            <a:pPr lvl="1">
              <a:lnSpc>
                <a:spcPct val="90000"/>
              </a:lnSpc>
            </a:pPr>
            <a:r>
              <a:rPr lang="es-ES_tradnl" altLang="es-MX" smtClean="0">
                <a:latin typeface="Verdana" pitchFamily="34" charset="0"/>
              </a:rPr>
              <a:t>Navegador</a:t>
            </a:r>
          </a:p>
          <a:p>
            <a:pPr lvl="1">
              <a:lnSpc>
                <a:spcPct val="90000"/>
              </a:lnSpc>
            </a:pPr>
            <a:r>
              <a:rPr lang="es-ES_tradnl" altLang="es-MX" smtClean="0">
                <a:latin typeface="Verdana" pitchFamily="34" charset="0"/>
              </a:rPr>
              <a:t>Timonel</a:t>
            </a:r>
          </a:p>
          <a:p>
            <a:pPr lvl="1">
              <a:lnSpc>
                <a:spcPct val="90000"/>
              </a:lnSpc>
            </a:pPr>
            <a:r>
              <a:rPr lang="es-ES_tradnl" altLang="es-MX" smtClean="0">
                <a:latin typeface="Verdana" pitchFamily="34" charset="0"/>
              </a:rPr>
              <a:t>Vigilancia</a:t>
            </a:r>
          </a:p>
        </p:txBody>
      </p:sp>
      <p:pic>
        <p:nvPicPr>
          <p:cNvPr id="19460" name="Picture 4" descr="D:\Datos\NAUTICA\Web\CursGPS\PantNaveg.jpg"/>
          <p:cNvPicPr>
            <a:picLocks noChangeAspect="1" noChangeArrowheads="1"/>
          </p:cNvPicPr>
          <p:nvPr/>
        </p:nvPicPr>
        <p:blipFill>
          <a:blip r:embed="rId2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600200"/>
            <a:ext cx="1768475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D:\Datos\NAUTICA\Web\CursGPS\PantTrack.jpg"/>
          <p:cNvPicPr>
            <a:picLocks noChangeAspect="1" noChangeArrowheads="1"/>
          </p:cNvPicPr>
          <p:nvPr/>
        </p:nvPicPr>
        <p:blipFill>
          <a:blip r:embed="rId3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038600"/>
            <a:ext cx="1747838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 descr="D:\Datos\NAUTICA\Web\CursGPS\PantTimon1.jpg"/>
          <p:cNvPicPr>
            <a:picLocks noChangeAspect="1" noChangeArrowheads="1"/>
          </p:cNvPicPr>
          <p:nvPr/>
        </p:nvPicPr>
        <p:blipFill>
          <a:blip r:embed="rId4" cstate="print">
            <a:lum bright="12000" contrast="-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1785938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 descr="D:\Datos\NAUTICA\Web\CursGPS\PantSatel.jpg"/>
          <p:cNvPicPr>
            <a:picLocks noChangeAspect="1" noChangeArrowheads="1"/>
          </p:cNvPicPr>
          <p:nvPr/>
        </p:nvPicPr>
        <p:blipFill>
          <a:blip r:embed="rId5" cstate="print">
            <a:lum bright="18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17494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La pantalla del navegador</a:t>
            </a:r>
          </a:p>
        </p:txBody>
      </p:sp>
      <p:pic>
        <p:nvPicPr>
          <p:cNvPr id="20483" name="Picture 3" descr="D:\Datos\NAUTICA\Web\CursGPS\PantNaveg.jpg"/>
          <p:cNvPicPr>
            <a:picLocks noChangeAspect="1" noChangeArrowheads="1"/>
          </p:cNvPicPr>
          <p:nvPr/>
        </p:nvPicPr>
        <p:blipFill>
          <a:blip r:embed="rId2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2455863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352800" y="2133600"/>
            <a:ext cx="5410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>
                <a:latin typeface="Verdana" pitchFamily="34" charset="0"/>
              </a:rPr>
              <a:t>Donde estoy, hacia donde voy y a qué velocidad. Millas navegadas, velocidad promedio u otros datos.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276600" y="3733800"/>
            <a:ext cx="5867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>
                <a:latin typeface="Verdana" pitchFamily="34" charset="0"/>
              </a:rPr>
              <a:t>Pero recordemos el viejo lema del navegador: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>
                <a:latin typeface="Verdana" pitchFamily="34" charset="0"/>
              </a:rPr>
              <a:t>“Yo sé donde estoy, lo que no sé es donde está todo lo demás”.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400">
                <a:latin typeface="Verdana" pitchFamily="34" charset="0"/>
              </a:rPr>
              <a:t>Lat. 34°30,74’S Long. 58°28,60’W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La pantalla del Timonel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514600" y="1828800"/>
            <a:ext cx="4191000" cy="350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800">
                <a:latin typeface="Verdana" pitchFamily="34" charset="0"/>
              </a:rPr>
              <a:t>¿Voy en la dirección correcta?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800">
                <a:latin typeface="Verdana" pitchFamily="34" charset="0"/>
              </a:rPr>
              <a:t>¿Cómo estoy respecto de mi ruta prevista?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800">
                <a:latin typeface="Verdana" pitchFamily="34" charset="0"/>
              </a:rPr>
              <a:t>¿Para dónde tengo que gobernar para ir hacia mi destino?</a:t>
            </a:r>
          </a:p>
        </p:txBody>
      </p:sp>
      <p:pic>
        <p:nvPicPr>
          <p:cNvPr id="21508" name="Picture 4" descr="D:\Datos\NAUTICA\Web\CursGPS\PantTimon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1785938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D:\Datos\NAUTICA\Web\CursGPS\PantTimon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810000"/>
            <a:ext cx="18891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La pantalla de vigilancia</a:t>
            </a:r>
          </a:p>
        </p:txBody>
      </p:sp>
      <p:pic>
        <p:nvPicPr>
          <p:cNvPr id="22531" name="Picture 3" descr="D:\Datos\NAUTICA\Web\CursGPS\PantTrack.jpg"/>
          <p:cNvPicPr>
            <a:picLocks noChangeAspect="1" noChangeArrowheads="1"/>
          </p:cNvPicPr>
          <p:nvPr/>
        </p:nvPicPr>
        <p:blipFill>
          <a:blip r:embed="rId2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2254250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200400" y="1828800"/>
            <a:ext cx="5562600" cy="330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</a:pPr>
            <a:r>
              <a:rPr lang="es-ES_tradnl" altLang="es-MX">
                <a:latin typeface="Verdana" pitchFamily="34" charset="0"/>
              </a:rPr>
              <a:t>Donde estoy respecto de:</a:t>
            </a:r>
          </a:p>
          <a:p>
            <a:pPr>
              <a:buFontTx/>
              <a:buNone/>
            </a:pPr>
            <a:r>
              <a:rPr lang="es-ES_tradnl" altLang="es-MX">
                <a:latin typeface="Verdana" pitchFamily="34" charset="0"/>
              </a:rPr>
              <a:t>-Otros puntos</a:t>
            </a:r>
          </a:p>
          <a:p>
            <a:pPr>
              <a:buFontTx/>
              <a:buNone/>
            </a:pPr>
            <a:r>
              <a:rPr lang="es-ES_tradnl" altLang="es-MX">
                <a:latin typeface="Verdana" pitchFamily="34" charset="0"/>
              </a:rPr>
              <a:t>-Mi ruta</a:t>
            </a:r>
          </a:p>
          <a:p>
            <a:pPr>
              <a:buFontTx/>
              <a:buNone/>
            </a:pPr>
            <a:r>
              <a:rPr lang="es-ES_tradnl" altLang="es-MX">
                <a:latin typeface="Verdana" pitchFamily="34" charset="0"/>
              </a:rPr>
              <a:t>-Generar un waypoint para GOTO Instantáneo (Waypoint MAP)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200400" y="5334000"/>
            <a:ext cx="533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>
                <a:solidFill>
                  <a:srgbClr val="FF0000"/>
                </a:solidFill>
                <a:latin typeface="Verdana" pitchFamily="34" charset="0"/>
              </a:rPr>
              <a:t>¡Cuidado con la escala!</a:t>
            </a:r>
            <a:endParaRPr lang="es-ES_tradnl" altLang="es-MX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Usando Waypoints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5334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altLang="es-MX">
                <a:latin typeface="Verdana" pitchFamily="34" charset="0"/>
              </a:rPr>
              <a:t>Necesidad de codificar:</a:t>
            </a:r>
          </a:p>
          <a:p>
            <a:pPr lvl="1"/>
            <a:r>
              <a:rPr lang="es-ES_tradnl" altLang="es-MX">
                <a:latin typeface="Verdana" pitchFamily="34" charset="0"/>
              </a:rPr>
              <a:t>Waypoints propiamente dichos (lugares seguros)</a:t>
            </a:r>
          </a:p>
          <a:p>
            <a:pPr lvl="1"/>
            <a:r>
              <a:rPr lang="es-ES_tradnl" altLang="es-MX">
                <a:latin typeface="Verdana" pitchFamily="34" charset="0"/>
              </a:rPr>
              <a:t>Cascos a pique y peligros</a:t>
            </a:r>
          </a:p>
          <a:p>
            <a:pPr lvl="1"/>
            <a:r>
              <a:rPr lang="es-ES_tradnl" altLang="es-MX">
                <a:latin typeface="Verdana" pitchFamily="34" charset="0"/>
              </a:rPr>
              <a:t>Asistencia en las entradas a puerto</a:t>
            </a:r>
          </a:p>
          <a:p>
            <a:pPr lvl="1"/>
            <a:r>
              <a:rPr lang="es-ES_tradnl" altLang="es-MX">
                <a:latin typeface="Verdana" pitchFamily="34" charset="0"/>
              </a:rPr>
              <a:t>Ayudas para identificación de objetos.</a:t>
            </a:r>
          </a:p>
          <a:p>
            <a:r>
              <a:rPr lang="es-ES_tradnl" altLang="es-MX">
                <a:latin typeface="Verdana" pitchFamily="34" charset="0"/>
              </a:rPr>
              <a:t>Hay que conocerlos antes de usarlos.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534400" cy="762000"/>
          </a:xfrm>
        </p:spPr>
        <p:txBody>
          <a:bodyPr/>
          <a:lstStyle/>
          <a:p>
            <a:r>
              <a:rPr lang="es-ES_tradnl" altLang="es-MX" sz="3600" smtClean="0">
                <a:latin typeface="Verdana" pitchFamily="34" charset="0"/>
              </a:rPr>
              <a:t>Un ejemplo de uso de waypoints</a:t>
            </a:r>
          </a:p>
        </p:txBody>
      </p:sp>
      <p:pic>
        <p:nvPicPr>
          <p:cNvPr id="24579" name="Picture 6" descr="D:\Datos\NAUTICA\ARTREVIS\UniversidadAgua\Aprox CN Olivos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3314700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7" descr="D:\Datos\NAUTICA\ARTREVIS\UniversidadAgua\AproxFinal CN Olivos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371600"/>
            <a:ext cx="287496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28600" y="304800"/>
            <a:ext cx="8534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4400" b="1">
                <a:latin typeface="Verdana" pitchFamily="34" charset="0"/>
              </a:rPr>
              <a:t>Un programa muy útil: OziExplorer</a:t>
            </a:r>
          </a:p>
        </p:txBody>
      </p:sp>
      <p:graphicFrame>
        <p:nvGraphicFramePr>
          <p:cNvPr id="25603" name="Object 4"/>
          <p:cNvGraphicFramePr>
            <a:graphicFrameLocks noChangeAspect="1"/>
          </p:cNvGraphicFramePr>
          <p:nvPr/>
        </p:nvGraphicFramePr>
        <p:xfrm>
          <a:off x="1143000" y="1600200"/>
          <a:ext cx="6865938" cy="450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Fotografía de Photo Editor" r:id="rId3" imgW="6866667" imgH="4505954" progId="MSPhotoEd.3">
                  <p:embed/>
                </p:oleObj>
              </mc:Choice>
              <mc:Fallback>
                <p:oleObj name="Fotografía de Photo Editor" r:id="rId3" imgW="6866667" imgH="4505954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00200"/>
                        <a:ext cx="6865938" cy="450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534400" cy="609600"/>
          </a:xfrm>
        </p:spPr>
        <p:txBody>
          <a:bodyPr/>
          <a:lstStyle/>
          <a:p>
            <a:r>
              <a:rPr lang="es-ES_tradnl" altLang="es-MX" sz="3200" smtClean="0">
                <a:latin typeface="Verdana" pitchFamily="34" charset="0"/>
              </a:rPr>
              <a:t>Un programa muy útil: OziExplorer</a:t>
            </a:r>
          </a:p>
        </p:txBody>
      </p:sp>
      <p:graphicFrame>
        <p:nvGraphicFramePr>
          <p:cNvPr id="26627" name="Object 5"/>
          <p:cNvGraphicFramePr>
            <a:graphicFrameLocks noChangeAspect="1"/>
          </p:cNvGraphicFramePr>
          <p:nvPr/>
        </p:nvGraphicFramePr>
        <p:xfrm>
          <a:off x="762000" y="895350"/>
          <a:ext cx="7543800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Fotografía de Photo Editor" r:id="rId3" imgW="7780952" imgH="5971429" progId="MSPhotoEd.3">
                  <p:embed/>
                </p:oleObj>
              </mc:Choice>
              <mc:Fallback>
                <p:oleObj name="Fotografía de Photo Editor" r:id="rId3" imgW="7780952" imgH="5971429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895350"/>
                        <a:ext cx="7543800" cy="579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28600" y="304800"/>
            <a:ext cx="8534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4400" b="1">
                <a:latin typeface="Verdana" pitchFamily="34" charset="0"/>
              </a:rPr>
              <a:t>OziExplorer: Introducción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685800" y="1905000"/>
            <a:ext cx="7924800" cy="350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MX"/>
              <a:t>CARGAR UN MAPA YA CALIBRADO</a:t>
            </a:r>
          </a:p>
          <a:p>
            <a:pPr>
              <a:spcBef>
                <a:spcPct val="50000"/>
              </a:spcBef>
            </a:pPr>
            <a:r>
              <a:rPr lang="es-ES" altLang="es-MX"/>
              <a:t>CARGAR UNA LISTA DE WAYPOINTS</a:t>
            </a:r>
          </a:p>
          <a:p>
            <a:pPr>
              <a:spcBef>
                <a:spcPct val="50000"/>
              </a:spcBef>
            </a:pPr>
            <a:r>
              <a:rPr lang="es-ES" altLang="es-MX"/>
              <a:t>CARGAR LOS WAYPOINTS EN EL GPS</a:t>
            </a:r>
          </a:p>
          <a:p>
            <a:pPr>
              <a:spcBef>
                <a:spcPct val="50000"/>
              </a:spcBef>
            </a:pPr>
            <a:r>
              <a:rPr lang="es-ES" altLang="es-MX"/>
              <a:t>BAJAR EL TRACK DE UN GPS</a:t>
            </a:r>
          </a:p>
          <a:p>
            <a:pPr>
              <a:spcBef>
                <a:spcPct val="50000"/>
              </a:spcBef>
            </a:pPr>
            <a:r>
              <a:rPr lang="es-ES" altLang="es-MX"/>
              <a:t>BAJAR WAYPOINTS DEL GPS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4400" b="1">
                <a:latin typeface="Verdana" pitchFamily="34" charset="0"/>
              </a:rPr>
              <a:t>Datos Útiles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04800" y="1066800"/>
            <a:ext cx="8534400" cy="52578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s-AR" altLang="es-MX" sz="20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Times New Roman" charset="0"/>
                <a:hlinkClick r:id="rId2"/>
              </a:rPr>
              <a:t>http://www.garmin.com</a:t>
            </a: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 </a:t>
            </a:r>
            <a:b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</a:b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Página Oficial de Garmin</a:t>
            </a:r>
            <a:endParaRPr lang="es-AR" altLang="es-MX" sz="2000" smtClean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  <a:cs typeface="Times New Roman" charset="0"/>
            </a:endParaRPr>
          </a:p>
          <a:p>
            <a:pPr>
              <a:defRPr/>
            </a:pPr>
            <a:r>
              <a:rPr lang="es-AR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  <a:hlinkClick r:id="rId3"/>
              </a:rPr>
              <a:t>http://www.ozieplorer.com</a:t>
            </a: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 </a:t>
            </a:r>
            <a:b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</a:b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Página Oficial de OziExplorer</a:t>
            </a:r>
            <a:endParaRPr lang="es-AR" altLang="es-MX" sz="2000" smtClean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  <a:cs typeface="Times New Roman" charset="0"/>
            </a:endParaRPr>
          </a:p>
          <a:p>
            <a:pPr>
              <a:defRPr/>
            </a:pPr>
            <a:r>
              <a:rPr lang="es-AR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  <a:hlinkClick r:id="rId4"/>
              </a:rPr>
              <a:t>http://www.seg-riopla.com.ar</a:t>
            </a: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 </a:t>
            </a:r>
            <a:b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</a:b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Página de Arturo Lisdero Molina</a:t>
            </a:r>
            <a:endParaRPr lang="es-AR" altLang="es-MX" sz="2000" smtClean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  <a:cs typeface="Times New Roman" charset="0"/>
            </a:endParaRPr>
          </a:p>
          <a:p>
            <a:pPr>
              <a:defRPr/>
            </a:pPr>
            <a:r>
              <a:rPr lang="es-AR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  <a:hlinkClick r:id="rId5"/>
              </a:rPr>
              <a:t>http://joe.mehaffey.com/</a:t>
            </a: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	 </a:t>
            </a:r>
            <a:b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</a:b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Información variada sobre GPS</a:t>
            </a:r>
            <a:endParaRPr lang="es-AR" altLang="es-MX" sz="2000" smtClean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  <a:cs typeface="Times New Roman" charset="0"/>
            </a:endParaRPr>
          </a:p>
          <a:p>
            <a:pPr>
              <a:defRPr/>
            </a:pPr>
            <a:r>
              <a:rPr lang="es-AR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  <a:hlinkClick r:id="rId6"/>
              </a:rPr>
              <a:t>http://www.uco.es/~bb1rofra/</a:t>
            </a: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/>
            </a:r>
            <a:b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</a:b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Documentación y profundización de GPS. Conexiones y trucos de mantenimiento</a:t>
            </a:r>
            <a:endParaRPr lang="es-AR" altLang="es-MX" sz="2000" smtClean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  <a:cs typeface="Times New Roman" charset="0"/>
            </a:endParaRPr>
          </a:p>
          <a:p>
            <a:pPr>
              <a:defRPr/>
            </a:pPr>
            <a:r>
              <a:rPr lang="es-AR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  <a:hlinkClick r:id="rId7"/>
              </a:rPr>
              <a:t>http://www.tapr.org/~kh2z/Waypoint/Connections.htm</a:t>
            </a: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 </a:t>
            </a:r>
            <a:b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</a:br>
            <a:r>
              <a:rPr lang="en-US" altLang="es-MX" sz="200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cs typeface="Times New Roman" charset="0"/>
              </a:rPr>
              <a:t>Gráfico de conexión Garmin</a:t>
            </a:r>
            <a:endParaRPr lang="es-AR" altLang="es-MX" sz="2000" smtClean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  <a:cs typeface="Times New Roman" charset="0"/>
            </a:endParaRPr>
          </a:p>
          <a:p>
            <a:pPr>
              <a:defRPr/>
            </a:pPr>
            <a:endParaRPr lang="es-ES_tradnl" altLang="es-MX" sz="2000" smtClean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Resumen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 sz="2800" smtClean="0">
                <a:latin typeface="Verdana" pitchFamily="34" charset="0"/>
              </a:rPr>
              <a:t>El GPS no reemplaza a la carta, pero la puede complementar.</a:t>
            </a:r>
          </a:p>
          <a:p>
            <a:r>
              <a:rPr lang="es-ES_tradnl" altLang="es-MX" sz="2800" smtClean="0">
                <a:latin typeface="Verdana" pitchFamily="34" charset="0"/>
              </a:rPr>
              <a:t>Usando las pantallas correctamente, ayuda a una navegación más segura.</a:t>
            </a:r>
          </a:p>
          <a:p>
            <a:r>
              <a:rPr lang="es-ES_tradnl" altLang="es-MX" sz="2800" smtClean="0">
                <a:latin typeface="Verdana" pitchFamily="34" charset="0"/>
              </a:rPr>
              <a:t>Cuando se utilicen waypoints ajenos, se debe entender como fueron dispuestos y con qué finalidad.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MX" smtClean="0">
                <a:latin typeface="Verdana" pitchFamily="34" charset="0"/>
              </a:rPr>
              <a:t>Una codificación posible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28600" y="1828800"/>
            <a:ext cx="4267200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s-ES_tradnl" altLang="es-MX" sz="2800"/>
              <a:t>B</a:t>
            </a:r>
            <a:r>
              <a:rPr lang="es-AR" altLang="es-MX" sz="2800"/>
              <a:t>: Bajos Bancos Peligros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s-AR" altLang="es-MX" sz="2800"/>
              <a:t>C: Canales (luego el canal y el kilometraje)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s-AR" altLang="es-MX" sz="2800"/>
              <a:t>E: Entradas (guías de entrada)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s-ES_tradnl" altLang="es-MX" sz="2800"/>
              <a:t>F: Faros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s-AR" altLang="es-MX" sz="2800"/>
              <a:t>H: Hundimientos peligrosos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s-AR" altLang="es-MX" sz="2800"/>
              <a:t>I: Hundimientos de baja peligrosidad (inofensivos)</a:t>
            </a:r>
            <a:endParaRPr lang="es-ES_tradnl" altLang="es-MX" sz="2800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4724400" y="1752600"/>
            <a:ext cx="4038600" cy="393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AR" altLang="es-MX" sz="2800"/>
              <a:t>T: Torres y Edificios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AR" altLang="es-MX" sz="2800"/>
              <a:t>W: Waypoints - Pasos seguros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AR" altLang="es-MX" sz="2800"/>
              <a:t>X: Especiales (pilotes, torres mareográficas)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AR" altLang="es-MX" sz="2800"/>
              <a:t>S: Señales (boyas)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800"/>
              <a:t>Z: Balizas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altLang="es-MX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altLang="es-MX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990</Words>
  <Application>Microsoft Office PowerPoint</Application>
  <PresentationFormat>Presentación en pantalla (4:3)</PresentationFormat>
  <Paragraphs>125</Paragraphs>
  <Slides>30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Times New Roman</vt:lpstr>
      <vt:lpstr>Arial</vt:lpstr>
      <vt:lpstr>Calibri</vt:lpstr>
      <vt:lpstr>Verdana</vt:lpstr>
      <vt:lpstr>Wingdings</vt:lpstr>
      <vt:lpstr>Diseño predeterminado</vt:lpstr>
      <vt:lpstr>Foto de Microsoft Photo Editor 3.0</vt:lpstr>
      <vt:lpstr>Presentación de PowerPoint</vt:lpstr>
      <vt:lpstr>INTRODUCCIÓN AL GPS USO PRÁCTICO EN NAVEGACIÓN</vt:lpstr>
      <vt:lpstr>Descripción del sistema</vt:lpstr>
      <vt:lpstr>Base del funcionamiento</vt:lpstr>
      <vt:lpstr>Forma de determinar la posición</vt:lpstr>
      <vt:lpstr>Con dos satélites tenemos un círculo de posición</vt:lpstr>
      <vt:lpstr>Con tres satélites tenemos dos puntos de posición</vt:lpstr>
      <vt:lpstr>¿Y la precisión?</vt:lpstr>
      <vt:lpstr>¿Cómo hace un GPS de US$200 para tener la precisión de un reloj de $30.000?</vt:lpstr>
      <vt:lpstr>Elementos de la corrección</vt:lpstr>
      <vt:lpstr>Repaso de Algunos Conceptos</vt:lpstr>
      <vt:lpstr>Ángulos y direcciones</vt:lpstr>
      <vt:lpstr>Ángulos</vt:lpstr>
      <vt:lpstr>Velocidades</vt:lpstr>
      <vt:lpstr>Tiempos</vt:lpstr>
      <vt:lpstr>Tiempos</vt:lpstr>
      <vt:lpstr>Distancias</vt:lpstr>
      <vt:lpstr>Todo junto</vt:lpstr>
      <vt:lpstr>Uso práctico de GPS</vt:lpstr>
      <vt:lpstr>La pantalla del navegador</vt:lpstr>
      <vt:lpstr>La pantalla del Timonel</vt:lpstr>
      <vt:lpstr>La pantalla de vigilancia</vt:lpstr>
      <vt:lpstr>Usando Waypoints</vt:lpstr>
      <vt:lpstr>Un ejemplo de uso de waypoints</vt:lpstr>
      <vt:lpstr>Presentación de PowerPoint</vt:lpstr>
      <vt:lpstr>Un programa muy útil: OziExplorer</vt:lpstr>
      <vt:lpstr>Presentación de PowerPoint</vt:lpstr>
      <vt:lpstr>Presentación de PowerPoint</vt:lpstr>
      <vt:lpstr>Resumen</vt:lpstr>
      <vt:lpstr>Una codificación posible</vt:lpstr>
    </vt:vector>
  </TitlesOfParts>
  <Company>Particular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AL GPS USO PRÁCTICO EN NAVEGACIÓN</dc:title>
  <dc:creator>Arturo L. A. Lisdero Molina</dc:creator>
  <cp:lastModifiedBy>Dell</cp:lastModifiedBy>
  <cp:revision>30</cp:revision>
  <cp:lastPrinted>2001-05-11T02:43:55Z</cp:lastPrinted>
  <dcterms:created xsi:type="dcterms:W3CDTF">2001-05-01T14:39:20Z</dcterms:created>
  <dcterms:modified xsi:type="dcterms:W3CDTF">2014-10-16T17:41:18Z</dcterms:modified>
</cp:coreProperties>
</file>