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92" r:id="rId2"/>
    <p:sldId id="257" r:id="rId3"/>
    <p:sldId id="258" r:id="rId4"/>
    <p:sldId id="259" r:id="rId5"/>
    <p:sldId id="260" r:id="rId6"/>
    <p:sldId id="261" r:id="rId7"/>
    <p:sldId id="262" r:id="rId8"/>
    <p:sldId id="291" r:id="rId9"/>
    <p:sldId id="263" r:id="rId10"/>
    <p:sldId id="264" r:id="rId11"/>
    <p:sldId id="265" r:id="rId12"/>
    <p:sldId id="266" r:id="rId13"/>
    <p:sldId id="267" r:id="rId14"/>
    <p:sldId id="268" r:id="rId15"/>
    <p:sldId id="269" r:id="rId16"/>
    <p:sldId id="270" r:id="rId17"/>
    <p:sldId id="271" r:id="rId18"/>
    <p:sldId id="272" r:id="rId19"/>
    <p:sldId id="273" r:id="rId20"/>
    <p:sldId id="289" r:id="rId21"/>
    <p:sldId id="275" r:id="rId22"/>
    <p:sldId id="290" r:id="rId23"/>
    <p:sldId id="277" r:id="rId24"/>
    <p:sldId id="278" r:id="rId25"/>
    <p:sldId id="279" r:id="rId26"/>
    <p:sldId id="280" r:id="rId27"/>
    <p:sldId id="281" r:id="rId28"/>
    <p:sldId id="282" r:id="rId29"/>
    <p:sldId id="283" r:id="rId30"/>
    <p:sldId id="284" r:id="rId31"/>
  </p:sldIdLst>
  <p:sldSz cx="9144000" cy="6858000" type="screen4x3"/>
  <p:notesSz cx="6858000" cy="9144000"/>
  <p:defaultTextStyle>
    <a:defPPr>
      <a:defRPr lang="es-E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102" d="100"/>
          <a:sy n="102" d="100"/>
        </p:scale>
        <p:origin x="-180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389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89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389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389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6ED27C2-030A-45CC-8889-58EF869E6EC8}" type="slidenum">
              <a:rPr lang="es-ES"/>
              <a:pPr/>
              <a:t>‹Nº›</a:t>
            </a:fld>
            <a:endParaRPr lang="es-ES"/>
          </a:p>
        </p:txBody>
      </p:sp>
    </p:spTree>
    <p:extLst>
      <p:ext uri="{BB962C8B-B14F-4D97-AF65-F5344CB8AC3E}">
        <p14:creationId xmlns:p14="http://schemas.microsoft.com/office/powerpoint/2010/main" val="249613930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mn-ea"/>
        <a:cs typeface="+mn-cs"/>
      </a:defRPr>
    </a:lvl1pPr>
    <a:lvl2pPr marL="457200" algn="l" rtl="0" fontAlgn="base">
      <a:spcBef>
        <a:spcPct val="30000"/>
      </a:spcBef>
      <a:spcAft>
        <a:spcPct val="0"/>
      </a:spcAft>
      <a:defRPr sz="1200" kern="1200">
        <a:solidFill>
          <a:schemeClr val="tx1"/>
        </a:solidFill>
        <a:latin typeface="Times New Roman" charset="0"/>
        <a:ea typeface="+mn-ea"/>
        <a:cs typeface="+mn-cs"/>
      </a:defRPr>
    </a:lvl2pPr>
    <a:lvl3pPr marL="914400" algn="l" rtl="0" fontAlgn="base">
      <a:spcBef>
        <a:spcPct val="30000"/>
      </a:spcBef>
      <a:spcAft>
        <a:spcPct val="0"/>
      </a:spcAft>
      <a:defRPr sz="1200" kern="1200">
        <a:solidFill>
          <a:schemeClr val="tx1"/>
        </a:solidFill>
        <a:latin typeface="Times New Roman" charset="0"/>
        <a:ea typeface="+mn-ea"/>
        <a:cs typeface="+mn-cs"/>
      </a:defRPr>
    </a:lvl3pPr>
    <a:lvl4pPr marL="1371600" algn="l" rtl="0" fontAlgn="base">
      <a:spcBef>
        <a:spcPct val="30000"/>
      </a:spcBef>
      <a:spcAft>
        <a:spcPct val="0"/>
      </a:spcAft>
      <a:defRPr sz="1200" kern="1200">
        <a:solidFill>
          <a:schemeClr val="tx1"/>
        </a:solidFill>
        <a:latin typeface="Times New Roman" charset="0"/>
        <a:ea typeface="+mn-ea"/>
        <a:cs typeface="+mn-cs"/>
      </a:defRPr>
    </a:lvl4pPr>
    <a:lvl5pPr marL="1828800" algn="l" rtl="0" fontAlgn="base">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EB741A-4477-427B-A955-3192EA93D926}" type="slidenum">
              <a:rPr lang="es-ES"/>
              <a:pPr/>
              <a:t>30</a:t>
            </a:fld>
            <a:endParaRPr lang="es-E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r>
              <a:rPr lang="es-MX"/>
              <a:t>GRACIAS</a:t>
            </a:r>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A17AD5A4-977D-4877-9741-0C911DE8AAE6}"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8BF2989F-A3F1-4B4B-B382-67C7161C4F50}"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CFE5876E-533F-4D06-B9EE-3C955D5C3553}"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1007530B-0A93-4E99-A610-6DFA201CC521}"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C3CC3C8D-74A8-43B1-BE39-6DD577CA32C6}"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7D05DD23-1301-4BF0-9FBF-6D98B0E4BF0E}"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CC600ABC-A1B5-4EC9-8CE1-6513C810655A}"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F0E0FD2D-24F1-4F31-8F0E-46AAC546DF5E}"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C34C6693-3EE7-4FC9-AD07-16DD5BFD3464}"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611B0DD5-5E50-4F91-9920-17B181DB0E90}"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969BEAA6-6432-46A0-A87B-574C4A87579C}"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CC"/>
            </a:gs>
            <a:gs pos="100000">
              <a:srgbClr val="FFFFCC">
                <a:gamma/>
                <a:shade val="96471"/>
                <a:invGamma/>
              </a:srgbClr>
            </a:gs>
          </a:gsLst>
          <a:lin ang="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FB8C163-3BF0-4597-ACCC-767CDA5DEA8E}"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http://upload.wikimedia.org/wikipedia/commons/thumb/6/68/Escudo_Unison.png/200px-Escudo_Unison.png"/>
          <p:cNvPicPr/>
          <p:nvPr/>
        </p:nvPicPr>
        <p:blipFill>
          <a:blip r:embed="rId2" cstate="print"/>
          <a:srcRect/>
          <a:stretch>
            <a:fillRect/>
          </a:stretch>
        </p:blipFill>
        <p:spPr bwMode="auto">
          <a:xfrm>
            <a:off x="712979" y="19067"/>
            <a:ext cx="1368152" cy="1523088"/>
          </a:xfrm>
          <a:prstGeom prst="rect">
            <a:avLst/>
          </a:prstGeom>
          <a:noFill/>
          <a:ln w="9525">
            <a:noFill/>
            <a:miter lim="800000"/>
            <a:headEnd/>
            <a:tailEnd/>
          </a:ln>
        </p:spPr>
      </p:pic>
      <p:pic>
        <p:nvPicPr>
          <p:cNvPr id="3" name="2 Imagen" descr="geology"/>
          <p:cNvPicPr/>
          <p:nvPr/>
        </p:nvPicPr>
        <p:blipFill>
          <a:blip r:embed="rId3" cstate="print"/>
          <a:srcRect/>
          <a:stretch>
            <a:fillRect/>
          </a:stretch>
        </p:blipFill>
        <p:spPr bwMode="auto">
          <a:xfrm>
            <a:off x="7179045" y="241784"/>
            <a:ext cx="1939313" cy="1077654"/>
          </a:xfrm>
          <a:prstGeom prst="rect">
            <a:avLst/>
          </a:prstGeom>
          <a:noFill/>
          <a:ln w="9525">
            <a:noFill/>
            <a:miter lim="800000"/>
            <a:headEnd/>
            <a:tailEnd/>
          </a:ln>
        </p:spPr>
      </p:pic>
      <p:sp>
        <p:nvSpPr>
          <p:cNvPr id="4" name="3 CuadroTexto"/>
          <p:cNvSpPr txBox="1"/>
          <p:nvPr/>
        </p:nvSpPr>
        <p:spPr>
          <a:xfrm>
            <a:off x="1979712" y="1916832"/>
            <a:ext cx="4912370" cy="1754326"/>
          </a:xfrm>
          <a:prstGeom prst="rect">
            <a:avLst/>
          </a:prstGeom>
          <a:noFill/>
        </p:spPr>
        <p:txBody>
          <a:bodyPr wrap="none" rtlCol="0">
            <a:spAutoFit/>
          </a:bodyPr>
          <a:lstStyle/>
          <a:p>
            <a:pPr algn="ctr"/>
            <a:r>
              <a:rPr lang="es-MX" b="1" i="1" dirty="0" smtClean="0"/>
              <a:t>UNIVERSIDAD DE SONORA</a:t>
            </a:r>
          </a:p>
          <a:p>
            <a:pPr algn="ctr"/>
            <a:r>
              <a:rPr lang="es-MX" b="1" i="1" dirty="0" smtClean="0"/>
              <a:t>DPTO. GEOLOGIA</a:t>
            </a:r>
          </a:p>
          <a:p>
            <a:pPr algn="ctr"/>
            <a:endParaRPr lang="es-MX" b="1" i="1" dirty="0" smtClean="0"/>
          </a:p>
          <a:p>
            <a:pPr algn="ctr"/>
            <a:r>
              <a:rPr lang="es-MX" b="1" i="1" dirty="0" smtClean="0"/>
              <a:t>MATERIA: CARTOGRAFIA</a:t>
            </a:r>
          </a:p>
          <a:p>
            <a:pPr algn="ctr"/>
            <a:endParaRPr lang="es-MX" b="1" i="1" dirty="0" smtClean="0"/>
          </a:p>
          <a:p>
            <a:pPr algn="ctr"/>
            <a:r>
              <a:rPr lang="es-MX" b="1" i="1" dirty="0" smtClean="0"/>
              <a:t>MAESTRO: MC JOSÉ ALFREDO OCHOA G.</a:t>
            </a:r>
            <a:endParaRPr lang="es-MX" b="1" i="1" dirty="0"/>
          </a:p>
        </p:txBody>
      </p:sp>
      <p:sp>
        <p:nvSpPr>
          <p:cNvPr id="5" name="4 CuadroTexto"/>
          <p:cNvSpPr txBox="1"/>
          <p:nvPr/>
        </p:nvSpPr>
        <p:spPr>
          <a:xfrm>
            <a:off x="1979712" y="4941168"/>
            <a:ext cx="4960525" cy="461665"/>
          </a:xfrm>
          <a:prstGeom prst="rect">
            <a:avLst/>
          </a:prstGeom>
          <a:noFill/>
        </p:spPr>
        <p:txBody>
          <a:bodyPr wrap="none" rtlCol="0">
            <a:spAutoFit/>
          </a:bodyPr>
          <a:lstStyle/>
          <a:p>
            <a:r>
              <a:rPr lang="es-MX" b="1" i="1" dirty="0" smtClean="0"/>
              <a:t>TEMA: </a:t>
            </a:r>
            <a:r>
              <a:rPr lang="es-MX" b="1" i="1" dirty="0" smtClean="0"/>
              <a:t>LA BRUJULA BRUNTON  </a:t>
            </a:r>
            <a:endParaRPr lang="es-MX" b="1" i="1" dirty="0"/>
          </a:p>
        </p:txBody>
      </p:sp>
    </p:spTree>
    <p:extLst>
      <p:ext uri="{BB962C8B-B14F-4D97-AF65-F5344CB8AC3E}">
        <p14:creationId xmlns:p14="http://schemas.microsoft.com/office/powerpoint/2010/main" val="577221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1295400" y="2590800"/>
            <a:ext cx="7239000" cy="1373188"/>
          </a:xfrm>
          <a:prstGeom prst="rect">
            <a:avLst/>
          </a:prstGeom>
          <a:noFill/>
          <a:ln w="9525">
            <a:noFill/>
            <a:miter lim="800000"/>
            <a:headEnd/>
            <a:tailEnd/>
          </a:ln>
          <a:effectLst/>
        </p:spPr>
        <p:txBody>
          <a:bodyPr>
            <a:spAutoFit/>
          </a:bodyPr>
          <a:lstStyle/>
          <a:p>
            <a:pPr algn="ctr"/>
            <a:r>
              <a:rPr lang="es-ES" sz="1800">
                <a:cs typeface="Times New Roman" charset="0"/>
              </a:rPr>
              <a:t>Brújula (del italiano Bussole = Cajita), era desconocida de los antiguos, aunque se cree que la conocían los chinos más de mil años a.  De J.C. de ellos la tomaron los árabes, quienes a su vez le enseñaron a los occidentales durante las cruzadas.</a:t>
            </a:r>
          </a:p>
          <a:p>
            <a:pPr algn="ctr"/>
            <a:r>
              <a:rPr lang="es-ES" sz="1200">
                <a:cs typeface="Times New Roman" charset="0"/>
              </a:rPr>
              <a:t> </a:t>
            </a:r>
          </a:p>
        </p:txBody>
      </p:sp>
      <p:sp>
        <p:nvSpPr>
          <p:cNvPr id="3075" name="Rectangle 3"/>
          <p:cNvSpPr>
            <a:spLocks noChangeArrowheads="1"/>
          </p:cNvSpPr>
          <p:nvPr/>
        </p:nvSpPr>
        <p:spPr bwMode="auto">
          <a:xfrm>
            <a:off x="1676400" y="914400"/>
            <a:ext cx="5181600" cy="822325"/>
          </a:xfrm>
          <a:prstGeom prst="rect">
            <a:avLst/>
          </a:prstGeom>
          <a:noFill/>
          <a:ln w="9525">
            <a:noFill/>
            <a:miter lim="800000"/>
            <a:headEnd/>
            <a:tailEnd/>
          </a:ln>
          <a:effectLst/>
        </p:spPr>
        <p:txBody>
          <a:bodyPr>
            <a:spAutoFit/>
          </a:bodyPr>
          <a:lstStyle/>
          <a:p>
            <a:pPr algn="ctr"/>
            <a:r>
              <a:rPr lang="es-ES">
                <a:cs typeface="Times New Roman" charset="0"/>
              </a:rPr>
              <a:t>LA BRUJULA BRUNTON</a:t>
            </a:r>
          </a:p>
          <a:p>
            <a:pPr algn="ctr" eaLnBrk="0" hangingPunct="0"/>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1000" fill="hold"/>
                                        <p:tgtEl>
                                          <p:spTgt spid="3075"/>
                                        </p:tgtEl>
                                        <p:attrNameLst>
                                          <p:attrName>ppt_w</p:attrName>
                                        </p:attrNameLst>
                                      </p:cBhvr>
                                      <p:tavLst>
                                        <p:tav tm="0">
                                          <p:val>
                                            <p:fltVal val="0"/>
                                          </p:val>
                                        </p:tav>
                                        <p:tav tm="100000">
                                          <p:val>
                                            <p:strVal val="#ppt_w"/>
                                          </p:val>
                                        </p:tav>
                                      </p:tavLst>
                                    </p:anim>
                                    <p:anim calcmode="lin" valueType="num">
                                      <p:cBhvr>
                                        <p:cTn id="8" dur="1000" fill="hold"/>
                                        <p:tgtEl>
                                          <p:spTgt spid="3075"/>
                                        </p:tgtEl>
                                        <p:attrNameLst>
                                          <p:attrName>ppt_h</p:attrName>
                                        </p:attrNameLst>
                                      </p:cBhvr>
                                      <p:tavLst>
                                        <p:tav tm="0">
                                          <p:val>
                                            <p:fltVal val="0"/>
                                          </p:val>
                                        </p:tav>
                                        <p:tav tm="100000">
                                          <p:val>
                                            <p:strVal val="#ppt_h"/>
                                          </p:val>
                                        </p:tav>
                                      </p:tavLst>
                                    </p:anim>
                                    <p:anim calcmode="lin" valueType="num">
                                      <p:cBhvr>
                                        <p:cTn id="9" dur="1000" fill="hold"/>
                                        <p:tgtEl>
                                          <p:spTgt spid="307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07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additive="base">
                                        <p:cTn id="15" dur="500" fill="hold"/>
                                        <p:tgtEl>
                                          <p:spTgt spid="3074"/>
                                        </p:tgtEl>
                                        <p:attrNameLst>
                                          <p:attrName>ppt_x</p:attrName>
                                        </p:attrNameLst>
                                      </p:cBhvr>
                                      <p:tavLst>
                                        <p:tav tm="0">
                                          <p:val>
                                            <p:strVal val="0-#ppt_w/2"/>
                                          </p:val>
                                        </p:tav>
                                        <p:tav tm="100000">
                                          <p:val>
                                            <p:strVal val="#ppt_x"/>
                                          </p:val>
                                        </p:tav>
                                      </p:tavLst>
                                    </p:anim>
                                    <p:anim calcmode="lin" valueType="num">
                                      <p:cBhvr additive="base">
                                        <p:cTn id="16"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P spid="307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685800" y="1689100"/>
            <a:ext cx="7239000" cy="2289175"/>
          </a:xfrm>
          <a:prstGeom prst="rect">
            <a:avLst/>
          </a:prstGeom>
          <a:noFill/>
          <a:ln w="9525">
            <a:noFill/>
            <a:miter lim="800000"/>
            <a:headEnd/>
            <a:tailEnd/>
          </a:ln>
          <a:effectLst/>
        </p:spPr>
        <p:txBody>
          <a:bodyPr>
            <a:spAutoFit/>
          </a:bodyPr>
          <a:lstStyle/>
          <a:p>
            <a:pPr algn="just"/>
            <a:r>
              <a:rPr lang="es-ES" sz="1800">
                <a:cs typeface="Times New Roman" charset="0"/>
              </a:rPr>
              <a:t>La brújula Brunton ó teodolito de bolsillo combina los principios de la brújula de agrimensor, el compas prismático, el clinómetro, el nivel de mano y la plomada.  </a:t>
            </a:r>
            <a:endParaRPr lang="es-MX" sz="1800">
              <a:cs typeface="Times New Roman" charset="0"/>
            </a:endParaRPr>
          </a:p>
          <a:p>
            <a:pPr algn="just"/>
            <a:endParaRPr lang="es-MX" sz="1800">
              <a:cs typeface="Times New Roman" charset="0"/>
            </a:endParaRPr>
          </a:p>
          <a:p>
            <a:pPr algn="just"/>
            <a:r>
              <a:rPr lang="es-ES" sz="1800">
                <a:cs typeface="Times New Roman" charset="0"/>
              </a:rPr>
              <a:t>Este instrumento se une para determinar ángulos azimutales o rumbos de la brújula (con lo que se establece el ángulo horizontal), medir ángulos verticales y comprobar la inclinación de objetos.  </a:t>
            </a:r>
          </a:p>
          <a:p>
            <a:pPr algn="just"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Horizontal)">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04800" y="1371600"/>
            <a:ext cx="8610600" cy="4211638"/>
          </a:xfrm>
          <a:prstGeom prst="rect">
            <a:avLst/>
          </a:prstGeom>
          <a:noFill/>
          <a:ln w="9525">
            <a:noFill/>
            <a:miter lim="800000"/>
            <a:headEnd/>
            <a:tailEnd/>
          </a:ln>
          <a:effectLst/>
        </p:spPr>
        <p:txBody>
          <a:bodyPr>
            <a:spAutoFit/>
          </a:bodyPr>
          <a:lstStyle/>
          <a:p>
            <a:pPr algn="just"/>
            <a:r>
              <a:rPr lang="es-ES" sz="1800">
                <a:cs typeface="Times New Roman" charset="0"/>
              </a:rPr>
              <a:t>El azimut se lee directamente en el circulo graduado de la brújula y la aguja magnética actúa como indicador.  </a:t>
            </a:r>
            <a:endParaRPr lang="es-MX" sz="1800">
              <a:cs typeface="Times New Roman" charset="0"/>
            </a:endParaRPr>
          </a:p>
          <a:p>
            <a:pPr algn="just"/>
            <a:endParaRPr lang="es-MX" sz="1800">
              <a:cs typeface="Times New Roman" charset="0"/>
            </a:endParaRPr>
          </a:p>
          <a:p>
            <a:pPr algn="just"/>
            <a:r>
              <a:rPr lang="es-ES" sz="1800">
                <a:cs typeface="Times New Roman" charset="0"/>
              </a:rPr>
              <a:t>Se sabe este método de lectura directa constituye la forma más exacta de obtener un ángulo con brújula magnética; no obstante, en este método el círculo está numerado a la inversa.  </a:t>
            </a:r>
            <a:endParaRPr lang="es-MX" sz="1800">
              <a:cs typeface="Times New Roman" charset="0"/>
            </a:endParaRPr>
          </a:p>
          <a:p>
            <a:pPr algn="just"/>
            <a:endParaRPr lang="es-MX" sz="1800">
              <a:cs typeface="Times New Roman" charset="0"/>
            </a:endParaRPr>
          </a:p>
          <a:p>
            <a:pPr algn="just"/>
            <a:r>
              <a:rPr lang="es-ES" sz="1800">
                <a:cs typeface="Times New Roman" charset="0"/>
              </a:rPr>
              <a:t>Por lo tanto,  el Este y el Oeste han sido intercambiados y la graduación va de 0° a 360° de derecha a izquierda.  </a:t>
            </a:r>
            <a:endParaRPr lang="es-MX" sz="1800">
              <a:cs typeface="Times New Roman" charset="0"/>
            </a:endParaRPr>
          </a:p>
          <a:p>
            <a:pPr algn="just"/>
            <a:endParaRPr lang="es-MX" sz="1800">
              <a:cs typeface="Times New Roman" charset="0"/>
            </a:endParaRPr>
          </a:p>
          <a:p>
            <a:pPr algn="just"/>
            <a:r>
              <a:rPr lang="es-ES" sz="1800">
                <a:cs typeface="Times New Roman" charset="0"/>
              </a:rPr>
              <a:t>Esto permite que la punta de la aguja magnética que busca el Norte señale directamente el ángulo en el círculo graduado que indica el visor grande del teodolito.  </a:t>
            </a:r>
            <a:endParaRPr lang="es-MX" sz="1800">
              <a:cs typeface="Times New Roman" charset="0"/>
            </a:endParaRPr>
          </a:p>
          <a:p>
            <a:pPr algn="just"/>
            <a:endParaRPr lang="es-MX" sz="1800">
              <a:cs typeface="Times New Roman" charset="0"/>
            </a:endParaRPr>
          </a:p>
          <a:p>
            <a:pPr algn="just"/>
            <a:endParaRPr lang="es-MX" sz="1800">
              <a:cs typeface="Times New Roman" charset="0"/>
            </a:endParaRPr>
          </a:p>
          <a:p>
            <a:pPr algn="just"/>
            <a:r>
              <a:rPr lang="es-ES" sz="1800">
                <a:cs typeface="Times New Roman" charset="0"/>
              </a:rPr>
              <a:t>La Fig.  11 muestra el instrumento y los elementos importantes que lo componen.</a:t>
            </a:r>
          </a:p>
          <a:p>
            <a:pPr algn="just"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12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ChangeArrowheads="1"/>
          </p:cNvSpPr>
          <p:nvPr/>
        </p:nvSpPr>
        <p:spPr bwMode="auto">
          <a:xfrm>
            <a:off x="1630363" y="1801813"/>
            <a:ext cx="9144000" cy="0"/>
          </a:xfrm>
          <a:prstGeom prst="rect">
            <a:avLst/>
          </a:prstGeom>
          <a:noFill/>
          <a:ln w="9525">
            <a:noFill/>
            <a:miter lim="800000"/>
            <a:headEnd/>
            <a:tailEnd/>
          </a:ln>
          <a:effectLst/>
        </p:spPr>
        <p:txBody>
          <a:bodyPr>
            <a:spAutoFit/>
          </a:bodyPr>
          <a:lstStyle/>
          <a:p>
            <a:endParaRPr lang="es-MX"/>
          </a:p>
        </p:txBody>
      </p:sp>
      <p:pic>
        <p:nvPicPr>
          <p:cNvPr id="6146" name="Picture 2" descr="figura7"/>
          <p:cNvPicPr>
            <a:picLocks noChangeAspect="1" noChangeArrowheads="1"/>
          </p:cNvPicPr>
          <p:nvPr/>
        </p:nvPicPr>
        <p:blipFill>
          <a:blip r:embed="rId2"/>
          <a:srcRect/>
          <a:stretch>
            <a:fillRect/>
          </a:stretch>
        </p:blipFill>
        <p:spPr bwMode="auto">
          <a:xfrm>
            <a:off x="0" y="1027113"/>
            <a:ext cx="8915400" cy="493077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76200" y="1416050"/>
            <a:ext cx="8763000" cy="2012950"/>
          </a:xfrm>
          <a:prstGeom prst="rect">
            <a:avLst/>
          </a:prstGeom>
          <a:noFill/>
          <a:ln w="9525">
            <a:noFill/>
            <a:miter lim="800000"/>
            <a:headEnd/>
            <a:tailEnd/>
          </a:ln>
          <a:effectLst/>
        </p:spPr>
        <p:txBody>
          <a:bodyPr>
            <a:spAutoFit/>
          </a:bodyPr>
          <a:lstStyle/>
          <a:p>
            <a:pPr algn="ctr"/>
            <a:r>
              <a:rPr lang="es-ES">
                <a:cs typeface="Times New Roman" charset="0"/>
              </a:rPr>
              <a:t>MAGNETISMO</a:t>
            </a:r>
          </a:p>
          <a:p>
            <a:pPr algn="ctr" eaLnBrk="0" hangingPunct="0"/>
            <a:r>
              <a:rPr lang="es-ES" sz="1200">
                <a:cs typeface="Times New Roman" charset="0"/>
              </a:rPr>
              <a:t> </a:t>
            </a:r>
          </a:p>
          <a:p>
            <a:pPr eaLnBrk="0" hangingPunct="0"/>
            <a:r>
              <a:rPr lang="es-ES" sz="1200">
                <a:cs typeface="Times New Roman" charset="0"/>
              </a:rPr>
              <a:t>	</a:t>
            </a:r>
            <a:r>
              <a:rPr lang="es-ES" sz="1800">
                <a:cs typeface="Times New Roman" charset="0"/>
              </a:rPr>
              <a:t>Se conoció a partir de la observación de la magnetita, que tría pedazos de hierro.  </a:t>
            </a:r>
            <a:endParaRPr lang="es-MX" sz="1800">
              <a:cs typeface="Times New Roman" charset="0"/>
            </a:endParaRPr>
          </a:p>
          <a:p>
            <a:pPr eaLnBrk="0" hangingPunct="0"/>
            <a:endParaRPr lang="es-MX" sz="1800">
              <a:cs typeface="Times New Roman" charset="0"/>
            </a:endParaRPr>
          </a:p>
          <a:p>
            <a:pPr eaLnBrk="0" hangingPunct="0"/>
            <a:r>
              <a:rPr lang="es-ES" sz="1800">
                <a:cs typeface="Times New Roman" charset="0"/>
              </a:rPr>
              <a:t>La tierra es un imán natural cuya acción orientadora sobre una aguja magnética se conoce desde hace tiempo.</a:t>
            </a:r>
          </a:p>
          <a:p>
            <a:pPr eaLnBrk="0" hangingPunct="0"/>
            <a:endParaRPr lang="es-ES"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342900" y="762000"/>
            <a:ext cx="8458200" cy="5489575"/>
          </a:xfrm>
          <a:prstGeom prst="rect">
            <a:avLst/>
          </a:prstGeom>
          <a:noFill/>
          <a:ln w="9525">
            <a:noFill/>
            <a:miter lim="800000"/>
            <a:headEnd/>
            <a:tailEnd/>
          </a:ln>
          <a:effectLst/>
        </p:spPr>
        <p:txBody>
          <a:bodyPr>
            <a:spAutoFit/>
          </a:bodyPr>
          <a:lstStyle/>
          <a:p>
            <a:pPr algn="ctr"/>
            <a:r>
              <a:rPr lang="es-ES">
                <a:cs typeface="Times New Roman" charset="0"/>
              </a:rPr>
              <a:t>Campo Magnético Terrestre.</a:t>
            </a:r>
            <a:endParaRPr lang="es-MX">
              <a:cs typeface="Times New Roman" charset="0"/>
            </a:endParaRPr>
          </a:p>
          <a:p>
            <a:pPr algn="ctr"/>
            <a:endParaRPr lang="es-MX">
              <a:cs typeface="Times New Roman" charset="0"/>
            </a:endParaRPr>
          </a:p>
          <a:p>
            <a:pPr algn="ctr"/>
            <a:endParaRPr lang="es-ES">
              <a:cs typeface="Times New Roman" charset="0"/>
            </a:endParaRPr>
          </a:p>
          <a:p>
            <a:pPr eaLnBrk="0" hangingPunct="0"/>
            <a:r>
              <a:rPr lang="es-ES" sz="1200">
                <a:cs typeface="Times New Roman" charset="0"/>
              </a:rPr>
              <a:t> </a:t>
            </a:r>
          </a:p>
          <a:p>
            <a:pPr eaLnBrk="0" hangingPunct="0"/>
            <a:r>
              <a:rPr lang="es-ES" sz="1200">
                <a:cs typeface="Times New Roman" charset="0"/>
              </a:rPr>
              <a:t>	</a:t>
            </a:r>
            <a:r>
              <a:rPr lang="es-ES" sz="1800" b="1">
                <a:cs typeface="Times New Roman" charset="0"/>
              </a:rPr>
              <a:t>En cada punto de la superficie terrestre una aguja imantada que puede orientarse en cualquier posición del espacio en torno de su centro, adquiera una posición determinada por la dirección del campo magnético terrestre total en dicho punto. </a:t>
            </a:r>
            <a:endParaRPr lang="es-MX" sz="1800" b="1">
              <a:cs typeface="Times New Roman" charset="0"/>
            </a:endParaRPr>
          </a:p>
          <a:p>
            <a:pPr eaLnBrk="0" hangingPunct="0"/>
            <a:r>
              <a:rPr lang="es-ES" sz="1800" b="1">
                <a:cs typeface="Times New Roman" charset="0"/>
              </a:rPr>
              <a:t> </a:t>
            </a:r>
            <a:endParaRPr lang="es-MX" sz="1800" b="1">
              <a:cs typeface="Times New Roman" charset="0"/>
            </a:endParaRPr>
          </a:p>
          <a:p>
            <a:pPr eaLnBrk="0" hangingPunct="0"/>
            <a:endParaRPr lang="es-MX" sz="1800" b="1">
              <a:cs typeface="Times New Roman" charset="0"/>
            </a:endParaRPr>
          </a:p>
          <a:p>
            <a:pPr eaLnBrk="0" hangingPunct="0"/>
            <a:r>
              <a:rPr lang="es-ES" sz="1800" b="1">
                <a:cs typeface="Times New Roman" charset="0"/>
              </a:rPr>
              <a:t>En general esta dirección forma un ángulo con la vertical y la proyección de la aguja sobre un plano horizontal forma un ángulo con el meridiano del lugar.  </a:t>
            </a:r>
            <a:endParaRPr lang="es-MX" sz="1800" b="1">
              <a:cs typeface="Times New Roman" charset="0"/>
            </a:endParaRPr>
          </a:p>
          <a:p>
            <a:pPr eaLnBrk="0" hangingPunct="0"/>
            <a:endParaRPr lang="es-MX" sz="1800" b="1">
              <a:cs typeface="Times New Roman" charset="0"/>
            </a:endParaRPr>
          </a:p>
          <a:p>
            <a:pPr eaLnBrk="0" hangingPunct="0"/>
            <a:endParaRPr lang="es-MX" sz="1800" b="1">
              <a:cs typeface="Times New Roman" charset="0"/>
            </a:endParaRPr>
          </a:p>
          <a:p>
            <a:pPr eaLnBrk="0" hangingPunct="0"/>
            <a:r>
              <a:rPr lang="es-ES" sz="1800" b="1">
                <a:cs typeface="Times New Roman" charset="0"/>
              </a:rPr>
              <a:t>Es conveniente resolver el campo total F en una componente horizontal H (dividida a su vez en sus proyecciones X e Y), y en una componente horizontal H es la inclinación I, y el ángulo entre H y X (el Norte verdadero), es la declinación D, como lo indica la Fig. 12.</a:t>
            </a:r>
          </a:p>
          <a:p>
            <a:pPr eaLnBrk="0" hangingPunct="0"/>
            <a:endParaRPr lang="es-ES" sz="1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ox(in)">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228600" y="1447800"/>
            <a:ext cx="8229600" cy="3662363"/>
          </a:xfrm>
          <a:prstGeom prst="rect">
            <a:avLst/>
          </a:prstGeom>
          <a:noFill/>
          <a:ln w="9525">
            <a:noFill/>
            <a:miter lim="800000"/>
            <a:headEnd/>
            <a:tailEnd/>
          </a:ln>
          <a:effectLst/>
        </p:spPr>
        <p:txBody>
          <a:bodyPr>
            <a:spAutoFit/>
          </a:bodyPr>
          <a:lstStyle/>
          <a:p>
            <a:pPr algn="just"/>
            <a:r>
              <a:rPr lang="es-ES" sz="1800">
                <a:cs typeface="Times New Roman" charset="0"/>
              </a:rPr>
              <a:t>Los polos magnéticos están desplazados unos 18 grados de latitud de los polos geográficos  y no están diametralmente opuestos.  </a:t>
            </a:r>
            <a:endParaRPr lang="es-MX" sz="1800">
              <a:cs typeface="Times New Roman" charset="0"/>
            </a:endParaRPr>
          </a:p>
          <a:p>
            <a:pPr algn="just"/>
            <a:endParaRPr lang="es-MX" sz="1800">
              <a:cs typeface="Times New Roman" charset="0"/>
            </a:endParaRPr>
          </a:p>
          <a:p>
            <a:pPr algn="just"/>
            <a:r>
              <a:rPr lang="es-ES" sz="1800">
                <a:cs typeface="Times New Roman" charset="0"/>
              </a:rPr>
              <a:t>Las irregularidades del campo magnético terrestre pueden verse en los mapas isométricos.</a:t>
            </a:r>
          </a:p>
          <a:p>
            <a:pPr algn="just" eaLnBrk="0" hangingPunct="0"/>
            <a:r>
              <a:rPr lang="es-ES" sz="1800">
                <a:cs typeface="Times New Roman" charset="0"/>
              </a:rPr>
              <a:t> </a:t>
            </a:r>
            <a:endParaRPr lang="es-MX" sz="1800">
              <a:cs typeface="Times New Roman" charset="0"/>
            </a:endParaRPr>
          </a:p>
          <a:p>
            <a:pPr algn="just" eaLnBrk="0" hangingPunct="0"/>
            <a:r>
              <a:rPr lang="es-MX" sz="1800">
                <a:cs typeface="Times New Roman" charset="0"/>
              </a:rPr>
              <a:t>C</a:t>
            </a:r>
            <a:r>
              <a:rPr lang="es-ES" sz="1800">
                <a:cs typeface="Times New Roman" charset="0"/>
              </a:rPr>
              <a:t>on el paso del tiempo el campo sufre cambios continuos.  </a:t>
            </a:r>
            <a:endParaRPr lang="es-MX" sz="1800">
              <a:cs typeface="Times New Roman" charset="0"/>
            </a:endParaRPr>
          </a:p>
          <a:p>
            <a:pPr algn="just" eaLnBrk="0" hangingPunct="0"/>
            <a:endParaRPr lang="es-MX" sz="1800">
              <a:cs typeface="Times New Roman" charset="0"/>
            </a:endParaRPr>
          </a:p>
          <a:p>
            <a:pPr algn="just" eaLnBrk="0" hangingPunct="0"/>
            <a:r>
              <a:rPr lang="es-ES" sz="1800">
                <a:cs typeface="Times New Roman" charset="0"/>
              </a:rPr>
              <a:t>Estos cambios son de varios tipos:  variaciones seculares, cambios progresivos lentos a lo largo del siglo.  </a:t>
            </a:r>
            <a:endParaRPr lang="es-MX" sz="1800">
              <a:cs typeface="Times New Roman" charset="0"/>
            </a:endParaRPr>
          </a:p>
          <a:p>
            <a:pPr algn="just" eaLnBrk="0" hangingPunct="0"/>
            <a:endParaRPr lang="es-MX" sz="1800">
              <a:cs typeface="Times New Roman" charset="0"/>
            </a:endParaRPr>
          </a:p>
          <a:p>
            <a:pPr algn="just" eaLnBrk="0" hangingPunct="0"/>
            <a:r>
              <a:rPr lang="es-ES" sz="1800">
                <a:cs typeface="Times New Roman" charset="0"/>
              </a:rPr>
              <a:t>Variación diurna, con componentes solares y lunares de periodicidad, tormentas magnéticas, variaciones súbitas de gran escala.</a:t>
            </a:r>
            <a:r>
              <a:rPr lang="es-ES" sz="18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ChangeArrowheads="1"/>
          </p:cNvSpPr>
          <p:nvPr/>
        </p:nvSpPr>
        <p:spPr bwMode="auto">
          <a:xfrm>
            <a:off x="1820863" y="2106613"/>
            <a:ext cx="9144000" cy="0"/>
          </a:xfrm>
          <a:prstGeom prst="rect">
            <a:avLst/>
          </a:prstGeom>
          <a:noFill/>
          <a:ln w="9525">
            <a:noFill/>
            <a:miter lim="800000"/>
            <a:headEnd/>
            <a:tailEnd/>
          </a:ln>
          <a:effectLst/>
        </p:spPr>
        <p:txBody>
          <a:bodyPr>
            <a:spAutoFit/>
          </a:bodyPr>
          <a:lstStyle/>
          <a:p>
            <a:endParaRPr lang="es-MX"/>
          </a:p>
        </p:txBody>
      </p:sp>
      <p:pic>
        <p:nvPicPr>
          <p:cNvPr id="10242" name="Picture 2" descr="figura8"/>
          <p:cNvPicPr>
            <a:picLocks noChangeAspect="1" noChangeArrowheads="1"/>
          </p:cNvPicPr>
          <p:nvPr/>
        </p:nvPicPr>
        <p:blipFill>
          <a:blip r:embed="rId2"/>
          <a:srcRect/>
          <a:stretch>
            <a:fillRect/>
          </a:stretch>
        </p:blipFill>
        <p:spPr bwMode="auto">
          <a:xfrm>
            <a:off x="304800" y="1377950"/>
            <a:ext cx="8534400" cy="41021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10243"/>
                                        </p:tgtEl>
                                        <p:attrNameLst>
                                          <p:attrName>style.visibility</p:attrName>
                                        </p:attrNameLst>
                                      </p:cBhvr>
                                      <p:to>
                                        <p:strVal val="visible"/>
                                      </p:to>
                                    </p:set>
                                    <p:anim calcmode="lin" valueType="num">
                                      <p:cBhvr additive="base">
                                        <p:cTn id="7" dur="500" fill="hold"/>
                                        <p:tgtEl>
                                          <p:spTgt spid="10243"/>
                                        </p:tgtEl>
                                        <p:attrNameLst>
                                          <p:attrName>ppt_x</p:attrName>
                                        </p:attrNameLst>
                                      </p:cBhvr>
                                      <p:tavLst>
                                        <p:tav tm="0">
                                          <p:val>
                                            <p:strVal val="0-#ppt_w/2"/>
                                          </p:val>
                                        </p:tav>
                                        <p:tav tm="100000">
                                          <p:val>
                                            <p:strVal val="#ppt_x"/>
                                          </p:val>
                                        </p:tav>
                                      </p:tavLst>
                                    </p:anim>
                                    <p:anim calcmode="lin" valueType="num">
                                      <p:cBhvr additive="base">
                                        <p:cTn id="8" dur="500" fill="hold"/>
                                        <p:tgtEl>
                                          <p:spTgt spid="102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10242"/>
                                        </p:tgtEl>
                                        <p:attrNameLst>
                                          <p:attrName>style.visibility</p:attrName>
                                        </p:attrNameLst>
                                      </p:cBhvr>
                                      <p:to>
                                        <p:strVal val="visible"/>
                                      </p:to>
                                    </p:set>
                                    <p:animEffect transition="in" filter="checkerboard(across)">
                                      <p:cBhvr>
                                        <p:cTn id="13"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304800"/>
            <a:ext cx="9144000" cy="6407150"/>
          </a:xfrm>
          <a:prstGeom prst="rect">
            <a:avLst/>
          </a:prstGeom>
          <a:noFill/>
          <a:ln w="9525">
            <a:noFill/>
            <a:miter lim="800000"/>
            <a:headEnd/>
            <a:tailEnd/>
          </a:ln>
          <a:effectLst/>
        </p:spPr>
        <p:txBody>
          <a:bodyPr>
            <a:spAutoFit/>
          </a:bodyPr>
          <a:lstStyle/>
          <a:p>
            <a:pPr algn="ctr"/>
            <a:r>
              <a:rPr lang="es-ES">
                <a:cs typeface="Times New Roman" charset="0"/>
              </a:rPr>
              <a:t>DECLINACIÓN MAGNETICA</a:t>
            </a:r>
          </a:p>
          <a:p>
            <a:pPr algn="ctr" eaLnBrk="0" hangingPunct="0"/>
            <a:r>
              <a:rPr lang="es-ES" sz="1200">
                <a:cs typeface="Times New Roman" charset="0"/>
              </a:rPr>
              <a:t> </a:t>
            </a:r>
          </a:p>
          <a:p>
            <a:pPr eaLnBrk="0" hangingPunct="0"/>
            <a:r>
              <a:rPr lang="es-ES" sz="1200">
                <a:cs typeface="Times New Roman" charset="0"/>
              </a:rPr>
              <a:t>	</a:t>
            </a:r>
            <a:r>
              <a:rPr lang="es-ES" sz="1800">
                <a:cs typeface="Times New Roman" charset="0"/>
              </a:rPr>
              <a:t>El extremo blanco de la aguja magnética de su teodolito brunton de bolsillo busca y señala el norte magnético.  </a:t>
            </a:r>
            <a:endParaRPr lang="es-MX" sz="1800">
              <a:cs typeface="Times New Roman" charset="0"/>
            </a:endParaRPr>
          </a:p>
          <a:p>
            <a:pPr eaLnBrk="0" hangingPunct="0"/>
            <a:endParaRPr lang="es-MX" sz="1800">
              <a:cs typeface="Times New Roman" charset="0"/>
            </a:endParaRPr>
          </a:p>
          <a:p>
            <a:pPr eaLnBrk="0" hangingPunct="0"/>
            <a:r>
              <a:rPr lang="es-ES" sz="1800">
                <a:cs typeface="Times New Roman" charset="0"/>
              </a:rPr>
              <a:t>Pero el polo Norte magnético y el polo Norte geográfico (verdadero)  de la tierra están muy separados, por lo que sí se desea que la aguja de la lectura del Norte verdadero en el círculo graduado tiene que regularse este círculo.</a:t>
            </a:r>
          </a:p>
          <a:p>
            <a:pPr eaLnBrk="0" hangingPunct="0"/>
            <a:r>
              <a:rPr lang="es-ES" sz="1800">
                <a:cs typeface="Times New Roman" charset="0"/>
              </a:rPr>
              <a:t> </a:t>
            </a:r>
          </a:p>
          <a:p>
            <a:pPr eaLnBrk="0" hangingPunct="0"/>
            <a:r>
              <a:rPr lang="es-ES" sz="1800">
                <a:cs typeface="Times New Roman" charset="0"/>
              </a:rPr>
              <a:t>	El ángulo entre el Norte magnético y el Norte verdadero recibió el nombre de ‘declinación magnética’ y varía de una región a otra.  </a:t>
            </a:r>
            <a:endParaRPr lang="es-MX" sz="1800">
              <a:cs typeface="Times New Roman" charset="0"/>
            </a:endParaRPr>
          </a:p>
          <a:p>
            <a:pPr eaLnBrk="0" hangingPunct="0"/>
            <a:endParaRPr lang="es-MX" sz="1800">
              <a:cs typeface="Times New Roman" charset="0"/>
            </a:endParaRPr>
          </a:p>
          <a:p>
            <a:pPr eaLnBrk="0" hangingPunct="0"/>
            <a:r>
              <a:rPr lang="es-ES" sz="1800">
                <a:cs typeface="Times New Roman" charset="0"/>
              </a:rPr>
              <a:t>En la Fig. 13 aparece la carta isogónica de los Estados Unidos.  </a:t>
            </a:r>
            <a:endParaRPr lang="es-MX" sz="1800">
              <a:cs typeface="Times New Roman" charset="0"/>
            </a:endParaRPr>
          </a:p>
          <a:p>
            <a:pPr eaLnBrk="0" hangingPunct="0"/>
            <a:endParaRPr lang="es-MX" sz="1800">
              <a:cs typeface="Times New Roman" charset="0"/>
            </a:endParaRPr>
          </a:p>
          <a:p>
            <a:pPr eaLnBrk="0" hangingPunct="0"/>
            <a:r>
              <a:rPr lang="es-ES" sz="1800">
                <a:cs typeface="Times New Roman" charset="0"/>
              </a:rPr>
              <a:t>Las curvas situadas  a la izquierda del eje de declinación 0 se llama ‘líneas de declinación Este’,porque la aguja de la brújula señalará al Este del polo Norte verdadero.  </a:t>
            </a:r>
            <a:endParaRPr lang="es-MX" sz="1800">
              <a:cs typeface="Times New Roman" charset="0"/>
            </a:endParaRPr>
          </a:p>
          <a:p>
            <a:pPr eaLnBrk="0" hangingPunct="0"/>
            <a:endParaRPr lang="es-MX" sz="1800">
              <a:cs typeface="Times New Roman" charset="0"/>
            </a:endParaRPr>
          </a:p>
          <a:p>
            <a:pPr eaLnBrk="0" hangingPunct="0"/>
            <a:r>
              <a:rPr lang="es-ES" sz="1800">
                <a:cs typeface="Times New Roman" charset="0"/>
              </a:rPr>
              <a:t>A la derecha del eje 0 se dice que la declinación es Oeste, porque la aguja señala al Oeste del polo Norte verdadero.  </a:t>
            </a:r>
            <a:endParaRPr lang="es-MX" sz="1800">
              <a:cs typeface="Times New Roman" charset="0"/>
            </a:endParaRPr>
          </a:p>
          <a:p>
            <a:pPr eaLnBrk="0" hangingPunct="0"/>
            <a:endParaRPr lang="es-MX" sz="1800">
              <a:cs typeface="Times New Roman" charset="0"/>
            </a:endParaRPr>
          </a:p>
          <a:p>
            <a:pPr eaLnBrk="0" hangingPunct="0"/>
            <a:r>
              <a:rPr lang="es-ES" sz="1800">
                <a:cs typeface="Times New Roman" charset="0"/>
              </a:rPr>
              <a:t>El ángulo de declinación también se encuentra leyendo las notas marginales que hay en los mapas topográficos.</a:t>
            </a:r>
          </a:p>
          <a:p>
            <a:pPr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ssolve">
                                      <p:cBhvr>
                                        <p:cTn id="7"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81000" y="1219200"/>
            <a:ext cx="8305800" cy="3662363"/>
          </a:xfrm>
          <a:prstGeom prst="rect">
            <a:avLst/>
          </a:prstGeom>
          <a:noFill/>
          <a:ln w="9525">
            <a:noFill/>
            <a:miter lim="800000"/>
            <a:headEnd/>
            <a:tailEnd/>
          </a:ln>
          <a:effectLst/>
        </p:spPr>
        <p:txBody>
          <a:bodyPr>
            <a:spAutoFit/>
          </a:bodyPr>
          <a:lstStyle/>
          <a:p>
            <a:pPr algn="just"/>
            <a:r>
              <a:rPr lang="es-ES" sz="1800">
                <a:cs typeface="Times New Roman" charset="0"/>
              </a:rPr>
              <a:t>El mapa está orientado hacia el Norte verdadero, así que al utilizarlo tiene que ajustar el círculo graduado a la declinación magnética del lugar en que se encuentra usted.  </a:t>
            </a:r>
            <a:endParaRPr lang="es-MX" sz="1800">
              <a:cs typeface="Times New Roman" charset="0"/>
            </a:endParaRPr>
          </a:p>
          <a:p>
            <a:pPr algn="just"/>
            <a:endParaRPr lang="es-MX" sz="1800">
              <a:cs typeface="Times New Roman" charset="0"/>
            </a:endParaRPr>
          </a:p>
          <a:p>
            <a:pPr algn="just"/>
            <a:r>
              <a:rPr lang="es-ES" sz="1800">
                <a:cs typeface="Times New Roman" charset="0"/>
              </a:rPr>
              <a:t>Una vez echo este reajuste, la aguja dará una lectura del Norte verdadero en ese círculo graduado.</a:t>
            </a:r>
          </a:p>
          <a:p>
            <a:pPr algn="just" eaLnBrk="0" hangingPunct="0"/>
            <a:r>
              <a:rPr lang="es-ES" sz="1800">
                <a:cs typeface="Times New Roman" charset="0"/>
              </a:rPr>
              <a:t> </a:t>
            </a:r>
          </a:p>
          <a:p>
            <a:pPr algn="just" eaLnBrk="0" hangingPunct="0"/>
            <a:r>
              <a:rPr lang="es-ES" sz="1800">
                <a:cs typeface="Times New Roman" charset="0"/>
              </a:rPr>
              <a:t>	El círculo graduado se reajusta con suma facilidad, pues no hay más que hacerlo girar dando vueltas al tornillo que existe en el costado de la caja.  </a:t>
            </a:r>
            <a:endParaRPr lang="es-MX" sz="1800">
              <a:cs typeface="Times New Roman" charset="0"/>
            </a:endParaRPr>
          </a:p>
          <a:p>
            <a:pPr algn="just" eaLnBrk="0" hangingPunct="0"/>
            <a:endParaRPr lang="es-MX" sz="1800">
              <a:cs typeface="Times New Roman" charset="0"/>
            </a:endParaRPr>
          </a:p>
          <a:p>
            <a:pPr algn="just" eaLnBrk="0" hangingPunct="0"/>
            <a:r>
              <a:rPr lang="es-ES" sz="1800">
                <a:cs typeface="Times New Roman" charset="0"/>
              </a:rPr>
              <a:t>En el párrafo siguiente explicamos como se efectúa el ajuste para tener en cuenta la declinación.</a:t>
            </a:r>
          </a:p>
          <a:p>
            <a:pPr algn="just" eaLnBrk="0" hangingPunct="0"/>
            <a:r>
              <a:rPr lang="es-ES" sz="1800">
                <a:cs typeface="Times New Roman" charset="0"/>
              </a:rPr>
              <a:t> </a:t>
            </a:r>
          </a:p>
          <a:p>
            <a:pPr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 calcmode="lin" valueType="num">
                                      <p:cBhvr additive="base">
                                        <p:cTn id="7" dur="500" fill="hold"/>
                                        <p:tgtEl>
                                          <p:spTgt spid="1229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29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290">
                                            <p:txEl>
                                              <p:pRg st="2" end="2"/>
                                            </p:txEl>
                                          </p:spTgt>
                                        </p:tgtEl>
                                        <p:attrNameLst>
                                          <p:attrName>style.visibility</p:attrName>
                                        </p:attrNameLst>
                                      </p:cBhvr>
                                      <p:to>
                                        <p:strVal val="visible"/>
                                      </p:to>
                                    </p:set>
                                    <p:anim calcmode="lin" valueType="num">
                                      <p:cBhvr additive="base">
                                        <p:cTn id="13" dur="500" fill="hold"/>
                                        <p:tgtEl>
                                          <p:spTgt spid="1229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29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290">
                                            <p:txEl>
                                              <p:pRg st="3" end="3"/>
                                            </p:txEl>
                                          </p:spTgt>
                                        </p:tgtEl>
                                        <p:attrNameLst>
                                          <p:attrName>style.visibility</p:attrName>
                                        </p:attrNameLst>
                                      </p:cBhvr>
                                      <p:to>
                                        <p:strVal val="visible"/>
                                      </p:to>
                                    </p:set>
                                    <p:anim calcmode="lin" valueType="num">
                                      <p:cBhvr additive="base">
                                        <p:cTn id="19" dur="500" fill="hold"/>
                                        <p:tgtEl>
                                          <p:spTgt spid="12290">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29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290">
                                            <p:txEl>
                                              <p:pRg st="4" end="4"/>
                                            </p:txEl>
                                          </p:spTgt>
                                        </p:tgtEl>
                                        <p:attrNameLst>
                                          <p:attrName>style.visibility</p:attrName>
                                        </p:attrNameLst>
                                      </p:cBhvr>
                                      <p:to>
                                        <p:strVal val="visible"/>
                                      </p:to>
                                    </p:set>
                                    <p:anim calcmode="lin" valueType="num">
                                      <p:cBhvr additive="base">
                                        <p:cTn id="25" dur="500" fill="hold"/>
                                        <p:tgtEl>
                                          <p:spTgt spid="12290">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29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2290">
                                            <p:txEl>
                                              <p:pRg st="6" end="6"/>
                                            </p:txEl>
                                          </p:spTgt>
                                        </p:tgtEl>
                                        <p:attrNameLst>
                                          <p:attrName>style.visibility</p:attrName>
                                        </p:attrNameLst>
                                      </p:cBhvr>
                                      <p:to>
                                        <p:strVal val="visible"/>
                                      </p:to>
                                    </p:set>
                                    <p:anim calcmode="lin" valueType="num">
                                      <p:cBhvr additive="base">
                                        <p:cTn id="31" dur="500" fill="hold"/>
                                        <p:tgtEl>
                                          <p:spTgt spid="12290">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290">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290">
                                            <p:txEl>
                                              <p:pRg st="7" end="7"/>
                                            </p:txEl>
                                          </p:spTgt>
                                        </p:tgtEl>
                                        <p:attrNameLst>
                                          <p:attrName>style.visibility</p:attrName>
                                        </p:attrNameLst>
                                      </p:cBhvr>
                                      <p:to>
                                        <p:strVal val="visible"/>
                                      </p:to>
                                    </p:set>
                                    <p:anim calcmode="lin" valueType="num">
                                      <p:cBhvr additive="base">
                                        <p:cTn id="37" dur="500" fill="hold"/>
                                        <p:tgtEl>
                                          <p:spTgt spid="12290">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2290">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81000" y="1600200"/>
            <a:ext cx="8382000" cy="2563813"/>
          </a:xfrm>
          <a:prstGeom prst="rect">
            <a:avLst/>
          </a:prstGeom>
          <a:noFill/>
          <a:ln w="9525">
            <a:noFill/>
            <a:miter lim="800000"/>
            <a:headEnd/>
            <a:tailEnd/>
          </a:ln>
          <a:effectLst/>
        </p:spPr>
        <p:txBody>
          <a:bodyPr>
            <a:spAutoFit/>
          </a:bodyPr>
          <a:lstStyle/>
          <a:p>
            <a:pPr algn="just"/>
            <a:r>
              <a:rPr lang="es-ES" sz="1800">
                <a:cs typeface="Times New Roman" charset="0"/>
              </a:rPr>
              <a:t>Cuando la Declinación magnética es 0.</a:t>
            </a:r>
          </a:p>
          <a:p>
            <a:pPr algn="just" eaLnBrk="0" hangingPunct="0"/>
            <a:r>
              <a:rPr lang="es-ES" sz="1800">
                <a:cs typeface="Times New Roman" charset="0"/>
              </a:rPr>
              <a:t> </a:t>
            </a:r>
          </a:p>
          <a:p>
            <a:pPr algn="just" eaLnBrk="0" hangingPunct="0"/>
            <a:r>
              <a:rPr lang="es-ES" sz="1800">
                <a:cs typeface="Times New Roman" charset="0"/>
              </a:rPr>
              <a:t>Si el círculo está ajustado para una declinación 0, su punto “0” se encontrará directamente debajo de la espiga del 0, de no ocurrir así, dele vueltas al tornillo hasta que el círculo graduado gire a la posición correcta.  </a:t>
            </a:r>
            <a:endParaRPr lang="es-MX" sz="1800">
              <a:cs typeface="Times New Roman" charset="0"/>
            </a:endParaRPr>
          </a:p>
          <a:p>
            <a:pPr algn="just" eaLnBrk="0" hangingPunct="0"/>
            <a:endParaRPr lang="es-MX" sz="1800">
              <a:cs typeface="Times New Roman" charset="0"/>
            </a:endParaRPr>
          </a:p>
          <a:p>
            <a:pPr algn="just" eaLnBrk="0" hangingPunct="0"/>
            <a:r>
              <a:rPr lang="es-ES" sz="1800">
                <a:cs typeface="Times New Roman" charset="0"/>
              </a:rPr>
              <a:t>En esta posición, la brújula da rumbos magnéticos.</a:t>
            </a:r>
          </a:p>
          <a:p>
            <a:pPr algn="just" eaLnBrk="0" hangingPunct="0"/>
            <a:r>
              <a:rPr lang="es-ES" sz="1800">
                <a:cs typeface="Times New Roman" charset="0"/>
              </a:rPr>
              <a:t> </a:t>
            </a:r>
          </a:p>
          <a:p>
            <a:pPr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blinds(horizontal)">
                                      <p:cBhvr>
                                        <p:cTn id="7" dur="500"/>
                                        <p:tgtEl>
                                          <p:spTgt spid="133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14">
                                            <p:txEl>
                                              <p:pRg st="1" end="1"/>
                                            </p:txEl>
                                          </p:spTgt>
                                        </p:tgtEl>
                                        <p:attrNameLst>
                                          <p:attrName>style.visibility</p:attrName>
                                        </p:attrNameLst>
                                      </p:cBhvr>
                                      <p:to>
                                        <p:strVal val="visible"/>
                                      </p:to>
                                    </p:set>
                                    <p:animEffect transition="in" filter="blinds(horizontal)">
                                      <p:cBhvr>
                                        <p:cTn id="12" dur="500"/>
                                        <p:tgtEl>
                                          <p:spTgt spid="133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14">
                                            <p:txEl>
                                              <p:pRg st="2" end="2"/>
                                            </p:txEl>
                                          </p:spTgt>
                                        </p:tgtEl>
                                        <p:attrNameLst>
                                          <p:attrName>style.visibility</p:attrName>
                                        </p:attrNameLst>
                                      </p:cBhvr>
                                      <p:to>
                                        <p:strVal val="visible"/>
                                      </p:to>
                                    </p:set>
                                    <p:animEffect transition="in" filter="blinds(horizontal)">
                                      <p:cBhvr>
                                        <p:cTn id="17" dur="500"/>
                                        <p:tgtEl>
                                          <p:spTgt spid="133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14">
                                            <p:txEl>
                                              <p:pRg st="4" end="4"/>
                                            </p:txEl>
                                          </p:spTgt>
                                        </p:tgtEl>
                                        <p:attrNameLst>
                                          <p:attrName>style.visibility</p:attrName>
                                        </p:attrNameLst>
                                      </p:cBhvr>
                                      <p:to>
                                        <p:strVal val="visible"/>
                                      </p:to>
                                    </p:set>
                                    <p:animEffect transition="in" filter="blinds(horizontal)">
                                      <p:cBhvr>
                                        <p:cTn id="22" dur="500"/>
                                        <p:tgtEl>
                                          <p:spTgt spid="133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314">
                                            <p:txEl>
                                              <p:pRg st="5" end="5"/>
                                            </p:txEl>
                                          </p:spTgt>
                                        </p:tgtEl>
                                        <p:attrNameLst>
                                          <p:attrName>style.visibility</p:attrName>
                                        </p:attrNameLst>
                                      </p:cBhvr>
                                      <p:to>
                                        <p:strVal val="visible"/>
                                      </p:to>
                                    </p:set>
                                    <p:animEffect transition="in" filter="blinds(horizontal)">
                                      <p:cBhvr>
                                        <p:cTn id="27" dur="500"/>
                                        <p:tgtEl>
                                          <p:spTgt spid="133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304800" y="1597025"/>
            <a:ext cx="8534400" cy="3662363"/>
          </a:xfrm>
          <a:prstGeom prst="rect">
            <a:avLst/>
          </a:prstGeom>
          <a:noFill/>
          <a:ln w="9525">
            <a:noFill/>
            <a:miter lim="800000"/>
            <a:headEnd/>
            <a:tailEnd/>
          </a:ln>
          <a:effectLst/>
        </p:spPr>
        <p:txBody>
          <a:bodyPr>
            <a:spAutoFit/>
          </a:bodyPr>
          <a:lstStyle/>
          <a:p>
            <a:pPr algn="just"/>
            <a:r>
              <a:rPr lang="es-ES" sz="1800">
                <a:cs typeface="Times New Roman" charset="0"/>
              </a:rPr>
              <a:t>Cuando la Declinación Magnética es al Este (Sonora).</a:t>
            </a:r>
          </a:p>
          <a:p>
            <a:pPr algn="just" eaLnBrk="0" hangingPunct="0"/>
            <a:r>
              <a:rPr lang="es-ES" sz="1800">
                <a:cs typeface="Times New Roman" charset="0"/>
              </a:rPr>
              <a:t> </a:t>
            </a:r>
          </a:p>
          <a:p>
            <a:pPr algn="just" eaLnBrk="0" hangingPunct="0"/>
            <a:r>
              <a:rPr lang="es-ES" sz="1800">
                <a:cs typeface="Times New Roman" charset="0"/>
              </a:rPr>
              <a:t>	Para ajustar a declinación magnética Este, hay que hacer girar el círculo graduado de izquierda a derecha, desde la espiga del 0 hasta el número de grados de declinación.  </a:t>
            </a:r>
            <a:endParaRPr lang="es-MX" sz="1800">
              <a:cs typeface="Times New Roman" charset="0"/>
            </a:endParaRPr>
          </a:p>
          <a:p>
            <a:pPr algn="just" eaLnBrk="0" hangingPunct="0"/>
            <a:endParaRPr lang="es-MX" sz="1800">
              <a:cs typeface="Times New Roman" charset="0"/>
            </a:endParaRPr>
          </a:p>
          <a:p>
            <a:pPr algn="just" eaLnBrk="0" hangingPunct="0"/>
            <a:r>
              <a:rPr lang="es-ES" sz="1800">
                <a:cs typeface="Times New Roman" charset="0"/>
              </a:rPr>
              <a:t>Por ejemplo, una declinación de 15 grados Este se obtiene dando vueltas al tornillo hasta que el círculo gira de izquierda a derecha, desde la espiga del 0, hasta los 15 grados.  </a:t>
            </a:r>
            <a:endParaRPr lang="es-MX" sz="1800">
              <a:cs typeface="Times New Roman" charset="0"/>
            </a:endParaRPr>
          </a:p>
          <a:p>
            <a:pPr algn="just" eaLnBrk="0" hangingPunct="0"/>
            <a:endParaRPr lang="es-MX" sz="1800">
              <a:cs typeface="Times New Roman" charset="0"/>
            </a:endParaRPr>
          </a:p>
          <a:p>
            <a:pPr algn="just" eaLnBrk="0" hangingPunct="0"/>
            <a:endParaRPr lang="es-MX" sz="1800">
              <a:cs typeface="Times New Roman" charset="0"/>
            </a:endParaRPr>
          </a:p>
          <a:p>
            <a:pPr algn="just" eaLnBrk="0" hangingPunct="0"/>
            <a:r>
              <a:rPr lang="es-ES" sz="1800">
                <a:cs typeface="Times New Roman" charset="0"/>
              </a:rPr>
              <a:t>La marca de los 15 grados se encontrará entonces inmediatamente debajo de la espiga del 0.</a:t>
            </a:r>
          </a:p>
          <a:p>
            <a:pPr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dissolve">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dissolve">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dissolve">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338">
                                            <p:txEl>
                                              <p:pRg st="4" end="4"/>
                                            </p:txEl>
                                          </p:spTgt>
                                        </p:tgtEl>
                                        <p:attrNameLst>
                                          <p:attrName>style.visibility</p:attrName>
                                        </p:attrNameLst>
                                      </p:cBhvr>
                                      <p:to>
                                        <p:strVal val="visible"/>
                                      </p:to>
                                    </p:set>
                                    <p:animEffect transition="in" filter="dissolve">
                                      <p:cBhvr>
                                        <p:cTn id="22" dur="500"/>
                                        <p:tgtEl>
                                          <p:spTgt spid="1433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338">
                                            <p:txEl>
                                              <p:pRg st="7" end="7"/>
                                            </p:txEl>
                                          </p:spTgt>
                                        </p:tgtEl>
                                        <p:attrNameLst>
                                          <p:attrName>style.visibility</p:attrName>
                                        </p:attrNameLst>
                                      </p:cBhvr>
                                      <p:to>
                                        <p:strVal val="visible"/>
                                      </p:to>
                                    </p:set>
                                    <p:animEffect transition="in" filter="dissolve">
                                      <p:cBhvr>
                                        <p:cTn id="27" dur="500"/>
                                        <p:tgtEl>
                                          <p:spTgt spid="1433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533400" y="1600200"/>
            <a:ext cx="8077200" cy="2563813"/>
          </a:xfrm>
          <a:prstGeom prst="rect">
            <a:avLst/>
          </a:prstGeom>
          <a:noFill/>
          <a:ln w="9525">
            <a:noFill/>
            <a:miter lim="800000"/>
            <a:headEnd/>
            <a:tailEnd/>
          </a:ln>
          <a:effectLst/>
        </p:spPr>
        <p:txBody>
          <a:bodyPr>
            <a:spAutoFit/>
          </a:bodyPr>
          <a:lstStyle/>
          <a:p>
            <a:pPr algn="just"/>
            <a:r>
              <a:rPr lang="es-ES" sz="1800">
                <a:cs typeface="Times New Roman" charset="0"/>
              </a:rPr>
              <a:t>Cuando la Declinación Magnética es al Oeste.</a:t>
            </a:r>
          </a:p>
          <a:p>
            <a:pPr algn="just" eaLnBrk="0" hangingPunct="0"/>
            <a:r>
              <a:rPr lang="es-ES" sz="1800">
                <a:cs typeface="Times New Roman" charset="0"/>
              </a:rPr>
              <a:t> </a:t>
            </a:r>
          </a:p>
          <a:p>
            <a:pPr algn="just" eaLnBrk="0" hangingPunct="0"/>
            <a:r>
              <a:rPr lang="es-ES" sz="1800">
                <a:cs typeface="Times New Roman" charset="0"/>
              </a:rPr>
              <a:t>	Para ajustar a declinación magnética Oeste, hay que hacer girar el círculo gradado, de derecha a izquierda, desde la espiga del 0 hasta el número de grados de declinación.  </a:t>
            </a:r>
            <a:endParaRPr lang="es-MX" sz="1800">
              <a:cs typeface="Times New Roman" charset="0"/>
            </a:endParaRPr>
          </a:p>
          <a:p>
            <a:pPr algn="just" eaLnBrk="0" hangingPunct="0"/>
            <a:endParaRPr lang="es-MX" sz="1800">
              <a:cs typeface="Times New Roman" charset="0"/>
            </a:endParaRPr>
          </a:p>
          <a:p>
            <a:pPr algn="just" eaLnBrk="0" hangingPunct="0"/>
            <a:r>
              <a:rPr lang="es-ES" sz="1800">
                <a:cs typeface="Times New Roman" charset="0"/>
              </a:rPr>
              <a:t>Por ejemplo, una declinación de 15 grados Oeste se obtiene dando vueltas al tornillo hasta que el círculo gira de derecha a izquierda, desde la espiga del 0 hasta los 15 grados.  </a:t>
            </a:r>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 calcmode="lin" valueType="num">
                                      <p:cBhvr additive="base">
                                        <p:cTn id="7" dur="500" fill="hold"/>
                                        <p:tgtEl>
                                          <p:spTgt spid="1536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36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362">
                                            <p:txEl>
                                              <p:pRg st="1" end="1"/>
                                            </p:txEl>
                                          </p:spTgt>
                                        </p:tgtEl>
                                        <p:attrNameLst>
                                          <p:attrName>style.visibility</p:attrName>
                                        </p:attrNameLst>
                                      </p:cBhvr>
                                      <p:to>
                                        <p:strVal val="visible"/>
                                      </p:to>
                                    </p:set>
                                    <p:anim calcmode="lin" valueType="num">
                                      <p:cBhvr additive="base">
                                        <p:cTn id="13" dur="500" fill="hold"/>
                                        <p:tgtEl>
                                          <p:spTgt spid="1536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36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362">
                                            <p:txEl>
                                              <p:pRg st="2" end="2"/>
                                            </p:txEl>
                                          </p:spTgt>
                                        </p:tgtEl>
                                        <p:attrNameLst>
                                          <p:attrName>style.visibility</p:attrName>
                                        </p:attrNameLst>
                                      </p:cBhvr>
                                      <p:to>
                                        <p:strVal val="visible"/>
                                      </p:to>
                                    </p:set>
                                    <p:anim calcmode="lin" valueType="num">
                                      <p:cBhvr additive="base">
                                        <p:cTn id="19" dur="500" fill="hold"/>
                                        <p:tgtEl>
                                          <p:spTgt spid="1536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536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5362">
                                            <p:txEl>
                                              <p:pRg st="4" end="4"/>
                                            </p:txEl>
                                          </p:spTgt>
                                        </p:tgtEl>
                                        <p:attrNameLst>
                                          <p:attrName>style.visibility</p:attrName>
                                        </p:attrNameLst>
                                      </p:cBhvr>
                                      <p:to>
                                        <p:strVal val="visible"/>
                                      </p:to>
                                    </p:set>
                                    <p:anim calcmode="lin" valueType="num">
                                      <p:cBhvr additive="base">
                                        <p:cTn id="25" dur="500" fill="hold"/>
                                        <p:tgtEl>
                                          <p:spTgt spid="15362">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536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419100" y="1414463"/>
            <a:ext cx="8305800" cy="2014537"/>
          </a:xfrm>
          <a:prstGeom prst="rect">
            <a:avLst/>
          </a:prstGeom>
          <a:noFill/>
          <a:ln w="9525">
            <a:noFill/>
            <a:miter lim="800000"/>
            <a:headEnd/>
            <a:tailEnd/>
          </a:ln>
          <a:effectLst/>
        </p:spPr>
        <p:txBody>
          <a:bodyPr>
            <a:spAutoFit/>
          </a:bodyPr>
          <a:lstStyle/>
          <a:p>
            <a:pPr algn="just"/>
            <a:r>
              <a:rPr lang="es-ES" sz="1800">
                <a:cs typeface="Times New Roman" charset="0"/>
              </a:rPr>
              <a:t>La marca de los 345 grados (si es azimutal) se encontrará entonces inmediatamente debajo de la espiga del 0 (360 – 15 = 345).</a:t>
            </a:r>
          </a:p>
          <a:p>
            <a:pPr algn="just" eaLnBrk="0" hangingPunct="0"/>
            <a:r>
              <a:rPr lang="es-ES" sz="1800">
                <a:cs typeface="Times New Roman" charset="0"/>
              </a:rPr>
              <a:t> </a:t>
            </a:r>
            <a:endParaRPr lang="es-MX" sz="1800">
              <a:cs typeface="Times New Roman" charset="0"/>
            </a:endParaRPr>
          </a:p>
          <a:p>
            <a:pPr algn="just" eaLnBrk="0" hangingPunct="0"/>
            <a:endParaRPr lang="es-ES" sz="1800">
              <a:cs typeface="Times New Roman" charset="0"/>
            </a:endParaRPr>
          </a:p>
          <a:p>
            <a:pPr algn="just" eaLnBrk="0" hangingPunct="0"/>
            <a:r>
              <a:rPr lang="es-ES" sz="1800">
                <a:cs typeface="Times New Roman" charset="0"/>
              </a:rPr>
              <a:t>	Antes de usar la brújula hay que colocar el círculo graduado en 0, si se desean rumbos magnéticos, o ajustarlo a la declinación magnética del lugar, así se desean lecturas del Norte verdadero.</a:t>
            </a:r>
            <a:r>
              <a:rPr lang="es-ES" sz="1000"/>
              <a:t> </a:t>
            </a: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 calcmode="lin" valueType="num">
                                      <p:cBhvr additive="base">
                                        <p:cTn id="7" dur="500" fill="hold"/>
                                        <p:tgtEl>
                                          <p:spTgt spid="1638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38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386">
                                            <p:txEl>
                                              <p:pRg st="1" end="1"/>
                                            </p:txEl>
                                          </p:spTgt>
                                        </p:tgtEl>
                                        <p:attrNameLst>
                                          <p:attrName>style.visibility</p:attrName>
                                        </p:attrNameLst>
                                      </p:cBhvr>
                                      <p:to>
                                        <p:strVal val="visible"/>
                                      </p:to>
                                    </p:set>
                                    <p:anim calcmode="lin" valueType="num">
                                      <p:cBhvr additive="base">
                                        <p:cTn id="13" dur="500" fill="hold"/>
                                        <p:tgtEl>
                                          <p:spTgt spid="1638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3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386">
                                            <p:txEl>
                                              <p:pRg st="3" end="3"/>
                                            </p:txEl>
                                          </p:spTgt>
                                        </p:tgtEl>
                                        <p:attrNameLst>
                                          <p:attrName>style.visibility</p:attrName>
                                        </p:attrNameLst>
                                      </p:cBhvr>
                                      <p:to>
                                        <p:strVal val="visible"/>
                                      </p:to>
                                    </p:set>
                                    <p:anim calcmode="lin" valueType="num">
                                      <p:cBhvr additive="base">
                                        <p:cTn id="19" dur="500" fill="hold"/>
                                        <p:tgtEl>
                                          <p:spTgt spid="16386">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38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3208338" y="2106613"/>
            <a:ext cx="9144000" cy="0"/>
          </a:xfrm>
          <a:prstGeom prst="rect">
            <a:avLst/>
          </a:prstGeom>
          <a:noFill/>
          <a:ln w="9525">
            <a:noFill/>
            <a:miter lim="800000"/>
            <a:headEnd/>
            <a:tailEnd/>
          </a:ln>
          <a:effectLst/>
        </p:spPr>
        <p:txBody>
          <a:bodyPr>
            <a:spAutoFit/>
          </a:bodyPr>
          <a:lstStyle/>
          <a:p>
            <a:endParaRPr lang="es-MX"/>
          </a:p>
        </p:txBody>
      </p:sp>
      <p:pic>
        <p:nvPicPr>
          <p:cNvPr id="17410" name="Picture 2" descr="figura9"/>
          <p:cNvPicPr>
            <a:picLocks noChangeAspect="1" noChangeArrowheads="1"/>
          </p:cNvPicPr>
          <p:nvPr/>
        </p:nvPicPr>
        <p:blipFill>
          <a:blip r:embed="rId2"/>
          <a:srcRect l="4546" r="12500" b="12500"/>
          <a:stretch>
            <a:fillRect/>
          </a:stretch>
        </p:blipFill>
        <p:spPr bwMode="auto">
          <a:xfrm>
            <a:off x="1524000" y="177800"/>
            <a:ext cx="6307138" cy="6451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0-#ppt_w/2"/>
                                          </p:val>
                                        </p:tav>
                                        <p:tav tm="100000">
                                          <p:val>
                                            <p:strVal val="#ppt_x"/>
                                          </p:val>
                                        </p:tav>
                                      </p:tavLst>
                                    </p:anim>
                                    <p:anim calcmode="lin" valueType="num">
                                      <p:cBhvr additive="base">
                                        <p:cTn id="8" dur="500" fill="hold"/>
                                        <p:tgtEl>
                                          <p:spTgt spid="174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7410"/>
                                        </p:tgtEl>
                                        <p:attrNameLst>
                                          <p:attrName>style.visibility</p:attrName>
                                        </p:attrNameLst>
                                      </p:cBhvr>
                                      <p:to>
                                        <p:strVal val="visible"/>
                                      </p:to>
                                    </p:set>
                                    <p:anim calcmode="lin" valueType="num">
                                      <p:cBhvr additive="base">
                                        <p:cTn id="13" dur="500" fill="hold"/>
                                        <p:tgtEl>
                                          <p:spTgt spid="17410"/>
                                        </p:tgtEl>
                                        <p:attrNameLst>
                                          <p:attrName>ppt_x</p:attrName>
                                        </p:attrNameLst>
                                      </p:cBhvr>
                                      <p:tavLst>
                                        <p:tav tm="0">
                                          <p:val>
                                            <p:strVal val="0-#ppt_w/2"/>
                                          </p:val>
                                        </p:tav>
                                        <p:tav tm="100000">
                                          <p:val>
                                            <p:strVal val="#ppt_x"/>
                                          </p:val>
                                        </p:tav>
                                      </p:tavLst>
                                    </p:anim>
                                    <p:anim calcmode="lin" valueType="num">
                                      <p:cBhvr additive="base">
                                        <p:cTn id="14"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66700" y="838200"/>
            <a:ext cx="8610600" cy="4573588"/>
          </a:xfrm>
          <a:prstGeom prst="rect">
            <a:avLst/>
          </a:prstGeom>
          <a:noFill/>
          <a:ln w="9525">
            <a:noFill/>
            <a:miter lim="800000"/>
            <a:headEnd/>
            <a:tailEnd/>
          </a:ln>
          <a:effectLst/>
        </p:spPr>
        <p:txBody>
          <a:bodyPr>
            <a:spAutoFit/>
          </a:bodyPr>
          <a:lstStyle/>
          <a:p>
            <a:pPr algn="ctr"/>
            <a:r>
              <a:rPr lang="es-ES">
                <a:cs typeface="Times New Roman" charset="0"/>
              </a:rPr>
              <a:t>PROCEDIMIENTO</a:t>
            </a:r>
          </a:p>
          <a:p>
            <a:pPr algn="ctr" eaLnBrk="0" hangingPunct="0"/>
            <a:r>
              <a:rPr lang="es-ES">
                <a:cs typeface="Times New Roman" charset="0"/>
              </a:rPr>
              <a:t> </a:t>
            </a:r>
          </a:p>
          <a:p>
            <a:pPr algn="ctr" eaLnBrk="0" hangingPunct="0"/>
            <a:r>
              <a:rPr lang="es-ES" sz="1200">
                <a:cs typeface="Times New Roman" charset="0"/>
              </a:rPr>
              <a:t> </a:t>
            </a:r>
          </a:p>
          <a:p>
            <a:pPr algn="just" eaLnBrk="0" hangingPunct="0"/>
            <a:r>
              <a:rPr lang="es-ES" sz="1200">
                <a:cs typeface="Times New Roman" charset="0"/>
              </a:rPr>
              <a:t>1</a:t>
            </a:r>
            <a:r>
              <a:rPr lang="es-ES" sz="1800">
                <a:cs typeface="Times New Roman" charset="0"/>
              </a:rPr>
              <a:t>.- Para medir el azimut.</a:t>
            </a:r>
          </a:p>
          <a:p>
            <a:pPr algn="just" eaLnBrk="0" hangingPunct="0"/>
            <a:r>
              <a:rPr lang="es-ES" sz="1800">
                <a:cs typeface="Times New Roman" charset="0"/>
              </a:rPr>
              <a:t> </a:t>
            </a:r>
          </a:p>
          <a:p>
            <a:pPr algn="just" eaLnBrk="0" hangingPunct="0"/>
            <a:r>
              <a:rPr lang="es-ES" sz="1800">
                <a:cs typeface="Times New Roman" charset="0"/>
              </a:rPr>
              <a:t>	El “azimut” es otra forma de decir “dirección”.  </a:t>
            </a:r>
            <a:endParaRPr lang="es-MX" sz="1800">
              <a:cs typeface="Times New Roman" charset="0"/>
            </a:endParaRPr>
          </a:p>
          <a:p>
            <a:pPr algn="just" eaLnBrk="0" hangingPunct="0"/>
            <a:r>
              <a:rPr lang="es-ES" sz="1800">
                <a:cs typeface="Times New Roman" charset="0"/>
              </a:rPr>
              <a:t>Los azimut se suelen medir normalmente de izquierda a derecha y en grados, siendo 0° el Norte.  90° al Este.  180° el Sur y 270° el Oeste.  </a:t>
            </a:r>
            <a:endParaRPr lang="es-MX" sz="1800">
              <a:cs typeface="Times New Roman" charset="0"/>
            </a:endParaRPr>
          </a:p>
          <a:p>
            <a:pPr algn="just" eaLnBrk="0" hangingPunct="0"/>
            <a:endParaRPr lang="es-MX" sz="1800">
              <a:cs typeface="Times New Roman" charset="0"/>
            </a:endParaRPr>
          </a:p>
          <a:p>
            <a:pPr algn="just" eaLnBrk="0" hangingPunct="0"/>
            <a:r>
              <a:rPr lang="es-ES" sz="1800">
                <a:cs typeface="Times New Roman" charset="0"/>
              </a:rPr>
              <a:t>Algunas veces se utiliza la palabra “rumbo” para indicar el azimut el rumbo se suele usar con los instrumentos de medición de cuadrante, que sustituyen a un instrumento con escala de 0° a 360°.  </a:t>
            </a:r>
            <a:endParaRPr lang="es-MX" sz="1800">
              <a:cs typeface="Times New Roman" charset="0"/>
            </a:endParaRPr>
          </a:p>
          <a:p>
            <a:pPr algn="just" eaLnBrk="0" hangingPunct="0"/>
            <a:endParaRPr lang="es-MX" sz="1800">
              <a:cs typeface="Times New Roman" charset="0"/>
            </a:endParaRPr>
          </a:p>
          <a:p>
            <a:pPr algn="just" eaLnBrk="0" hangingPunct="0"/>
            <a:r>
              <a:rPr lang="es-ES" sz="1800">
                <a:cs typeface="Times New Roman" charset="0"/>
              </a:rPr>
              <a:t>La firma Brunton fabrica ambas clases.</a:t>
            </a:r>
          </a:p>
          <a:p>
            <a:pPr algn="just" eaLnBrk="0" hangingPunct="0"/>
            <a:r>
              <a:rPr lang="es-ES" sz="1200">
                <a:cs typeface="Times New Roman" charset="0"/>
              </a:rPr>
              <a:t> </a:t>
            </a:r>
          </a:p>
          <a:p>
            <a:pPr eaLnBrk="0" hangingPunct="0"/>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 calcmode="lin" valueType="num">
                                      <p:cBhvr additive="base">
                                        <p:cTn id="7" dur="500" fill="hold"/>
                                        <p:tgtEl>
                                          <p:spTgt spid="1843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843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434">
                                            <p:txEl>
                                              <p:pRg st="1" end="1"/>
                                            </p:txEl>
                                          </p:spTgt>
                                        </p:tgtEl>
                                        <p:attrNameLst>
                                          <p:attrName>style.visibility</p:attrName>
                                        </p:attrNameLst>
                                      </p:cBhvr>
                                      <p:to>
                                        <p:strVal val="visible"/>
                                      </p:to>
                                    </p:set>
                                    <p:anim calcmode="lin" valueType="num">
                                      <p:cBhvr additive="base">
                                        <p:cTn id="13" dur="500" fill="hold"/>
                                        <p:tgtEl>
                                          <p:spTgt spid="1843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43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434">
                                            <p:txEl>
                                              <p:pRg st="2" end="2"/>
                                            </p:txEl>
                                          </p:spTgt>
                                        </p:tgtEl>
                                        <p:attrNameLst>
                                          <p:attrName>style.visibility</p:attrName>
                                        </p:attrNameLst>
                                      </p:cBhvr>
                                      <p:to>
                                        <p:strVal val="visible"/>
                                      </p:to>
                                    </p:set>
                                    <p:anim calcmode="lin" valueType="num">
                                      <p:cBhvr additive="base">
                                        <p:cTn id="19" dur="500" fill="hold"/>
                                        <p:tgtEl>
                                          <p:spTgt spid="1843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43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434">
                                            <p:txEl>
                                              <p:pRg st="3" end="3"/>
                                            </p:txEl>
                                          </p:spTgt>
                                        </p:tgtEl>
                                        <p:attrNameLst>
                                          <p:attrName>style.visibility</p:attrName>
                                        </p:attrNameLst>
                                      </p:cBhvr>
                                      <p:to>
                                        <p:strVal val="visible"/>
                                      </p:to>
                                    </p:set>
                                    <p:anim calcmode="lin" valueType="num">
                                      <p:cBhvr additive="base">
                                        <p:cTn id="25" dur="500" fill="hold"/>
                                        <p:tgtEl>
                                          <p:spTgt spid="1843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843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434">
                                            <p:txEl>
                                              <p:pRg st="4" end="4"/>
                                            </p:txEl>
                                          </p:spTgt>
                                        </p:tgtEl>
                                        <p:attrNameLst>
                                          <p:attrName>style.visibility</p:attrName>
                                        </p:attrNameLst>
                                      </p:cBhvr>
                                      <p:to>
                                        <p:strVal val="visible"/>
                                      </p:to>
                                    </p:set>
                                    <p:anim calcmode="lin" valueType="num">
                                      <p:cBhvr additive="base">
                                        <p:cTn id="31" dur="500" fill="hold"/>
                                        <p:tgtEl>
                                          <p:spTgt spid="1843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843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8434">
                                            <p:txEl>
                                              <p:pRg st="5" end="5"/>
                                            </p:txEl>
                                          </p:spTgt>
                                        </p:tgtEl>
                                        <p:attrNameLst>
                                          <p:attrName>style.visibility</p:attrName>
                                        </p:attrNameLst>
                                      </p:cBhvr>
                                      <p:to>
                                        <p:strVal val="visible"/>
                                      </p:to>
                                    </p:set>
                                    <p:anim calcmode="lin" valueType="num">
                                      <p:cBhvr additive="base">
                                        <p:cTn id="37" dur="500" fill="hold"/>
                                        <p:tgtEl>
                                          <p:spTgt spid="18434">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843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8434">
                                            <p:txEl>
                                              <p:pRg st="6" end="6"/>
                                            </p:txEl>
                                          </p:spTgt>
                                        </p:tgtEl>
                                        <p:attrNameLst>
                                          <p:attrName>style.visibility</p:attrName>
                                        </p:attrNameLst>
                                      </p:cBhvr>
                                      <p:to>
                                        <p:strVal val="visible"/>
                                      </p:to>
                                    </p:set>
                                    <p:anim calcmode="lin" valueType="num">
                                      <p:cBhvr additive="base">
                                        <p:cTn id="43" dur="500" fill="hold"/>
                                        <p:tgtEl>
                                          <p:spTgt spid="18434">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843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8434">
                                            <p:txEl>
                                              <p:pRg st="8" end="8"/>
                                            </p:txEl>
                                          </p:spTgt>
                                        </p:tgtEl>
                                        <p:attrNameLst>
                                          <p:attrName>style.visibility</p:attrName>
                                        </p:attrNameLst>
                                      </p:cBhvr>
                                      <p:to>
                                        <p:strVal val="visible"/>
                                      </p:to>
                                    </p:set>
                                    <p:anim calcmode="lin" valueType="num">
                                      <p:cBhvr additive="base">
                                        <p:cTn id="49" dur="500" fill="hold"/>
                                        <p:tgtEl>
                                          <p:spTgt spid="18434">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8434">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8434">
                                            <p:txEl>
                                              <p:pRg st="10" end="10"/>
                                            </p:txEl>
                                          </p:spTgt>
                                        </p:tgtEl>
                                        <p:attrNameLst>
                                          <p:attrName>style.visibility</p:attrName>
                                        </p:attrNameLst>
                                      </p:cBhvr>
                                      <p:to>
                                        <p:strVal val="visible"/>
                                      </p:to>
                                    </p:set>
                                    <p:anim calcmode="lin" valueType="num">
                                      <p:cBhvr additive="base">
                                        <p:cTn id="55" dur="500" fill="hold"/>
                                        <p:tgtEl>
                                          <p:spTgt spid="18434">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8434">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8434">
                                            <p:txEl>
                                              <p:pRg st="11" end="11"/>
                                            </p:txEl>
                                          </p:spTgt>
                                        </p:tgtEl>
                                        <p:attrNameLst>
                                          <p:attrName>style.visibility</p:attrName>
                                        </p:attrNameLst>
                                      </p:cBhvr>
                                      <p:to>
                                        <p:strVal val="visible"/>
                                      </p:to>
                                    </p:set>
                                    <p:anim calcmode="lin" valueType="num">
                                      <p:cBhvr additive="base">
                                        <p:cTn id="61" dur="500" fill="hold"/>
                                        <p:tgtEl>
                                          <p:spTgt spid="18434">
                                            <p:txEl>
                                              <p:pRg st="11" end="11"/>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18434">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028700" y="1752600"/>
            <a:ext cx="7086600" cy="1190625"/>
          </a:xfrm>
          <a:prstGeom prst="rect">
            <a:avLst/>
          </a:prstGeom>
          <a:noFill/>
          <a:ln w="9525">
            <a:noFill/>
            <a:miter lim="800000"/>
            <a:headEnd/>
            <a:tailEnd/>
          </a:ln>
          <a:effectLst/>
        </p:spPr>
        <p:txBody>
          <a:bodyPr>
            <a:spAutoFit/>
          </a:bodyPr>
          <a:lstStyle/>
          <a:p>
            <a:pPr>
              <a:tabLst>
                <a:tab pos="457200" algn="l"/>
              </a:tabLst>
            </a:pPr>
            <a:r>
              <a:rPr lang="es-ES" sz="1200">
                <a:cs typeface="Times New Roman" charset="0"/>
              </a:rPr>
              <a:t>1.1-</a:t>
            </a:r>
            <a:r>
              <a:rPr lang="es-ES" sz="700">
                <a:cs typeface="Times New Roman" charset="0"/>
              </a:rPr>
              <a:t>          </a:t>
            </a:r>
            <a:r>
              <a:rPr lang="es-ES" sz="1800">
                <a:cs typeface="Times New Roman" charset="0"/>
              </a:rPr>
              <a:t>Cuando el objeto al que se dirige la visual se encuentra a no más de 45| sobre el observador o 15° debajo el observador (véase la Fig. 14).</a:t>
            </a:r>
          </a:p>
          <a:p>
            <a:pPr eaLnBrk="0" hangingPunct="0">
              <a:tabLst>
                <a:tab pos="457200" algn="l"/>
              </a:tabLst>
            </a:pPr>
            <a:r>
              <a:rPr lang="es-ES" sz="1800">
                <a:cs typeface="Times New Roman" charset="0"/>
              </a:rPr>
              <a:t> </a:t>
            </a:r>
          </a:p>
          <a:p>
            <a:pPr eaLnBrk="0" hangingPunct="0">
              <a:tabLst>
                <a:tab pos="457200" algn="l"/>
              </a:tabLst>
            </a:pPr>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dissolve">
                                      <p:cBhvr>
                                        <p:cTn id="7" dur="5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457200" y="457200"/>
            <a:ext cx="8077200" cy="5035550"/>
          </a:xfrm>
          <a:prstGeom prst="rect">
            <a:avLst/>
          </a:prstGeom>
          <a:noFill/>
          <a:ln w="9525">
            <a:noFill/>
            <a:miter lim="800000"/>
            <a:headEnd/>
            <a:tailEnd/>
          </a:ln>
          <a:effectLst/>
        </p:spPr>
        <p:txBody>
          <a:bodyPr>
            <a:spAutoFit/>
          </a:bodyPr>
          <a:lstStyle/>
          <a:p>
            <a:pPr algn="just"/>
            <a:r>
              <a:rPr lang="es-ES" sz="1800">
                <a:cs typeface="Times New Roman" charset="0"/>
              </a:rPr>
              <a:t>El instrumento se coloca a la altura de la cintura y se abre su tapa unos 45° hacia el operador.  </a:t>
            </a:r>
            <a:endParaRPr lang="es-MX" sz="1800">
              <a:cs typeface="Times New Roman" charset="0"/>
            </a:endParaRPr>
          </a:p>
          <a:p>
            <a:pPr algn="just"/>
            <a:endParaRPr lang="es-MX" sz="1800">
              <a:cs typeface="Times New Roman" charset="0"/>
            </a:endParaRPr>
          </a:p>
          <a:p>
            <a:pPr algn="just"/>
            <a:r>
              <a:rPr lang="es-ES" sz="1800">
                <a:cs typeface="Times New Roman" charset="0"/>
              </a:rPr>
              <a:t>El visor frontal se pone perpendicular al fondo de la caja, y el instrumento se mantiene horizontal con la mano izquierda con el espejo próximo al cuerpo del operador.  </a:t>
            </a:r>
            <a:endParaRPr lang="es-MX" sz="1800">
              <a:cs typeface="Times New Roman" charset="0"/>
            </a:endParaRPr>
          </a:p>
          <a:p>
            <a:pPr algn="just"/>
            <a:endParaRPr lang="es-MX" sz="1800">
              <a:cs typeface="Times New Roman" charset="0"/>
            </a:endParaRPr>
          </a:p>
          <a:p>
            <a:pPr algn="just"/>
            <a:r>
              <a:rPr lang="es-ES" sz="1800">
                <a:cs typeface="Times New Roman" charset="0"/>
              </a:rPr>
              <a:t>El brazo izquierdo se aprieta contra la cintura,  y el instrumento se mantiene inmóvil con la mano derecha.  </a:t>
            </a:r>
            <a:endParaRPr lang="es-MX" sz="1800">
              <a:cs typeface="Times New Roman" charset="0"/>
            </a:endParaRPr>
          </a:p>
          <a:p>
            <a:pPr algn="just"/>
            <a:endParaRPr lang="es-MX" sz="1800">
              <a:cs typeface="Times New Roman" charset="0"/>
            </a:endParaRPr>
          </a:p>
          <a:p>
            <a:pPr algn="just"/>
            <a:r>
              <a:rPr lang="es-ES" sz="1800">
                <a:cs typeface="Times New Roman" charset="0"/>
              </a:rPr>
              <a:t>El instrumento está correctamente alineado con el objeto cuando el usuario, mirando al espejo, ve que la línea negra central corta el visor frontal y el objeto observado.  </a:t>
            </a:r>
            <a:endParaRPr lang="es-MX" sz="1800">
              <a:cs typeface="Times New Roman" charset="0"/>
            </a:endParaRPr>
          </a:p>
          <a:p>
            <a:pPr algn="just"/>
            <a:endParaRPr lang="es-MX" sz="1800">
              <a:cs typeface="Times New Roman" charset="0"/>
            </a:endParaRPr>
          </a:p>
          <a:p>
            <a:pPr algn="just"/>
            <a:r>
              <a:rPr lang="es-ES" sz="1800">
                <a:cs typeface="Times New Roman" charset="0"/>
              </a:rPr>
              <a:t>En este punto, la brújula del nivel circular está en el centro.  </a:t>
            </a:r>
            <a:endParaRPr lang="es-MX" sz="1800">
              <a:cs typeface="Times New Roman" charset="0"/>
            </a:endParaRPr>
          </a:p>
          <a:p>
            <a:pPr algn="just"/>
            <a:endParaRPr lang="es-MX" sz="1800">
              <a:cs typeface="Times New Roman" charset="0"/>
            </a:endParaRPr>
          </a:p>
          <a:p>
            <a:pPr algn="just"/>
            <a:r>
              <a:rPr lang="es-ES" sz="1800">
                <a:cs typeface="Times New Roman" charset="0"/>
              </a:rPr>
              <a:t>La punta de la aguja  magnética que busca el Norte (extremidad blanca)  indica el ángulo en el círculo de la brújula que apunta ésta misma.</a:t>
            </a:r>
          </a:p>
          <a:p>
            <a:pPr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 calcmode="lin" valueType="num">
                                      <p:cBhvr>
                                        <p:cTn id="7" dur="1000" fill="hold"/>
                                        <p:tgtEl>
                                          <p:spTgt spid="3686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686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6866">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6866">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6866">
                                            <p:txEl>
                                              <p:pRg st="2" end="2"/>
                                            </p:txEl>
                                          </p:spTgt>
                                        </p:tgtEl>
                                        <p:attrNameLst>
                                          <p:attrName>style.visibility</p:attrName>
                                        </p:attrNameLst>
                                      </p:cBhvr>
                                      <p:to>
                                        <p:strVal val="visible"/>
                                      </p:to>
                                    </p:set>
                                    <p:anim calcmode="lin" valueType="num">
                                      <p:cBhvr>
                                        <p:cTn id="15" dur="1000" fill="hold"/>
                                        <p:tgtEl>
                                          <p:spTgt spid="36866">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6866">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6866">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6866">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6866">
                                            <p:txEl>
                                              <p:pRg st="4" end="4"/>
                                            </p:txEl>
                                          </p:spTgt>
                                        </p:tgtEl>
                                        <p:attrNameLst>
                                          <p:attrName>style.visibility</p:attrName>
                                        </p:attrNameLst>
                                      </p:cBhvr>
                                      <p:to>
                                        <p:strVal val="visible"/>
                                      </p:to>
                                    </p:set>
                                    <p:anim calcmode="lin" valueType="num">
                                      <p:cBhvr>
                                        <p:cTn id="23" dur="1000" fill="hold"/>
                                        <p:tgtEl>
                                          <p:spTgt spid="36866">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6866">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6866">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6866">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36866">
                                            <p:txEl>
                                              <p:pRg st="6" end="6"/>
                                            </p:txEl>
                                          </p:spTgt>
                                        </p:tgtEl>
                                        <p:attrNameLst>
                                          <p:attrName>style.visibility</p:attrName>
                                        </p:attrNameLst>
                                      </p:cBhvr>
                                      <p:to>
                                        <p:strVal val="visible"/>
                                      </p:to>
                                    </p:set>
                                    <p:anim calcmode="lin" valueType="num">
                                      <p:cBhvr>
                                        <p:cTn id="31" dur="1000" fill="hold"/>
                                        <p:tgtEl>
                                          <p:spTgt spid="36866">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36866">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36866">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6866">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36866">
                                            <p:txEl>
                                              <p:pRg st="8" end="8"/>
                                            </p:txEl>
                                          </p:spTgt>
                                        </p:tgtEl>
                                        <p:attrNameLst>
                                          <p:attrName>style.visibility</p:attrName>
                                        </p:attrNameLst>
                                      </p:cBhvr>
                                      <p:to>
                                        <p:strVal val="visible"/>
                                      </p:to>
                                    </p:set>
                                    <p:anim calcmode="lin" valueType="num">
                                      <p:cBhvr>
                                        <p:cTn id="39" dur="1000" fill="hold"/>
                                        <p:tgtEl>
                                          <p:spTgt spid="36866">
                                            <p:txEl>
                                              <p:pRg st="8" end="8"/>
                                            </p:txEl>
                                          </p:spTgt>
                                        </p:tgtEl>
                                        <p:attrNameLst>
                                          <p:attrName>ppt_w</p:attrName>
                                        </p:attrNameLst>
                                      </p:cBhvr>
                                      <p:tavLst>
                                        <p:tav tm="0">
                                          <p:val>
                                            <p:fltVal val="0"/>
                                          </p:val>
                                        </p:tav>
                                        <p:tav tm="100000">
                                          <p:val>
                                            <p:strVal val="#ppt_w"/>
                                          </p:val>
                                        </p:tav>
                                      </p:tavLst>
                                    </p:anim>
                                    <p:anim calcmode="lin" valueType="num">
                                      <p:cBhvr>
                                        <p:cTn id="40" dur="1000" fill="hold"/>
                                        <p:tgtEl>
                                          <p:spTgt spid="36866">
                                            <p:txEl>
                                              <p:pRg st="8" end="8"/>
                                            </p:txEl>
                                          </p:spTgt>
                                        </p:tgtEl>
                                        <p:attrNameLst>
                                          <p:attrName>ppt_h</p:attrName>
                                        </p:attrNameLst>
                                      </p:cBhvr>
                                      <p:tavLst>
                                        <p:tav tm="0">
                                          <p:val>
                                            <p:fltVal val="0"/>
                                          </p:val>
                                        </p:tav>
                                        <p:tav tm="100000">
                                          <p:val>
                                            <p:strVal val="#ppt_h"/>
                                          </p:val>
                                        </p:tav>
                                      </p:tavLst>
                                    </p:anim>
                                    <p:anim calcmode="lin" valueType="num">
                                      <p:cBhvr>
                                        <p:cTn id="41" dur="1000" fill="hold"/>
                                        <p:tgtEl>
                                          <p:spTgt spid="36866">
                                            <p:txEl>
                                              <p:pRg st="8" end="8"/>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36866">
                                            <p:txEl>
                                              <p:pRg st="8" end="8"/>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36866">
                                            <p:txEl>
                                              <p:pRg st="10" end="10"/>
                                            </p:txEl>
                                          </p:spTgt>
                                        </p:tgtEl>
                                        <p:attrNameLst>
                                          <p:attrName>style.visibility</p:attrName>
                                        </p:attrNameLst>
                                      </p:cBhvr>
                                      <p:to>
                                        <p:strVal val="visible"/>
                                      </p:to>
                                    </p:set>
                                    <p:anim calcmode="lin" valueType="num">
                                      <p:cBhvr>
                                        <p:cTn id="47" dur="1000" fill="hold"/>
                                        <p:tgtEl>
                                          <p:spTgt spid="36866">
                                            <p:txEl>
                                              <p:pRg st="10" end="10"/>
                                            </p:txEl>
                                          </p:spTgt>
                                        </p:tgtEl>
                                        <p:attrNameLst>
                                          <p:attrName>ppt_w</p:attrName>
                                        </p:attrNameLst>
                                      </p:cBhvr>
                                      <p:tavLst>
                                        <p:tav tm="0">
                                          <p:val>
                                            <p:fltVal val="0"/>
                                          </p:val>
                                        </p:tav>
                                        <p:tav tm="100000">
                                          <p:val>
                                            <p:strVal val="#ppt_w"/>
                                          </p:val>
                                        </p:tav>
                                      </p:tavLst>
                                    </p:anim>
                                    <p:anim calcmode="lin" valueType="num">
                                      <p:cBhvr>
                                        <p:cTn id="48" dur="1000" fill="hold"/>
                                        <p:tgtEl>
                                          <p:spTgt spid="36866">
                                            <p:txEl>
                                              <p:pRg st="10" end="10"/>
                                            </p:txEl>
                                          </p:spTgt>
                                        </p:tgtEl>
                                        <p:attrNameLst>
                                          <p:attrName>ppt_h</p:attrName>
                                        </p:attrNameLst>
                                      </p:cBhvr>
                                      <p:tavLst>
                                        <p:tav tm="0">
                                          <p:val>
                                            <p:fltVal val="0"/>
                                          </p:val>
                                        </p:tav>
                                        <p:tav tm="100000">
                                          <p:val>
                                            <p:strVal val="#ppt_h"/>
                                          </p:val>
                                        </p:tav>
                                      </p:tavLst>
                                    </p:anim>
                                    <p:anim calcmode="lin" valueType="num">
                                      <p:cBhvr>
                                        <p:cTn id="49" dur="1000" fill="hold"/>
                                        <p:tgtEl>
                                          <p:spTgt spid="36866">
                                            <p:txEl>
                                              <p:pRg st="10" end="10"/>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36866">
                                            <p:txEl>
                                              <p:pRg st="10" end="1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1939925" y="1730375"/>
            <a:ext cx="9144000" cy="0"/>
          </a:xfrm>
          <a:prstGeom prst="rect">
            <a:avLst/>
          </a:prstGeom>
          <a:noFill/>
          <a:ln w="9525">
            <a:noFill/>
            <a:miter lim="800000"/>
            <a:headEnd/>
            <a:tailEnd/>
          </a:ln>
          <a:effectLst/>
        </p:spPr>
        <p:txBody>
          <a:bodyPr>
            <a:spAutoFit/>
          </a:bodyPr>
          <a:lstStyle/>
          <a:p>
            <a:endParaRPr lang="es-MX"/>
          </a:p>
        </p:txBody>
      </p:sp>
      <p:pic>
        <p:nvPicPr>
          <p:cNvPr id="21506" name="Picture 2" descr="figura10"/>
          <p:cNvPicPr>
            <a:picLocks noChangeAspect="1" noChangeArrowheads="1"/>
          </p:cNvPicPr>
          <p:nvPr/>
        </p:nvPicPr>
        <p:blipFill>
          <a:blip r:embed="rId2"/>
          <a:srcRect/>
          <a:stretch>
            <a:fillRect/>
          </a:stretch>
        </p:blipFill>
        <p:spPr bwMode="auto">
          <a:xfrm>
            <a:off x="0" y="136525"/>
            <a:ext cx="9144000" cy="5902325"/>
          </a:xfrm>
          <a:prstGeom prst="rect">
            <a:avLst/>
          </a:prstGeom>
          <a:noFill/>
        </p:spPr>
      </p:pic>
      <p:sp>
        <p:nvSpPr>
          <p:cNvPr id="21508" name="Rectangle 4"/>
          <p:cNvSpPr>
            <a:spLocks noChangeArrowheads="1"/>
          </p:cNvSpPr>
          <p:nvPr/>
        </p:nvSpPr>
        <p:spPr bwMode="auto">
          <a:xfrm>
            <a:off x="304800" y="6216650"/>
            <a:ext cx="1752600" cy="641350"/>
          </a:xfrm>
          <a:prstGeom prst="rect">
            <a:avLst/>
          </a:prstGeom>
          <a:noFill/>
          <a:ln w="9525">
            <a:noFill/>
            <a:miter lim="800000"/>
            <a:headEnd/>
            <a:tailEnd/>
          </a:ln>
          <a:effectLst/>
        </p:spPr>
        <p:txBody>
          <a:bodyPr>
            <a:spAutoFit/>
          </a:bodyPr>
          <a:lstStyle/>
          <a:p>
            <a:r>
              <a:rPr lang="es-ES" sz="1800">
                <a:cs typeface="Times New Roman" charset="0"/>
              </a:rPr>
              <a:t>FIGURA # 14</a:t>
            </a:r>
          </a:p>
          <a:p>
            <a:pPr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500" fill="hold"/>
                                        <p:tgtEl>
                                          <p:spTgt spid="21507"/>
                                        </p:tgtEl>
                                        <p:attrNameLst>
                                          <p:attrName>ppt_x</p:attrName>
                                        </p:attrNameLst>
                                      </p:cBhvr>
                                      <p:tavLst>
                                        <p:tav tm="0">
                                          <p:val>
                                            <p:strVal val="0-#ppt_w/2"/>
                                          </p:val>
                                        </p:tav>
                                        <p:tav tm="100000">
                                          <p:val>
                                            <p:strVal val="#ppt_x"/>
                                          </p:val>
                                        </p:tav>
                                      </p:tavLst>
                                    </p:anim>
                                    <p:anim calcmode="lin" valueType="num">
                                      <p:cBhvr additive="base">
                                        <p:cTn id="8" dur="500" fill="hold"/>
                                        <p:tgtEl>
                                          <p:spTgt spid="2150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1506"/>
                                        </p:tgtEl>
                                        <p:attrNameLst>
                                          <p:attrName>style.visibility</p:attrName>
                                        </p:attrNameLst>
                                      </p:cBhvr>
                                      <p:to>
                                        <p:strVal val="visible"/>
                                      </p:to>
                                    </p:set>
                                    <p:anim calcmode="lin" valueType="num">
                                      <p:cBhvr additive="base">
                                        <p:cTn id="13" dur="500" fill="hold"/>
                                        <p:tgtEl>
                                          <p:spTgt spid="21506"/>
                                        </p:tgtEl>
                                        <p:attrNameLst>
                                          <p:attrName>ppt_x</p:attrName>
                                        </p:attrNameLst>
                                      </p:cBhvr>
                                      <p:tavLst>
                                        <p:tav tm="0">
                                          <p:val>
                                            <p:strVal val="0-#ppt_w/2"/>
                                          </p:val>
                                        </p:tav>
                                        <p:tav tm="100000">
                                          <p:val>
                                            <p:strVal val="#ppt_x"/>
                                          </p:val>
                                        </p:tav>
                                      </p:tavLst>
                                    </p:anim>
                                    <p:anim calcmode="lin" valueType="num">
                                      <p:cBhvr additive="base">
                                        <p:cTn id="14" dur="500" fill="hold"/>
                                        <p:tgtEl>
                                          <p:spTgt spid="2150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1508">
                                            <p:txEl>
                                              <p:pRg st="0" end="0"/>
                                            </p:txEl>
                                          </p:spTgt>
                                        </p:tgtEl>
                                        <p:attrNameLst>
                                          <p:attrName>style.visibility</p:attrName>
                                        </p:attrNameLst>
                                      </p:cBhvr>
                                      <p:to>
                                        <p:strVal val="visible"/>
                                      </p:to>
                                    </p:set>
                                    <p:animEffect transition="in" filter="randombar(horizontal)">
                                      <p:cBhvr>
                                        <p:cTn id="19" dur="500"/>
                                        <p:tgtEl>
                                          <p:spTgt spid="2150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nimBg="1"/>
      <p:bldP spid="21508"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1371600" y="381000"/>
            <a:ext cx="5181600" cy="915988"/>
          </a:xfrm>
          <a:prstGeom prst="rect">
            <a:avLst/>
          </a:prstGeom>
          <a:noFill/>
          <a:ln w="9525">
            <a:noFill/>
            <a:miter lim="800000"/>
            <a:headEnd/>
            <a:tailEnd/>
          </a:ln>
          <a:effectLst/>
        </p:spPr>
        <p:txBody>
          <a:bodyPr>
            <a:spAutoFit/>
          </a:bodyPr>
          <a:lstStyle/>
          <a:p>
            <a:pPr algn="just">
              <a:tabLst>
                <a:tab pos="457200" algn="l"/>
              </a:tabLst>
            </a:pPr>
            <a:r>
              <a:rPr lang="es-ES" sz="1200">
                <a:cs typeface="Times New Roman" charset="0"/>
              </a:rPr>
              <a:t>1.1-</a:t>
            </a:r>
            <a:r>
              <a:rPr lang="es-ES" sz="700">
                <a:cs typeface="Times New Roman" charset="0"/>
              </a:rPr>
              <a:t>       </a:t>
            </a:r>
            <a:r>
              <a:rPr lang="es-ES" sz="1800">
                <a:cs typeface="Times New Roman" charset="0"/>
              </a:rPr>
              <a:t>   Cuando el objeto al que se dirige la visual se encuentra  a más de 45| bajo el observador.</a:t>
            </a:r>
          </a:p>
          <a:p>
            <a:pPr eaLnBrk="0" hangingPunct="0">
              <a:tabLst>
                <a:tab pos="457200" algn="l"/>
              </a:tabLst>
            </a:pPr>
            <a:endParaRPr lang="es-ES" sz="1800"/>
          </a:p>
        </p:txBody>
      </p:sp>
      <p:sp>
        <p:nvSpPr>
          <p:cNvPr id="37891" name="Rectangle 3"/>
          <p:cNvSpPr>
            <a:spLocks noChangeArrowheads="1"/>
          </p:cNvSpPr>
          <p:nvPr/>
        </p:nvSpPr>
        <p:spPr bwMode="auto">
          <a:xfrm>
            <a:off x="609600" y="1752600"/>
            <a:ext cx="6553200" cy="1371600"/>
          </a:xfrm>
          <a:prstGeom prst="rect">
            <a:avLst/>
          </a:prstGeom>
          <a:noFill/>
          <a:ln w="9525">
            <a:noFill/>
            <a:miter lim="800000"/>
            <a:headEnd/>
            <a:tailEnd/>
          </a:ln>
          <a:effectLst/>
        </p:spPr>
        <p:txBody>
          <a:bodyPr>
            <a:spAutoFit/>
          </a:bodyPr>
          <a:lstStyle/>
          <a:p>
            <a:r>
              <a:rPr lang="es-ES" sz="1800">
                <a:cs typeface="Times New Roman" charset="0"/>
              </a:rPr>
              <a:t>Tumbe el espejo más hacia la parte inferior de la caja.  Luego, proceda como se ha descrito en el párrafo 1..</a:t>
            </a:r>
          </a:p>
          <a:p>
            <a:pPr eaLnBrk="0" hangingPunct="0"/>
            <a:r>
              <a:rPr lang="es-ES" sz="1200">
                <a:cs typeface="Times New Roman" charset="0"/>
              </a:rPr>
              <a:t> </a:t>
            </a:r>
          </a:p>
          <a:p>
            <a:pPr eaLnBrk="0" hangingPunct="0"/>
            <a:r>
              <a:rPr lang="es-ES" sz="1200">
                <a:cs typeface="Times New Roman" charset="0"/>
              </a:rPr>
              <a:t> </a:t>
            </a:r>
          </a:p>
          <a:p>
            <a:pPr eaLnBrk="0" hangingPunct="0"/>
            <a:endParaRPr lang="es-ES"/>
          </a:p>
        </p:txBody>
      </p:sp>
      <p:sp>
        <p:nvSpPr>
          <p:cNvPr id="37894" name="Rectangle 6"/>
          <p:cNvSpPr>
            <a:spLocks noChangeArrowheads="1"/>
          </p:cNvSpPr>
          <p:nvPr/>
        </p:nvSpPr>
        <p:spPr bwMode="auto">
          <a:xfrm>
            <a:off x="457200" y="3429000"/>
            <a:ext cx="7086600" cy="641350"/>
          </a:xfrm>
          <a:prstGeom prst="rect">
            <a:avLst/>
          </a:prstGeom>
          <a:noFill/>
          <a:ln w="9525">
            <a:noFill/>
            <a:miter lim="800000"/>
            <a:headEnd/>
            <a:tailEnd/>
          </a:ln>
          <a:effectLst/>
        </p:spPr>
        <p:txBody>
          <a:bodyPr>
            <a:spAutoFit/>
          </a:bodyPr>
          <a:lstStyle/>
          <a:p>
            <a:r>
              <a:rPr lang="es-ES" sz="1800">
                <a:cs typeface="Times New Roman" charset="0"/>
              </a:rPr>
              <a:t>Cuando el objeto al que se dirige  la visual se encuentra a más de 15° bajo el observador (véase la Fig. 15).</a:t>
            </a:r>
            <a:r>
              <a:rPr lang="es-ES" sz="18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0-#ppt_w/2"/>
                                          </p:val>
                                        </p:tav>
                                        <p:tav tm="100000">
                                          <p:val>
                                            <p:strVal val="#ppt_x"/>
                                          </p:val>
                                        </p:tav>
                                      </p:tavLst>
                                    </p:anim>
                                    <p:anim calcmode="lin" valueType="num">
                                      <p:cBhvr additive="base">
                                        <p:cTn id="8" dur="500" fill="hold"/>
                                        <p:tgtEl>
                                          <p:spTgt spid="378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891"/>
                                        </p:tgtEl>
                                        <p:attrNameLst>
                                          <p:attrName>style.visibility</p:attrName>
                                        </p:attrNameLst>
                                      </p:cBhvr>
                                      <p:to>
                                        <p:strVal val="visible"/>
                                      </p:to>
                                    </p:set>
                                    <p:anim calcmode="lin" valueType="num">
                                      <p:cBhvr additive="base">
                                        <p:cTn id="13" dur="500" fill="hold"/>
                                        <p:tgtEl>
                                          <p:spTgt spid="37891"/>
                                        </p:tgtEl>
                                        <p:attrNameLst>
                                          <p:attrName>ppt_x</p:attrName>
                                        </p:attrNameLst>
                                      </p:cBhvr>
                                      <p:tavLst>
                                        <p:tav tm="0">
                                          <p:val>
                                            <p:strVal val="0-#ppt_w/2"/>
                                          </p:val>
                                        </p:tav>
                                        <p:tav tm="100000">
                                          <p:val>
                                            <p:strVal val="#ppt_x"/>
                                          </p:val>
                                        </p:tav>
                                      </p:tavLst>
                                    </p:anim>
                                    <p:anim calcmode="lin" valueType="num">
                                      <p:cBhvr additive="base">
                                        <p:cTn id="14" dur="500" fill="hold"/>
                                        <p:tgtEl>
                                          <p:spTgt spid="378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6" fill="hold" grpId="0" nodeType="clickEffect">
                                  <p:stCondLst>
                                    <p:cond delay="0"/>
                                  </p:stCondLst>
                                  <p:childTnLst>
                                    <p:set>
                                      <p:cBhvr>
                                        <p:cTn id="18" dur="1" fill="hold">
                                          <p:stCondLst>
                                            <p:cond delay="0"/>
                                          </p:stCondLst>
                                        </p:cTn>
                                        <p:tgtEl>
                                          <p:spTgt spid="37894">
                                            <p:txEl>
                                              <p:pRg st="0" end="0"/>
                                            </p:txEl>
                                          </p:spTgt>
                                        </p:tgtEl>
                                        <p:attrNameLst>
                                          <p:attrName>style.visibility</p:attrName>
                                        </p:attrNameLst>
                                      </p:cBhvr>
                                      <p:to>
                                        <p:strVal val="visible"/>
                                      </p:to>
                                    </p:set>
                                    <p:animEffect transition="in" filter="barn(inHorizontal)">
                                      <p:cBhvr>
                                        <p:cTn id="19" dur="500"/>
                                        <p:tgtEl>
                                          <p:spTgt spid="3789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37891" grpId="0" autoUpdateAnimBg="0"/>
      <p:bldP spid="37894"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1885950" y="1485900"/>
            <a:ext cx="9144000" cy="0"/>
          </a:xfrm>
          <a:prstGeom prst="rect">
            <a:avLst/>
          </a:prstGeom>
          <a:noFill/>
          <a:ln w="9525">
            <a:noFill/>
            <a:miter lim="800000"/>
            <a:headEnd/>
            <a:tailEnd/>
          </a:ln>
          <a:effectLst/>
        </p:spPr>
        <p:txBody>
          <a:bodyPr>
            <a:spAutoFit/>
          </a:bodyPr>
          <a:lstStyle/>
          <a:p>
            <a:endParaRPr lang="es-MX"/>
          </a:p>
        </p:txBody>
      </p:sp>
      <p:pic>
        <p:nvPicPr>
          <p:cNvPr id="23554" name="Picture 2" descr="figura11"/>
          <p:cNvPicPr>
            <a:picLocks noChangeAspect="1" noChangeArrowheads="1"/>
          </p:cNvPicPr>
          <p:nvPr/>
        </p:nvPicPr>
        <p:blipFill>
          <a:blip r:embed="rId2"/>
          <a:srcRect/>
          <a:stretch>
            <a:fillRect/>
          </a:stretch>
        </p:blipFill>
        <p:spPr bwMode="auto">
          <a:xfrm>
            <a:off x="381000" y="533400"/>
            <a:ext cx="8153400" cy="5899150"/>
          </a:xfrm>
          <a:prstGeom prst="rect">
            <a:avLst/>
          </a:prstGeom>
          <a:noFill/>
        </p:spPr>
      </p:pic>
      <p:sp>
        <p:nvSpPr>
          <p:cNvPr id="23556" name="Rectangle 4"/>
          <p:cNvSpPr>
            <a:spLocks noChangeArrowheads="1"/>
          </p:cNvSpPr>
          <p:nvPr/>
        </p:nvSpPr>
        <p:spPr bwMode="auto">
          <a:xfrm>
            <a:off x="1066800" y="6370638"/>
            <a:ext cx="1295400" cy="639762"/>
          </a:xfrm>
          <a:prstGeom prst="rect">
            <a:avLst/>
          </a:prstGeom>
          <a:noFill/>
          <a:ln w="9525">
            <a:noFill/>
            <a:miter lim="800000"/>
            <a:headEnd/>
            <a:tailEnd/>
          </a:ln>
          <a:effectLst/>
        </p:spPr>
        <p:txBody>
          <a:bodyPr>
            <a:spAutoFit/>
          </a:bodyPr>
          <a:lstStyle/>
          <a:p>
            <a:r>
              <a:rPr lang="es-ES" sz="1200">
                <a:cs typeface="Times New Roman" charset="0"/>
              </a:rPr>
              <a:t>FIGURA # 15</a:t>
            </a:r>
          </a:p>
          <a:p>
            <a:pPr eaLnBrk="0" hangingPunct="0"/>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23555"/>
                                        </p:tgtEl>
                                        <p:attrNameLst>
                                          <p:attrName>style.visibility</p:attrName>
                                        </p:attrNameLst>
                                      </p:cBhvr>
                                      <p:to>
                                        <p:strVal val="visible"/>
                                      </p:to>
                                    </p:set>
                                    <p:anim calcmode="lin" valueType="num">
                                      <p:cBhvr additive="base">
                                        <p:cTn id="7" dur="500" fill="hold"/>
                                        <p:tgtEl>
                                          <p:spTgt spid="23555"/>
                                        </p:tgtEl>
                                        <p:attrNameLst>
                                          <p:attrName>ppt_x</p:attrName>
                                        </p:attrNameLst>
                                      </p:cBhvr>
                                      <p:tavLst>
                                        <p:tav tm="0">
                                          <p:val>
                                            <p:strVal val="0-#ppt_w/2"/>
                                          </p:val>
                                        </p:tav>
                                        <p:tav tm="100000">
                                          <p:val>
                                            <p:strVal val="#ppt_x"/>
                                          </p:val>
                                        </p:tav>
                                      </p:tavLst>
                                    </p:anim>
                                    <p:anim calcmode="lin" valueType="num">
                                      <p:cBhvr additive="base">
                                        <p:cTn id="8" dur="500" fill="hold"/>
                                        <p:tgtEl>
                                          <p:spTgt spid="2355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3554"/>
                                        </p:tgtEl>
                                        <p:attrNameLst>
                                          <p:attrName>style.visibility</p:attrName>
                                        </p:attrNameLst>
                                      </p:cBhvr>
                                      <p:to>
                                        <p:strVal val="visible"/>
                                      </p:to>
                                    </p:set>
                                    <p:anim calcmode="lin" valueType="num">
                                      <p:cBhvr additive="base">
                                        <p:cTn id="13" dur="500" fill="hold"/>
                                        <p:tgtEl>
                                          <p:spTgt spid="23554"/>
                                        </p:tgtEl>
                                        <p:attrNameLst>
                                          <p:attrName>ppt_x</p:attrName>
                                        </p:attrNameLst>
                                      </p:cBhvr>
                                      <p:tavLst>
                                        <p:tav tm="0">
                                          <p:val>
                                            <p:strVal val="0-#ppt_w/2"/>
                                          </p:val>
                                        </p:tav>
                                        <p:tav tm="100000">
                                          <p:val>
                                            <p:strVal val="#ppt_x"/>
                                          </p:val>
                                        </p:tav>
                                      </p:tavLst>
                                    </p:anim>
                                    <p:anim calcmode="lin" valueType="num">
                                      <p:cBhvr additive="base">
                                        <p:cTn id="14" dur="500" fill="hold"/>
                                        <p:tgtEl>
                                          <p:spTgt spid="2355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3556">
                                            <p:txEl>
                                              <p:pRg st="0" end="0"/>
                                            </p:txEl>
                                          </p:spTgt>
                                        </p:tgtEl>
                                        <p:attrNameLst>
                                          <p:attrName>style.visibility</p:attrName>
                                        </p:attrNameLst>
                                      </p:cBhvr>
                                      <p:to>
                                        <p:strVal val="visible"/>
                                      </p:to>
                                    </p:set>
                                    <p:animEffect transition="in" filter="dissolve">
                                      <p:cBhvr>
                                        <p:cTn id="19" dur="500"/>
                                        <p:tgtEl>
                                          <p:spTgt spid="235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animBg="1"/>
      <p:bldP spid="23556"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762000"/>
            <a:ext cx="9144000" cy="4211638"/>
          </a:xfrm>
          <a:prstGeom prst="rect">
            <a:avLst/>
          </a:prstGeom>
          <a:noFill/>
          <a:ln w="9525">
            <a:noFill/>
            <a:miter lim="800000"/>
            <a:headEnd/>
            <a:tailEnd/>
          </a:ln>
          <a:effectLst/>
        </p:spPr>
        <p:txBody>
          <a:bodyPr>
            <a:spAutoFit/>
          </a:bodyPr>
          <a:lstStyle/>
          <a:p>
            <a:pPr algn="just"/>
            <a:r>
              <a:rPr lang="es-ES" sz="1800">
                <a:cs typeface="Times New Roman" charset="0"/>
              </a:rPr>
              <a:t>Colóquese El visor frontal de manera que forme un ángulo de 45° con la caja del cuerpo y túmbese el espejo hacia atrás hasta que tenga un  ángulo de unos 45°.  </a:t>
            </a:r>
            <a:endParaRPr lang="es-MX" sz="1800">
              <a:cs typeface="Times New Roman" charset="0"/>
            </a:endParaRPr>
          </a:p>
          <a:p>
            <a:pPr algn="just"/>
            <a:endParaRPr lang="es-MX" sz="1800">
              <a:cs typeface="Times New Roman" charset="0"/>
            </a:endParaRPr>
          </a:p>
          <a:p>
            <a:pPr algn="just"/>
            <a:r>
              <a:rPr lang="es-ES" sz="1800">
                <a:cs typeface="Times New Roman" charset="0"/>
              </a:rPr>
              <a:t>El visor frontal grande estará hacia el operador.  Láncese una visual por el visor frontal y ventanilla de la tapa, cerca del gozne.  </a:t>
            </a:r>
            <a:endParaRPr lang="es-MX" sz="1800">
              <a:cs typeface="Times New Roman" charset="0"/>
            </a:endParaRPr>
          </a:p>
          <a:p>
            <a:pPr algn="just"/>
            <a:endParaRPr lang="es-MX" sz="1800">
              <a:cs typeface="Times New Roman" charset="0"/>
            </a:endParaRPr>
          </a:p>
          <a:p>
            <a:pPr algn="just"/>
            <a:r>
              <a:rPr lang="es-ES" sz="1800">
                <a:cs typeface="Times New Roman" charset="0"/>
              </a:rPr>
              <a:t>El espejo y el visor frontal tiene que colocarse a un ángulo tal que la imagen se ese visor pueda verse en el punto que corta la línea central del espejo.  </a:t>
            </a:r>
            <a:endParaRPr lang="es-MX" sz="1800">
              <a:cs typeface="Times New Roman" charset="0"/>
            </a:endParaRPr>
          </a:p>
          <a:p>
            <a:pPr algn="just"/>
            <a:endParaRPr lang="es-MX" sz="1800">
              <a:cs typeface="Times New Roman" charset="0"/>
            </a:endParaRPr>
          </a:p>
          <a:p>
            <a:pPr algn="just"/>
            <a:r>
              <a:rPr lang="es-ES" sz="1800">
                <a:cs typeface="Times New Roman" charset="0"/>
              </a:rPr>
              <a:t>En  esta posición, la extremidad del visor frontal del espejo.  </a:t>
            </a:r>
            <a:endParaRPr lang="es-MX" sz="1800">
              <a:cs typeface="Times New Roman" charset="0"/>
            </a:endParaRPr>
          </a:p>
          <a:p>
            <a:pPr algn="just"/>
            <a:endParaRPr lang="es-MX" sz="1800">
              <a:cs typeface="Times New Roman" charset="0"/>
            </a:endParaRPr>
          </a:p>
          <a:p>
            <a:pPr algn="just"/>
            <a:r>
              <a:rPr lang="es-ES" sz="1800">
                <a:cs typeface="Times New Roman" charset="0"/>
              </a:rPr>
              <a:t>En esta posición, la extremidad del visor frontal, y la línea central del espejo pueden alinearse con el objeto el rumbo se lee en la punta Sur (extremidad negra)  de la aguja.</a:t>
            </a:r>
          </a:p>
          <a:p>
            <a:pPr algn="just" eaLnBrk="0" hangingPunct="0"/>
            <a:r>
              <a:rPr lang="es-ES" sz="1800">
                <a:cs typeface="Times New Roman" charset="0"/>
              </a:rPr>
              <a:t> </a:t>
            </a:r>
          </a:p>
          <a:p>
            <a:pPr algn="just"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5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5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457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57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457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457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457200" y="762000"/>
            <a:ext cx="8077200" cy="4486275"/>
          </a:xfrm>
          <a:prstGeom prst="rect">
            <a:avLst/>
          </a:prstGeom>
          <a:noFill/>
          <a:ln w="9525">
            <a:noFill/>
            <a:miter lim="800000"/>
            <a:headEnd/>
            <a:tailEnd/>
          </a:ln>
          <a:effectLst/>
        </p:spPr>
        <p:txBody>
          <a:bodyPr>
            <a:spAutoFit/>
          </a:bodyPr>
          <a:lstStyle/>
          <a:p>
            <a:pPr algn="just"/>
            <a:r>
              <a:rPr lang="es-ES" sz="1800">
                <a:cs typeface="Times New Roman" charset="0"/>
              </a:rPr>
              <a:t>Para medir ángulos Horizontales.</a:t>
            </a:r>
          </a:p>
          <a:p>
            <a:pPr algn="just" eaLnBrk="0" hangingPunct="0"/>
            <a:endParaRPr lang="es-MX" sz="1800">
              <a:cs typeface="Times New Roman" charset="0"/>
            </a:endParaRPr>
          </a:p>
          <a:p>
            <a:pPr algn="just" eaLnBrk="0" hangingPunct="0"/>
            <a:r>
              <a:rPr lang="es-ES" sz="1800">
                <a:cs typeface="Times New Roman" charset="0"/>
              </a:rPr>
              <a:t>La brújula se utiliza cono se ha descrito en el párrafo 1.1</a:t>
            </a:r>
          </a:p>
          <a:p>
            <a:pPr algn="just" eaLnBrk="0" hangingPunct="0"/>
            <a:r>
              <a:rPr lang="es-ES" sz="1800">
                <a:cs typeface="Times New Roman" charset="0"/>
              </a:rPr>
              <a:t> </a:t>
            </a:r>
          </a:p>
          <a:p>
            <a:pPr algn="just" eaLnBrk="0" hangingPunct="0"/>
            <a:r>
              <a:rPr lang="es-ES" sz="1800">
                <a:cs typeface="Times New Roman" charset="0"/>
              </a:rPr>
              <a:t>Tome lecturas de rumbo en cada uno de los puntos entre los que se quiere medir el ángulo. </a:t>
            </a:r>
            <a:endParaRPr lang="es-MX" sz="1800">
              <a:cs typeface="Times New Roman" charset="0"/>
            </a:endParaRPr>
          </a:p>
          <a:p>
            <a:pPr algn="just" eaLnBrk="0" hangingPunct="0"/>
            <a:endParaRPr lang="es-MX" sz="1800">
              <a:cs typeface="Times New Roman" charset="0"/>
            </a:endParaRPr>
          </a:p>
          <a:p>
            <a:pPr algn="just" eaLnBrk="0" hangingPunct="0"/>
            <a:r>
              <a:rPr lang="es-MX" sz="1800">
                <a:cs typeface="Times New Roman" charset="0"/>
              </a:rPr>
              <a:t>E</a:t>
            </a:r>
            <a:r>
              <a:rPr lang="es-ES" sz="1800">
                <a:cs typeface="Times New Roman" charset="0"/>
              </a:rPr>
              <a:t>l ángulo horizontal es igual a la diferencia entre las dos lecturas azimutales.</a:t>
            </a:r>
          </a:p>
          <a:p>
            <a:pPr algn="just" eaLnBrk="0" hangingPunct="0"/>
            <a:r>
              <a:rPr lang="es-ES" sz="1800">
                <a:cs typeface="Times New Roman" charset="0"/>
              </a:rPr>
              <a:t> </a:t>
            </a:r>
          </a:p>
          <a:p>
            <a:pPr algn="just" eaLnBrk="0" hangingPunct="0"/>
            <a:r>
              <a:rPr lang="es-ES" sz="1800">
                <a:cs typeface="Times New Roman" charset="0"/>
              </a:rPr>
              <a:t>Para utilizar el Instrumento como Compás Prismático.</a:t>
            </a:r>
          </a:p>
          <a:p>
            <a:pPr algn="just" eaLnBrk="0" hangingPunct="0"/>
            <a:r>
              <a:rPr lang="es-ES" sz="1800">
                <a:cs typeface="Times New Roman" charset="0"/>
              </a:rPr>
              <a:t> </a:t>
            </a:r>
          </a:p>
          <a:p>
            <a:pPr algn="just" eaLnBrk="0" hangingPunct="0"/>
            <a:r>
              <a:rPr lang="es-ES" sz="1800">
                <a:cs typeface="Times New Roman" charset="0"/>
              </a:rPr>
              <a:t> </a:t>
            </a:r>
          </a:p>
          <a:p>
            <a:pPr algn="just" eaLnBrk="0" hangingPunct="0"/>
            <a:r>
              <a:rPr lang="es-ES" sz="1800">
                <a:cs typeface="Times New Roman" charset="0"/>
              </a:rPr>
              <a:t>En ocasión quizá existan obstáculos entre el punto de observación y el objeto al que se lanza la visual o quizá haya circunstancias que requieran que el observador coloque el instrumento a la altura del ojo Fig.16</a:t>
            </a:r>
          </a:p>
          <a:p>
            <a:pPr algn="just"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slide(fromBottom)">
                                      <p:cBhvr>
                                        <p:cTn id="7" dur="500"/>
                                        <p:tgtEl>
                                          <p:spTgt spid="256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5602">
                                            <p:txEl>
                                              <p:pRg st="2" end="2"/>
                                            </p:txEl>
                                          </p:spTgt>
                                        </p:tgtEl>
                                        <p:attrNameLst>
                                          <p:attrName>style.visibility</p:attrName>
                                        </p:attrNameLst>
                                      </p:cBhvr>
                                      <p:to>
                                        <p:strVal val="visible"/>
                                      </p:to>
                                    </p:set>
                                    <p:animEffect transition="in" filter="slide(fromBottom)">
                                      <p:cBhvr>
                                        <p:cTn id="12" dur="500"/>
                                        <p:tgtEl>
                                          <p:spTgt spid="2560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5602">
                                            <p:txEl>
                                              <p:pRg st="3" end="3"/>
                                            </p:txEl>
                                          </p:spTgt>
                                        </p:tgtEl>
                                        <p:attrNameLst>
                                          <p:attrName>style.visibility</p:attrName>
                                        </p:attrNameLst>
                                      </p:cBhvr>
                                      <p:to>
                                        <p:strVal val="visible"/>
                                      </p:to>
                                    </p:set>
                                    <p:animEffect transition="in" filter="slide(fromBottom)">
                                      <p:cBhvr>
                                        <p:cTn id="17" dur="500"/>
                                        <p:tgtEl>
                                          <p:spTgt spid="2560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5602">
                                            <p:txEl>
                                              <p:pRg st="4" end="4"/>
                                            </p:txEl>
                                          </p:spTgt>
                                        </p:tgtEl>
                                        <p:attrNameLst>
                                          <p:attrName>style.visibility</p:attrName>
                                        </p:attrNameLst>
                                      </p:cBhvr>
                                      <p:to>
                                        <p:strVal val="visible"/>
                                      </p:to>
                                    </p:set>
                                    <p:animEffect transition="in" filter="slide(fromBottom)">
                                      <p:cBhvr>
                                        <p:cTn id="22" dur="500"/>
                                        <p:tgtEl>
                                          <p:spTgt spid="2560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5602">
                                            <p:txEl>
                                              <p:pRg st="6" end="6"/>
                                            </p:txEl>
                                          </p:spTgt>
                                        </p:tgtEl>
                                        <p:attrNameLst>
                                          <p:attrName>style.visibility</p:attrName>
                                        </p:attrNameLst>
                                      </p:cBhvr>
                                      <p:to>
                                        <p:strVal val="visible"/>
                                      </p:to>
                                    </p:set>
                                    <p:animEffect transition="in" filter="slide(fromBottom)">
                                      <p:cBhvr>
                                        <p:cTn id="27" dur="500"/>
                                        <p:tgtEl>
                                          <p:spTgt spid="2560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5602">
                                            <p:txEl>
                                              <p:pRg st="7" end="7"/>
                                            </p:txEl>
                                          </p:spTgt>
                                        </p:tgtEl>
                                        <p:attrNameLst>
                                          <p:attrName>style.visibility</p:attrName>
                                        </p:attrNameLst>
                                      </p:cBhvr>
                                      <p:to>
                                        <p:strVal val="visible"/>
                                      </p:to>
                                    </p:set>
                                    <p:animEffect transition="in" filter="slide(fromBottom)">
                                      <p:cBhvr>
                                        <p:cTn id="32" dur="500"/>
                                        <p:tgtEl>
                                          <p:spTgt spid="2560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5602">
                                            <p:txEl>
                                              <p:pRg st="8" end="8"/>
                                            </p:txEl>
                                          </p:spTgt>
                                        </p:tgtEl>
                                        <p:attrNameLst>
                                          <p:attrName>style.visibility</p:attrName>
                                        </p:attrNameLst>
                                      </p:cBhvr>
                                      <p:to>
                                        <p:strVal val="visible"/>
                                      </p:to>
                                    </p:set>
                                    <p:animEffect transition="in" filter="slide(fromBottom)">
                                      <p:cBhvr>
                                        <p:cTn id="37" dur="500"/>
                                        <p:tgtEl>
                                          <p:spTgt spid="2560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25602">
                                            <p:txEl>
                                              <p:pRg st="9" end="9"/>
                                            </p:txEl>
                                          </p:spTgt>
                                        </p:tgtEl>
                                        <p:attrNameLst>
                                          <p:attrName>style.visibility</p:attrName>
                                        </p:attrNameLst>
                                      </p:cBhvr>
                                      <p:to>
                                        <p:strVal val="visible"/>
                                      </p:to>
                                    </p:set>
                                    <p:animEffect transition="in" filter="slide(fromBottom)">
                                      <p:cBhvr>
                                        <p:cTn id="42" dur="500"/>
                                        <p:tgtEl>
                                          <p:spTgt spid="25602">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25602">
                                            <p:txEl>
                                              <p:pRg st="10" end="10"/>
                                            </p:txEl>
                                          </p:spTgt>
                                        </p:tgtEl>
                                        <p:attrNameLst>
                                          <p:attrName>style.visibility</p:attrName>
                                        </p:attrNameLst>
                                      </p:cBhvr>
                                      <p:to>
                                        <p:strVal val="visible"/>
                                      </p:to>
                                    </p:set>
                                    <p:animEffect transition="in" filter="slide(fromBottom)">
                                      <p:cBhvr>
                                        <p:cTn id="47" dur="500"/>
                                        <p:tgtEl>
                                          <p:spTgt spid="25602">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25602">
                                            <p:txEl>
                                              <p:pRg st="11" end="11"/>
                                            </p:txEl>
                                          </p:spTgt>
                                        </p:tgtEl>
                                        <p:attrNameLst>
                                          <p:attrName>style.visibility</p:attrName>
                                        </p:attrNameLst>
                                      </p:cBhvr>
                                      <p:to>
                                        <p:strVal val="visible"/>
                                      </p:to>
                                    </p:set>
                                    <p:animEffect transition="in" filter="slide(fromBottom)">
                                      <p:cBhvr>
                                        <p:cTn id="52" dur="500"/>
                                        <p:tgtEl>
                                          <p:spTgt spid="2560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609600" y="773113"/>
            <a:ext cx="7848600" cy="5310187"/>
          </a:xfrm>
          <a:prstGeom prst="rect">
            <a:avLst/>
          </a:prstGeom>
          <a:noFill/>
          <a:ln w="9525">
            <a:noFill/>
            <a:miter lim="800000"/>
            <a:headEnd/>
            <a:tailEnd/>
          </a:ln>
          <a:effectLst/>
        </p:spPr>
        <p:txBody>
          <a:bodyPr>
            <a:spAutoFit/>
          </a:bodyPr>
          <a:lstStyle/>
          <a:p>
            <a:pPr algn="just"/>
            <a:r>
              <a:rPr lang="es-ES" sz="1800">
                <a:cs typeface="Times New Roman" charset="0"/>
              </a:rPr>
              <a:t>En estos casos, coloque el visor frontal vertical o ligeramente oblicuo en relación con la caja del cuerpo.  </a:t>
            </a:r>
            <a:endParaRPr lang="es-MX" sz="1800">
              <a:cs typeface="Times New Roman" charset="0"/>
            </a:endParaRPr>
          </a:p>
          <a:p>
            <a:pPr algn="just"/>
            <a:endParaRPr lang="es-MX" sz="1800">
              <a:cs typeface="Times New Roman" charset="0"/>
            </a:endParaRPr>
          </a:p>
          <a:p>
            <a:pPr algn="just"/>
            <a:r>
              <a:rPr lang="es-ES" sz="1800">
                <a:cs typeface="Times New Roman" charset="0"/>
              </a:rPr>
              <a:t>Vuelva la punta del visor hacia arriba sujetando el instrumento con ambas manos a nivel del ojo (con el visor frontal hacia el operador), lance una visual atraves del visor y sobre el espejo o por su ventanilla, hacia el objeto.  </a:t>
            </a:r>
            <a:endParaRPr lang="es-MX" sz="1800">
              <a:cs typeface="Times New Roman" charset="0"/>
            </a:endParaRPr>
          </a:p>
          <a:p>
            <a:pPr algn="just"/>
            <a:endParaRPr lang="es-MX" sz="1800">
              <a:cs typeface="Times New Roman" charset="0"/>
            </a:endParaRPr>
          </a:p>
          <a:p>
            <a:pPr algn="just"/>
            <a:r>
              <a:rPr lang="es-ES" sz="1800">
                <a:cs typeface="Times New Roman" charset="0"/>
              </a:rPr>
              <a:t>El espejo de la tapa deberá estar inclinado hacia el observador.  </a:t>
            </a:r>
            <a:endParaRPr lang="es-MX" sz="1800">
              <a:cs typeface="Times New Roman" charset="0"/>
            </a:endParaRPr>
          </a:p>
          <a:p>
            <a:pPr algn="just"/>
            <a:endParaRPr lang="es-MX" sz="1800">
              <a:cs typeface="Times New Roman" charset="0"/>
            </a:endParaRPr>
          </a:p>
          <a:p>
            <a:pPr algn="just"/>
            <a:r>
              <a:rPr lang="es-ES" sz="1800">
                <a:cs typeface="Times New Roman" charset="0"/>
              </a:rPr>
              <a:t>El nivel circular se puede centrar al mismo tiempo observándolo en el espejo.  </a:t>
            </a:r>
            <a:endParaRPr lang="es-MX" sz="1800">
              <a:cs typeface="Times New Roman" charset="0"/>
            </a:endParaRPr>
          </a:p>
          <a:p>
            <a:pPr algn="just"/>
            <a:endParaRPr lang="es-MX" sz="1800">
              <a:cs typeface="Times New Roman" charset="0"/>
            </a:endParaRPr>
          </a:p>
          <a:p>
            <a:pPr algn="just"/>
            <a:r>
              <a:rPr lang="es-ES" sz="1800">
                <a:cs typeface="Times New Roman" charset="0"/>
              </a:rPr>
              <a:t>Ahora será posible observar con precisión la posición de la aguja en el  espejo y determinar el azimut lo mismo que en el caso del párrafo 1.3, </a:t>
            </a:r>
            <a:endParaRPr lang="es-MX" sz="1800">
              <a:cs typeface="Times New Roman" charset="0"/>
            </a:endParaRPr>
          </a:p>
          <a:p>
            <a:pPr algn="just"/>
            <a:endParaRPr lang="es-MX" sz="1800">
              <a:cs typeface="Times New Roman" charset="0"/>
            </a:endParaRPr>
          </a:p>
          <a:p>
            <a:pPr algn="just"/>
            <a:r>
              <a:rPr lang="es-ES" sz="1800">
                <a:cs typeface="Times New Roman" charset="0"/>
              </a:rPr>
              <a:t>la visual se lanza desde el extremo </a:t>
            </a:r>
            <a:br>
              <a:rPr lang="es-ES" sz="1800">
                <a:cs typeface="Times New Roman" charset="0"/>
              </a:rPr>
            </a:br>
            <a:r>
              <a:rPr lang="es-ES" sz="1800">
                <a:cs typeface="Times New Roman" charset="0"/>
              </a:rPr>
              <a:t>Norte del instrumento</a:t>
            </a:r>
            <a:r>
              <a:rPr lang="es-MX" sz="1800">
                <a:cs typeface="Times New Roman" charset="0"/>
              </a:rPr>
              <a:t>. </a:t>
            </a:r>
          </a:p>
          <a:p>
            <a:pPr algn="just"/>
            <a:endParaRPr lang="es-MX" sz="1800">
              <a:cs typeface="Times New Roman" charset="0"/>
            </a:endParaRPr>
          </a:p>
          <a:p>
            <a:pPr algn="just"/>
            <a:r>
              <a:rPr lang="es-MX" sz="1800">
                <a:cs typeface="Times New Roman" charset="0"/>
              </a:rPr>
              <a:t>A</a:t>
            </a:r>
            <a:r>
              <a:rPr lang="es-ES" sz="1800">
                <a:cs typeface="Times New Roman" charset="0"/>
              </a:rPr>
              <a:t>sí que hay que tomar la lectura en la extremidad Sur de la aguja.</a:t>
            </a:r>
          </a:p>
          <a:p>
            <a:pPr algn="just"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 calcmode="lin" valueType="num">
                                      <p:cBhvr>
                                        <p:cTn id="7" dur="1000" fill="hold"/>
                                        <p:tgtEl>
                                          <p:spTgt spid="2662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662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6626">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626">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6626">
                                            <p:txEl>
                                              <p:pRg st="2" end="2"/>
                                            </p:txEl>
                                          </p:spTgt>
                                        </p:tgtEl>
                                        <p:attrNameLst>
                                          <p:attrName>style.visibility</p:attrName>
                                        </p:attrNameLst>
                                      </p:cBhvr>
                                      <p:to>
                                        <p:strVal val="visible"/>
                                      </p:to>
                                    </p:set>
                                    <p:anim calcmode="lin" valueType="num">
                                      <p:cBhvr>
                                        <p:cTn id="15" dur="1000" fill="hold"/>
                                        <p:tgtEl>
                                          <p:spTgt spid="26626">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26626">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26626">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6626">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6626">
                                            <p:txEl>
                                              <p:pRg st="4" end="4"/>
                                            </p:txEl>
                                          </p:spTgt>
                                        </p:tgtEl>
                                        <p:attrNameLst>
                                          <p:attrName>style.visibility</p:attrName>
                                        </p:attrNameLst>
                                      </p:cBhvr>
                                      <p:to>
                                        <p:strVal val="visible"/>
                                      </p:to>
                                    </p:set>
                                    <p:anim calcmode="lin" valueType="num">
                                      <p:cBhvr>
                                        <p:cTn id="23" dur="1000" fill="hold"/>
                                        <p:tgtEl>
                                          <p:spTgt spid="26626">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26626">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26626">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6626">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26626">
                                            <p:txEl>
                                              <p:pRg st="6" end="6"/>
                                            </p:txEl>
                                          </p:spTgt>
                                        </p:tgtEl>
                                        <p:attrNameLst>
                                          <p:attrName>style.visibility</p:attrName>
                                        </p:attrNameLst>
                                      </p:cBhvr>
                                      <p:to>
                                        <p:strVal val="visible"/>
                                      </p:to>
                                    </p:set>
                                    <p:anim calcmode="lin" valueType="num">
                                      <p:cBhvr>
                                        <p:cTn id="31" dur="1000" fill="hold"/>
                                        <p:tgtEl>
                                          <p:spTgt spid="26626">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26626">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26626">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6626">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26626">
                                            <p:txEl>
                                              <p:pRg st="8" end="8"/>
                                            </p:txEl>
                                          </p:spTgt>
                                        </p:tgtEl>
                                        <p:attrNameLst>
                                          <p:attrName>style.visibility</p:attrName>
                                        </p:attrNameLst>
                                      </p:cBhvr>
                                      <p:to>
                                        <p:strVal val="visible"/>
                                      </p:to>
                                    </p:set>
                                    <p:anim calcmode="lin" valueType="num">
                                      <p:cBhvr>
                                        <p:cTn id="39" dur="1000" fill="hold"/>
                                        <p:tgtEl>
                                          <p:spTgt spid="26626">
                                            <p:txEl>
                                              <p:pRg st="8" end="8"/>
                                            </p:txEl>
                                          </p:spTgt>
                                        </p:tgtEl>
                                        <p:attrNameLst>
                                          <p:attrName>ppt_w</p:attrName>
                                        </p:attrNameLst>
                                      </p:cBhvr>
                                      <p:tavLst>
                                        <p:tav tm="0">
                                          <p:val>
                                            <p:fltVal val="0"/>
                                          </p:val>
                                        </p:tav>
                                        <p:tav tm="100000">
                                          <p:val>
                                            <p:strVal val="#ppt_w"/>
                                          </p:val>
                                        </p:tav>
                                      </p:tavLst>
                                    </p:anim>
                                    <p:anim calcmode="lin" valueType="num">
                                      <p:cBhvr>
                                        <p:cTn id="40" dur="1000" fill="hold"/>
                                        <p:tgtEl>
                                          <p:spTgt spid="26626">
                                            <p:txEl>
                                              <p:pRg st="8" end="8"/>
                                            </p:txEl>
                                          </p:spTgt>
                                        </p:tgtEl>
                                        <p:attrNameLst>
                                          <p:attrName>ppt_h</p:attrName>
                                        </p:attrNameLst>
                                      </p:cBhvr>
                                      <p:tavLst>
                                        <p:tav tm="0">
                                          <p:val>
                                            <p:fltVal val="0"/>
                                          </p:val>
                                        </p:tav>
                                        <p:tav tm="100000">
                                          <p:val>
                                            <p:strVal val="#ppt_h"/>
                                          </p:val>
                                        </p:tav>
                                      </p:tavLst>
                                    </p:anim>
                                    <p:anim calcmode="lin" valueType="num">
                                      <p:cBhvr>
                                        <p:cTn id="41" dur="1000" fill="hold"/>
                                        <p:tgtEl>
                                          <p:spTgt spid="26626">
                                            <p:txEl>
                                              <p:pRg st="8" end="8"/>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26626">
                                            <p:txEl>
                                              <p:pRg st="8" end="8"/>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26626">
                                            <p:txEl>
                                              <p:pRg st="10" end="10"/>
                                            </p:txEl>
                                          </p:spTgt>
                                        </p:tgtEl>
                                        <p:attrNameLst>
                                          <p:attrName>style.visibility</p:attrName>
                                        </p:attrNameLst>
                                      </p:cBhvr>
                                      <p:to>
                                        <p:strVal val="visible"/>
                                      </p:to>
                                    </p:set>
                                    <p:anim calcmode="lin" valueType="num">
                                      <p:cBhvr>
                                        <p:cTn id="47" dur="1000" fill="hold"/>
                                        <p:tgtEl>
                                          <p:spTgt spid="26626">
                                            <p:txEl>
                                              <p:pRg st="10" end="10"/>
                                            </p:txEl>
                                          </p:spTgt>
                                        </p:tgtEl>
                                        <p:attrNameLst>
                                          <p:attrName>ppt_w</p:attrName>
                                        </p:attrNameLst>
                                      </p:cBhvr>
                                      <p:tavLst>
                                        <p:tav tm="0">
                                          <p:val>
                                            <p:fltVal val="0"/>
                                          </p:val>
                                        </p:tav>
                                        <p:tav tm="100000">
                                          <p:val>
                                            <p:strVal val="#ppt_w"/>
                                          </p:val>
                                        </p:tav>
                                      </p:tavLst>
                                    </p:anim>
                                    <p:anim calcmode="lin" valueType="num">
                                      <p:cBhvr>
                                        <p:cTn id="48" dur="1000" fill="hold"/>
                                        <p:tgtEl>
                                          <p:spTgt spid="26626">
                                            <p:txEl>
                                              <p:pRg st="10" end="10"/>
                                            </p:txEl>
                                          </p:spTgt>
                                        </p:tgtEl>
                                        <p:attrNameLst>
                                          <p:attrName>ppt_h</p:attrName>
                                        </p:attrNameLst>
                                      </p:cBhvr>
                                      <p:tavLst>
                                        <p:tav tm="0">
                                          <p:val>
                                            <p:fltVal val="0"/>
                                          </p:val>
                                        </p:tav>
                                        <p:tav tm="100000">
                                          <p:val>
                                            <p:strVal val="#ppt_h"/>
                                          </p:val>
                                        </p:tav>
                                      </p:tavLst>
                                    </p:anim>
                                    <p:anim calcmode="lin" valueType="num">
                                      <p:cBhvr>
                                        <p:cTn id="49" dur="1000" fill="hold"/>
                                        <p:tgtEl>
                                          <p:spTgt spid="26626">
                                            <p:txEl>
                                              <p:pRg st="10" end="10"/>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26626">
                                            <p:txEl>
                                              <p:pRg st="10" end="1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1" fill="hold">
                      <p:stCondLst>
                        <p:cond delay="indefinite"/>
                      </p:stCondLst>
                      <p:childTnLst>
                        <p:par>
                          <p:cTn id="52" fill="hold">
                            <p:stCondLst>
                              <p:cond delay="0"/>
                            </p:stCondLst>
                            <p:childTnLst>
                              <p:par>
                                <p:cTn id="53" presetID="15" presetClass="entr" presetSubtype="0" fill="hold" grpId="0" nodeType="clickEffect">
                                  <p:stCondLst>
                                    <p:cond delay="0"/>
                                  </p:stCondLst>
                                  <p:childTnLst>
                                    <p:set>
                                      <p:cBhvr>
                                        <p:cTn id="54" dur="1" fill="hold">
                                          <p:stCondLst>
                                            <p:cond delay="0"/>
                                          </p:stCondLst>
                                        </p:cTn>
                                        <p:tgtEl>
                                          <p:spTgt spid="26626">
                                            <p:txEl>
                                              <p:pRg st="12" end="12"/>
                                            </p:txEl>
                                          </p:spTgt>
                                        </p:tgtEl>
                                        <p:attrNameLst>
                                          <p:attrName>style.visibility</p:attrName>
                                        </p:attrNameLst>
                                      </p:cBhvr>
                                      <p:to>
                                        <p:strVal val="visible"/>
                                      </p:to>
                                    </p:set>
                                    <p:anim calcmode="lin" valueType="num">
                                      <p:cBhvr>
                                        <p:cTn id="55" dur="1000" fill="hold"/>
                                        <p:tgtEl>
                                          <p:spTgt spid="26626">
                                            <p:txEl>
                                              <p:pRg st="12" end="12"/>
                                            </p:txEl>
                                          </p:spTgt>
                                        </p:tgtEl>
                                        <p:attrNameLst>
                                          <p:attrName>ppt_w</p:attrName>
                                        </p:attrNameLst>
                                      </p:cBhvr>
                                      <p:tavLst>
                                        <p:tav tm="0">
                                          <p:val>
                                            <p:fltVal val="0"/>
                                          </p:val>
                                        </p:tav>
                                        <p:tav tm="100000">
                                          <p:val>
                                            <p:strVal val="#ppt_w"/>
                                          </p:val>
                                        </p:tav>
                                      </p:tavLst>
                                    </p:anim>
                                    <p:anim calcmode="lin" valueType="num">
                                      <p:cBhvr>
                                        <p:cTn id="56" dur="1000" fill="hold"/>
                                        <p:tgtEl>
                                          <p:spTgt spid="26626">
                                            <p:txEl>
                                              <p:pRg st="12" end="12"/>
                                            </p:txEl>
                                          </p:spTgt>
                                        </p:tgtEl>
                                        <p:attrNameLst>
                                          <p:attrName>ppt_h</p:attrName>
                                        </p:attrNameLst>
                                      </p:cBhvr>
                                      <p:tavLst>
                                        <p:tav tm="0">
                                          <p:val>
                                            <p:fltVal val="0"/>
                                          </p:val>
                                        </p:tav>
                                        <p:tav tm="100000">
                                          <p:val>
                                            <p:strVal val="#ppt_h"/>
                                          </p:val>
                                        </p:tav>
                                      </p:tavLst>
                                    </p:anim>
                                    <p:anim calcmode="lin" valueType="num">
                                      <p:cBhvr>
                                        <p:cTn id="57" dur="1000" fill="hold"/>
                                        <p:tgtEl>
                                          <p:spTgt spid="26626">
                                            <p:txEl>
                                              <p:pRg st="12" end="12"/>
                                            </p:txEl>
                                          </p:spTgt>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26626">
                                            <p:txEl>
                                              <p:pRg st="12" end="1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ChangeArrowheads="1"/>
          </p:cNvSpPr>
          <p:nvPr/>
        </p:nvSpPr>
        <p:spPr bwMode="auto">
          <a:xfrm>
            <a:off x="2149475" y="2473325"/>
            <a:ext cx="9144000" cy="0"/>
          </a:xfrm>
          <a:prstGeom prst="rect">
            <a:avLst/>
          </a:prstGeom>
          <a:noFill/>
          <a:ln w="9525">
            <a:noFill/>
            <a:miter lim="800000"/>
            <a:headEnd/>
            <a:tailEnd/>
          </a:ln>
          <a:effectLst/>
        </p:spPr>
        <p:txBody>
          <a:bodyPr>
            <a:spAutoFit/>
          </a:bodyPr>
          <a:lstStyle/>
          <a:p>
            <a:endParaRPr lang="es-MX"/>
          </a:p>
        </p:txBody>
      </p:sp>
      <p:pic>
        <p:nvPicPr>
          <p:cNvPr id="27650" name="Picture 2" descr="figura12"/>
          <p:cNvPicPr>
            <a:picLocks noChangeAspect="1" noChangeArrowheads="1"/>
          </p:cNvPicPr>
          <p:nvPr/>
        </p:nvPicPr>
        <p:blipFill>
          <a:blip r:embed="rId2"/>
          <a:srcRect/>
          <a:stretch>
            <a:fillRect/>
          </a:stretch>
        </p:blipFill>
        <p:spPr bwMode="auto">
          <a:xfrm>
            <a:off x="0" y="1670050"/>
            <a:ext cx="8915400" cy="35163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500" fill="hold"/>
                                        <p:tgtEl>
                                          <p:spTgt spid="27651"/>
                                        </p:tgtEl>
                                        <p:attrNameLst>
                                          <p:attrName>ppt_x</p:attrName>
                                        </p:attrNameLst>
                                      </p:cBhvr>
                                      <p:tavLst>
                                        <p:tav tm="0">
                                          <p:val>
                                            <p:strVal val="0-#ppt_w/2"/>
                                          </p:val>
                                        </p:tav>
                                        <p:tav tm="100000">
                                          <p:val>
                                            <p:strVal val="#ppt_x"/>
                                          </p:val>
                                        </p:tav>
                                      </p:tavLst>
                                    </p:anim>
                                    <p:anim calcmode="lin" valueType="num">
                                      <p:cBhvr additive="base">
                                        <p:cTn id="8" dur="500" fill="hold"/>
                                        <p:tgtEl>
                                          <p:spTgt spid="2765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7650"/>
                                        </p:tgtEl>
                                        <p:attrNameLst>
                                          <p:attrName>style.visibility</p:attrName>
                                        </p:attrNameLst>
                                      </p:cBhvr>
                                      <p:to>
                                        <p:strVal val="visible"/>
                                      </p:to>
                                    </p:set>
                                    <p:animEffect transition="in" filter="blinds(horizontal)">
                                      <p:cBhvr>
                                        <p:cTn id="13" dur="5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304800"/>
            <a:ext cx="9144000" cy="3937000"/>
          </a:xfrm>
          <a:prstGeom prst="rect">
            <a:avLst/>
          </a:prstGeom>
          <a:noFill/>
          <a:ln w="9525">
            <a:noFill/>
            <a:miter lim="800000"/>
            <a:headEnd/>
            <a:tailEnd/>
          </a:ln>
          <a:effectLst/>
        </p:spPr>
        <p:txBody>
          <a:bodyPr>
            <a:spAutoFit/>
          </a:bodyPr>
          <a:lstStyle/>
          <a:p>
            <a:r>
              <a:rPr lang="es-ES" sz="1800">
                <a:cs typeface="Times New Roman" charset="0"/>
              </a:rPr>
              <a:t>Para Medir ángulos  Verticales (Véase la Fig. 17)</a:t>
            </a:r>
          </a:p>
          <a:p>
            <a:pPr eaLnBrk="0" hangingPunct="0"/>
            <a:r>
              <a:rPr lang="es-ES" sz="1800">
                <a:cs typeface="Times New Roman" charset="0"/>
              </a:rPr>
              <a:t> </a:t>
            </a:r>
          </a:p>
          <a:p>
            <a:pPr eaLnBrk="0" hangingPunct="0"/>
            <a:r>
              <a:rPr lang="es-ES" sz="1800">
                <a:cs typeface="Times New Roman" charset="0"/>
              </a:rPr>
              <a:t>	De por completo la vuelta al visor frontal, colocando su punta en ángulo recto.  El espejo se mantiene a un ángulo de 45° aproximadamente.  </a:t>
            </a:r>
            <a:endParaRPr lang="es-MX" sz="1800">
              <a:cs typeface="Times New Roman" charset="0"/>
            </a:endParaRPr>
          </a:p>
          <a:p>
            <a:pPr eaLnBrk="0" hangingPunct="0"/>
            <a:endParaRPr lang="es-MX" sz="1800">
              <a:cs typeface="Times New Roman" charset="0"/>
            </a:endParaRPr>
          </a:p>
          <a:p>
            <a:pPr eaLnBrk="0" hangingPunct="0"/>
            <a:r>
              <a:rPr lang="es-ES" sz="1800">
                <a:cs typeface="Times New Roman" charset="0"/>
              </a:rPr>
              <a:t>Con el visor frontal vuelta hacia  el observador   y  el espejo a la izquierda, la caja del cuerpo se pone completamente vertical.  </a:t>
            </a:r>
            <a:endParaRPr lang="es-MX" sz="1800">
              <a:cs typeface="Times New Roman" charset="0"/>
            </a:endParaRPr>
          </a:p>
          <a:p>
            <a:pPr eaLnBrk="0" hangingPunct="0"/>
            <a:endParaRPr lang="es-MX" sz="1800">
              <a:cs typeface="Times New Roman" charset="0"/>
            </a:endParaRPr>
          </a:p>
          <a:p>
            <a:pPr eaLnBrk="0" hangingPunct="0"/>
            <a:r>
              <a:rPr lang="es-ES" sz="1800">
                <a:cs typeface="Times New Roman" charset="0"/>
              </a:rPr>
              <a:t>Después se observa el objeto al que se lanza la visual por la mirilla del gran visor frontal y la abertura redonda del espejo,  mientras con los dedos de la mano derecha se mueve la palanca del vernier ubicado en el fondo de la caja del teodolito hasta que cada centrada la burbuja del nivel rectangular (que se refleja en el espejo).  </a:t>
            </a:r>
            <a:endParaRPr lang="es-MX" sz="1800">
              <a:cs typeface="Times New Roman" charset="0"/>
            </a:endParaRPr>
          </a:p>
          <a:p>
            <a:pPr eaLnBrk="0" hangingPunct="0"/>
            <a:endParaRPr lang="es-MX" sz="1800">
              <a:cs typeface="Times New Roman" charset="0"/>
            </a:endParaRPr>
          </a:p>
          <a:p>
            <a:pPr eaLnBrk="0" hangingPunct="0"/>
            <a:r>
              <a:rPr lang="es-ES" sz="1800">
                <a:cs typeface="Times New Roman" charset="0"/>
              </a:rPr>
              <a:t>A continuación se abre la tapa y se lee el vernier contra la escala del ángulo vertical.</a:t>
            </a:r>
            <a:r>
              <a:rPr lang="es-ES" sz="1800"/>
              <a:t> </a:t>
            </a:r>
          </a:p>
        </p:txBody>
      </p:sp>
      <p:sp>
        <p:nvSpPr>
          <p:cNvPr id="28675" name="Rectangle 3"/>
          <p:cNvSpPr>
            <a:spLocks noChangeArrowheads="1"/>
          </p:cNvSpPr>
          <p:nvPr/>
        </p:nvSpPr>
        <p:spPr bwMode="auto">
          <a:xfrm>
            <a:off x="0" y="4724400"/>
            <a:ext cx="9144000" cy="1465263"/>
          </a:xfrm>
          <a:prstGeom prst="rect">
            <a:avLst/>
          </a:prstGeom>
          <a:noFill/>
          <a:ln w="9525">
            <a:noFill/>
            <a:miter lim="800000"/>
            <a:headEnd/>
            <a:tailEnd/>
          </a:ln>
          <a:effectLst/>
        </p:spPr>
        <p:txBody>
          <a:bodyPr>
            <a:spAutoFit/>
          </a:bodyPr>
          <a:lstStyle/>
          <a:p>
            <a:r>
              <a:rPr lang="es-ES" sz="1800">
                <a:cs typeface="Times New Roman" charset="0"/>
              </a:rPr>
              <a:t>Para medir el Porcentaje de Gradiente (ó pendiente):</a:t>
            </a:r>
          </a:p>
          <a:p>
            <a:pPr eaLnBrk="0" hangingPunct="0"/>
            <a:r>
              <a:rPr lang="es-ES" sz="1800">
                <a:cs typeface="Times New Roman" charset="0"/>
              </a:rPr>
              <a:t> </a:t>
            </a:r>
          </a:p>
          <a:p>
            <a:pPr eaLnBrk="0" hangingPunct="0"/>
            <a:r>
              <a:rPr lang="es-ES" sz="1800">
                <a:cs typeface="Times New Roman" charset="0"/>
              </a:rPr>
              <a:t>	Los ángulos de elevación  se leen en la escala a la derecha de cero y los depresión ala izquierda, siguiendo el mismo procedimiento que para lecturas de ángulos verticales.</a:t>
            </a:r>
          </a:p>
          <a:p>
            <a:pPr eaLnBrk="0" hangingPunct="0"/>
            <a:endParaRPr lang="es-E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8675"/>
                                        </p:tgtEl>
                                        <p:attrNameLst>
                                          <p:attrName>style.visibility</p:attrName>
                                        </p:attrNameLst>
                                      </p:cBhvr>
                                      <p:to>
                                        <p:strVal val="visible"/>
                                      </p:to>
                                    </p:set>
                                    <p:animEffect transition="in" filter="dissolve">
                                      <p:cBhvr>
                                        <p:cTn id="13" dur="5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ChangeArrowheads="1"/>
          </p:cNvSpPr>
          <p:nvPr/>
        </p:nvSpPr>
        <p:spPr bwMode="auto">
          <a:xfrm>
            <a:off x="1828800" y="1711325"/>
            <a:ext cx="9144000" cy="0"/>
          </a:xfrm>
          <a:prstGeom prst="rect">
            <a:avLst/>
          </a:prstGeom>
          <a:noFill/>
          <a:ln w="9525">
            <a:noFill/>
            <a:miter lim="800000"/>
            <a:headEnd/>
            <a:tailEnd/>
          </a:ln>
          <a:effectLst/>
        </p:spPr>
        <p:txBody>
          <a:bodyPr>
            <a:spAutoFit/>
          </a:bodyPr>
          <a:lstStyle/>
          <a:p>
            <a:endParaRPr lang="es-MX"/>
          </a:p>
        </p:txBody>
      </p:sp>
      <p:pic>
        <p:nvPicPr>
          <p:cNvPr id="29698" name="Picture 2" descr="figura13"/>
          <p:cNvPicPr>
            <a:picLocks noChangeAspect="1" noChangeArrowheads="1"/>
          </p:cNvPicPr>
          <p:nvPr/>
        </p:nvPicPr>
        <p:blipFill>
          <a:blip r:embed="rId2"/>
          <a:srcRect/>
          <a:stretch>
            <a:fillRect/>
          </a:stretch>
        </p:blipFill>
        <p:spPr bwMode="auto">
          <a:xfrm>
            <a:off x="76200" y="852488"/>
            <a:ext cx="8915400" cy="55832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29699"/>
                                        </p:tgtEl>
                                        <p:attrNameLst>
                                          <p:attrName>style.visibility</p:attrName>
                                        </p:attrNameLst>
                                      </p:cBhvr>
                                      <p:to>
                                        <p:strVal val="visible"/>
                                      </p:to>
                                    </p:set>
                                    <p:anim calcmode="lin" valueType="num">
                                      <p:cBhvr additive="base">
                                        <p:cTn id="7" dur="500" fill="hold"/>
                                        <p:tgtEl>
                                          <p:spTgt spid="29699"/>
                                        </p:tgtEl>
                                        <p:attrNameLst>
                                          <p:attrName>ppt_x</p:attrName>
                                        </p:attrNameLst>
                                      </p:cBhvr>
                                      <p:tavLst>
                                        <p:tav tm="0">
                                          <p:val>
                                            <p:strVal val="0-#ppt_w/2"/>
                                          </p:val>
                                        </p:tav>
                                        <p:tav tm="100000">
                                          <p:val>
                                            <p:strVal val="#ppt_x"/>
                                          </p:val>
                                        </p:tav>
                                      </p:tavLst>
                                    </p:anim>
                                    <p:anim calcmode="lin" valueType="num">
                                      <p:cBhvr additive="base">
                                        <p:cTn id="8" dur="500" fill="hold"/>
                                        <p:tgtEl>
                                          <p:spTgt spid="2969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6" fill="hold" nodeType="clickEffect">
                                  <p:stCondLst>
                                    <p:cond delay="0"/>
                                  </p:stCondLst>
                                  <p:childTnLst>
                                    <p:set>
                                      <p:cBhvr>
                                        <p:cTn id="12" dur="1" fill="hold">
                                          <p:stCondLst>
                                            <p:cond delay="0"/>
                                          </p:stCondLst>
                                        </p:cTn>
                                        <p:tgtEl>
                                          <p:spTgt spid="29698"/>
                                        </p:tgtEl>
                                        <p:attrNameLst>
                                          <p:attrName>style.visibility</p:attrName>
                                        </p:attrNameLst>
                                      </p:cBhvr>
                                      <p:to>
                                        <p:strVal val="visible"/>
                                      </p:to>
                                    </p:set>
                                    <p:animEffect transition="in" filter="barn(inHorizontal)">
                                      <p:cBhvr>
                                        <p:cTn id="13" dur="5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ChangeArrowheads="1"/>
          </p:cNvSpPr>
          <p:nvPr/>
        </p:nvSpPr>
        <p:spPr bwMode="auto">
          <a:xfrm>
            <a:off x="3635375" y="2971800"/>
            <a:ext cx="1873250" cy="457200"/>
          </a:xfrm>
          <a:prstGeom prst="rect">
            <a:avLst/>
          </a:prstGeom>
          <a:noFill/>
          <a:ln w="9525">
            <a:noFill/>
            <a:miter lim="800000"/>
            <a:headEnd/>
            <a:tailEnd/>
          </a:ln>
          <a:effectLst/>
        </p:spPr>
        <p:txBody>
          <a:bodyPr>
            <a:spAutoFit/>
          </a:bodyPr>
          <a:lstStyle/>
          <a:p>
            <a:pPr>
              <a:spcBef>
                <a:spcPct val="30000"/>
              </a:spcBef>
            </a:pPr>
            <a:r>
              <a:rPr lang="es-MX"/>
              <a:t>GRACIAS</a:t>
            </a: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p:cTn id="7" dur="5000" fill="hold"/>
                                        <p:tgtEl>
                                          <p:spTgt spid="30723"/>
                                        </p:tgtEl>
                                        <p:attrNameLst>
                                          <p:attrName>ppt_w</p:attrName>
                                        </p:attrNameLst>
                                      </p:cBhvr>
                                      <p:tavLst>
                                        <p:tav tm="0" fmla="#ppt_w*sin(2.5*pi*$)">
                                          <p:val>
                                            <p:fltVal val="0"/>
                                          </p:val>
                                        </p:tav>
                                        <p:tav tm="100000">
                                          <p:val>
                                            <p:fltVal val="1"/>
                                          </p:val>
                                        </p:tav>
                                      </p:tavLst>
                                    </p:anim>
                                    <p:anim calcmode="lin" valueType="num">
                                      <p:cBhvr>
                                        <p:cTn id="8" dur="5000" fill="hold"/>
                                        <p:tgtEl>
                                          <p:spTgt spid="307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utoUpdateAnimBg="0"/>
    </p:bldLst>
  </p:timing>
</p:sld>
</file>

<file path=ppt/theme/theme1.xml><?xml version="1.0" encoding="utf-8"?>
<a:theme xmlns:a="http://schemas.openxmlformats.org/drawingml/2006/main" name="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1109</TotalTime>
  <Words>920</Words>
  <Application>Microsoft Office PowerPoint</Application>
  <PresentationFormat>Presentación en pantalla (4:3)</PresentationFormat>
  <Paragraphs>176</Paragraphs>
  <Slides>30</Slides>
  <Notes>1</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unison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ochoa</dc:creator>
  <cp:lastModifiedBy>Dell</cp:lastModifiedBy>
  <cp:revision>6</cp:revision>
  <dcterms:created xsi:type="dcterms:W3CDTF">2005-03-01T02:30:59Z</dcterms:created>
  <dcterms:modified xsi:type="dcterms:W3CDTF">2014-10-16T16:27:35Z</dcterms:modified>
</cp:coreProperties>
</file>