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62" r:id="rId3"/>
    <p:sldId id="256" r:id="rId4"/>
    <p:sldId id="257" r:id="rId5"/>
    <p:sldId id="258" r:id="rId6"/>
    <p:sldId id="259" r:id="rId7"/>
    <p:sldId id="260" r:id="rId8"/>
    <p:sldId id="261" r:id="rId9"/>
    <p:sldId id="263" r:id="rId10"/>
    <p:sldId id="264" r:id="rId11"/>
    <p:sldId id="265" r:id="rId1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DF88A4CB-98FC-4F16-BD50-9A68495AC888}" type="datetimeFigureOut">
              <a:rPr lang="es-MX" smtClean="0"/>
              <a:t>16/10/2014</a:t>
            </a:fld>
            <a:endParaRPr lang="es-MX"/>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s-MX"/>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5EE7DDF6-2DF6-456B-BD02-757E837D3A30}" type="slidenum">
              <a:rPr lang="es-MX" smtClean="0"/>
              <a:t>‹Nº›</a:t>
            </a:fld>
            <a:endParaRPr lang="es-MX"/>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DF88A4CB-98FC-4F16-BD50-9A68495AC888}" type="datetimeFigureOut">
              <a:rPr lang="es-MX" smtClean="0"/>
              <a:t>16/10/2014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EE7DDF6-2DF6-456B-BD02-757E837D3A30}" type="slidenum">
              <a:rPr lang="es-MX" smtClean="0"/>
              <a:t>‹Nº›</a:t>
            </a:fld>
            <a:endParaRPr lang="es-MX"/>
          </a:p>
        </p:txBody>
      </p:sp>
      <p:sp>
        <p:nvSpPr>
          <p:cNvPr id="11" name="Title 10"/>
          <p:cNvSpPr>
            <a:spLocks noGrp="1"/>
          </p:cNvSpPr>
          <p:nvPr>
            <p:ph type="title"/>
          </p:nvPr>
        </p:nvSpPr>
        <p:spPr/>
        <p:txBody>
          <a:bodyPr/>
          <a:lstStyle/>
          <a:p>
            <a:r>
              <a:rPr lang="es-ES" smtClean="0"/>
              <a:t>Haga clic para modificar el estilo de título del patrón</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F88A4CB-98FC-4F16-BD50-9A68495AC888}" type="datetimeFigureOut">
              <a:rPr lang="es-MX" smtClean="0"/>
              <a:t>16/10/2014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EE7DDF6-2DF6-456B-BD02-757E837D3A30}" type="slidenum">
              <a:rPr lang="es-MX" smtClean="0"/>
              <a:t>‹Nº›</a:t>
            </a:fld>
            <a:endParaRPr lang="es-MX"/>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F88A4CB-98FC-4F16-BD50-9A68495AC888}" type="datetimeFigureOut">
              <a:rPr lang="es-MX" smtClean="0"/>
              <a:t>16/10/2014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EE7DDF6-2DF6-456B-BD02-757E837D3A30}" type="slidenum">
              <a:rPr lang="es-MX" smtClean="0"/>
              <a:t>‹Nº›</a:t>
            </a:fld>
            <a:endParaRPr lang="es-MX"/>
          </a:p>
        </p:txBody>
      </p:sp>
      <p:sp>
        <p:nvSpPr>
          <p:cNvPr id="12" name="Title 11"/>
          <p:cNvSpPr>
            <a:spLocks noGrp="1"/>
          </p:cNvSpPr>
          <p:nvPr>
            <p:ph type="title"/>
          </p:nvPr>
        </p:nvSpPr>
        <p:spPr/>
        <p:txBody>
          <a:bodyPr/>
          <a:lstStyle>
            <a:lvl1pPr>
              <a:defRPr>
                <a:solidFill>
                  <a:schemeClr val="tx2"/>
                </a:solidFill>
              </a:defRPr>
            </a:lvl1pPr>
          </a:lstStyle>
          <a:p>
            <a:r>
              <a:rPr lang="es-ES" smtClean="0"/>
              <a:t>Haga clic para modificar el estilo de título del patrón</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DF88A4CB-98FC-4F16-BD50-9A68495AC888}" type="datetimeFigureOut">
              <a:rPr lang="es-MX" smtClean="0"/>
              <a:t>16/10/2014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5EE7DDF6-2DF6-456B-BD02-757E837D3A30}" type="slidenum">
              <a:rPr lang="es-MX" smtClean="0"/>
              <a:t>‹Nº›</a:t>
            </a:fld>
            <a:endParaRPr lang="es-MX"/>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DF88A4CB-98FC-4F16-BD50-9A68495AC888}" type="datetimeFigureOut">
              <a:rPr lang="es-MX" smtClean="0"/>
              <a:t>16/10/2014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5EE7DDF6-2DF6-456B-BD02-757E837D3A30}" type="slidenum">
              <a:rPr lang="es-MX" smtClean="0"/>
              <a:t>‹Nº›</a:t>
            </a:fld>
            <a:endParaRPr lang="es-MX"/>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88A4CB-98FC-4F16-BD50-9A68495AC888}" type="datetimeFigureOut">
              <a:rPr lang="es-MX" smtClean="0"/>
              <a:t>16/10/2014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5EE7DDF6-2DF6-456B-BD02-757E837D3A30}"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F88A4CB-98FC-4F16-BD50-9A68495AC888}" type="datetimeFigureOut">
              <a:rPr lang="es-MX" smtClean="0"/>
              <a:t>16/10/2014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EE7DDF6-2DF6-456B-BD02-757E837D3A30}"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F88A4CB-98FC-4F16-BD50-9A68495AC888}" type="datetimeFigureOut">
              <a:rPr lang="es-MX" smtClean="0"/>
              <a:t>16/10/2014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EE7DDF6-2DF6-456B-BD02-757E837D3A30}"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DF88A4CB-98FC-4F16-BD50-9A68495AC888}" type="datetimeFigureOut">
              <a:rPr lang="es-MX" smtClean="0"/>
              <a:t>16/10/2014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EE7DDF6-2DF6-456B-BD02-757E837D3A30}" type="slidenum">
              <a:rPr lang="es-MX" smtClean="0"/>
              <a:t>‹Nº›</a:t>
            </a:fld>
            <a:endParaRPr lang="es-MX"/>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DF88A4CB-98FC-4F16-BD50-9A68495AC888}" type="datetimeFigureOut">
              <a:rPr lang="es-MX" smtClean="0"/>
              <a:t>16/10/2014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EE7DDF6-2DF6-456B-BD02-757E837D3A30}" type="slidenum">
              <a:rPr lang="es-MX" smtClean="0"/>
              <a:t>‹Nº›</a:t>
            </a:fld>
            <a:endParaRPr lang="es-MX"/>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DF88A4CB-98FC-4F16-BD50-9A68495AC888}" type="datetimeFigureOut">
              <a:rPr lang="es-MX" smtClean="0"/>
              <a:t>16/10/2014</a:t>
            </a:fld>
            <a:endParaRPr lang="es-MX"/>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MX"/>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5EE7DDF6-2DF6-456B-BD02-757E837D3A30}"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http://upload.wikimedia.org/wikipedia/commons/thumb/6/68/Escudo_Unison.png/200px-Escudo_Unison.png"/>
          <p:cNvPicPr/>
          <p:nvPr/>
        </p:nvPicPr>
        <p:blipFill>
          <a:blip r:embed="rId2" cstate="print"/>
          <a:srcRect/>
          <a:stretch>
            <a:fillRect/>
          </a:stretch>
        </p:blipFill>
        <p:spPr bwMode="auto">
          <a:xfrm>
            <a:off x="827584" y="692696"/>
            <a:ext cx="1368152" cy="1523088"/>
          </a:xfrm>
          <a:prstGeom prst="rect">
            <a:avLst/>
          </a:prstGeom>
          <a:noFill/>
          <a:ln w="9525">
            <a:noFill/>
            <a:miter lim="800000"/>
            <a:headEnd/>
            <a:tailEnd/>
          </a:ln>
        </p:spPr>
      </p:pic>
      <p:pic>
        <p:nvPicPr>
          <p:cNvPr id="3" name="2 Imagen" descr="geology"/>
          <p:cNvPicPr/>
          <p:nvPr/>
        </p:nvPicPr>
        <p:blipFill>
          <a:blip r:embed="rId3" cstate="print"/>
          <a:srcRect/>
          <a:stretch>
            <a:fillRect/>
          </a:stretch>
        </p:blipFill>
        <p:spPr bwMode="auto">
          <a:xfrm>
            <a:off x="6665135" y="764704"/>
            <a:ext cx="1939313" cy="1077654"/>
          </a:xfrm>
          <a:prstGeom prst="rect">
            <a:avLst/>
          </a:prstGeom>
          <a:noFill/>
          <a:ln w="9525">
            <a:noFill/>
            <a:miter lim="800000"/>
            <a:headEnd/>
            <a:tailEnd/>
          </a:ln>
        </p:spPr>
      </p:pic>
      <p:sp>
        <p:nvSpPr>
          <p:cNvPr id="4" name="3 CuadroTexto"/>
          <p:cNvSpPr txBox="1"/>
          <p:nvPr/>
        </p:nvSpPr>
        <p:spPr>
          <a:xfrm>
            <a:off x="1920675" y="2215784"/>
            <a:ext cx="4912370" cy="1754326"/>
          </a:xfrm>
          <a:prstGeom prst="rect">
            <a:avLst/>
          </a:prstGeom>
          <a:noFill/>
        </p:spPr>
        <p:txBody>
          <a:bodyPr wrap="none" rtlCol="0">
            <a:spAutoFit/>
          </a:bodyPr>
          <a:lstStyle/>
          <a:p>
            <a:pPr algn="ctr"/>
            <a:r>
              <a:rPr lang="es-MX" b="1" i="1" dirty="0" smtClean="0"/>
              <a:t>UNIVERSIDAD DE SONORA</a:t>
            </a:r>
          </a:p>
          <a:p>
            <a:pPr algn="ctr"/>
            <a:r>
              <a:rPr lang="es-MX" b="1" i="1" dirty="0" smtClean="0"/>
              <a:t>DPTO. GEOLOGIA</a:t>
            </a:r>
          </a:p>
          <a:p>
            <a:pPr algn="ctr"/>
            <a:endParaRPr lang="es-MX" b="1" i="1" dirty="0" smtClean="0"/>
          </a:p>
          <a:p>
            <a:pPr algn="ctr"/>
            <a:r>
              <a:rPr lang="es-MX" b="1" i="1" dirty="0" smtClean="0"/>
              <a:t>MATERIA: CARTOGRAFIA</a:t>
            </a:r>
          </a:p>
          <a:p>
            <a:pPr algn="ctr"/>
            <a:endParaRPr lang="es-MX" b="1" i="1" dirty="0" smtClean="0"/>
          </a:p>
          <a:p>
            <a:pPr algn="ctr"/>
            <a:r>
              <a:rPr lang="es-MX" b="1" i="1" dirty="0" smtClean="0"/>
              <a:t>MAESTRO: MC JOSÉ ALFREDO OCHOA G.</a:t>
            </a:r>
            <a:endParaRPr lang="es-MX" b="1" i="1" dirty="0"/>
          </a:p>
        </p:txBody>
      </p:sp>
      <p:sp>
        <p:nvSpPr>
          <p:cNvPr id="5" name="4 CuadroTexto"/>
          <p:cNvSpPr txBox="1"/>
          <p:nvPr/>
        </p:nvSpPr>
        <p:spPr>
          <a:xfrm>
            <a:off x="2195736" y="4252446"/>
            <a:ext cx="5062604" cy="369332"/>
          </a:xfrm>
          <a:prstGeom prst="rect">
            <a:avLst/>
          </a:prstGeom>
          <a:noFill/>
        </p:spPr>
        <p:txBody>
          <a:bodyPr wrap="none" rtlCol="0">
            <a:spAutoFit/>
          </a:bodyPr>
          <a:lstStyle/>
          <a:p>
            <a:r>
              <a:rPr lang="es-MX" b="1" i="1" dirty="0" smtClean="0"/>
              <a:t>TEMA: </a:t>
            </a:r>
            <a:r>
              <a:rPr lang="es-MX" b="1" i="1" dirty="0" smtClean="0"/>
              <a:t>DEFINICIÓN DE RUMBO Y AZIMUT</a:t>
            </a:r>
            <a:endParaRPr lang="es-MX" b="1" i="1" dirty="0"/>
          </a:p>
        </p:txBody>
      </p:sp>
    </p:spTree>
    <p:extLst>
      <p:ext uri="{BB962C8B-B14F-4D97-AF65-F5344CB8AC3E}">
        <p14:creationId xmlns:p14="http://schemas.microsoft.com/office/powerpoint/2010/main" val="2085706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umbo-y-azimut.png"/>
          <p:cNvPicPr>
            <a:picLocks noChangeAspect="1"/>
          </p:cNvPicPr>
          <p:nvPr/>
        </p:nvPicPr>
        <p:blipFill>
          <a:blip r:embed="rId2"/>
          <a:stretch>
            <a:fillRect/>
          </a:stretch>
        </p:blipFill>
        <p:spPr>
          <a:xfrm>
            <a:off x="882988" y="1879793"/>
            <a:ext cx="7336657" cy="3978099"/>
          </a:xfrm>
          <a:prstGeom prst="rect">
            <a:avLst/>
          </a:prstGeom>
        </p:spPr>
      </p:pic>
      <p:sp>
        <p:nvSpPr>
          <p:cNvPr id="3" name="2 CuadroTexto"/>
          <p:cNvSpPr txBox="1"/>
          <p:nvPr/>
        </p:nvSpPr>
        <p:spPr>
          <a:xfrm>
            <a:off x="2357422" y="714356"/>
            <a:ext cx="3735061" cy="584775"/>
          </a:xfrm>
          <a:prstGeom prst="rect">
            <a:avLst/>
          </a:prstGeom>
          <a:noFill/>
        </p:spPr>
        <p:txBody>
          <a:bodyPr wrap="none" rtlCol="0">
            <a:spAutoFit/>
          </a:bodyPr>
          <a:lstStyle/>
          <a:p>
            <a:r>
              <a:rPr lang="es-MX" sz="3200" dirty="0" smtClean="0">
                <a:latin typeface="Times New Roman" pitchFamily="18" charset="0"/>
                <a:cs typeface="Times New Roman" pitchFamily="18" charset="0"/>
              </a:rPr>
              <a:t>RUMBO Y AZIMUT</a:t>
            </a:r>
            <a:endParaRPr lang="es-MX" sz="32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000100" y="1720840"/>
            <a:ext cx="5857900" cy="3416320"/>
          </a:xfrm>
          <a:prstGeom prst="rect">
            <a:avLst/>
          </a:prstGeom>
        </p:spPr>
        <p:txBody>
          <a:bodyPr wrap="square">
            <a:spAutoFit/>
          </a:bodyPr>
          <a:lstStyle/>
          <a:p>
            <a:pPr algn="just"/>
            <a:r>
              <a:rPr lang="es-MX" dirty="0" smtClean="0">
                <a:latin typeface="Times New Roman" pitchFamily="18" charset="0"/>
                <a:cs typeface="Times New Roman" pitchFamily="18" charset="0"/>
              </a:rPr>
              <a:t>Nuestro planeta está rodeado por un campo magnético cuyo origen es aún discutido. </a:t>
            </a:r>
          </a:p>
          <a:p>
            <a:pPr algn="just"/>
            <a:endParaRPr lang="es-MX" dirty="0" smtClean="0">
              <a:latin typeface="Times New Roman" pitchFamily="18" charset="0"/>
              <a:cs typeface="Times New Roman" pitchFamily="18" charset="0"/>
            </a:endParaRPr>
          </a:p>
          <a:p>
            <a:pPr algn="just"/>
            <a:r>
              <a:rPr lang="es-MX" dirty="0" smtClean="0">
                <a:latin typeface="Times New Roman" pitchFamily="18" charset="0"/>
                <a:cs typeface="Times New Roman" pitchFamily="18" charset="0"/>
              </a:rPr>
              <a:t>Se cree que se origina en las corrientes de la región ígnea de la Tierra, como consecuencia del movimiento de partículas cargadas eléctricamente, o, probablemente, son las corrientes de convección que se originan por el calor del núcleo. </a:t>
            </a:r>
          </a:p>
          <a:p>
            <a:pPr algn="just"/>
            <a:endParaRPr lang="es-MX" dirty="0">
              <a:latin typeface="Times New Roman" pitchFamily="18" charset="0"/>
              <a:cs typeface="Times New Roman" pitchFamily="18" charset="0"/>
            </a:endParaRPr>
          </a:p>
          <a:p>
            <a:r>
              <a:rPr lang="es-MX" dirty="0" smtClean="0">
                <a:latin typeface="Times New Roman" pitchFamily="18" charset="0"/>
                <a:cs typeface="Times New Roman" pitchFamily="18" charset="0"/>
              </a:rPr>
              <a:t>Quizás el campo magnético terrestre sea el producto de la combinación de las corrientes de convección con los efectos de la rotación terrestre.</a:t>
            </a:r>
            <a:r>
              <a:rPr lang="es-MX" baseline="30000" dirty="0" smtClean="0">
                <a:latin typeface="Times New Roman" pitchFamily="18" charset="0"/>
                <a:cs typeface="Times New Roman" pitchFamily="18" charset="0"/>
              </a:rPr>
              <a:t> </a:t>
            </a:r>
            <a:r>
              <a:rPr lang="es-MX" dirty="0" smtClean="0">
                <a:latin typeface="Times New Roman" pitchFamily="18" charset="0"/>
                <a:cs typeface="Times New Roman" pitchFamily="18" charset="0"/>
              </a:rPr>
              <a:t/>
            </a:r>
            <a:br>
              <a:rPr lang="es-MX" dirty="0" smtClean="0">
                <a:latin typeface="Times New Roman" pitchFamily="18" charset="0"/>
                <a:cs typeface="Times New Roman" pitchFamily="18" charset="0"/>
              </a:rPr>
            </a:br>
            <a:endParaRPr lang="es-MX"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71472" y="1582341"/>
            <a:ext cx="7715304" cy="2862322"/>
          </a:xfrm>
          <a:prstGeom prst="rect">
            <a:avLst/>
          </a:prstGeom>
        </p:spPr>
        <p:txBody>
          <a:bodyPr wrap="square">
            <a:spAutoFit/>
          </a:bodyPr>
          <a:lstStyle/>
          <a:p>
            <a:r>
              <a:rPr lang="es-MX" dirty="0" smtClean="0">
                <a:latin typeface="Times New Roman" pitchFamily="18" charset="0"/>
                <a:cs typeface="Times New Roman" pitchFamily="18" charset="0"/>
              </a:rPr>
              <a:t>Sea cual sea su origen, el campo magnético de la Tierra ha tenido una importancia capital en la topografía, ya que hace que el planeta se comporte como un gran imán cuyo polo sur se encuentra al Norte del planeta y, por lo tanto, que el polo norte de una aguja imantada (brújula) señale desde cualquier parte hacia el Norte magnético de la Tierra, brindando una línea más o menos estable para tomar como referencia. </a:t>
            </a:r>
          </a:p>
          <a:p>
            <a:endParaRPr lang="es-MX" dirty="0">
              <a:latin typeface="Times New Roman" pitchFamily="18" charset="0"/>
              <a:cs typeface="Times New Roman" pitchFamily="18" charset="0"/>
            </a:endParaRPr>
          </a:p>
          <a:p>
            <a:endParaRPr lang="es-MX" dirty="0" smtClean="0">
              <a:latin typeface="Times New Roman" pitchFamily="18" charset="0"/>
              <a:cs typeface="Times New Roman" pitchFamily="18" charset="0"/>
            </a:endParaRPr>
          </a:p>
          <a:p>
            <a:r>
              <a:rPr lang="es-MX" dirty="0" smtClean="0">
                <a:latin typeface="Times New Roman" pitchFamily="18" charset="0"/>
                <a:cs typeface="Times New Roman" pitchFamily="18" charset="0"/>
              </a:rPr>
              <a:t>Esa línea va a estar determinada por el punto desde el que se este realizando la observación (estación) y el </a:t>
            </a:r>
            <a:r>
              <a:rPr lang="es-MX" b="1" dirty="0" smtClean="0">
                <a:latin typeface="Times New Roman" pitchFamily="18" charset="0"/>
                <a:cs typeface="Times New Roman" pitchFamily="18" charset="0"/>
              </a:rPr>
              <a:t>Polo Norte Magnético</a:t>
            </a:r>
            <a:r>
              <a:rPr lang="es-MX" dirty="0" smtClean="0">
                <a:latin typeface="Times New Roman" pitchFamily="18" charset="0"/>
                <a:cs typeface="Times New Roman" pitchFamily="18" charset="0"/>
              </a:rPr>
              <a:t>.</a:t>
            </a:r>
            <a:endParaRPr lang="es-MX"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42910" y="2274838"/>
            <a:ext cx="6215090" cy="2031325"/>
          </a:xfrm>
          <a:prstGeom prst="rect">
            <a:avLst/>
          </a:prstGeom>
        </p:spPr>
        <p:txBody>
          <a:bodyPr wrap="square">
            <a:spAutoFit/>
          </a:bodyPr>
          <a:lstStyle/>
          <a:p>
            <a:r>
              <a:rPr lang="es-MX" b="1" dirty="0" smtClean="0"/>
              <a:t>Los Polos Magnéticos se definen como el punto en la superficie de la Tierra donde las líneas del campo magnético son perpendiculares a la superficie terrestre</a:t>
            </a:r>
            <a:r>
              <a:rPr lang="es-MX" dirty="0" smtClean="0"/>
              <a:t>. </a:t>
            </a:r>
          </a:p>
          <a:p>
            <a:endParaRPr lang="es-MX" dirty="0"/>
          </a:p>
          <a:p>
            <a:r>
              <a:rPr lang="es-MX" dirty="0" smtClean="0"/>
              <a:t>La mayoría de brújulas señalan el Polo Norte Magnético, que actualmente se ubica sobre territorio canadiense, cerca de 1 800 km al Sur del Polo Norte Geográfico.</a:t>
            </a:r>
            <a:endParaRPr lang="es-MX"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57224" y="2136339"/>
            <a:ext cx="7358114" cy="1754326"/>
          </a:xfrm>
          <a:prstGeom prst="rect">
            <a:avLst/>
          </a:prstGeom>
        </p:spPr>
        <p:txBody>
          <a:bodyPr wrap="square">
            <a:spAutoFit/>
          </a:bodyPr>
          <a:lstStyle/>
          <a:p>
            <a:r>
              <a:rPr lang="es-MX" dirty="0" smtClean="0">
                <a:latin typeface="Times New Roman" pitchFamily="18" charset="0"/>
                <a:cs typeface="Times New Roman" pitchFamily="18" charset="0"/>
              </a:rPr>
              <a:t>El campo magnético de la Tierra está sujeto a variaciones seculares (a lo largo de las eras geológicas), anuales, e incluso diarias (también se producen </a:t>
            </a:r>
            <a:r>
              <a:rPr lang="es-MX" i="1" dirty="0" smtClean="0">
                <a:latin typeface="Times New Roman" pitchFamily="18" charset="0"/>
                <a:cs typeface="Times New Roman" pitchFamily="18" charset="0"/>
              </a:rPr>
              <a:t>inversiones</a:t>
            </a:r>
            <a:r>
              <a:rPr lang="es-MX" dirty="0" smtClean="0">
                <a:latin typeface="Times New Roman" pitchFamily="18" charset="0"/>
                <a:cs typeface="Times New Roman" pitchFamily="18" charset="0"/>
              </a:rPr>
              <a:t> magnéticas que consisten en cambio diametral de la posición de los polos magnéticos); razón por la cual en la actualidad no se utiliza extensamente la norte magnética como referencia en levantamientos de precisión</a:t>
            </a:r>
            <a:r>
              <a:rPr lang="es-MX" dirty="0" smtClean="0"/>
              <a:t>.</a:t>
            </a:r>
            <a:endParaRPr lang="es-MX"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71472" y="1997839"/>
            <a:ext cx="8001056" cy="1754326"/>
          </a:xfrm>
          <a:prstGeom prst="rect">
            <a:avLst/>
          </a:prstGeom>
        </p:spPr>
        <p:txBody>
          <a:bodyPr wrap="square">
            <a:spAutoFit/>
          </a:bodyPr>
          <a:lstStyle/>
          <a:p>
            <a:r>
              <a:rPr lang="es-MX" b="1" dirty="0" smtClean="0">
                <a:latin typeface="Times New Roman" pitchFamily="18" charset="0"/>
                <a:cs typeface="Times New Roman" pitchFamily="18" charset="0"/>
              </a:rPr>
              <a:t>Los Polos Geográficos de la Tierra se definen como los puntos en su superficie que se cortan con el eje de rotación del planeta.</a:t>
            </a:r>
            <a:r>
              <a:rPr lang="es-MX" dirty="0" smtClean="0">
                <a:latin typeface="Times New Roman" pitchFamily="18" charset="0"/>
                <a:cs typeface="Times New Roman" pitchFamily="18" charset="0"/>
              </a:rPr>
              <a:t> El Norte Geográfico es usado con más frecuencia en la actualidad como referencia para medir ángulos, pues no presenta variaciones como las de los polos magnéticos, el inconveniente es que debe estar señalado con puntos establecidos con levantamientos de altísima precisión, o ser medido con GPS.</a:t>
            </a:r>
            <a:endParaRPr lang="es-MX"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85786" y="357166"/>
            <a:ext cx="7500990" cy="2031325"/>
          </a:xfrm>
          <a:prstGeom prst="rect">
            <a:avLst/>
          </a:prstGeom>
        </p:spPr>
        <p:txBody>
          <a:bodyPr wrap="square">
            <a:spAutoFit/>
          </a:bodyPr>
          <a:lstStyle/>
          <a:p>
            <a:r>
              <a:rPr lang="es-MX" b="1" dirty="0" smtClean="0">
                <a:latin typeface="Times New Roman" pitchFamily="18" charset="0"/>
                <a:cs typeface="Times New Roman" pitchFamily="18" charset="0"/>
              </a:rPr>
              <a:t>Rumbo</a:t>
            </a:r>
          </a:p>
          <a:p>
            <a:r>
              <a:rPr lang="es-MX" dirty="0" smtClean="0">
                <a:latin typeface="Times New Roman" pitchFamily="18" charset="0"/>
                <a:cs typeface="Times New Roman" pitchFamily="18" charset="0"/>
              </a:rPr>
              <a:t>El rumbo de una línea es el ángulo horizontal agudo (&lt;90°) que forma con un meridiano de referencia, generalmente se toma como tal una línea Norte-Sur que puede estar definida por el N geográfico o el N magnético (si no se dispone de información sobre ninguno de los dos se suele trabajar con un meridiano, o línea de Norte arbitraria).</a:t>
            </a:r>
            <a:r>
              <a:rPr lang="es-MX" dirty="0" smtClean="0"/>
              <a:t/>
            </a:r>
            <a:br>
              <a:rPr lang="es-MX" dirty="0" smtClean="0"/>
            </a:br>
            <a:endParaRPr lang="es-MX" dirty="0"/>
          </a:p>
        </p:txBody>
      </p:sp>
      <p:sp>
        <p:nvSpPr>
          <p:cNvPr id="3" name="2 Rectángulo"/>
          <p:cNvSpPr/>
          <p:nvPr/>
        </p:nvSpPr>
        <p:spPr>
          <a:xfrm>
            <a:off x="357158" y="2357430"/>
            <a:ext cx="7786742" cy="1754326"/>
          </a:xfrm>
          <a:prstGeom prst="rect">
            <a:avLst/>
          </a:prstGeom>
        </p:spPr>
        <p:txBody>
          <a:bodyPr wrap="square">
            <a:spAutoFit/>
          </a:bodyPr>
          <a:lstStyle/>
          <a:p>
            <a:pPr algn="just"/>
            <a:r>
              <a:rPr lang="es-MX" dirty="0" smtClean="0">
                <a:latin typeface="Times New Roman" pitchFamily="18" charset="0"/>
                <a:cs typeface="Times New Roman" pitchFamily="18" charset="0"/>
              </a:rPr>
              <a:t>Como se observa en la figura, los rumbos se miden desde el Norte (línea ON) o desde el Sur (línea OS), en el sentido de las manecillas del reloj si la línea a la que se le desea conocer el rumbo se encuentra sobre el cuadrante NOE o el SOW; o en el sentido contrario si corresponde al cuadrante NOW o al SOE.</a:t>
            </a:r>
            <a:br>
              <a:rPr lang="es-MX" dirty="0" smtClean="0">
                <a:latin typeface="Times New Roman" pitchFamily="18" charset="0"/>
                <a:cs typeface="Times New Roman" pitchFamily="18" charset="0"/>
              </a:rPr>
            </a:br>
            <a:r>
              <a:rPr lang="es-MX" dirty="0" smtClean="0">
                <a:latin typeface="Times New Roman" pitchFamily="18" charset="0"/>
                <a:cs typeface="Times New Roman" pitchFamily="18" charset="0"/>
              </a:rPr>
              <a:t>Como el ángulo que se mide en los rumbos es menor que 90° debe especificarse a qué cuadrante corresponde cada rumbo.</a:t>
            </a:r>
            <a:endParaRPr lang="es-MX" dirty="0">
              <a:latin typeface="Times New Roman" pitchFamily="18" charset="0"/>
              <a:cs typeface="Times New Roman" pitchFamily="18" charset="0"/>
            </a:endParaRPr>
          </a:p>
        </p:txBody>
      </p:sp>
      <p:pic>
        <p:nvPicPr>
          <p:cNvPr id="5122" name="Picture 2" descr="Rumbo y azimut"/>
          <p:cNvPicPr>
            <a:picLocks noChangeAspect="1" noChangeArrowheads="1"/>
          </p:cNvPicPr>
          <p:nvPr/>
        </p:nvPicPr>
        <p:blipFill>
          <a:blip r:embed="rId2"/>
          <a:srcRect r="50000"/>
          <a:stretch>
            <a:fillRect/>
          </a:stretch>
        </p:blipFill>
        <p:spPr bwMode="auto">
          <a:xfrm>
            <a:off x="1428728" y="4214818"/>
            <a:ext cx="2143140" cy="2324101"/>
          </a:xfrm>
          <a:prstGeom prst="rect">
            <a:avLst/>
          </a:prstGeom>
          <a:noFill/>
        </p:spPr>
      </p:pic>
      <p:graphicFrame>
        <p:nvGraphicFramePr>
          <p:cNvPr id="5" name="4 Tabla"/>
          <p:cNvGraphicFramePr>
            <a:graphicFrameLocks noGrp="1"/>
          </p:cNvGraphicFramePr>
          <p:nvPr/>
        </p:nvGraphicFramePr>
        <p:xfrm>
          <a:off x="4786314" y="4357694"/>
          <a:ext cx="3214710" cy="1828800"/>
        </p:xfrm>
        <a:graphic>
          <a:graphicData uri="http://schemas.openxmlformats.org/drawingml/2006/table">
            <a:tbl>
              <a:tblPr/>
              <a:tblGrid>
                <a:gridCol w="1607355"/>
                <a:gridCol w="1607355"/>
              </a:tblGrid>
              <a:tr h="0">
                <a:tc>
                  <a:txBody>
                    <a:bodyPr/>
                    <a:lstStyle/>
                    <a:p>
                      <a:r>
                        <a:rPr lang="es-MX"/>
                        <a:t>Línea</a:t>
                      </a:r>
                    </a:p>
                  </a:txBody>
                  <a:tcPr anchor="ctr">
                    <a:lnL>
                      <a:noFill/>
                    </a:lnL>
                    <a:lnR>
                      <a:noFill/>
                    </a:lnR>
                    <a:lnT>
                      <a:noFill/>
                    </a:lnT>
                    <a:lnB>
                      <a:noFill/>
                    </a:lnB>
                  </a:tcPr>
                </a:tc>
                <a:tc>
                  <a:txBody>
                    <a:bodyPr/>
                    <a:lstStyle/>
                    <a:p>
                      <a:r>
                        <a:rPr lang="es-MX"/>
                        <a:t>RUMBO</a:t>
                      </a:r>
                    </a:p>
                  </a:txBody>
                  <a:tcPr anchor="ctr">
                    <a:lnL>
                      <a:noFill/>
                    </a:lnL>
                    <a:lnR>
                      <a:noFill/>
                    </a:lnR>
                    <a:lnT>
                      <a:noFill/>
                    </a:lnT>
                    <a:lnB>
                      <a:noFill/>
                    </a:lnB>
                  </a:tcPr>
                </a:tc>
              </a:tr>
              <a:tr h="0">
                <a:tc>
                  <a:txBody>
                    <a:bodyPr/>
                    <a:lstStyle/>
                    <a:p>
                      <a:r>
                        <a:rPr lang="es-MX"/>
                        <a:t>OA</a:t>
                      </a:r>
                    </a:p>
                  </a:txBody>
                  <a:tcPr anchor="ctr">
                    <a:lnL>
                      <a:noFill/>
                    </a:lnL>
                    <a:lnR>
                      <a:noFill/>
                    </a:lnR>
                    <a:lnT>
                      <a:noFill/>
                    </a:lnT>
                    <a:lnB>
                      <a:noFill/>
                    </a:lnB>
                  </a:tcPr>
                </a:tc>
                <a:tc>
                  <a:txBody>
                    <a:bodyPr/>
                    <a:lstStyle/>
                    <a:p>
                      <a:r>
                        <a:rPr lang="es-MX"/>
                        <a:t>N30°E</a:t>
                      </a:r>
                    </a:p>
                  </a:txBody>
                  <a:tcPr anchor="ctr">
                    <a:lnL>
                      <a:noFill/>
                    </a:lnL>
                    <a:lnR>
                      <a:noFill/>
                    </a:lnR>
                    <a:lnT>
                      <a:noFill/>
                    </a:lnT>
                    <a:lnB>
                      <a:noFill/>
                    </a:lnB>
                  </a:tcPr>
                </a:tc>
              </a:tr>
              <a:tr h="0">
                <a:tc>
                  <a:txBody>
                    <a:bodyPr/>
                    <a:lstStyle/>
                    <a:p>
                      <a:r>
                        <a:rPr lang="es-MX"/>
                        <a:t>OB</a:t>
                      </a:r>
                    </a:p>
                  </a:txBody>
                  <a:tcPr anchor="ctr">
                    <a:lnL>
                      <a:noFill/>
                    </a:lnL>
                    <a:lnR>
                      <a:noFill/>
                    </a:lnR>
                    <a:lnT>
                      <a:noFill/>
                    </a:lnT>
                    <a:lnB>
                      <a:noFill/>
                    </a:lnB>
                  </a:tcPr>
                </a:tc>
                <a:tc>
                  <a:txBody>
                    <a:bodyPr/>
                    <a:lstStyle/>
                    <a:p>
                      <a:r>
                        <a:rPr lang="es-MX"/>
                        <a:t>S30°E</a:t>
                      </a:r>
                    </a:p>
                  </a:txBody>
                  <a:tcPr anchor="ctr">
                    <a:lnL>
                      <a:noFill/>
                    </a:lnL>
                    <a:lnR>
                      <a:noFill/>
                    </a:lnR>
                    <a:lnT>
                      <a:noFill/>
                    </a:lnT>
                    <a:lnB>
                      <a:noFill/>
                    </a:lnB>
                  </a:tcPr>
                </a:tc>
              </a:tr>
              <a:tr h="0">
                <a:tc>
                  <a:txBody>
                    <a:bodyPr/>
                    <a:lstStyle/>
                    <a:p>
                      <a:r>
                        <a:rPr lang="es-MX"/>
                        <a:t>OC</a:t>
                      </a:r>
                    </a:p>
                  </a:txBody>
                  <a:tcPr anchor="ctr">
                    <a:lnL>
                      <a:noFill/>
                    </a:lnL>
                    <a:lnR>
                      <a:noFill/>
                    </a:lnR>
                    <a:lnT>
                      <a:noFill/>
                    </a:lnT>
                    <a:lnB>
                      <a:noFill/>
                    </a:lnB>
                  </a:tcPr>
                </a:tc>
                <a:tc>
                  <a:txBody>
                    <a:bodyPr/>
                    <a:lstStyle/>
                    <a:p>
                      <a:r>
                        <a:rPr lang="es-MX"/>
                        <a:t>S60°W</a:t>
                      </a:r>
                    </a:p>
                  </a:txBody>
                  <a:tcPr anchor="ctr">
                    <a:lnL>
                      <a:noFill/>
                    </a:lnL>
                    <a:lnR>
                      <a:noFill/>
                    </a:lnR>
                    <a:lnT>
                      <a:noFill/>
                    </a:lnT>
                    <a:lnB>
                      <a:noFill/>
                    </a:lnB>
                  </a:tcPr>
                </a:tc>
              </a:tr>
              <a:tr h="0">
                <a:tc>
                  <a:txBody>
                    <a:bodyPr/>
                    <a:lstStyle/>
                    <a:p>
                      <a:r>
                        <a:rPr lang="es-MX"/>
                        <a:t>OD</a:t>
                      </a:r>
                    </a:p>
                  </a:txBody>
                  <a:tcPr anchor="ctr">
                    <a:lnL>
                      <a:noFill/>
                    </a:lnL>
                    <a:lnR>
                      <a:noFill/>
                    </a:lnR>
                    <a:lnT>
                      <a:noFill/>
                    </a:lnT>
                    <a:lnB>
                      <a:noFill/>
                    </a:lnB>
                  </a:tcPr>
                </a:tc>
                <a:tc>
                  <a:txBody>
                    <a:bodyPr/>
                    <a:lstStyle/>
                    <a:p>
                      <a:r>
                        <a:rPr lang="es-MX" dirty="0"/>
                        <a:t>N45°W</a:t>
                      </a:r>
                    </a:p>
                  </a:txBody>
                  <a:tcPr anchor="ctr">
                    <a:lnL>
                      <a:noFill/>
                    </a:lnL>
                    <a:lnR>
                      <a:noFill/>
                    </a:lnR>
                    <a:lnT>
                      <a:noFill/>
                    </a:lnT>
                    <a:lnB>
                      <a:noFill/>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28596" y="285728"/>
            <a:ext cx="8286808" cy="2308324"/>
          </a:xfrm>
          <a:prstGeom prst="rect">
            <a:avLst/>
          </a:prstGeom>
        </p:spPr>
        <p:txBody>
          <a:bodyPr wrap="square">
            <a:spAutoFit/>
          </a:bodyPr>
          <a:lstStyle/>
          <a:p>
            <a:r>
              <a:rPr lang="es-MX" b="1" dirty="0" smtClean="0">
                <a:latin typeface="Times New Roman" pitchFamily="18" charset="0"/>
                <a:cs typeface="Times New Roman" pitchFamily="18" charset="0"/>
              </a:rPr>
              <a:t>Azimut</a:t>
            </a:r>
          </a:p>
          <a:p>
            <a:r>
              <a:rPr lang="es-MX" dirty="0" smtClean="0">
                <a:latin typeface="Times New Roman" pitchFamily="18" charset="0"/>
                <a:cs typeface="Times New Roman" pitchFamily="18" charset="0"/>
              </a:rPr>
              <a:t>El azimut de una línea es el ángulo horizontal medido en el sentido de las manecillas del reloj a partir de un meridiano de referencia. Lo más usual es medir el azimut desde el Norte (sea verdadero, magnético o arbitrario), pero a veces se usa el Sur como referencia.</a:t>
            </a:r>
            <a:br>
              <a:rPr lang="es-MX" dirty="0" smtClean="0">
                <a:latin typeface="Times New Roman" pitchFamily="18" charset="0"/>
                <a:cs typeface="Times New Roman" pitchFamily="18" charset="0"/>
              </a:rPr>
            </a:br>
            <a:r>
              <a:rPr lang="es-MX" dirty="0" smtClean="0">
                <a:latin typeface="Times New Roman" pitchFamily="18" charset="0"/>
                <a:cs typeface="Times New Roman" pitchFamily="18" charset="0"/>
              </a:rPr>
              <a:t>Los </a:t>
            </a:r>
            <a:r>
              <a:rPr lang="es-MX" dirty="0" err="1" smtClean="0">
                <a:latin typeface="Times New Roman" pitchFamily="18" charset="0"/>
                <a:cs typeface="Times New Roman" pitchFamily="18" charset="0"/>
              </a:rPr>
              <a:t>azimutes</a:t>
            </a:r>
            <a:r>
              <a:rPr lang="es-MX" dirty="0" smtClean="0">
                <a:latin typeface="Times New Roman" pitchFamily="18" charset="0"/>
                <a:cs typeface="Times New Roman" pitchFamily="18" charset="0"/>
              </a:rPr>
              <a:t> varían desde 0° hasta 360° y no se requiere indicar el cuadrante que ocupa la línea observada. Para el caso de la figura, las mismas líneas para las que se había encontrado el rumbo tienen el siguiente azimut:</a:t>
            </a:r>
            <a:endParaRPr lang="es-MX" dirty="0">
              <a:latin typeface="Times New Roman" pitchFamily="18" charset="0"/>
              <a:cs typeface="Times New Roman" pitchFamily="18" charset="0"/>
            </a:endParaRPr>
          </a:p>
        </p:txBody>
      </p:sp>
      <p:pic>
        <p:nvPicPr>
          <p:cNvPr id="3074" name="Picture 2" descr="Rumbo y azimut"/>
          <p:cNvPicPr>
            <a:picLocks noChangeAspect="1" noChangeArrowheads="1"/>
          </p:cNvPicPr>
          <p:nvPr/>
        </p:nvPicPr>
        <p:blipFill>
          <a:blip r:embed="rId2"/>
          <a:srcRect l="45000"/>
          <a:stretch>
            <a:fillRect/>
          </a:stretch>
        </p:blipFill>
        <p:spPr bwMode="auto">
          <a:xfrm>
            <a:off x="428596" y="3071810"/>
            <a:ext cx="2357424" cy="2324101"/>
          </a:xfrm>
          <a:prstGeom prst="rect">
            <a:avLst/>
          </a:prstGeom>
          <a:noFill/>
        </p:spPr>
      </p:pic>
      <p:graphicFrame>
        <p:nvGraphicFramePr>
          <p:cNvPr id="4" name="3 Tabla"/>
          <p:cNvGraphicFramePr>
            <a:graphicFrameLocks noGrp="1"/>
          </p:cNvGraphicFramePr>
          <p:nvPr/>
        </p:nvGraphicFramePr>
        <p:xfrm>
          <a:off x="3000364" y="3286124"/>
          <a:ext cx="4071966" cy="1828800"/>
        </p:xfrm>
        <a:graphic>
          <a:graphicData uri="http://schemas.openxmlformats.org/drawingml/2006/table">
            <a:tbl>
              <a:tblPr/>
              <a:tblGrid>
                <a:gridCol w="2035983"/>
                <a:gridCol w="2035983"/>
              </a:tblGrid>
              <a:tr h="0">
                <a:tc>
                  <a:txBody>
                    <a:bodyPr/>
                    <a:lstStyle/>
                    <a:p>
                      <a:r>
                        <a:rPr lang="es-MX"/>
                        <a:t>Línea</a:t>
                      </a:r>
                    </a:p>
                  </a:txBody>
                  <a:tcPr anchor="ctr">
                    <a:lnL>
                      <a:noFill/>
                    </a:lnL>
                    <a:lnR>
                      <a:noFill/>
                    </a:lnR>
                    <a:lnT>
                      <a:noFill/>
                    </a:lnT>
                    <a:lnB>
                      <a:noFill/>
                    </a:lnB>
                  </a:tcPr>
                </a:tc>
                <a:tc>
                  <a:txBody>
                    <a:bodyPr/>
                    <a:lstStyle/>
                    <a:p>
                      <a:r>
                        <a:rPr lang="es-MX"/>
                        <a:t>AZIMUT</a:t>
                      </a:r>
                    </a:p>
                  </a:txBody>
                  <a:tcPr anchor="ctr">
                    <a:lnL>
                      <a:noFill/>
                    </a:lnL>
                    <a:lnR>
                      <a:noFill/>
                    </a:lnR>
                    <a:lnT>
                      <a:noFill/>
                    </a:lnT>
                    <a:lnB>
                      <a:noFill/>
                    </a:lnB>
                  </a:tcPr>
                </a:tc>
              </a:tr>
              <a:tr h="0">
                <a:tc>
                  <a:txBody>
                    <a:bodyPr/>
                    <a:lstStyle/>
                    <a:p>
                      <a:r>
                        <a:rPr lang="es-MX"/>
                        <a:t>OA</a:t>
                      </a:r>
                    </a:p>
                  </a:txBody>
                  <a:tcPr anchor="ctr">
                    <a:lnL>
                      <a:noFill/>
                    </a:lnL>
                    <a:lnR>
                      <a:noFill/>
                    </a:lnR>
                    <a:lnT>
                      <a:noFill/>
                    </a:lnT>
                    <a:lnB>
                      <a:noFill/>
                    </a:lnB>
                  </a:tcPr>
                </a:tc>
                <a:tc>
                  <a:txBody>
                    <a:bodyPr/>
                    <a:lstStyle/>
                    <a:p>
                      <a:r>
                        <a:rPr lang="es-MX"/>
                        <a:t>30°</a:t>
                      </a:r>
                    </a:p>
                  </a:txBody>
                  <a:tcPr anchor="ctr">
                    <a:lnL>
                      <a:noFill/>
                    </a:lnL>
                    <a:lnR>
                      <a:noFill/>
                    </a:lnR>
                    <a:lnT>
                      <a:noFill/>
                    </a:lnT>
                    <a:lnB>
                      <a:noFill/>
                    </a:lnB>
                  </a:tcPr>
                </a:tc>
              </a:tr>
              <a:tr h="0">
                <a:tc>
                  <a:txBody>
                    <a:bodyPr/>
                    <a:lstStyle/>
                    <a:p>
                      <a:r>
                        <a:rPr lang="es-MX"/>
                        <a:t>OB</a:t>
                      </a:r>
                    </a:p>
                  </a:txBody>
                  <a:tcPr anchor="ctr">
                    <a:lnL>
                      <a:noFill/>
                    </a:lnL>
                    <a:lnR>
                      <a:noFill/>
                    </a:lnR>
                    <a:lnT>
                      <a:noFill/>
                    </a:lnT>
                    <a:lnB>
                      <a:noFill/>
                    </a:lnB>
                  </a:tcPr>
                </a:tc>
                <a:tc>
                  <a:txBody>
                    <a:bodyPr/>
                    <a:lstStyle/>
                    <a:p>
                      <a:r>
                        <a:rPr lang="es-MX"/>
                        <a:t>150°</a:t>
                      </a:r>
                    </a:p>
                  </a:txBody>
                  <a:tcPr anchor="ctr">
                    <a:lnL>
                      <a:noFill/>
                    </a:lnL>
                    <a:lnR>
                      <a:noFill/>
                    </a:lnR>
                    <a:lnT>
                      <a:noFill/>
                    </a:lnT>
                    <a:lnB>
                      <a:noFill/>
                    </a:lnB>
                  </a:tcPr>
                </a:tc>
              </a:tr>
              <a:tr h="0">
                <a:tc>
                  <a:txBody>
                    <a:bodyPr/>
                    <a:lstStyle/>
                    <a:p>
                      <a:r>
                        <a:rPr lang="es-MX"/>
                        <a:t>OC</a:t>
                      </a:r>
                    </a:p>
                  </a:txBody>
                  <a:tcPr anchor="ctr">
                    <a:lnL>
                      <a:noFill/>
                    </a:lnL>
                    <a:lnR>
                      <a:noFill/>
                    </a:lnR>
                    <a:lnT>
                      <a:noFill/>
                    </a:lnT>
                    <a:lnB>
                      <a:noFill/>
                    </a:lnB>
                  </a:tcPr>
                </a:tc>
                <a:tc>
                  <a:txBody>
                    <a:bodyPr/>
                    <a:lstStyle/>
                    <a:p>
                      <a:r>
                        <a:rPr lang="es-MX"/>
                        <a:t>240°</a:t>
                      </a:r>
                    </a:p>
                  </a:txBody>
                  <a:tcPr anchor="ctr">
                    <a:lnL>
                      <a:noFill/>
                    </a:lnL>
                    <a:lnR>
                      <a:noFill/>
                    </a:lnR>
                    <a:lnT>
                      <a:noFill/>
                    </a:lnT>
                    <a:lnB>
                      <a:noFill/>
                    </a:lnB>
                  </a:tcPr>
                </a:tc>
              </a:tr>
              <a:tr h="0">
                <a:tc>
                  <a:txBody>
                    <a:bodyPr/>
                    <a:lstStyle/>
                    <a:p>
                      <a:r>
                        <a:rPr lang="es-MX"/>
                        <a:t>OD</a:t>
                      </a:r>
                    </a:p>
                  </a:txBody>
                  <a:tcPr anchor="ctr">
                    <a:lnL>
                      <a:noFill/>
                    </a:lnL>
                    <a:lnR>
                      <a:noFill/>
                    </a:lnR>
                    <a:lnT>
                      <a:noFill/>
                    </a:lnT>
                    <a:lnB>
                      <a:noFill/>
                    </a:lnB>
                  </a:tcPr>
                </a:tc>
                <a:tc>
                  <a:txBody>
                    <a:bodyPr/>
                    <a:lstStyle/>
                    <a:p>
                      <a:r>
                        <a:rPr lang="es-MX" dirty="0"/>
                        <a:t>315°</a:t>
                      </a:r>
                    </a:p>
                  </a:txBody>
                  <a:tcPr anchor="ctr">
                    <a:lnL>
                      <a:noFill/>
                    </a:lnL>
                    <a:lnR>
                      <a:noFill/>
                    </a:lnR>
                    <a:lnT>
                      <a:noFill/>
                    </a:lnT>
                    <a:lnB>
                      <a:noFill/>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28596" y="751344"/>
            <a:ext cx="8215370" cy="3139321"/>
          </a:xfrm>
          <a:prstGeom prst="rect">
            <a:avLst/>
          </a:prstGeom>
        </p:spPr>
        <p:txBody>
          <a:bodyPr wrap="square">
            <a:spAutoFit/>
          </a:bodyPr>
          <a:lstStyle/>
          <a:p>
            <a:r>
              <a:rPr lang="es-MX" b="1" dirty="0" smtClean="0"/>
              <a:t>Contra-rumbo y Contra-azimut (Rumbo o azimut inverso)</a:t>
            </a:r>
          </a:p>
          <a:p>
            <a:r>
              <a:rPr lang="es-MX" dirty="0" smtClean="0"/>
              <a:t>Cuando se desea conocer la dirección de una línea se puede ubicar un instrumento para medirla en cualquiera de sus puntos extremos, por lo tanto se llaman rumbo y azimut inversos a los observados desde el punto contrario al inicial. Para que quede más claro, si en el ejemplo de la figura se midieron primero los rumbos y </a:t>
            </a:r>
            <a:r>
              <a:rPr lang="es-MX" dirty="0" err="1" smtClean="0"/>
              <a:t>azimutes</a:t>
            </a:r>
            <a:r>
              <a:rPr lang="es-MX" dirty="0" smtClean="0"/>
              <a:t> desde el punto O (líneas OA, OB, OC y OD), el contra-rumbo y contra-azimut de cada línea corresponde a la dirección medida en sentido opuesto, desde cada punto hasta O (líneas AO, BO, CO y DO).</a:t>
            </a:r>
            <a:br>
              <a:rPr lang="es-MX" dirty="0" smtClean="0"/>
            </a:br>
            <a:r>
              <a:rPr lang="es-MX" dirty="0" smtClean="0"/>
              <a:t>Cuando se trata de rumbos, para conocer el inverso simplemente se cambian las letras que indican el cuadrante por las opuestas (N &lt;-&gt; S y E &lt;-&gt; W). De manera que para la figura se tiene:</a:t>
            </a:r>
            <a:endParaRPr lang="es-MX" dirty="0"/>
          </a:p>
        </p:txBody>
      </p:sp>
      <p:pic>
        <p:nvPicPr>
          <p:cNvPr id="2050" name="Picture 2" descr="Rumbo y azimut"/>
          <p:cNvPicPr>
            <a:picLocks noChangeAspect="1" noChangeArrowheads="1"/>
          </p:cNvPicPr>
          <p:nvPr/>
        </p:nvPicPr>
        <p:blipFill>
          <a:blip r:embed="rId2"/>
          <a:srcRect/>
          <a:stretch>
            <a:fillRect/>
          </a:stretch>
        </p:blipFill>
        <p:spPr bwMode="auto">
          <a:xfrm>
            <a:off x="214282" y="3929066"/>
            <a:ext cx="4286250" cy="2324101"/>
          </a:xfrm>
          <a:prstGeom prst="rect">
            <a:avLst/>
          </a:prstGeom>
          <a:noFill/>
        </p:spPr>
      </p:pic>
      <p:graphicFrame>
        <p:nvGraphicFramePr>
          <p:cNvPr id="5" name="4 Tabla"/>
          <p:cNvGraphicFramePr>
            <a:graphicFrameLocks noGrp="1"/>
          </p:cNvGraphicFramePr>
          <p:nvPr/>
        </p:nvGraphicFramePr>
        <p:xfrm>
          <a:off x="4429125" y="3643314"/>
          <a:ext cx="3571899" cy="1371600"/>
        </p:xfrm>
        <a:graphic>
          <a:graphicData uri="http://schemas.openxmlformats.org/drawingml/2006/table">
            <a:tbl>
              <a:tblPr/>
              <a:tblGrid>
                <a:gridCol w="1190633"/>
                <a:gridCol w="1190633"/>
                <a:gridCol w="1190633"/>
              </a:tblGrid>
              <a:tr h="0">
                <a:tc>
                  <a:txBody>
                    <a:bodyPr/>
                    <a:lstStyle/>
                    <a:p>
                      <a:r>
                        <a:rPr lang="es-MX" sz="1000" dirty="0"/>
                        <a:t>Línea</a:t>
                      </a:r>
                    </a:p>
                  </a:txBody>
                  <a:tcPr anchor="ctr">
                    <a:lnL>
                      <a:noFill/>
                    </a:lnL>
                    <a:lnR>
                      <a:noFill/>
                    </a:lnR>
                    <a:lnT>
                      <a:noFill/>
                    </a:lnT>
                    <a:lnB>
                      <a:noFill/>
                    </a:lnB>
                  </a:tcPr>
                </a:tc>
                <a:tc>
                  <a:txBody>
                    <a:bodyPr/>
                    <a:lstStyle/>
                    <a:p>
                      <a:r>
                        <a:rPr lang="es-MX" sz="1000" dirty="0"/>
                        <a:t>RUMBO</a:t>
                      </a:r>
                    </a:p>
                  </a:txBody>
                  <a:tcPr anchor="ctr">
                    <a:lnL>
                      <a:noFill/>
                    </a:lnL>
                    <a:lnR>
                      <a:noFill/>
                    </a:lnR>
                    <a:lnT>
                      <a:noFill/>
                    </a:lnT>
                    <a:lnB>
                      <a:noFill/>
                    </a:lnB>
                  </a:tcPr>
                </a:tc>
                <a:tc>
                  <a:txBody>
                    <a:bodyPr/>
                    <a:lstStyle/>
                    <a:p>
                      <a:r>
                        <a:rPr lang="es-MX" sz="1000"/>
                        <a:t>CONTRA-RUMBO</a:t>
                      </a:r>
                    </a:p>
                  </a:txBody>
                  <a:tcPr anchor="ctr">
                    <a:lnL>
                      <a:noFill/>
                    </a:lnL>
                    <a:lnR>
                      <a:noFill/>
                    </a:lnR>
                    <a:lnT>
                      <a:noFill/>
                    </a:lnT>
                    <a:lnB>
                      <a:noFill/>
                    </a:lnB>
                  </a:tcPr>
                </a:tc>
              </a:tr>
              <a:tr h="0">
                <a:tc>
                  <a:txBody>
                    <a:bodyPr/>
                    <a:lstStyle/>
                    <a:p>
                      <a:r>
                        <a:rPr lang="es-MX" sz="1000" dirty="0"/>
                        <a:t>OA</a:t>
                      </a:r>
                    </a:p>
                  </a:txBody>
                  <a:tcPr anchor="ctr">
                    <a:lnL>
                      <a:noFill/>
                    </a:lnL>
                    <a:lnR>
                      <a:noFill/>
                    </a:lnR>
                    <a:lnT>
                      <a:noFill/>
                    </a:lnT>
                    <a:lnB>
                      <a:noFill/>
                    </a:lnB>
                  </a:tcPr>
                </a:tc>
                <a:tc>
                  <a:txBody>
                    <a:bodyPr/>
                    <a:lstStyle/>
                    <a:p>
                      <a:r>
                        <a:rPr lang="es-MX" sz="1000" dirty="0"/>
                        <a:t>N30°E</a:t>
                      </a:r>
                    </a:p>
                  </a:txBody>
                  <a:tcPr anchor="ctr">
                    <a:lnL>
                      <a:noFill/>
                    </a:lnL>
                    <a:lnR>
                      <a:noFill/>
                    </a:lnR>
                    <a:lnT>
                      <a:noFill/>
                    </a:lnT>
                    <a:lnB>
                      <a:noFill/>
                    </a:lnB>
                  </a:tcPr>
                </a:tc>
                <a:tc>
                  <a:txBody>
                    <a:bodyPr/>
                    <a:lstStyle/>
                    <a:p>
                      <a:r>
                        <a:rPr lang="es-MX" sz="1000"/>
                        <a:t>S30°W</a:t>
                      </a:r>
                    </a:p>
                  </a:txBody>
                  <a:tcPr anchor="ctr">
                    <a:lnL>
                      <a:noFill/>
                    </a:lnL>
                    <a:lnR>
                      <a:noFill/>
                    </a:lnR>
                    <a:lnT>
                      <a:noFill/>
                    </a:lnT>
                    <a:lnB>
                      <a:noFill/>
                    </a:lnB>
                  </a:tcPr>
                </a:tc>
              </a:tr>
              <a:tr h="0">
                <a:tc>
                  <a:txBody>
                    <a:bodyPr/>
                    <a:lstStyle/>
                    <a:p>
                      <a:r>
                        <a:rPr lang="es-MX" sz="1000" dirty="0"/>
                        <a:t>OB</a:t>
                      </a:r>
                    </a:p>
                  </a:txBody>
                  <a:tcPr anchor="ctr">
                    <a:lnL>
                      <a:noFill/>
                    </a:lnL>
                    <a:lnR>
                      <a:noFill/>
                    </a:lnR>
                    <a:lnT>
                      <a:noFill/>
                    </a:lnT>
                    <a:lnB>
                      <a:noFill/>
                    </a:lnB>
                  </a:tcPr>
                </a:tc>
                <a:tc>
                  <a:txBody>
                    <a:bodyPr/>
                    <a:lstStyle/>
                    <a:p>
                      <a:r>
                        <a:rPr lang="es-MX" sz="1000" dirty="0"/>
                        <a:t>S30°E</a:t>
                      </a:r>
                    </a:p>
                  </a:txBody>
                  <a:tcPr anchor="ctr">
                    <a:lnL>
                      <a:noFill/>
                    </a:lnL>
                    <a:lnR>
                      <a:noFill/>
                    </a:lnR>
                    <a:lnT>
                      <a:noFill/>
                    </a:lnT>
                    <a:lnB>
                      <a:noFill/>
                    </a:lnB>
                  </a:tcPr>
                </a:tc>
                <a:tc>
                  <a:txBody>
                    <a:bodyPr/>
                    <a:lstStyle/>
                    <a:p>
                      <a:r>
                        <a:rPr lang="es-MX" sz="1000"/>
                        <a:t>N30°W</a:t>
                      </a:r>
                    </a:p>
                  </a:txBody>
                  <a:tcPr anchor="ctr">
                    <a:lnL>
                      <a:noFill/>
                    </a:lnL>
                    <a:lnR>
                      <a:noFill/>
                    </a:lnR>
                    <a:lnT>
                      <a:noFill/>
                    </a:lnT>
                    <a:lnB>
                      <a:noFill/>
                    </a:lnB>
                  </a:tcPr>
                </a:tc>
              </a:tr>
              <a:tr h="0">
                <a:tc>
                  <a:txBody>
                    <a:bodyPr/>
                    <a:lstStyle/>
                    <a:p>
                      <a:r>
                        <a:rPr lang="es-MX" sz="1000" dirty="0"/>
                        <a:t>OC</a:t>
                      </a:r>
                    </a:p>
                  </a:txBody>
                  <a:tcPr anchor="ctr">
                    <a:lnL>
                      <a:noFill/>
                    </a:lnL>
                    <a:lnR>
                      <a:noFill/>
                    </a:lnR>
                    <a:lnT>
                      <a:noFill/>
                    </a:lnT>
                    <a:lnB>
                      <a:noFill/>
                    </a:lnB>
                  </a:tcPr>
                </a:tc>
                <a:tc>
                  <a:txBody>
                    <a:bodyPr/>
                    <a:lstStyle/>
                    <a:p>
                      <a:r>
                        <a:rPr lang="es-MX" sz="1000" dirty="0"/>
                        <a:t>S60°W</a:t>
                      </a:r>
                    </a:p>
                  </a:txBody>
                  <a:tcPr anchor="ctr">
                    <a:lnL>
                      <a:noFill/>
                    </a:lnL>
                    <a:lnR>
                      <a:noFill/>
                    </a:lnR>
                    <a:lnT>
                      <a:noFill/>
                    </a:lnT>
                    <a:lnB>
                      <a:noFill/>
                    </a:lnB>
                  </a:tcPr>
                </a:tc>
                <a:tc>
                  <a:txBody>
                    <a:bodyPr/>
                    <a:lstStyle/>
                    <a:p>
                      <a:r>
                        <a:rPr lang="es-MX" sz="1000" dirty="0"/>
                        <a:t>N60°E</a:t>
                      </a:r>
                    </a:p>
                  </a:txBody>
                  <a:tcPr anchor="ctr">
                    <a:lnL>
                      <a:noFill/>
                    </a:lnL>
                    <a:lnR>
                      <a:noFill/>
                    </a:lnR>
                    <a:lnT>
                      <a:noFill/>
                    </a:lnT>
                    <a:lnB>
                      <a:noFill/>
                    </a:lnB>
                  </a:tcPr>
                </a:tc>
              </a:tr>
              <a:tr h="0">
                <a:tc>
                  <a:txBody>
                    <a:bodyPr/>
                    <a:lstStyle/>
                    <a:p>
                      <a:r>
                        <a:rPr lang="es-MX" sz="1000" dirty="0"/>
                        <a:t>OD</a:t>
                      </a:r>
                    </a:p>
                  </a:txBody>
                  <a:tcPr anchor="ctr">
                    <a:lnL>
                      <a:noFill/>
                    </a:lnL>
                    <a:lnR>
                      <a:noFill/>
                    </a:lnR>
                    <a:lnT>
                      <a:noFill/>
                    </a:lnT>
                    <a:lnB>
                      <a:noFill/>
                    </a:lnB>
                  </a:tcPr>
                </a:tc>
                <a:tc>
                  <a:txBody>
                    <a:bodyPr/>
                    <a:lstStyle/>
                    <a:p>
                      <a:r>
                        <a:rPr lang="es-MX" sz="1000"/>
                        <a:t>N45°W</a:t>
                      </a:r>
                    </a:p>
                  </a:txBody>
                  <a:tcPr anchor="ctr">
                    <a:lnL>
                      <a:noFill/>
                    </a:lnL>
                    <a:lnR>
                      <a:noFill/>
                    </a:lnR>
                    <a:lnT>
                      <a:noFill/>
                    </a:lnT>
                    <a:lnB>
                      <a:noFill/>
                    </a:lnB>
                  </a:tcPr>
                </a:tc>
                <a:tc>
                  <a:txBody>
                    <a:bodyPr/>
                    <a:lstStyle/>
                    <a:p>
                      <a:r>
                        <a:rPr lang="es-MX" sz="1000" dirty="0"/>
                        <a:t>S45°E</a:t>
                      </a:r>
                    </a:p>
                  </a:txBody>
                  <a:tcPr anchor="ctr">
                    <a:lnL>
                      <a:noFill/>
                    </a:lnL>
                    <a:lnR>
                      <a:noFill/>
                    </a:lnR>
                    <a:lnT>
                      <a:noFill/>
                    </a:lnT>
                    <a:lnB>
                      <a:noFill/>
                    </a:lnB>
                  </a:tcPr>
                </a:tc>
              </a:tr>
            </a:tbl>
          </a:graphicData>
        </a:graphic>
      </p:graphicFrame>
      <p:graphicFrame>
        <p:nvGraphicFramePr>
          <p:cNvPr id="6" name="5 Tabla"/>
          <p:cNvGraphicFramePr>
            <a:graphicFrameLocks noGrp="1"/>
          </p:cNvGraphicFramePr>
          <p:nvPr/>
        </p:nvGraphicFramePr>
        <p:xfrm>
          <a:off x="4572000" y="5143512"/>
          <a:ext cx="3357585" cy="1524000"/>
        </p:xfrm>
        <a:graphic>
          <a:graphicData uri="http://schemas.openxmlformats.org/drawingml/2006/table">
            <a:tbl>
              <a:tblPr/>
              <a:tblGrid>
                <a:gridCol w="1119195"/>
                <a:gridCol w="1119195"/>
                <a:gridCol w="1119195"/>
              </a:tblGrid>
              <a:tr h="0">
                <a:tc>
                  <a:txBody>
                    <a:bodyPr/>
                    <a:lstStyle/>
                    <a:p>
                      <a:r>
                        <a:rPr lang="es-MX" sz="1000" dirty="0"/>
                        <a:t>Línea</a:t>
                      </a:r>
                    </a:p>
                  </a:txBody>
                  <a:tcPr anchor="ctr">
                    <a:lnL>
                      <a:noFill/>
                    </a:lnL>
                    <a:lnR>
                      <a:noFill/>
                    </a:lnR>
                    <a:lnT>
                      <a:noFill/>
                    </a:lnT>
                    <a:lnB>
                      <a:noFill/>
                    </a:lnB>
                  </a:tcPr>
                </a:tc>
                <a:tc>
                  <a:txBody>
                    <a:bodyPr/>
                    <a:lstStyle/>
                    <a:p>
                      <a:r>
                        <a:rPr lang="es-MX" sz="1000"/>
                        <a:t>AZIMUT</a:t>
                      </a:r>
                    </a:p>
                  </a:txBody>
                  <a:tcPr anchor="ctr">
                    <a:lnL>
                      <a:noFill/>
                    </a:lnL>
                    <a:lnR>
                      <a:noFill/>
                    </a:lnR>
                    <a:lnT>
                      <a:noFill/>
                    </a:lnT>
                    <a:lnB>
                      <a:noFill/>
                    </a:lnB>
                  </a:tcPr>
                </a:tc>
                <a:tc>
                  <a:txBody>
                    <a:bodyPr/>
                    <a:lstStyle/>
                    <a:p>
                      <a:r>
                        <a:rPr lang="es-MX" sz="1000"/>
                        <a:t>CONTRA-AZIMUT</a:t>
                      </a:r>
                    </a:p>
                  </a:txBody>
                  <a:tcPr anchor="ctr">
                    <a:lnL>
                      <a:noFill/>
                    </a:lnL>
                    <a:lnR>
                      <a:noFill/>
                    </a:lnR>
                    <a:lnT>
                      <a:noFill/>
                    </a:lnT>
                    <a:lnB>
                      <a:noFill/>
                    </a:lnB>
                  </a:tcPr>
                </a:tc>
              </a:tr>
              <a:tr h="0">
                <a:tc>
                  <a:txBody>
                    <a:bodyPr/>
                    <a:lstStyle/>
                    <a:p>
                      <a:r>
                        <a:rPr lang="es-MX" sz="1000" dirty="0"/>
                        <a:t>OA</a:t>
                      </a:r>
                    </a:p>
                  </a:txBody>
                  <a:tcPr anchor="ctr">
                    <a:lnL>
                      <a:noFill/>
                    </a:lnL>
                    <a:lnR>
                      <a:noFill/>
                    </a:lnR>
                    <a:lnT>
                      <a:noFill/>
                    </a:lnT>
                    <a:lnB>
                      <a:noFill/>
                    </a:lnB>
                  </a:tcPr>
                </a:tc>
                <a:tc>
                  <a:txBody>
                    <a:bodyPr/>
                    <a:lstStyle/>
                    <a:p>
                      <a:r>
                        <a:rPr lang="es-MX" sz="1000" dirty="0"/>
                        <a:t>30°</a:t>
                      </a:r>
                    </a:p>
                  </a:txBody>
                  <a:tcPr anchor="ctr">
                    <a:lnL>
                      <a:noFill/>
                    </a:lnL>
                    <a:lnR>
                      <a:noFill/>
                    </a:lnR>
                    <a:lnT>
                      <a:noFill/>
                    </a:lnT>
                    <a:lnB>
                      <a:noFill/>
                    </a:lnB>
                  </a:tcPr>
                </a:tc>
                <a:tc>
                  <a:txBody>
                    <a:bodyPr/>
                    <a:lstStyle/>
                    <a:p>
                      <a:r>
                        <a:rPr lang="es-MX" sz="1000" dirty="0"/>
                        <a:t>30°+180° = 210°</a:t>
                      </a:r>
                    </a:p>
                  </a:txBody>
                  <a:tcPr anchor="ctr">
                    <a:lnL>
                      <a:noFill/>
                    </a:lnL>
                    <a:lnR>
                      <a:noFill/>
                    </a:lnR>
                    <a:lnT>
                      <a:noFill/>
                    </a:lnT>
                    <a:lnB>
                      <a:noFill/>
                    </a:lnB>
                  </a:tcPr>
                </a:tc>
              </a:tr>
              <a:tr h="0">
                <a:tc>
                  <a:txBody>
                    <a:bodyPr/>
                    <a:lstStyle/>
                    <a:p>
                      <a:r>
                        <a:rPr lang="es-MX" sz="1000"/>
                        <a:t>OB</a:t>
                      </a:r>
                    </a:p>
                  </a:txBody>
                  <a:tcPr anchor="ctr">
                    <a:lnL>
                      <a:noFill/>
                    </a:lnL>
                    <a:lnR>
                      <a:noFill/>
                    </a:lnR>
                    <a:lnT>
                      <a:noFill/>
                    </a:lnT>
                    <a:lnB>
                      <a:noFill/>
                    </a:lnB>
                  </a:tcPr>
                </a:tc>
                <a:tc>
                  <a:txBody>
                    <a:bodyPr/>
                    <a:lstStyle/>
                    <a:p>
                      <a:r>
                        <a:rPr lang="es-MX" sz="1000" dirty="0"/>
                        <a:t>150°</a:t>
                      </a:r>
                    </a:p>
                  </a:txBody>
                  <a:tcPr anchor="ctr">
                    <a:lnL>
                      <a:noFill/>
                    </a:lnL>
                    <a:lnR>
                      <a:noFill/>
                    </a:lnR>
                    <a:lnT>
                      <a:noFill/>
                    </a:lnT>
                    <a:lnB>
                      <a:noFill/>
                    </a:lnB>
                  </a:tcPr>
                </a:tc>
                <a:tc>
                  <a:txBody>
                    <a:bodyPr/>
                    <a:lstStyle/>
                    <a:p>
                      <a:r>
                        <a:rPr lang="es-MX" sz="1000"/>
                        <a:t>150°+180° = 330°</a:t>
                      </a:r>
                    </a:p>
                  </a:txBody>
                  <a:tcPr anchor="ctr">
                    <a:lnL>
                      <a:noFill/>
                    </a:lnL>
                    <a:lnR>
                      <a:noFill/>
                    </a:lnR>
                    <a:lnT>
                      <a:noFill/>
                    </a:lnT>
                    <a:lnB>
                      <a:noFill/>
                    </a:lnB>
                  </a:tcPr>
                </a:tc>
              </a:tr>
              <a:tr h="0">
                <a:tc>
                  <a:txBody>
                    <a:bodyPr/>
                    <a:lstStyle/>
                    <a:p>
                      <a:r>
                        <a:rPr lang="es-MX" sz="1000"/>
                        <a:t>OC</a:t>
                      </a:r>
                    </a:p>
                  </a:txBody>
                  <a:tcPr anchor="ctr">
                    <a:lnL>
                      <a:noFill/>
                    </a:lnL>
                    <a:lnR>
                      <a:noFill/>
                    </a:lnR>
                    <a:lnT>
                      <a:noFill/>
                    </a:lnT>
                    <a:lnB>
                      <a:noFill/>
                    </a:lnB>
                  </a:tcPr>
                </a:tc>
                <a:tc>
                  <a:txBody>
                    <a:bodyPr/>
                    <a:lstStyle/>
                    <a:p>
                      <a:r>
                        <a:rPr lang="es-MX" sz="1000" dirty="0"/>
                        <a:t>240°</a:t>
                      </a:r>
                    </a:p>
                  </a:txBody>
                  <a:tcPr anchor="ctr">
                    <a:lnL>
                      <a:noFill/>
                    </a:lnL>
                    <a:lnR>
                      <a:noFill/>
                    </a:lnR>
                    <a:lnT>
                      <a:noFill/>
                    </a:lnT>
                    <a:lnB>
                      <a:noFill/>
                    </a:lnB>
                  </a:tcPr>
                </a:tc>
                <a:tc>
                  <a:txBody>
                    <a:bodyPr/>
                    <a:lstStyle/>
                    <a:p>
                      <a:r>
                        <a:rPr lang="es-MX" sz="1000" dirty="0"/>
                        <a:t>240°-180° = 60°</a:t>
                      </a:r>
                    </a:p>
                  </a:txBody>
                  <a:tcPr anchor="ctr">
                    <a:lnL>
                      <a:noFill/>
                    </a:lnL>
                    <a:lnR>
                      <a:noFill/>
                    </a:lnR>
                    <a:lnT>
                      <a:noFill/>
                    </a:lnT>
                    <a:lnB>
                      <a:noFill/>
                    </a:lnB>
                  </a:tcPr>
                </a:tc>
              </a:tr>
              <a:tr h="0">
                <a:tc>
                  <a:txBody>
                    <a:bodyPr/>
                    <a:lstStyle/>
                    <a:p>
                      <a:r>
                        <a:rPr lang="es-MX" sz="1000"/>
                        <a:t>OD</a:t>
                      </a:r>
                    </a:p>
                  </a:txBody>
                  <a:tcPr anchor="ctr">
                    <a:lnL>
                      <a:noFill/>
                    </a:lnL>
                    <a:lnR>
                      <a:noFill/>
                    </a:lnR>
                    <a:lnT>
                      <a:noFill/>
                    </a:lnT>
                    <a:lnB>
                      <a:noFill/>
                    </a:lnB>
                  </a:tcPr>
                </a:tc>
                <a:tc>
                  <a:txBody>
                    <a:bodyPr/>
                    <a:lstStyle/>
                    <a:p>
                      <a:r>
                        <a:rPr lang="es-MX" sz="1000"/>
                        <a:t>315°</a:t>
                      </a:r>
                    </a:p>
                  </a:txBody>
                  <a:tcPr anchor="ctr">
                    <a:lnL>
                      <a:noFill/>
                    </a:lnL>
                    <a:lnR>
                      <a:noFill/>
                    </a:lnR>
                    <a:lnT>
                      <a:noFill/>
                    </a:lnT>
                    <a:lnB>
                      <a:noFill/>
                    </a:lnB>
                  </a:tcPr>
                </a:tc>
                <a:tc>
                  <a:txBody>
                    <a:bodyPr/>
                    <a:lstStyle/>
                    <a:p>
                      <a:r>
                        <a:rPr lang="es-MX" sz="1000" dirty="0"/>
                        <a:t>315°-180° = 135°</a:t>
                      </a:r>
                    </a:p>
                  </a:txBody>
                  <a:tcPr anchor="ctr">
                    <a:lnL>
                      <a:noFill/>
                    </a:lnL>
                    <a:lnR>
                      <a:noFill/>
                    </a:lnR>
                    <a:lnT>
                      <a:noFill/>
                    </a:lnT>
                    <a:lnB>
                      <a:noFill/>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131840" y="2420888"/>
            <a:ext cx="3312368" cy="769441"/>
          </a:xfrm>
          <a:prstGeom prst="rect">
            <a:avLst/>
          </a:prstGeom>
          <a:noFill/>
        </p:spPr>
        <p:txBody>
          <a:bodyPr wrap="square" rtlCol="0">
            <a:spAutoFit/>
          </a:bodyPr>
          <a:lstStyle/>
          <a:p>
            <a:r>
              <a:rPr lang="es-MX" sz="4400" dirty="0" smtClean="0"/>
              <a:t>GRACIAS</a:t>
            </a:r>
            <a:endParaRPr lang="es-MX" sz="440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rtoné">
  <a:themeElements>
    <a:clrScheme name="Personalizado 4">
      <a:dk1>
        <a:sysClr val="windowText" lastClr="000000"/>
      </a:dk1>
      <a:lt1>
        <a:sysClr val="window" lastClr="FFFFFF"/>
      </a:lt1>
      <a:dk2>
        <a:srgbClr val="F0DABA"/>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Cartoné">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rtoné">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32</TotalTime>
  <Words>805</Words>
  <Application>Microsoft Office PowerPoint</Application>
  <PresentationFormat>Presentación en pantalla (4:3)</PresentationFormat>
  <Paragraphs>80</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Cartoné</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Alfredo Ochoa Granillo</dc:creator>
  <cp:lastModifiedBy>Dell</cp:lastModifiedBy>
  <cp:revision>2</cp:revision>
  <dcterms:created xsi:type="dcterms:W3CDTF">2012-09-12T16:18:08Z</dcterms:created>
  <dcterms:modified xsi:type="dcterms:W3CDTF">2014-10-16T16:46:51Z</dcterms:modified>
</cp:coreProperties>
</file>