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6" r:id="rId8"/>
    <p:sldId id="270" r:id="rId9"/>
    <p:sldId id="271" r:id="rId10"/>
    <p:sldId id="260" r:id="rId11"/>
    <p:sldId id="273" r:id="rId12"/>
    <p:sldId id="268" r:id="rId13"/>
    <p:sldId id="267" r:id="rId14"/>
    <p:sldId id="272" r:id="rId15"/>
    <p:sldId id="263" r:id="rId16"/>
    <p:sldId id="275" r:id="rId17"/>
    <p:sldId id="274" r:id="rId18"/>
    <p:sldId id="276" r:id="rId19"/>
    <p:sldId id="264" r:id="rId20"/>
    <p:sldId id="26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6A57FF-5F22-483C-A8B2-A21D055E1AFD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CF2FDF-A327-4D89-9C8C-C47B4E19B5C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2B425-D1CD-45AD-8104-730BC9DCBC57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7BE75-C945-4CB0-9566-B2DC976A255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57A815-4BAC-491F-8ED4-02429ECDA531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99A60C-C5F2-4E32-AB70-AC3935AFF8B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B36A4-7889-47A3-B18A-01A6740B4862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E9805-918B-4902-8DC9-747521AC0F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0D02C-7061-4C2D-A7D1-5E90FBF6B585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32EA0-05E9-44AF-B507-82A95BC66E8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6F4F5-D2C4-4846-81F0-A8D69D116440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FD7CF-8059-4A5F-93D4-C7E6BE04F59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D15FFF-D585-4DE8-B117-EA1CFA86A3CD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15B89D-E252-4A4D-9C4E-C1CF45BCCB2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99D05-594D-4F0F-B002-3C98C2ECE1E3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E5139-1BC8-49C2-B8A2-2BB8B6EDE4F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4978DE-5B13-46B0-88CE-0B22609D6150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D1698A-50E0-4F75-94A4-522BC31019E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B8847-D056-446D-B946-338F6714ADFC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F51C-3AC7-4AAE-94C9-10496E9B32D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4EFF-E8C7-4DCC-85FD-CF6B5CF431F0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AEEFE-FAAF-433F-A7E4-3E3F9FB725D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1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A2024A0-A5B5-414C-9C69-11C4CF1AE4FD}" type="datetimeFigureOut">
              <a:rPr lang="es-MX"/>
              <a:pPr>
                <a:defRPr/>
              </a:pPr>
              <a:t>22/09/2014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1A42881-D93A-4E1B-9AF0-63895036A42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6" r:id="rId2"/>
    <p:sldLayoutId id="2147483714" r:id="rId3"/>
    <p:sldLayoutId id="2147483707" r:id="rId4"/>
    <p:sldLayoutId id="2147483708" r:id="rId5"/>
    <p:sldLayoutId id="2147483709" r:id="rId6"/>
    <p:sldLayoutId id="2147483715" r:id="rId7"/>
    <p:sldLayoutId id="2147483710" r:id="rId8"/>
    <p:sldLayoutId id="2147483716" r:id="rId9"/>
    <p:sldLayoutId id="2147483711" r:id="rId10"/>
    <p:sldLayoutId id="21474837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books.com/index.php/page/shop:cart/func/cartAdd/product_id/283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xtremisimo.com/wp-content/uploads/2008/08/poblac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28625"/>
            <a:ext cx="7858125" cy="589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3 CuadroTexto"/>
          <p:cNvSpPr txBox="1">
            <a:spLocks noChangeArrowheads="1"/>
          </p:cNvSpPr>
          <p:nvPr/>
        </p:nvSpPr>
        <p:spPr bwMode="auto">
          <a:xfrm>
            <a:off x="1571625" y="5572125"/>
            <a:ext cx="685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solidFill>
                  <a:schemeClr val="bg1"/>
                </a:solidFill>
                <a:latin typeface="Arial Rounded MT Bold" pitchFamily="34" charset="0"/>
              </a:rPr>
              <a:t>GEOGRAFÍA DE LA POBLACIÓN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>
            <a:off x="5786438" y="3214688"/>
            <a:ext cx="2714625" cy="107156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9" name="8 Rectángulo redondeado"/>
          <p:cNvSpPr/>
          <p:nvPr/>
        </p:nvSpPr>
        <p:spPr>
          <a:xfrm>
            <a:off x="3214688" y="4643438"/>
            <a:ext cx="2714625" cy="107156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8" name="7 Rectángulo redondeado"/>
          <p:cNvSpPr/>
          <p:nvPr/>
        </p:nvSpPr>
        <p:spPr>
          <a:xfrm>
            <a:off x="642938" y="3214688"/>
            <a:ext cx="2714625" cy="107156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173" name="2 CuadroTexto"/>
          <p:cNvSpPr txBox="1">
            <a:spLocks noChangeArrowheads="1"/>
          </p:cNvSpPr>
          <p:nvPr/>
        </p:nvSpPr>
        <p:spPr bwMode="auto">
          <a:xfrm>
            <a:off x="1214438" y="785813"/>
            <a:ext cx="685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GEOGRAFÍA DE LA POBLACIÓN</a:t>
            </a:r>
          </a:p>
        </p:txBody>
      </p:sp>
      <p:sp>
        <p:nvSpPr>
          <p:cNvPr id="7174" name="3 CuadroTexto"/>
          <p:cNvSpPr txBox="1">
            <a:spLocks noChangeArrowheads="1"/>
          </p:cNvSpPr>
          <p:nvPr/>
        </p:nvSpPr>
        <p:spPr bwMode="auto">
          <a:xfrm>
            <a:off x="1143000" y="1643063"/>
            <a:ext cx="6929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2000">
                <a:latin typeface="Arial Rounded MT Bold" pitchFamily="34" charset="0"/>
              </a:rPr>
              <a:t>Trata sobre el desarrollo de estudios de la población enfocados a patrones y procesos espaciales</a:t>
            </a:r>
          </a:p>
        </p:txBody>
      </p:sp>
      <p:sp>
        <p:nvSpPr>
          <p:cNvPr id="7175" name="4 CuadroTexto"/>
          <p:cNvSpPr txBox="1">
            <a:spLocks noChangeArrowheads="1"/>
          </p:cNvSpPr>
          <p:nvPr/>
        </p:nvSpPr>
        <p:spPr bwMode="auto">
          <a:xfrm>
            <a:off x="714375" y="3286125"/>
            <a:ext cx="25003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1400">
                <a:latin typeface="Arial Rounded MT Bold" pitchFamily="34" charset="0"/>
              </a:rPr>
              <a:t>Esta rama de la Geografía tiende a estudiar más la migración que la fertilidad o la mortandad</a:t>
            </a:r>
          </a:p>
        </p:txBody>
      </p:sp>
      <p:sp>
        <p:nvSpPr>
          <p:cNvPr id="7176" name="5 CuadroTexto"/>
          <p:cNvSpPr txBox="1">
            <a:spLocks noChangeArrowheads="1"/>
          </p:cNvSpPr>
          <p:nvPr/>
        </p:nvSpPr>
        <p:spPr bwMode="auto">
          <a:xfrm>
            <a:off x="3357563" y="4714875"/>
            <a:ext cx="2500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1400">
                <a:latin typeface="Arial Rounded MT Bold" pitchFamily="34" charset="0"/>
              </a:rPr>
              <a:t>Estos estudios pretenden saber por qué se dan las diferentes distribuciones espaciales</a:t>
            </a:r>
          </a:p>
        </p:txBody>
      </p:sp>
      <p:sp>
        <p:nvSpPr>
          <p:cNvPr id="7177" name="6 CuadroTexto"/>
          <p:cNvSpPr txBox="1">
            <a:spLocks noChangeArrowheads="1"/>
          </p:cNvSpPr>
          <p:nvPr/>
        </p:nvSpPr>
        <p:spPr bwMode="auto">
          <a:xfrm>
            <a:off x="5929313" y="3357563"/>
            <a:ext cx="250031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1400">
                <a:latin typeface="Arial Rounded MT Bold" pitchFamily="34" charset="0"/>
              </a:rPr>
              <a:t>Cuáles son los impactos que se tienen sobre el medio ambiente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Rectángulo"/>
          <p:cNvSpPr>
            <a:spLocks noChangeArrowheads="1"/>
          </p:cNvSpPr>
          <p:nvPr/>
        </p:nvSpPr>
        <p:spPr bwMode="auto">
          <a:xfrm>
            <a:off x="3429000" y="3929063"/>
            <a:ext cx="42862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b="1">
                <a:latin typeface="Verdana" pitchFamily="34" charset="0"/>
              </a:rPr>
              <a:t>www.geoexplorer.co.uk/sections/dictionary/d.htm</a:t>
            </a:r>
            <a:endParaRPr lang="es-MX" sz="1100">
              <a:latin typeface="Verdana" pitchFamily="34" charset="0"/>
            </a:endParaRPr>
          </a:p>
        </p:txBody>
      </p:sp>
      <p:sp>
        <p:nvSpPr>
          <p:cNvPr id="8195" name="2 CuadroTexto"/>
          <p:cNvSpPr txBox="1">
            <a:spLocks noChangeArrowheads="1"/>
          </p:cNvSpPr>
          <p:nvPr/>
        </p:nvSpPr>
        <p:spPr bwMode="auto">
          <a:xfrm>
            <a:off x="3000375" y="571500"/>
            <a:ext cx="3143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DEMOGRAFÍA</a:t>
            </a:r>
          </a:p>
        </p:txBody>
      </p:sp>
      <p:sp>
        <p:nvSpPr>
          <p:cNvPr id="8196" name="3 CuadroTexto"/>
          <p:cNvSpPr txBox="1">
            <a:spLocks noChangeArrowheads="1"/>
          </p:cNvSpPr>
          <p:nvPr/>
        </p:nvSpPr>
        <p:spPr bwMode="auto">
          <a:xfrm>
            <a:off x="1000125" y="1428750"/>
            <a:ext cx="6929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1600">
                <a:latin typeface="Arial Rounded MT Bold" pitchFamily="34" charset="0"/>
              </a:rPr>
              <a:t>El estudio estadístico de la población humana, especialmente con referencia al tamaño, densidad, distribución y estadísticas de vida.</a:t>
            </a:r>
          </a:p>
        </p:txBody>
      </p:sp>
      <p:sp>
        <p:nvSpPr>
          <p:cNvPr id="8197" name="4 Rectángulo"/>
          <p:cNvSpPr>
            <a:spLocks noChangeArrowheads="1"/>
          </p:cNvSpPr>
          <p:nvPr/>
        </p:nvSpPr>
        <p:spPr bwMode="auto">
          <a:xfrm>
            <a:off x="3429000" y="2000250"/>
            <a:ext cx="457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b="1">
                <a:latin typeface="Verdana" pitchFamily="34" charset="0"/>
              </a:rPr>
              <a:t>www.worldbank.org/html/schools/glossary.htm</a:t>
            </a:r>
            <a:endParaRPr lang="es-MX" sz="1100">
              <a:latin typeface="Verdana" pitchFamily="34" charset="0"/>
            </a:endParaRPr>
          </a:p>
        </p:txBody>
      </p:sp>
      <p:sp>
        <p:nvSpPr>
          <p:cNvPr id="8198" name="5 CuadroTexto"/>
          <p:cNvSpPr txBox="1">
            <a:spLocks noChangeArrowheads="1"/>
          </p:cNvSpPr>
          <p:nvPr/>
        </p:nvSpPr>
        <p:spPr bwMode="auto">
          <a:xfrm>
            <a:off x="1143000" y="2571750"/>
            <a:ext cx="6929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1600">
                <a:latin typeface="Arial Rounded MT Bold" pitchFamily="34" charset="0"/>
              </a:rPr>
              <a:t>El estudio de las características de la población, tales como tamaño, crecimiento, densidad, distribución y estadísticas de vida</a:t>
            </a:r>
          </a:p>
        </p:txBody>
      </p:sp>
      <p:sp>
        <p:nvSpPr>
          <p:cNvPr id="8199" name="6 Rectángulo"/>
          <p:cNvSpPr>
            <a:spLocks noChangeArrowheads="1"/>
          </p:cNvSpPr>
          <p:nvPr/>
        </p:nvSpPr>
        <p:spPr bwMode="auto">
          <a:xfrm>
            <a:off x="3357563" y="3143250"/>
            <a:ext cx="48577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b="1">
                <a:latin typeface="Verdana" pitchFamily="34" charset="0"/>
              </a:rPr>
              <a:t>www.hubbardbrook.org/education/Glossary/Glossary.htm</a:t>
            </a:r>
          </a:p>
        </p:txBody>
      </p:sp>
      <p:sp>
        <p:nvSpPr>
          <p:cNvPr id="8200" name="7 CuadroTexto"/>
          <p:cNvSpPr txBox="1">
            <a:spLocks noChangeArrowheads="1"/>
          </p:cNvSpPr>
          <p:nvPr/>
        </p:nvSpPr>
        <p:spPr bwMode="auto">
          <a:xfrm>
            <a:off x="1143000" y="3643313"/>
            <a:ext cx="69294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MX" sz="1600">
                <a:latin typeface="Arial Rounded MT Bold" pitchFamily="34" charset="0"/>
              </a:rPr>
              <a:t>El estudio de la población humana.</a:t>
            </a:r>
          </a:p>
        </p:txBody>
      </p:sp>
      <p:pic>
        <p:nvPicPr>
          <p:cNvPr id="8201" name="Picture 2" descr="http://www.redsemlac.net/web/images/stories/poblacio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4286250"/>
            <a:ext cx="2500313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4" descr="http://html.rincondelvago.com/00062928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4572000"/>
            <a:ext cx="2071687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87450" y="549275"/>
            <a:ext cx="7062788" cy="573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800" b="1" dirty="0">
                <a:latin typeface="Arial Rounded MT Bold" pitchFamily="34" charset="0"/>
              </a:rPr>
              <a:t>LOS MOVIMIENTOS DE LA POBLACIÓN</a:t>
            </a:r>
          </a:p>
          <a:p>
            <a:pPr>
              <a:spcBef>
                <a:spcPct val="50000"/>
              </a:spcBef>
              <a:defRPr/>
            </a:pPr>
            <a:endParaRPr lang="es-ES" sz="2800" b="1" dirty="0">
              <a:latin typeface="Arial Rounded MT Bold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NATURALES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-Natalidad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-Mortalidad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-Crecimiento vegetativo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-Regímenes demográficos y transición demográfica</a:t>
            </a:r>
          </a:p>
          <a:p>
            <a:pPr>
              <a:spcBef>
                <a:spcPct val="50000"/>
              </a:spcBef>
              <a:defRPr/>
            </a:pPr>
            <a:endParaRPr lang="es-ES" dirty="0">
              <a:latin typeface="Arial Rounded MT Bold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MIGRATORIOS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-Tipos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-Causas</a:t>
            </a:r>
          </a:p>
          <a:p>
            <a:pPr>
              <a:spcBef>
                <a:spcPct val="50000"/>
              </a:spcBef>
              <a:defRPr/>
            </a:pPr>
            <a:r>
              <a:rPr lang="es-ES" dirty="0">
                <a:latin typeface="Arial Rounded MT Bold" pitchFamily="34" charset="0"/>
              </a:rPr>
              <a:t>	-Consecuencias</a:t>
            </a:r>
          </a:p>
          <a:p>
            <a:pPr>
              <a:spcBef>
                <a:spcPct val="50000"/>
              </a:spcBef>
              <a:defRPr/>
            </a:pPr>
            <a:endParaRPr lang="es-ES" dirty="0">
              <a:latin typeface="Arial Rounded MT Bold" pitchFamily="34" charset="0"/>
            </a:endParaRPr>
          </a:p>
        </p:txBody>
      </p:sp>
      <p:pic>
        <p:nvPicPr>
          <p:cNvPr id="9219" name="Picture 2" descr="http://www.pobladores.com/data/pobladores.com/r2/d2/r2d2/channels/gonso/images/control_natalida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1196975"/>
            <a:ext cx="2185988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http://www.webislam.com/media/image/2008/08/gran_inmigracion_eeu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933825"/>
            <a:ext cx="29527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47813" y="692150"/>
            <a:ext cx="6119812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RELACIÓN  VS  TASA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28688" y="2571750"/>
            <a:ext cx="7416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TASA</a:t>
            </a:r>
            <a:r>
              <a:rPr lang="es-MX" dirty="0">
                <a:latin typeface="Arial Rounded MT Bold" pitchFamily="34" charset="0"/>
              </a:rPr>
              <a:t>: Una comparación entre mediciones con diferente unidad</a:t>
            </a:r>
          </a:p>
          <a:p>
            <a:pPr>
              <a:defRPr/>
            </a:pPr>
            <a:r>
              <a:rPr lang="es-MX" dirty="0">
                <a:latin typeface="Arial Rounded MT Bold" pitchFamily="34" charset="0"/>
              </a:rPr>
              <a:t>	(comúnmente con el tiempo como denominador)</a:t>
            </a:r>
          </a:p>
          <a:p>
            <a:pPr>
              <a:defRPr/>
            </a:pPr>
            <a:r>
              <a:rPr lang="es-MX" dirty="0">
                <a:latin typeface="Arial Rounded MT Bold" pitchFamily="34" charset="0"/>
              </a:rPr>
              <a:t>		-  Km/</a:t>
            </a:r>
            <a:r>
              <a:rPr lang="es-MX" dirty="0" err="1">
                <a:latin typeface="Arial Rounded MT Bold" pitchFamily="34" charset="0"/>
              </a:rPr>
              <a:t>hr</a:t>
            </a:r>
            <a:endParaRPr lang="es-MX" dirty="0">
              <a:latin typeface="Arial Rounded MT Bold" pitchFamily="34" charset="0"/>
            </a:endParaRPr>
          </a:p>
          <a:p>
            <a:pPr>
              <a:defRPr/>
            </a:pPr>
            <a:r>
              <a:rPr lang="es-MX" dirty="0">
                <a:latin typeface="Arial Rounded MT Bold" pitchFamily="34" charset="0"/>
              </a:rPr>
              <a:t>		- CBR = nacimientos / 1000 individuos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57250" y="4643438"/>
            <a:ext cx="74168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RELACIÓN</a:t>
            </a:r>
            <a:r>
              <a:rPr lang="es-MX" dirty="0">
                <a:latin typeface="Arial Rounded MT Bold" pitchFamily="34" charset="0"/>
              </a:rPr>
              <a:t>: Una comparación de números con la misma unidad</a:t>
            </a:r>
          </a:p>
          <a:p>
            <a:pPr>
              <a:defRPr/>
            </a:pPr>
            <a:r>
              <a:rPr lang="es-MX" dirty="0">
                <a:latin typeface="Arial Rounded MT Bold" pitchFamily="34" charset="0"/>
              </a:rPr>
              <a:t>		-  RELACIÓN DE SEXOS = Hombres/Mujeres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7621587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x.kalipedia.com/kalipediamedia/geografia/media/200805/10/geomexico/20080510klpgeogmx_1_Ges_SCO.png"/>
          <p:cNvPicPr>
            <a:picLocks noChangeAspect="1" noChangeArrowheads="1"/>
          </p:cNvPicPr>
          <p:nvPr/>
        </p:nvPicPr>
        <p:blipFill>
          <a:blip r:embed="rId2">
            <a:lum bright="-20000" contrast="20000"/>
          </a:blip>
          <a:srcRect/>
          <a:stretch>
            <a:fillRect/>
          </a:stretch>
        </p:blipFill>
        <p:spPr bwMode="auto">
          <a:xfrm>
            <a:off x="684213" y="765175"/>
            <a:ext cx="7667625" cy="511175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00063" y="3929063"/>
            <a:ext cx="7858125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tasa bruta de natalidad o tasa de natalidad </a:t>
            </a:r>
            <a:r>
              <a:rPr lang="es-ES" dirty="0">
                <a:latin typeface="Arial Rounded MT Bold" pitchFamily="34" charset="0"/>
              </a:rPr>
              <a:t>es una medida de cuantificación de la fecundidad, que refiere a la relación que existe entre el número de nacimientos ocurridos en un cierto período y la cantidad total de efectivos del mismo periodo. El lapso es casi siempre un año, y se puede leer como el número de nacimientos de una población por cada mil habitantes en un año.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500313" y="571500"/>
            <a:ext cx="3714750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NATALIDAD</a:t>
            </a:r>
            <a:endParaRPr lang="es-ES" sz="4800" dirty="0"/>
          </a:p>
        </p:txBody>
      </p:sp>
      <p:sp>
        <p:nvSpPr>
          <p:cNvPr id="13316" name="3 Rectángulo"/>
          <p:cNvSpPr>
            <a:spLocks noChangeArrowheads="1"/>
          </p:cNvSpPr>
          <p:nvPr/>
        </p:nvSpPr>
        <p:spPr bwMode="auto">
          <a:xfrm>
            <a:off x="714375" y="2071688"/>
            <a:ext cx="5357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>
                <a:latin typeface="Arial Rounded MT Bold" pitchFamily="34" charset="0"/>
              </a:rPr>
              <a:t>El término natalidad refiere al cálculo estadístico y estimado de los nacimientos de personas que ocurren en un determinado tiempo y lugar.</a:t>
            </a:r>
          </a:p>
        </p:txBody>
      </p:sp>
      <p:pic>
        <p:nvPicPr>
          <p:cNvPr id="13317" name="Picture 2" descr="http://img.bebesymas.com/2008/11/ciguena-copi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75" y="928688"/>
            <a:ext cx="1960563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upload.wikimedia.org/wikipedia/commons/c/c5/Birth_rate_figures_for_countri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285875"/>
            <a:ext cx="8001000" cy="49291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339" name="2 CuadroTexto"/>
          <p:cNvSpPr txBox="1">
            <a:spLocks noChangeArrowheads="1"/>
          </p:cNvSpPr>
          <p:nvPr/>
        </p:nvSpPr>
        <p:spPr bwMode="auto">
          <a:xfrm>
            <a:off x="928688" y="500063"/>
            <a:ext cx="685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>
                <a:solidFill>
                  <a:srgbClr val="C00000"/>
                </a:solidFill>
                <a:latin typeface="Arial Rounded MT Bold" pitchFamily="34" charset="0"/>
              </a:rPr>
              <a:t>TAZA DE NATALIDAD MUNDIAL</a:t>
            </a:r>
            <a:endParaRPr lang="es-ES" sz="3200" b="1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://www.kalipedia.com/kalipediamedia/geografia/media/200704/10/geodescriptiva/20070410klpgeodes_3.Ees.SC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500063"/>
            <a:ext cx="4929188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6" descr="http://cl.kalipedia.com/kalipediamedia/geografia/media/200704/17/geogeneral/20070417klpgeogra_61_Ees_SC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714750"/>
            <a:ext cx="2473325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Superpoblació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4000500"/>
            <a:ext cx="2794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justmaps.org/maps/images/thematics/world-population-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214438"/>
            <a:ext cx="7786687" cy="464343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6387" name="2 CuadroTexto"/>
          <p:cNvSpPr txBox="1">
            <a:spLocks noChangeArrowheads="1"/>
          </p:cNvSpPr>
          <p:nvPr/>
        </p:nvSpPr>
        <p:spPr bwMode="auto">
          <a:xfrm>
            <a:off x="1428750" y="571500"/>
            <a:ext cx="5929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000" b="1">
                <a:solidFill>
                  <a:srgbClr val="C00000"/>
                </a:solidFill>
                <a:latin typeface="Arial Rounded MT Bold" pitchFamily="34" charset="0"/>
              </a:rPr>
              <a:t>DISTRIBUCIÓN DE LA POBLACIÓN MUNDIAL</a:t>
            </a:r>
            <a:endParaRPr lang="es-ES" sz="2000" b="1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cienciaescolar.net/proyectos/wp-content/uploads/2009/07/Poblaci%C3%B3n-mundial-copy.jp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785813" y="642938"/>
            <a:ext cx="7215187" cy="542448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e.kalipedia.com/kalipediamedia/geografia/media/200704/17/geogeneral/20070417klpgeogra_64.Ees.SC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857250"/>
            <a:ext cx="7702550" cy="485775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14563" y="714375"/>
            <a:ext cx="4278312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MORTALIDAD</a:t>
            </a:r>
            <a:endParaRPr lang="es-ES" sz="4800" dirty="0"/>
          </a:p>
        </p:txBody>
      </p:sp>
      <p:sp>
        <p:nvSpPr>
          <p:cNvPr id="19459" name="2 Rectángulo"/>
          <p:cNvSpPr>
            <a:spLocks noChangeArrowheads="1"/>
          </p:cNvSpPr>
          <p:nvPr/>
        </p:nvSpPr>
        <p:spPr bwMode="auto">
          <a:xfrm>
            <a:off x="1000125" y="1714500"/>
            <a:ext cx="6929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>
                <a:latin typeface="Arial Rounded MT Bold" pitchFamily="34" charset="0"/>
              </a:rPr>
              <a:t>La tasa de mortalidad comúnmente tomada por los estudios estadísticos es la que establece el número de muertes por cada mil habitantes dentro de una población más o menos determinada</a:t>
            </a:r>
          </a:p>
        </p:txBody>
      </p:sp>
      <p:pic>
        <p:nvPicPr>
          <p:cNvPr id="19460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3143250"/>
            <a:ext cx="27400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929063" y="3429000"/>
            <a:ext cx="4786312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dirty="0">
                <a:latin typeface="Arial Rounded MT Bold" pitchFamily="34" charset="0"/>
              </a:rPr>
              <a:t>Uno de los elementos más importantes de los estudios estadísticos y demográficos a la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tasa de mortalidad infantil</a:t>
            </a:r>
            <a:r>
              <a:rPr lang="es-ES" dirty="0">
                <a:latin typeface="Arial Rounded MT Bold" pitchFamily="34" charset="0"/>
              </a:rPr>
              <a:t>. Esta tasa elabora un porcentaje de los niños menores a un año muertos cada mil niños nacidos vivos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escristobalcolon.es/dgh/imagenes/imagenes_geografia/mapa-mortalidad-mundial.gif"/>
          <p:cNvPicPr>
            <a:picLocks noChangeAspect="1" noChangeArrowheads="1"/>
          </p:cNvPicPr>
          <p:nvPr/>
        </p:nvPicPr>
        <p:blipFill>
          <a:blip r:embed="rId2">
            <a:lum bright="-20000" contrast="30000"/>
          </a:blip>
          <a:srcRect/>
          <a:stretch>
            <a:fillRect/>
          </a:stretch>
        </p:blipFill>
        <p:spPr bwMode="auto">
          <a:xfrm>
            <a:off x="611188" y="1196975"/>
            <a:ext cx="7875587" cy="4319588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upload.wikimedia.org/wikipedia/commons/thumb/5/52/Infant_mortality_rate_world_map.PNG/800px-Infant_mortality_rate_world_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357313"/>
            <a:ext cx="7977188" cy="450056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1507" name="2 CuadroTexto"/>
          <p:cNvSpPr txBox="1">
            <a:spLocks noChangeArrowheads="1"/>
          </p:cNvSpPr>
          <p:nvPr/>
        </p:nvSpPr>
        <p:spPr bwMode="auto">
          <a:xfrm>
            <a:off x="1785938" y="642938"/>
            <a:ext cx="5357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>
                <a:solidFill>
                  <a:srgbClr val="C00000"/>
                </a:solidFill>
                <a:latin typeface="Arial Rounded MT Bold" pitchFamily="34" charset="0"/>
              </a:rPr>
              <a:t>MORTALIDAD  INFANTIL</a:t>
            </a:r>
            <a:endParaRPr lang="es-ES" sz="3200" b="1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esnutrición            y mortalidad infant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928688"/>
            <a:ext cx="204946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 descr="http://www.kalipedia.com/kalipediamedia/geografia/media/200704/17/geogeneral/20070417klpgeogra_135.Ees.SC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714375"/>
            <a:ext cx="5286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http://www.venezueladeverdad.gob.ve/archivos/media/articulos/2008/11/salud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786188"/>
            <a:ext cx="4214813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upload.wikimedia.org/wikipedia/commons/thumb/6/6e/Life_expectancy_world_map.PNG/800px-Life_expectancy_world_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643063"/>
            <a:ext cx="8007350" cy="4429125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3555" name="2 CuadroTexto"/>
          <p:cNvSpPr txBox="1">
            <a:spLocks noChangeArrowheads="1"/>
          </p:cNvSpPr>
          <p:nvPr/>
        </p:nvSpPr>
        <p:spPr bwMode="auto">
          <a:xfrm>
            <a:off x="1857375" y="714375"/>
            <a:ext cx="5357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>
                <a:solidFill>
                  <a:srgbClr val="C00000"/>
                </a:solidFill>
                <a:latin typeface="Arial Rounded MT Bold" pitchFamily="34" charset="0"/>
              </a:rPr>
              <a:t>ESPERANZA  DE  VIDA</a:t>
            </a:r>
            <a:endParaRPr lang="es-ES" sz="3200" b="1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conadic.salud.gob.mx/opencms/opencms/imgs/publicaciones/anexograf/03seed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500063"/>
            <a:ext cx="4032250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4" descr="http://www.correo-gto.com.mx/upload/foto/11/6/4/ceidas-mapa1.jpg"/>
          <p:cNvPicPr>
            <a:picLocks noChangeAspect="1" noChangeArrowheads="1"/>
          </p:cNvPicPr>
          <p:nvPr/>
        </p:nvPicPr>
        <p:blipFill>
          <a:blip r:embed="rId3">
            <a:lum bright="-20000" contrast="40000"/>
          </a:blip>
          <a:srcRect/>
          <a:stretch>
            <a:fillRect/>
          </a:stretch>
        </p:blipFill>
        <p:spPr bwMode="auto">
          <a:xfrm>
            <a:off x="1500188" y="4429125"/>
            <a:ext cx="27241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http://www.profeco.gob.mx/encuesta/brujula/bruj_2008/101_diabet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857250"/>
            <a:ext cx="3214688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http://www.insp.mx/rsp/_files/Image/1995/MARZO%20-%20ABRIL/mortalidadF2(1).gif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468313" y="476250"/>
            <a:ext cx="3887787" cy="325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http://www.scielosp.org/img/revistas/spm/v49s1/11f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3573463"/>
            <a:ext cx="4824413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 descr="http://www.dgepi.salud.gob.mx/diveent/rhnm-01/images-rhnm-01/CUADROS/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1125538"/>
            <a:ext cx="43053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0313" y="571500"/>
            <a:ext cx="384968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MIGRACIÓN</a:t>
            </a:r>
            <a:endParaRPr lang="es-ES" sz="4800" dirty="0"/>
          </a:p>
        </p:txBody>
      </p:sp>
      <p:sp>
        <p:nvSpPr>
          <p:cNvPr id="26627" name="3 CuadroTexto"/>
          <p:cNvSpPr txBox="1">
            <a:spLocks noChangeArrowheads="1"/>
          </p:cNvSpPr>
          <p:nvPr/>
        </p:nvSpPr>
        <p:spPr bwMode="auto">
          <a:xfrm>
            <a:off x="1143000" y="1500188"/>
            <a:ext cx="6929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Un cambio de residencia que se entiende como permanente</a:t>
            </a:r>
            <a:endParaRPr lang="es-ES">
              <a:latin typeface="Arial Rounded MT Bold" pitchFamily="34" charset="0"/>
            </a:endParaRPr>
          </a:p>
        </p:txBody>
      </p:sp>
      <p:sp>
        <p:nvSpPr>
          <p:cNvPr id="26628" name="5 CuadroTexto"/>
          <p:cNvSpPr txBox="1">
            <a:spLocks noChangeArrowheads="1"/>
          </p:cNvSpPr>
          <p:nvPr/>
        </p:nvSpPr>
        <p:spPr bwMode="auto">
          <a:xfrm>
            <a:off x="1500188" y="2643188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INMIGRACIÓN</a:t>
            </a:r>
            <a:endParaRPr lang="es-ES">
              <a:latin typeface="Arial Rounded MT Bold" pitchFamily="34" charset="0"/>
            </a:endParaRPr>
          </a:p>
        </p:txBody>
      </p:sp>
      <p:sp>
        <p:nvSpPr>
          <p:cNvPr id="26629" name="6 CuadroTexto"/>
          <p:cNvSpPr txBox="1">
            <a:spLocks noChangeArrowheads="1"/>
          </p:cNvSpPr>
          <p:nvPr/>
        </p:nvSpPr>
        <p:spPr bwMode="auto">
          <a:xfrm>
            <a:off x="5357813" y="2643188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Arial Rounded MT Bold" pitchFamily="34" charset="0"/>
              </a:rPr>
              <a:t>EMIGRACIÓN</a:t>
            </a:r>
            <a:endParaRPr lang="es-ES">
              <a:latin typeface="Arial Rounded MT Bold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00125" y="3143250"/>
            <a:ext cx="32861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dirty="0">
                <a:latin typeface="Arial Rounded MT Bold" pitchFamily="34" charset="0"/>
              </a:rPr>
              <a:t>Migración </a:t>
            </a: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de</a:t>
            </a:r>
            <a:r>
              <a:rPr lang="es-MX" dirty="0">
                <a:latin typeface="Arial Rounded MT Bold" pitchFamily="34" charset="0"/>
              </a:rPr>
              <a:t> una localidad</a:t>
            </a:r>
            <a:endParaRPr lang="es-ES" dirty="0">
              <a:latin typeface="Arial Rounded MT Bold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714875" y="3071813"/>
            <a:ext cx="32861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dirty="0">
                <a:latin typeface="Arial Rounded MT Bold" pitchFamily="34" charset="0"/>
              </a:rPr>
              <a:t>Migración </a:t>
            </a: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</a:t>
            </a:r>
            <a:r>
              <a:rPr lang="es-MX" dirty="0">
                <a:latin typeface="Arial Rounded MT Bold" pitchFamily="34" charset="0"/>
              </a:rPr>
              <a:t> una localidad</a:t>
            </a:r>
            <a:endParaRPr lang="es-ES" dirty="0">
              <a:latin typeface="Arial Rounded MT Bold" pitchFamily="34" charset="0"/>
            </a:endParaRPr>
          </a:p>
        </p:txBody>
      </p:sp>
      <p:pic>
        <p:nvPicPr>
          <p:cNvPr id="26632" name="Picture 2" descr="http://criterionglobal.files.wordpress.com/2008/10/hot-water-migr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3571875"/>
            <a:ext cx="341947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upload.wikimedia.org/wikipedia/commons/2/2e/Net_migration_rate_worl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643063"/>
            <a:ext cx="7500937" cy="428625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7651" name="2 Rectángulo"/>
          <p:cNvSpPr>
            <a:spLocks noChangeArrowheads="1"/>
          </p:cNvSpPr>
          <p:nvPr/>
        </p:nvSpPr>
        <p:spPr bwMode="auto">
          <a:xfrm>
            <a:off x="1357313" y="785813"/>
            <a:ext cx="6215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Net migration rates for 2008: positive (blue), negative (orange), stable (green), and no data (gray).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8675" name="11 CuadroTexto"/>
          <p:cNvSpPr txBox="1">
            <a:spLocks noChangeArrowheads="1"/>
          </p:cNvSpPr>
          <p:nvPr/>
        </p:nvSpPr>
        <p:spPr bwMode="auto">
          <a:xfrm>
            <a:off x="2143125" y="1071563"/>
            <a:ext cx="4214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SOBREPOBLACIÓN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52226" name="Picture 2" descr="http://www.geographyalltheway.com/ib_geography/ib_population/imagesetc/overpopul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000250"/>
            <a:ext cx="6858000" cy="4178300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9699" name="11 CuadroTexto"/>
          <p:cNvSpPr txBox="1">
            <a:spLocks noChangeArrowheads="1"/>
          </p:cNvSpPr>
          <p:nvPr/>
        </p:nvSpPr>
        <p:spPr bwMode="auto">
          <a:xfrm>
            <a:off x="1571625" y="1071563"/>
            <a:ext cx="5643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PERSECUCIÓN RELIGIOSA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29700" name="Picture 2" descr="http://blogs.reuters.com/faithworld/files/2008/11/indi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000250"/>
            <a:ext cx="29019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Mexican Martyrdom - Add to cart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2000250"/>
            <a:ext cx="242887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http://www.njweedman.com/first_amendment_pro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50" y="3000375"/>
            <a:ext cx="20955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0723" name="11 CuadroTexto"/>
          <p:cNvSpPr txBox="1">
            <a:spLocks noChangeArrowheads="1"/>
          </p:cNvSpPr>
          <p:nvPr/>
        </p:nvSpPr>
        <p:spPr bwMode="auto">
          <a:xfrm>
            <a:off x="2214563" y="1071563"/>
            <a:ext cx="4357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FALTA DE TRABAJO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30724" name="Picture 2" descr="http://www.watchmojo.com/blogs/images/parttimejobs.png"/>
          <p:cNvPicPr>
            <a:picLocks noChangeAspect="1" noChangeArrowheads="1"/>
          </p:cNvPicPr>
          <p:nvPr/>
        </p:nvPicPr>
        <p:blipFill>
          <a:blip r:embed="rId2"/>
          <a:srcRect l="10001" r="9999"/>
          <a:stretch>
            <a:fillRect/>
          </a:stretch>
        </p:blipFill>
        <p:spPr bwMode="auto">
          <a:xfrm>
            <a:off x="642938" y="2428875"/>
            <a:ext cx="2274887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http://www.lagranepoca.com/pics/2008/11/28/sl/2008-11-28-sl--74161168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2214563"/>
            <a:ext cx="51450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1747" name="9 CuadroTexto"/>
          <p:cNvSpPr txBox="1">
            <a:spLocks noChangeArrowheads="1"/>
          </p:cNvSpPr>
          <p:nvPr/>
        </p:nvSpPr>
        <p:spPr bwMode="auto">
          <a:xfrm>
            <a:off x="1571625" y="1071563"/>
            <a:ext cx="5572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DECLINACIÓN AGRÍCOLA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31748" name="Picture 2" descr="http://www.abc.net.au/reslib/200709/r186648_6961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3929063"/>
            <a:ext cx="342900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4" descr="http://agriculture.imva.info/wp-content/uploads/2010/03/img_78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1714500"/>
            <a:ext cx="28670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http://blog.cleveland.com/metro/2009/02/large_Amher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88" y="3929063"/>
            <a:ext cx="345916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8" descr="http://trinifar.files.wordpress.com/2007/11/cor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1714500"/>
            <a:ext cx="316388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2771" name="8 CuadroTexto"/>
          <p:cNvSpPr txBox="1">
            <a:spLocks noChangeArrowheads="1"/>
          </p:cNvSpPr>
          <p:nvPr/>
        </p:nvSpPr>
        <p:spPr bwMode="auto">
          <a:xfrm>
            <a:off x="2928938" y="1143000"/>
            <a:ext cx="292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CONFLICTOS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32772" name="Picture 2" descr="http://www.filosofiayliteratura.org/Revista/Actividades/socrates/africa1/foto_saha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4071938"/>
            <a:ext cx="28797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 descr="http://inesgranados.files.wordpress.com/2009/02/irak-guer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1785938"/>
            <a:ext cx="29591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http://www.periodismoenlared.com/wp-content/uploads/2007/06/guerr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88" y="1785938"/>
            <a:ext cx="3143250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3795" name="7 CuadroTexto"/>
          <p:cNvSpPr txBox="1">
            <a:spLocks noChangeArrowheads="1"/>
          </p:cNvSpPr>
          <p:nvPr/>
        </p:nvSpPr>
        <p:spPr bwMode="auto">
          <a:xfrm>
            <a:off x="1714500" y="1143000"/>
            <a:ext cx="5286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PERSECUCIÓN POLÍTICA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33796" name="Picture 2" descr="http://www.indymedia.ie/attachments/aug2009/feile_conference_panel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928813"/>
            <a:ext cx="5610225" cy="420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4" descr="http://journalmex.files.wordpress.com/2009/11/presospoliti1d63-b1e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2571750"/>
            <a:ext cx="20208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4819" name="6 CuadroTexto"/>
          <p:cNvSpPr txBox="1">
            <a:spLocks noChangeArrowheads="1"/>
          </p:cNvSpPr>
          <p:nvPr/>
        </p:nvSpPr>
        <p:spPr bwMode="auto">
          <a:xfrm>
            <a:off x="1714500" y="1143000"/>
            <a:ext cx="5500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DESASTRES  NATURALES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34820" name="Picture 2" descr="http://www.cynical-c.com/archives/bloggraphics/ISS013-E-24184_lr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1857375"/>
            <a:ext cx="3000375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4" descr="http://www.gw.govt.nz/assets/natural-2005-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4071938"/>
            <a:ext cx="30003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http://2.bp.blogspot.com/_3u6pSJYq8kw/S5mR2-4boXI/AAAAAAAABJI/nHRvkttJmUk/s400/sismo_n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714500"/>
            <a:ext cx="2428875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8" descr="http://anidom.blog.lemonde.fr/files/2008/09/img594-modifiee.12210602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63" y="4071938"/>
            <a:ext cx="207803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0" descr="http://ojoscriticos.files.wordpress.com/2010/01/tornado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4286250"/>
            <a:ext cx="2465387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500188" y="714375"/>
            <a:ext cx="6000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FACTORES QUE FAVORECEN LA MIGRACIÓN</a:t>
            </a:r>
            <a:endParaRPr lang="es-E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5843" name="5 CuadroTexto"/>
          <p:cNvSpPr txBox="1">
            <a:spLocks noChangeArrowheads="1"/>
          </p:cNvSpPr>
          <p:nvPr/>
        </p:nvSpPr>
        <p:spPr bwMode="auto">
          <a:xfrm>
            <a:off x="1357313" y="1143000"/>
            <a:ext cx="6215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latin typeface="Arial Rounded MT Bold" pitchFamily="34" charset="0"/>
              </a:rPr>
              <a:t>DEGRADACIÓN AMBIENTAL</a:t>
            </a:r>
            <a:endParaRPr lang="es-ES" sz="3200">
              <a:latin typeface="Arial Rounded MT Bold" pitchFamily="34" charset="0"/>
            </a:endParaRPr>
          </a:p>
        </p:txBody>
      </p:sp>
      <p:pic>
        <p:nvPicPr>
          <p:cNvPr id="35844" name="Picture 4" descr="C12M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857375"/>
            <a:ext cx="6405562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eblij_ch03_fig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857250"/>
            <a:ext cx="7858125" cy="5086350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7" descr="deblij_ch03_fig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285875"/>
            <a:ext cx="7613650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143125" y="5000625"/>
            <a:ext cx="4572000" cy="595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"/>
              </a:spcBef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Major Global Migration Flows</a:t>
            </a:r>
          </a:p>
          <a:p>
            <a:pPr algn="ctr">
              <a:spcBef>
                <a:spcPct val="5000"/>
              </a:spcBef>
              <a:defRPr/>
            </a:pPr>
            <a:r>
              <a:rPr lang="en-U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From 1500 to 1950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eblij_ch03_fig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928688"/>
            <a:ext cx="7843838" cy="4922837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farm1.static.flickr.com/225/514643362_cc40a6a645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428625"/>
            <a:ext cx="3244850" cy="593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2 Rectángulo"/>
          <p:cNvSpPr>
            <a:spLocks noChangeArrowheads="1"/>
          </p:cNvSpPr>
          <p:nvPr/>
        </p:nvSpPr>
        <p:spPr bwMode="auto">
          <a:xfrm>
            <a:off x="5072063" y="928688"/>
            <a:ext cx="3429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>
                <a:solidFill>
                  <a:srgbClr val="C00000"/>
                </a:solidFill>
                <a:latin typeface="Arial Rounded MT Bold" pitchFamily="34" charset="0"/>
              </a:rPr>
              <a:t>viernes 23 de mayo de 2008</a:t>
            </a:r>
          </a:p>
          <a:p>
            <a:r>
              <a:rPr lang="es-ES" sz="1200">
                <a:latin typeface="Arial Rounded MT Bold" pitchFamily="34" charset="0"/>
              </a:rPr>
              <a:t>La Unión Europea de Acuerdo para Expulsar a 12 Millones de Inmigrantes Ilegales </a:t>
            </a:r>
          </a:p>
        </p:txBody>
      </p:sp>
      <p:sp>
        <p:nvSpPr>
          <p:cNvPr id="39940" name="4 Rectángulo"/>
          <p:cNvSpPr>
            <a:spLocks noChangeArrowheads="1"/>
          </p:cNvSpPr>
          <p:nvPr/>
        </p:nvSpPr>
        <p:spPr bwMode="auto">
          <a:xfrm>
            <a:off x="5143500" y="2143125"/>
            <a:ext cx="2857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>
                <a:solidFill>
                  <a:srgbClr val="C00000"/>
                </a:solidFill>
                <a:latin typeface="Arial Rounded MT Bold" pitchFamily="34" charset="0"/>
              </a:rPr>
              <a:t>jueves 22 de mayo de 2008</a:t>
            </a:r>
          </a:p>
          <a:p>
            <a:r>
              <a:rPr lang="es-ES" sz="1200">
                <a:latin typeface="Arial Rounded MT Bold" pitchFamily="34" charset="0"/>
              </a:rPr>
              <a:t>España tiene Un Millón de Hogares sólo de Inmigrantes </a:t>
            </a:r>
          </a:p>
        </p:txBody>
      </p:sp>
      <p:sp>
        <p:nvSpPr>
          <p:cNvPr id="39941" name="5 Rectángulo"/>
          <p:cNvSpPr>
            <a:spLocks noChangeArrowheads="1"/>
          </p:cNvSpPr>
          <p:nvPr/>
        </p:nvSpPr>
        <p:spPr bwMode="auto">
          <a:xfrm>
            <a:off x="5143500" y="3357563"/>
            <a:ext cx="25003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>
                <a:solidFill>
                  <a:srgbClr val="C00000"/>
                </a:solidFill>
                <a:latin typeface="Arial Rounded MT Bold" pitchFamily="34" charset="0"/>
              </a:rPr>
              <a:t>miércoles 21 de mayo de 2008</a:t>
            </a:r>
          </a:p>
          <a:p>
            <a:r>
              <a:rPr lang="es-ES" sz="1200">
                <a:latin typeface="Arial Rounded MT Bold" pitchFamily="34" charset="0"/>
              </a:rPr>
              <a:t>ITALIA: Gobierno Aprobó se Considere Delito la Inmigración Ilegal </a:t>
            </a:r>
          </a:p>
        </p:txBody>
      </p:sp>
      <p:sp>
        <p:nvSpPr>
          <p:cNvPr id="39942" name="7 Rectángulo"/>
          <p:cNvSpPr>
            <a:spLocks noChangeArrowheads="1"/>
          </p:cNvSpPr>
          <p:nvPr/>
        </p:nvSpPr>
        <p:spPr bwMode="auto">
          <a:xfrm>
            <a:off x="5143500" y="4714875"/>
            <a:ext cx="26431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>
                <a:solidFill>
                  <a:srgbClr val="C00000"/>
                </a:solidFill>
                <a:latin typeface="Arial Rounded MT Bold" pitchFamily="34" charset="0"/>
              </a:rPr>
              <a:t>martes 6 de mayo de 2008</a:t>
            </a:r>
          </a:p>
          <a:p>
            <a:r>
              <a:rPr lang="es-ES" sz="1200">
                <a:latin typeface="Arial Rounded MT Bold" pitchFamily="34" charset="0"/>
              </a:rPr>
              <a:t>4 Millones de Tarjetas de Residencia han sido Otorgadas por España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301</TotalTime>
  <Words>498</Words>
  <Application>Microsoft Office PowerPoint</Application>
  <PresentationFormat>Presentación en pantalla (4:3)</PresentationFormat>
  <Paragraphs>75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Alfredo Ochoa</dc:creator>
  <cp:lastModifiedBy>Dell</cp:lastModifiedBy>
  <cp:revision>28</cp:revision>
  <dcterms:created xsi:type="dcterms:W3CDTF">2010-06-10T16:36:03Z</dcterms:created>
  <dcterms:modified xsi:type="dcterms:W3CDTF">2014-09-22T14:49:49Z</dcterms:modified>
</cp:coreProperties>
</file>