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7" r:id="rId3"/>
    <p:sldId id="268" r:id="rId4"/>
    <p:sldId id="269" r:id="rId5"/>
    <p:sldId id="301" r:id="rId6"/>
    <p:sldId id="258" r:id="rId7"/>
    <p:sldId id="303" r:id="rId8"/>
    <p:sldId id="302" r:id="rId9"/>
    <p:sldId id="304" r:id="rId10"/>
    <p:sldId id="261" r:id="rId11"/>
    <p:sldId id="259" r:id="rId12"/>
    <p:sldId id="306" r:id="rId13"/>
    <p:sldId id="307" r:id="rId14"/>
    <p:sldId id="308" r:id="rId15"/>
    <p:sldId id="310" r:id="rId16"/>
    <p:sldId id="309" r:id="rId17"/>
    <p:sldId id="264" r:id="rId18"/>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9088C7F4-BEE6-4583-B8E6-46BEBB7539B5}" type="datetimeFigureOut">
              <a:rPr lang="es-MX"/>
              <a:pPr>
                <a:defRPr/>
              </a:pPr>
              <a:t>22/09/2014</a:t>
            </a:fld>
            <a:endParaRPr lang="es-MX"/>
          </a:p>
        </p:txBody>
      </p:sp>
      <p:sp>
        <p:nvSpPr>
          <p:cNvPr id="8" name="7 Marcador de pie de página"/>
          <p:cNvSpPr>
            <a:spLocks noGrp="1"/>
          </p:cNvSpPr>
          <p:nvPr>
            <p:ph type="ftr" sz="quarter" idx="11"/>
          </p:nvPr>
        </p:nvSpPr>
        <p:spPr/>
        <p:txBody>
          <a:bodyPr/>
          <a:lstStyle>
            <a:lvl1pPr>
              <a:defRPr/>
            </a:lvl1pPr>
            <a:extLst/>
          </a:lstStyle>
          <a:p>
            <a:pPr>
              <a:defRPr/>
            </a:pPr>
            <a:endParaRPr lang="es-MX"/>
          </a:p>
        </p:txBody>
      </p:sp>
      <p:sp>
        <p:nvSpPr>
          <p:cNvPr id="9" name="10 Marcador de número de diapositiva"/>
          <p:cNvSpPr>
            <a:spLocks noGrp="1"/>
          </p:cNvSpPr>
          <p:nvPr>
            <p:ph type="sldNum" sz="quarter" idx="12"/>
          </p:nvPr>
        </p:nvSpPr>
        <p:spPr/>
        <p:txBody>
          <a:bodyPr/>
          <a:lstStyle>
            <a:lvl1pPr>
              <a:defRPr/>
            </a:lvl1pPr>
            <a:extLst/>
          </a:lstStyle>
          <a:p>
            <a:pPr>
              <a:defRPr/>
            </a:pPr>
            <a:fld id="{B43890DA-671B-40E8-9503-F3F27A3CAD9E}"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5292A8A8-32C2-4574-9665-1732964589FB}"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4C488867-1025-4BDA-AB6A-30CADBDC67A9}"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5FD257B9-DB77-4C21-AA0F-016C076EC156}" type="datetimeFigureOut">
              <a:rPr lang="es-MX"/>
              <a:pPr>
                <a:defRPr/>
              </a:pPr>
              <a:t>22/09/2014</a:t>
            </a:fld>
            <a:endParaRPr lang="es-MX"/>
          </a:p>
        </p:txBody>
      </p:sp>
      <p:sp>
        <p:nvSpPr>
          <p:cNvPr id="7" name="4 Marcador de pie de página"/>
          <p:cNvSpPr>
            <a:spLocks noGrp="1"/>
          </p:cNvSpPr>
          <p:nvPr>
            <p:ph type="ftr" sz="quarter" idx="11"/>
          </p:nvPr>
        </p:nvSpPr>
        <p:spPr/>
        <p:txBody>
          <a:bodyPr/>
          <a:lstStyle>
            <a:lvl1pPr>
              <a:defRPr/>
            </a:lvl1pPr>
            <a:extLst/>
          </a:lstStyle>
          <a:p>
            <a:pPr>
              <a:defRPr/>
            </a:pPr>
            <a:endParaRPr lang="es-MX"/>
          </a:p>
        </p:txBody>
      </p:sp>
      <p:sp>
        <p:nvSpPr>
          <p:cNvPr id="8" name="5 Marcador de número de diapositiva"/>
          <p:cNvSpPr>
            <a:spLocks noGrp="1"/>
          </p:cNvSpPr>
          <p:nvPr>
            <p:ph type="sldNum" sz="quarter" idx="12"/>
          </p:nvPr>
        </p:nvSpPr>
        <p:spPr/>
        <p:txBody>
          <a:bodyPr/>
          <a:lstStyle>
            <a:lvl1pPr>
              <a:defRPr/>
            </a:lvl1pPr>
            <a:extLst/>
          </a:lstStyle>
          <a:p>
            <a:pPr>
              <a:defRPr/>
            </a:pPr>
            <a:fld id="{33769947-B19A-40D5-87EF-A13E168522BA}"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D8E6D537-A72C-432E-8581-B83BC90BF9C2}" type="datetimeFigureOut">
              <a:rPr lang="es-MX"/>
              <a:pPr>
                <a:defRPr/>
              </a:pPr>
              <a:t>22/09/2014</a:t>
            </a:fld>
            <a:endParaRPr lang="es-MX"/>
          </a:p>
        </p:txBody>
      </p:sp>
      <p:sp>
        <p:nvSpPr>
          <p:cNvPr id="6" name="17 Marcador de pie de página"/>
          <p:cNvSpPr>
            <a:spLocks noGrp="1"/>
          </p:cNvSpPr>
          <p:nvPr>
            <p:ph type="ftr" sz="quarter" idx="11"/>
          </p:nvPr>
        </p:nvSpPr>
        <p:spPr/>
        <p:txBody>
          <a:bodyPr/>
          <a:lstStyle>
            <a:lvl1pPr>
              <a:defRPr/>
            </a:lvl1pPr>
          </a:lstStyle>
          <a:p>
            <a:pPr>
              <a:defRPr/>
            </a:pPr>
            <a:endParaRPr lang="es-MX"/>
          </a:p>
        </p:txBody>
      </p:sp>
      <p:sp>
        <p:nvSpPr>
          <p:cNvPr id="7" name="4 Marcador de número de diapositiva"/>
          <p:cNvSpPr>
            <a:spLocks noGrp="1"/>
          </p:cNvSpPr>
          <p:nvPr>
            <p:ph type="sldNum" sz="quarter" idx="12"/>
          </p:nvPr>
        </p:nvSpPr>
        <p:spPr/>
        <p:txBody>
          <a:bodyPr/>
          <a:lstStyle>
            <a:lvl1pPr>
              <a:defRPr/>
            </a:lvl1pPr>
          </a:lstStyle>
          <a:p>
            <a:pPr>
              <a:defRPr/>
            </a:pPr>
            <a:fld id="{412D7373-A74D-434B-A0B9-9B144EEFCD60}"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84F891B4-022E-482C-ADF8-F1513DE326E6}" type="datetimeFigureOut">
              <a:rPr lang="es-MX"/>
              <a:pPr>
                <a:defRPr/>
              </a:pPr>
              <a:t>22/09/2014</a:t>
            </a:fld>
            <a:endParaRPr lang="es-MX"/>
          </a:p>
        </p:txBody>
      </p:sp>
      <p:sp>
        <p:nvSpPr>
          <p:cNvPr id="8" name="17 Marcador de pie de página"/>
          <p:cNvSpPr>
            <a:spLocks noGrp="1"/>
          </p:cNvSpPr>
          <p:nvPr>
            <p:ph type="ftr" sz="quarter" idx="11"/>
          </p:nvPr>
        </p:nvSpPr>
        <p:spPr/>
        <p:txBody>
          <a:bodyPr/>
          <a:lstStyle>
            <a:lvl1pPr>
              <a:defRPr/>
            </a:lvl1pPr>
          </a:lstStyle>
          <a:p>
            <a:pPr>
              <a:defRPr/>
            </a:pPr>
            <a:endParaRPr lang="es-MX"/>
          </a:p>
        </p:txBody>
      </p:sp>
      <p:sp>
        <p:nvSpPr>
          <p:cNvPr id="9" name="4 Marcador de número de diapositiva"/>
          <p:cNvSpPr>
            <a:spLocks noGrp="1"/>
          </p:cNvSpPr>
          <p:nvPr>
            <p:ph type="sldNum" sz="quarter" idx="12"/>
          </p:nvPr>
        </p:nvSpPr>
        <p:spPr/>
        <p:txBody>
          <a:bodyPr/>
          <a:lstStyle>
            <a:lvl1pPr>
              <a:defRPr/>
            </a:lvl1pPr>
          </a:lstStyle>
          <a:p>
            <a:pPr>
              <a:defRPr/>
            </a:pPr>
            <a:fld id="{BDF5378D-B157-48C0-A794-F5C13418F6FF}"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B70E56DE-1296-42AC-AB90-7B72E9EE4DAD}" type="datetimeFigureOut">
              <a:rPr lang="es-MX"/>
              <a:pPr>
                <a:defRPr/>
              </a:pPr>
              <a:t>22/09/2014</a:t>
            </a:fld>
            <a:endParaRPr lang="es-MX"/>
          </a:p>
        </p:txBody>
      </p:sp>
      <p:sp>
        <p:nvSpPr>
          <p:cNvPr id="4" name="17 Marcador de pie de página"/>
          <p:cNvSpPr>
            <a:spLocks noGrp="1"/>
          </p:cNvSpPr>
          <p:nvPr>
            <p:ph type="ftr" sz="quarter" idx="11"/>
          </p:nvPr>
        </p:nvSpPr>
        <p:spPr/>
        <p:txBody>
          <a:bodyPr/>
          <a:lstStyle>
            <a:lvl1pPr>
              <a:defRPr/>
            </a:lvl1pPr>
          </a:lstStyle>
          <a:p>
            <a:pPr>
              <a:defRPr/>
            </a:pPr>
            <a:endParaRPr lang="es-MX"/>
          </a:p>
        </p:txBody>
      </p:sp>
      <p:sp>
        <p:nvSpPr>
          <p:cNvPr id="5" name="4 Marcador de número de diapositiva"/>
          <p:cNvSpPr>
            <a:spLocks noGrp="1"/>
          </p:cNvSpPr>
          <p:nvPr>
            <p:ph type="sldNum" sz="quarter" idx="12"/>
          </p:nvPr>
        </p:nvSpPr>
        <p:spPr/>
        <p:txBody>
          <a:bodyPr/>
          <a:lstStyle>
            <a:lvl1pPr>
              <a:defRPr/>
            </a:lvl1pPr>
          </a:lstStyle>
          <a:p>
            <a:pPr>
              <a:defRPr/>
            </a:pPr>
            <a:fld id="{935A983C-B663-4A2A-9688-6730FE3E6D52}"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Marcador de fecha"/>
          <p:cNvSpPr>
            <a:spLocks noGrp="1"/>
          </p:cNvSpPr>
          <p:nvPr>
            <p:ph type="dt" sz="half" idx="10"/>
          </p:nvPr>
        </p:nvSpPr>
        <p:spPr/>
        <p:txBody>
          <a:bodyPr/>
          <a:lstStyle>
            <a:lvl1pPr>
              <a:defRPr/>
            </a:lvl1pPr>
            <a:extLst/>
          </a:lstStyle>
          <a:p>
            <a:pPr>
              <a:defRPr/>
            </a:pPr>
            <a:fld id="{5A3EBE3E-B296-435B-A877-78D3E58F0F91}" type="datetimeFigureOut">
              <a:rPr lang="es-MX"/>
              <a:pPr>
                <a:defRPr/>
              </a:pPr>
              <a:t>22/09/2014</a:t>
            </a:fld>
            <a:endParaRPr lang="es-MX"/>
          </a:p>
        </p:txBody>
      </p:sp>
      <p:sp>
        <p:nvSpPr>
          <p:cNvPr id="4" name="2 Marcador de pie de página"/>
          <p:cNvSpPr>
            <a:spLocks noGrp="1"/>
          </p:cNvSpPr>
          <p:nvPr>
            <p:ph type="ftr" sz="quarter" idx="11"/>
          </p:nvPr>
        </p:nvSpPr>
        <p:spPr/>
        <p:txBody>
          <a:bodyPr/>
          <a:lstStyle>
            <a:lvl1pPr>
              <a:defRPr/>
            </a:lvl1pPr>
            <a:extLst/>
          </a:lstStyle>
          <a:p>
            <a:pPr>
              <a:defRPr/>
            </a:pPr>
            <a:endParaRPr lang="es-MX"/>
          </a:p>
        </p:txBody>
      </p:sp>
      <p:sp>
        <p:nvSpPr>
          <p:cNvPr id="5" name="3 Marcador de número de diapositiva"/>
          <p:cNvSpPr>
            <a:spLocks noGrp="1"/>
          </p:cNvSpPr>
          <p:nvPr>
            <p:ph type="sldNum" sz="quarter" idx="12"/>
          </p:nvPr>
        </p:nvSpPr>
        <p:spPr/>
        <p:txBody>
          <a:bodyPr/>
          <a:lstStyle>
            <a:lvl1pPr>
              <a:defRPr/>
            </a:lvl1pPr>
            <a:extLst/>
          </a:lstStyle>
          <a:p>
            <a:pPr>
              <a:defRPr/>
            </a:pPr>
            <a:fld id="{95365E7D-2D41-42C3-B0BF-FC1909AC7DF5}"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88A6ED8A-E882-4DE1-9D90-58DF1409E995}" type="datetimeFigureOut">
              <a:rPr lang="es-MX"/>
              <a:pPr>
                <a:defRPr/>
              </a:pPr>
              <a:t>22/09/2014</a:t>
            </a:fld>
            <a:endParaRPr lang="es-MX"/>
          </a:p>
        </p:txBody>
      </p:sp>
      <p:sp>
        <p:nvSpPr>
          <p:cNvPr id="6" name="17 Marcador de pie de página"/>
          <p:cNvSpPr>
            <a:spLocks noGrp="1"/>
          </p:cNvSpPr>
          <p:nvPr>
            <p:ph type="ftr" sz="quarter" idx="11"/>
          </p:nvPr>
        </p:nvSpPr>
        <p:spPr/>
        <p:txBody>
          <a:bodyPr/>
          <a:lstStyle>
            <a:lvl1pPr>
              <a:defRPr/>
            </a:lvl1pPr>
          </a:lstStyle>
          <a:p>
            <a:pPr>
              <a:defRPr/>
            </a:pPr>
            <a:endParaRPr lang="es-MX"/>
          </a:p>
        </p:txBody>
      </p:sp>
      <p:sp>
        <p:nvSpPr>
          <p:cNvPr id="7" name="4 Marcador de número de diapositiva"/>
          <p:cNvSpPr>
            <a:spLocks noGrp="1"/>
          </p:cNvSpPr>
          <p:nvPr>
            <p:ph type="sldNum" sz="quarter" idx="12"/>
          </p:nvPr>
        </p:nvSpPr>
        <p:spPr/>
        <p:txBody>
          <a:bodyPr/>
          <a:lstStyle>
            <a:lvl1pPr>
              <a:defRPr/>
            </a:lvl1pPr>
          </a:lstStyle>
          <a:p>
            <a:pPr>
              <a:defRPr/>
            </a:pPr>
            <a:fld id="{EBF81201-420C-4E53-A43A-B36C76574384}"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7" name="4 Marcador de fecha"/>
          <p:cNvSpPr>
            <a:spLocks noGrp="1"/>
          </p:cNvSpPr>
          <p:nvPr>
            <p:ph type="dt" sz="half" idx="10"/>
          </p:nvPr>
        </p:nvSpPr>
        <p:spPr/>
        <p:txBody>
          <a:bodyPr/>
          <a:lstStyle>
            <a:lvl1pPr>
              <a:defRPr/>
            </a:lvl1pPr>
            <a:extLst/>
          </a:lstStyle>
          <a:p>
            <a:pPr>
              <a:defRPr/>
            </a:pPr>
            <a:fld id="{DC923807-C6B1-4426-BACC-590038672E4A}" type="datetimeFigureOut">
              <a:rPr lang="es-MX"/>
              <a:pPr>
                <a:defRPr/>
              </a:pPr>
              <a:t>22/09/2014</a:t>
            </a:fld>
            <a:endParaRPr lang="es-MX"/>
          </a:p>
        </p:txBody>
      </p:sp>
      <p:sp>
        <p:nvSpPr>
          <p:cNvPr id="8" name="5 Marcador de pie de página"/>
          <p:cNvSpPr>
            <a:spLocks noGrp="1"/>
          </p:cNvSpPr>
          <p:nvPr>
            <p:ph type="ftr" sz="quarter" idx="11"/>
          </p:nvPr>
        </p:nvSpPr>
        <p:spPr/>
        <p:txBody>
          <a:bodyPr/>
          <a:lstStyle>
            <a:lvl1pPr>
              <a:defRPr/>
            </a:lvl1pPr>
            <a:extLst/>
          </a:lstStyle>
          <a:p>
            <a:pPr>
              <a:defRPr/>
            </a:pPr>
            <a:endParaRPr lang="es-MX"/>
          </a:p>
        </p:txBody>
      </p:sp>
      <p:sp>
        <p:nvSpPr>
          <p:cNvPr id="9" name="6 Marcador de número de diapositiva"/>
          <p:cNvSpPr>
            <a:spLocks noGrp="1"/>
          </p:cNvSpPr>
          <p:nvPr>
            <p:ph type="sldNum" sz="quarter" idx="12"/>
          </p:nvPr>
        </p:nvSpPr>
        <p:spPr/>
        <p:txBody>
          <a:bodyPr/>
          <a:lstStyle>
            <a:lvl1pPr>
              <a:defRPr/>
            </a:lvl1pPr>
            <a:extLst/>
          </a:lstStyle>
          <a:p>
            <a:pPr>
              <a:defRPr/>
            </a:pPr>
            <a:fld id="{8770C161-8F03-4373-8CA4-A70100BCC6C9}"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A35DC4C9-6D69-48E1-B5F1-7776F0646F08}"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7AF55F0A-3E58-4CA7-A223-10CD7092C5F5}"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DF731D77-AE8B-4C79-94D9-52E48BF5395E}" type="datetimeFigureOut">
              <a:rPr lang="es-MX"/>
              <a:pPr>
                <a:defRPr/>
              </a:pPr>
              <a:t>22/09/2014</a:t>
            </a:fld>
            <a:endParaRPr lang="es-MX"/>
          </a:p>
        </p:txBody>
      </p:sp>
      <p:sp>
        <p:nvSpPr>
          <p:cNvPr id="5" name="17 Marcador de pie de página"/>
          <p:cNvSpPr>
            <a:spLocks noGrp="1"/>
          </p:cNvSpPr>
          <p:nvPr>
            <p:ph type="ftr" sz="quarter" idx="11"/>
          </p:nvPr>
        </p:nvSpPr>
        <p:spPr/>
        <p:txBody>
          <a:bodyPr/>
          <a:lstStyle>
            <a:lvl1pPr>
              <a:defRPr/>
            </a:lvl1pPr>
          </a:lstStyle>
          <a:p>
            <a:pPr>
              <a:defRPr/>
            </a:pPr>
            <a:endParaRPr lang="es-MX"/>
          </a:p>
        </p:txBody>
      </p:sp>
      <p:sp>
        <p:nvSpPr>
          <p:cNvPr id="6" name="4 Marcador de número de diapositiva"/>
          <p:cNvSpPr>
            <a:spLocks noGrp="1"/>
          </p:cNvSpPr>
          <p:nvPr>
            <p:ph type="sldNum" sz="quarter" idx="12"/>
          </p:nvPr>
        </p:nvSpPr>
        <p:spPr/>
        <p:txBody>
          <a:bodyPr/>
          <a:lstStyle>
            <a:lvl1pPr>
              <a:defRPr/>
            </a:lvl1pPr>
          </a:lstStyle>
          <a:p>
            <a:pPr>
              <a:defRPr/>
            </a:pPr>
            <a:fld id="{700939BC-8A2D-4DF8-AB94-265F6FE35C58}"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2055"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A3B2C449-9301-4202-9ABE-C5F28B009A22}" type="datetimeFigureOut">
              <a:rPr lang="es-MX"/>
              <a:pPr>
                <a:defRPr/>
              </a:pPr>
              <a:t>22/09/2014</a:t>
            </a:fld>
            <a:endParaRPr lang="es-MX"/>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es-MX"/>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0232B537-AE3B-4497-866D-00B1F9BA1097}"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53" r:id="rId5"/>
    <p:sldLayoutId id="2147483754" r:id="rId6"/>
    <p:sldLayoutId id="2147483760" r:id="rId7"/>
    <p:sldLayoutId id="2147483755" r:id="rId8"/>
    <p:sldLayoutId id="2147483761" r:id="rId9"/>
    <p:sldLayoutId id="2147483756" r:id="rId10"/>
    <p:sldLayoutId id="2147483757"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9/91/Maler_der_Grabkammer_des_Sennudem_001.jpg" TargetMode="External"/><Relationship Id="rId2" Type="http://schemas.openxmlformats.org/officeDocument/2006/relationships/hyperlink" Target="http://es.wikipedia.org/wiki/Lat%C3%ADn" TargetMode="Externa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hyperlink" Target="http://es.wikipedia.org/wiki/Agricultura_industrial" TargetMode="External"/><Relationship Id="rId2" Type="http://schemas.openxmlformats.org/officeDocument/2006/relationships/hyperlink" Target="http://es.wikipedia.org/wiki/Agricultura_de_subsistencia" TargetMode="Externa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es.wikipedia.org/wiki/Agricultura_de_mercado"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es.wikipedia.org/wiki/Agricultura_extensiva" TargetMode="External"/><Relationship Id="rId2" Type="http://schemas.openxmlformats.org/officeDocument/2006/relationships/hyperlink" Target="http://es.wikipedia.org/wiki/Agricultura_intensiva" TargetMode="Externa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es.wikipedia.org/wiki/Agricultura_ecol%C3%B3gica" TargetMode="Externa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traxco.es/media/Noticias/Sector%20terciario.jpg"/>
          <p:cNvPicPr>
            <a:picLocks noChangeAspect="1" noChangeArrowheads="1"/>
          </p:cNvPicPr>
          <p:nvPr/>
        </p:nvPicPr>
        <p:blipFill>
          <a:blip r:embed="rId2" cstate="print"/>
          <a:srcRect r="7692"/>
          <a:stretch>
            <a:fillRect/>
          </a:stretch>
        </p:blipFill>
        <p:spPr bwMode="auto">
          <a:xfrm>
            <a:off x="0" y="0"/>
            <a:ext cx="9144000" cy="6858000"/>
          </a:xfrm>
          <a:prstGeom prst="rect">
            <a:avLst/>
          </a:prstGeom>
          <a:noFill/>
          <a:ln w="9525">
            <a:noFill/>
            <a:miter lim="800000"/>
            <a:headEnd/>
            <a:tailEnd/>
          </a:ln>
        </p:spPr>
      </p:pic>
      <p:sp>
        <p:nvSpPr>
          <p:cNvPr id="3" name="2 CuadroTexto"/>
          <p:cNvSpPr txBox="1"/>
          <p:nvPr/>
        </p:nvSpPr>
        <p:spPr>
          <a:xfrm>
            <a:off x="1357313" y="285750"/>
            <a:ext cx="6215062" cy="646113"/>
          </a:xfrm>
          <a:prstGeom prst="rect">
            <a:avLst/>
          </a:prstGeom>
          <a:noFill/>
        </p:spPr>
        <p:txBody>
          <a:bodyPr>
            <a:spAutoFit/>
          </a:bodyPr>
          <a:lstStyle/>
          <a:p>
            <a:pPr fontAlgn="auto">
              <a:spcBef>
                <a:spcPts val="0"/>
              </a:spcBef>
              <a:spcAft>
                <a:spcPts val="0"/>
              </a:spcAft>
              <a:defRPr/>
            </a:pPr>
            <a:r>
              <a:rPr lang="es-MX" sz="3600" b="1" dirty="0">
                <a:effectLst>
                  <a:outerShdw blurRad="38100" dist="38100" dir="2700000" algn="tl">
                    <a:srgbClr val="000000">
                      <a:alpha val="43137"/>
                    </a:srgbClr>
                  </a:outerShdw>
                </a:effectLst>
                <a:latin typeface="Arial Rounded MT Bold" pitchFamily="34" charset="0"/>
                <a:cs typeface="+mn-cs"/>
              </a:rPr>
              <a:t>GEOGRAFÍA ECONÓMICA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p:cNvSpPr/>
          <p:nvPr/>
        </p:nvSpPr>
        <p:spPr>
          <a:xfrm>
            <a:off x="714375" y="1357313"/>
            <a:ext cx="7786688" cy="1643062"/>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es-MX"/>
          </a:p>
        </p:txBody>
      </p:sp>
      <p:sp>
        <p:nvSpPr>
          <p:cNvPr id="2" name="1 CuadroTexto"/>
          <p:cNvSpPr txBox="1"/>
          <p:nvPr/>
        </p:nvSpPr>
        <p:spPr>
          <a:xfrm>
            <a:off x="2428875" y="642938"/>
            <a:ext cx="4286250" cy="461962"/>
          </a:xfrm>
          <a:prstGeom prst="rect">
            <a:avLst/>
          </a:prstGeom>
          <a:noFill/>
        </p:spPr>
        <p:txBody>
          <a:bodyPr>
            <a:spAutoFit/>
          </a:bodyPr>
          <a:lstStyle/>
          <a:p>
            <a:pPr fontAlgn="auto">
              <a:spcBef>
                <a:spcPts val="0"/>
              </a:spcBef>
              <a:spcAft>
                <a:spcPts val="0"/>
              </a:spcAft>
              <a:defRPr/>
            </a:pPr>
            <a:r>
              <a:rPr lang="es-MX" sz="2400" b="1" dirty="0">
                <a:effectLst>
                  <a:outerShdw blurRad="38100" dist="38100" dir="2700000" algn="tl">
                    <a:srgbClr val="000000">
                      <a:alpha val="43137"/>
                    </a:srgbClr>
                  </a:outerShdw>
                </a:effectLst>
                <a:latin typeface="Arial Rounded MT Bold" pitchFamily="34" charset="0"/>
                <a:cs typeface="+mn-cs"/>
              </a:rPr>
              <a:t>SECTORES ECONÓMICOS</a:t>
            </a:r>
          </a:p>
        </p:txBody>
      </p:sp>
      <p:sp>
        <p:nvSpPr>
          <p:cNvPr id="3" name="2 Rectángulo"/>
          <p:cNvSpPr/>
          <p:nvPr/>
        </p:nvSpPr>
        <p:spPr>
          <a:xfrm>
            <a:off x="642938" y="1428750"/>
            <a:ext cx="7715250" cy="1477963"/>
          </a:xfrm>
          <a:prstGeom prst="rect">
            <a:avLst/>
          </a:prstGeom>
        </p:spPr>
        <p:txBody>
          <a:bodyPr>
            <a:spAutoFit/>
          </a:bodyPr>
          <a:lstStyle/>
          <a:p>
            <a:pPr algn="just" fontAlgn="auto">
              <a:spcBef>
                <a:spcPts val="0"/>
              </a:spcBef>
              <a:spcAft>
                <a:spcPts val="0"/>
              </a:spcAft>
              <a:defRPr/>
            </a:pPr>
            <a:r>
              <a:rPr lang="es-MX" dirty="0">
                <a:latin typeface="Arial Rounded MT Bold" pitchFamily="34" charset="0"/>
                <a:cs typeface="+mn-cs"/>
              </a:rPr>
              <a:t>	El </a:t>
            </a:r>
            <a:r>
              <a:rPr lang="es-MX" b="1" dirty="0">
                <a:solidFill>
                  <a:srgbClr val="C00000"/>
                </a:solidFill>
                <a:effectLst>
                  <a:outerShdw blurRad="38100" dist="38100" dir="2700000" algn="tl">
                    <a:srgbClr val="000000">
                      <a:alpha val="43137"/>
                    </a:srgbClr>
                  </a:outerShdw>
                </a:effectLst>
                <a:latin typeface="Arial Rounded MT Bold" pitchFamily="34" charset="0"/>
                <a:cs typeface="+mn-cs"/>
              </a:rPr>
              <a:t>sector primario</a:t>
            </a:r>
            <a:r>
              <a:rPr lang="es-MX" dirty="0">
                <a:solidFill>
                  <a:srgbClr val="C00000"/>
                </a:solidFill>
                <a:effectLst>
                  <a:outerShdw blurRad="38100" dist="38100" dir="2700000" algn="tl">
                    <a:srgbClr val="000000">
                      <a:alpha val="43137"/>
                    </a:srgbClr>
                  </a:outerShdw>
                </a:effectLst>
                <a:latin typeface="Arial Rounded MT Bold" pitchFamily="34" charset="0"/>
                <a:cs typeface="+mn-cs"/>
              </a:rPr>
              <a:t> </a:t>
            </a:r>
            <a:r>
              <a:rPr lang="es-MX" dirty="0">
                <a:latin typeface="Arial Rounded MT Bold" pitchFamily="34" charset="0"/>
                <a:cs typeface="+mn-cs"/>
              </a:rPr>
              <a:t>o agropecuario está formado por las actividades económicas relacionadas con la transformación de los recursos naturales en productos primarios no elaborados. Usualmente, los productos primarios son utilizados como materia prima en las producciones industriales</a:t>
            </a:r>
          </a:p>
        </p:txBody>
      </p:sp>
      <p:pic>
        <p:nvPicPr>
          <p:cNvPr id="41989" name="Picture 3"/>
          <p:cNvPicPr>
            <a:picLocks noChangeAspect="1" noChangeArrowheads="1"/>
          </p:cNvPicPr>
          <p:nvPr/>
        </p:nvPicPr>
        <p:blipFill>
          <a:blip r:embed="rId2" cstate="print"/>
          <a:srcRect l="30846" t="54167" r="52951" b="24167"/>
          <a:stretch>
            <a:fillRect/>
          </a:stretch>
        </p:blipFill>
        <p:spPr bwMode="auto">
          <a:xfrm>
            <a:off x="1000125" y="3500438"/>
            <a:ext cx="1428750" cy="1193800"/>
          </a:xfrm>
          <a:prstGeom prst="rect">
            <a:avLst/>
          </a:prstGeom>
          <a:noFill/>
          <a:ln w="9525">
            <a:noFill/>
            <a:miter lim="800000"/>
            <a:headEnd/>
            <a:tailEnd/>
          </a:ln>
        </p:spPr>
      </p:pic>
      <p:pic>
        <p:nvPicPr>
          <p:cNvPr id="41990" name="Picture 4"/>
          <p:cNvPicPr>
            <a:picLocks noChangeAspect="1" noChangeArrowheads="1"/>
          </p:cNvPicPr>
          <p:nvPr/>
        </p:nvPicPr>
        <p:blipFill>
          <a:blip r:embed="rId3" cstate="print"/>
          <a:srcRect l="21355" t="32500" r="61394" b="41277"/>
          <a:stretch>
            <a:fillRect/>
          </a:stretch>
        </p:blipFill>
        <p:spPr bwMode="auto">
          <a:xfrm>
            <a:off x="3357563" y="3143250"/>
            <a:ext cx="1428750" cy="1357313"/>
          </a:xfrm>
          <a:prstGeom prst="rect">
            <a:avLst/>
          </a:prstGeom>
          <a:noFill/>
          <a:ln w="9525">
            <a:noFill/>
            <a:miter lim="800000"/>
            <a:headEnd/>
            <a:tailEnd/>
          </a:ln>
        </p:spPr>
      </p:pic>
      <p:pic>
        <p:nvPicPr>
          <p:cNvPr id="41991" name="Picture 4"/>
          <p:cNvPicPr>
            <a:picLocks noChangeAspect="1" noChangeArrowheads="1"/>
          </p:cNvPicPr>
          <p:nvPr/>
        </p:nvPicPr>
        <p:blipFill>
          <a:blip r:embed="rId3" cstate="print"/>
          <a:srcRect l="38606" t="50443" r="43230" b="23334"/>
          <a:stretch>
            <a:fillRect/>
          </a:stretch>
        </p:blipFill>
        <p:spPr bwMode="auto">
          <a:xfrm>
            <a:off x="2357438" y="4929188"/>
            <a:ext cx="1504950" cy="1357312"/>
          </a:xfrm>
          <a:prstGeom prst="rect">
            <a:avLst/>
          </a:prstGeom>
          <a:noFill/>
          <a:ln w="9525">
            <a:noFill/>
            <a:miter lim="800000"/>
            <a:headEnd/>
            <a:tailEnd/>
          </a:ln>
        </p:spPr>
      </p:pic>
      <p:pic>
        <p:nvPicPr>
          <p:cNvPr id="41992" name="Picture 5"/>
          <p:cNvPicPr>
            <a:picLocks noChangeAspect="1" noChangeArrowheads="1"/>
          </p:cNvPicPr>
          <p:nvPr/>
        </p:nvPicPr>
        <p:blipFill>
          <a:blip r:embed="rId4" cstate="print"/>
          <a:srcRect l="41240" t="46288" r="44270" b="24167"/>
          <a:stretch>
            <a:fillRect/>
          </a:stretch>
        </p:blipFill>
        <p:spPr bwMode="auto">
          <a:xfrm>
            <a:off x="5072063" y="4572000"/>
            <a:ext cx="1285875" cy="1638300"/>
          </a:xfrm>
          <a:prstGeom prst="rect">
            <a:avLst/>
          </a:prstGeom>
          <a:noFill/>
          <a:ln w="9525">
            <a:noFill/>
            <a:miter lim="800000"/>
            <a:headEnd/>
            <a:tailEnd/>
          </a:ln>
        </p:spPr>
      </p:pic>
      <p:pic>
        <p:nvPicPr>
          <p:cNvPr id="41993" name="Picture 5"/>
          <p:cNvPicPr>
            <a:picLocks noChangeAspect="1" noChangeArrowheads="1"/>
          </p:cNvPicPr>
          <p:nvPr/>
        </p:nvPicPr>
        <p:blipFill>
          <a:blip r:embed="rId4" cstate="print"/>
          <a:srcRect l="22726" t="30833" r="61174" b="39546"/>
          <a:stretch>
            <a:fillRect/>
          </a:stretch>
        </p:blipFill>
        <p:spPr bwMode="auto">
          <a:xfrm>
            <a:off x="6643688" y="3214688"/>
            <a:ext cx="1428750" cy="1643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785813" y="857250"/>
            <a:ext cx="7786687" cy="1000125"/>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es-MX"/>
          </a:p>
        </p:txBody>
      </p:sp>
      <p:sp>
        <p:nvSpPr>
          <p:cNvPr id="2" name="1 Rectángulo"/>
          <p:cNvSpPr/>
          <p:nvPr/>
        </p:nvSpPr>
        <p:spPr>
          <a:xfrm>
            <a:off x="928688" y="857250"/>
            <a:ext cx="7429500" cy="923925"/>
          </a:xfrm>
          <a:prstGeom prst="rect">
            <a:avLst/>
          </a:prstGeom>
        </p:spPr>
        <p:txBody>
          <a:bodyPr>
            <a:spAutoFit/>
          </a:bodyPr>
          <a:lstStyle/>
          <a:p>
            <a:pPr algn="just" fontAlgn="auto">
              <a:spcBef>
                <a:spcPts val="0"/>
              </a:spcBef>
              <a:spcAft>
                <a:spcPts val="0"/>
              </a:spcAft>
              <a:defRPr/>
            </a:pPr>
            <a:r>
              <a:rPr lang="es-MX" b="1" dirty="0">
                <a:latin typeface="Arial Rounded MT Bold" pitchFamily="34" charset="0"/>
                <a:cs typeface="+mn-cs"/>
              </a:rPr>
              <a:t>	El </a:t>
            </a:r>
            <a:r>
              <a:rPr lang="es-MX" b="1" dirty="0">
                <a:solidFill>
                  <a:srgbClr val="C00000"/>
                </a:solidFill>
                <a:effectLst>
                  <a:outerShdw blurRad="38100" dist="38100" dir="2700000" algn="tl">
                    <a:srgbClr val="000000">
                      <a:alpha val="43137"/>
                    </a:srgbClr>
                  </a:outerShdw>
                </a:effectLst>
                <a:latin typeface="Arial Rounded MT Bold" pitchFamily="34" charset="0"/>
                <a:cs typeface="+mn-cs"/>
              </a:rPr>
              <a:t>sector secundario</a:t>
            </a:r>
            <a:r>
              <a:rPr lang="es-MX" dirty="0">
                <a:solidFill>
                  <a:srgbClr val="C00000"/>
                </a:solidFill>
                <a:effectLst>
                  <a:outerShdw blurRad="38100" dist="38100" dir="2700000" algn="tl">
                    <a:srgbClr val="000000">
                      <a:alpha val="43137"/>
                    </a:srgbClr>
                  </a:outerShdw>
                </a:effectLst>
                <a:latin typeface="Arial Rounded MT Bold" pitchFamily="34" charset="0"/>
                <a:cs typeface="+mn-cs"/>
              </a:rPr>
              <a:t> </a:t>
            </a:r>
            <a:r>
              <a:rPr lang="es-MX" dirty="0">
                <a:latin typeface="Arial Rounded MT Bold" pitchFamily="34" charset="0"/>
                <a:cs typeface="+mn-cs"/>
              </a:rPr>
              <a:t>es el conjunto de actividades que implican transformación de alimentos y materias primas a través de los más variados procesos productivos. </a:t>
            </a:r>
          </a:p>
        </p:txBody>
      </p:sp>
      <p:pic>
        <p:nvPicPr>
          <p:cNvPr id="43012" name="Picture 2"/>
          <p:cNvPicPr>
            <a:picLocks noChangeAspect="1" noChangeArrowheads="1"/>
          </p:cNvPicPr>
          <p:nvPr/>
        </p:nvPicPr>
        <p:blipFill>
          <a:blip r:embed="rId2" cstate="print"/>
          <a:srcRect l="22180" t="39310" r="50735" b="26321"/>
          <a:stretch>
            <a:fillRect/>
          </a:stretch>
        </p:blipFill>
        <p:spPr bwMode="auto">
          <a:xfrm>
            <a:off x="1000125" y="2357438"/>
            <a:ext cx="2701925" cy="2143125"/>
          </a:xfrm>
          <a:prstGeom prst="rect">
            <a:avLst/>
          </a:prstGeom>
          <a:noFill/>
          <a:ln w="9525">
            <a:noFill/>
            <a:miter lim="800000"/>
            <a:headEnd/>
            <a:tailEnd/>
          </a:ln>
        </p:spPr>
      </p:pic>
      <p:pic>
        <p:nvPicPr>
          <p:cNvPr id="43013" name="Picture 3"/>
          <p:cNvPicPr>
            <a:picLocks noChangeAspect="1" noChangeArrowheads="1"/>
          </p:cNvPicPr>
          <p:nvPr/>
        </p:nvPicPr>
        <p:blipFill>
          <a:blip r:embed="rId3" cstate="print"/>
          <a:srcRect l="36899" t="52309" r="46513" b="22501"/>
          <a:stretch>
            <a:fillRect/>
          </a:stretch>
        </p:blipFill>
        <p:spPr bwMode="auto">
          <a:xfrm>
            <a:off x="5786438" y="2286000"/>
            <a:ext cx="1857375" cy="1763713"/>
          </a:xfrm>
          <a:prstGeom prst="rect">
            <a:avLst/>
          </a:prstGeom>
          <a:noFill/>
          <a:ln w="9525">
            <a:noFill/>
            <a:miter lim="800000"/>
            <a:headEnd/>
            <a:tailEnd/>
          </a:ln>
        </p:spPr>
      </p:pic>
      <p:pic>
        <p:nvPicPr>
          <p:cNvPr id="43014" name="Picture 3"/>
          <p:cNvPicPr>
            <a:picLocks noChangeAspect="1" noChangeArrowheads="1"/>
          </p:cNvPicPr>
          <p:nvPr/>
        </p:nvPicPr>
        <p:blipFill>
          <a:blip r:embed="rId3" cstate="print"/>
          <a:srcRect l="20313" t="31667" r="63101" b="43269"/>
          <a:stretch>
            <a:fillRect/>
          </a:stretch>
        </p:blipFill>
        <p:spPr bwMode="auto">
          <a:xfrm>
            <a:off x="3929063" y="4071938"/>
            <a:ext cx="2000250" cy="188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redondeado"/>
          <p:cNvSpPr/>
          <p:nvPr/>
        </p:nvSpPr>
        <p:spPr>
          <a:xfrm>
            <a:off x="714375" y="785813"/>
            <a:ext cx="7786688" cy="1643062"/>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es-MX"/>
          </a:p>
        </p:txBody>
      </p:sp>
      <p:sp>
        <p:nvSpPr>
          <p:cNvPr id="2" name="1 Rectángulo"/>
          <p:cNvSpPr/>
          <p:nvPr/>
        </p:nvSpPr>
        <p:spPr>
          <a:xfrm>
            <a:off x="928688" y="857250"/>
            <a:ext cx="7429500" cy="1477963"/>
          </a:xfrm>
          <a:prstGeom prst="rect">
            <a:avLst/>
          </a:prstGeom>
        </p:spPr>
        <p:txBody>
          <a:bodyPr>
            <a:spAutoFit/>
          </a:bodyPr>
          <a:lstStyle/>
          <a:p>
            <a:pPr algn="just" fontAlgn="auto">
              <a:spcBef>
                <a:spcPts val="0"/>
              </a:spcBef>
              <a:spcAft>
                <a:spcPts val="0"/>
              </a:spcAft>
              <a:defRPr/>
            </a:pPr>
            <a:r>
              <a:rPr lang="es-MX" b="1" dirty="0">
                <a:latin typeface="Arial Rounded MT Bold" pitchFamily="34" charset="0"/>
                <a:cs typeface="+mn-cs"/>
              </a:rPr>
              <a:t>	Sector servicios</a:t>
            </a:r>
            <a:r>
              <a:rPr lang="es-MX" dirty="0">
                <a:latin typeface="Arial Rounded MT Bold" pitchFamily="34" charset="0"/>
                <a:cs typeface="+mn-cs"/>
              </a:rPr>
              <a:t> o </a:t>
            </a:r>
            <a:r>
              <a:rPr lang="es-MX" b="1" dirty="0">
                <a:solidFill>
                  <a:srgbClr val="C00000"/>
                </a:solidFill>
                <a:effectLst>
                  <a:outerShdw blurRad="38100" dist="38100" dir="2700000" algn="tl">
                    <a:srgbClr val="000000">
                      <a:alpha val="43137"/>
                    </a:srgbClr>
                  </a:outerShdw>
                </a:effectLst>
                <a:latin typeface="Arial Rounded MT Bold" pitchFamily="34" charset="0"/>
                <a:cs typeface="+mn-cs"/>
              </a:rPr>
              <a:t>sector terciario</a:t>
            </a:r>
            <a:r>
              <a:rPr lang="es-MX" dirty="0">
                <a:latin typeface="Arial Rounded MT Bold" pitchFamily="34" charset="0"/>
                <a:cs typeface="+mn-cs"/>
              </a:rPr>
              <a:t> es el sector económico que engloba todas aquellas actividades económicas que no producen bienes materiales de forma directa, sino servicios que se ofrecen para satisfacer las necesidades de la población.</a:t>
            </a:r>
          </a:p>
        </p:txBody>
      </p:sp>
      <p:pic>
        <p:nvPicPr>
          <p:cNvPr id="44036" name="Picture 4"/>
          <p:cNvPicPr>
            <a:picLocks noChangeAspect="1" noChangeArrowheads="1"/>
          </p:cNvPicPr>
          <p:nvPr/>
        </p:nvPicPr>
        <p:blipFill>
          <a:blip r:embed="rId2" cstate="print"/>
          <a:srcRect l="21355" t="39833" r="65660" b="29611"/>
          <a:stretch>
            <a:fillRect/>
          </a:stretch>
        </p:blipFill>
        <p:spPr bwMode="auto">
          <a:xfrm>
            <a:off x="1285875" y="2714625"/>
            <a:ext cx="1214438" cy="1785938"/>
          </a:xfrm>
          <a:prstGeom prst="rect">
            <a:avLst/>
          </a:prstGeom>
          <a:noFill/>
          <a:ln w="9525">
            <a:noFill/>
            <a:miter lim="800000"/>
            <a:headEnd/>
            <a:tailEnd/>
          </a:ln>
        </p:spPr>
      </p:pic>
      <p:pic>
        <p:nvPicPr>
          <p:cNvPr id="44037" name="Picture 5"/>
          <p:cNvPicPr>
            <a:picLocks noChangeAspect="1" noChangeArrowheads="1"/>
          </p:cNvPicPr>
          <p:nvPr/>
        </p:nvPicPr>
        <p:blipFill>
          <a:blip r:embed="rId3" cstate="print"/>
          <a:srcRect l="37767" t="41890" r="44957" b="26321"/>
          <a:stretch>
            <a:fillRect/>
          </a:stretch>
        </p:blipFill>
        <p:spPr bwMode="auto">
          <a:xfrm>
            <a:off x="4214813" y="4643438"/>
            <a:ext cx="1428750" cy="1643062"/>
          </a:xfrm>
          <a:prstGeom prst="rect">
            <a:avLst/>
          </a:prstGeom>
          <a:noFill/>
          <a:ln w="9525">
            <a:noFill/>
            <a:miter lim="800000"/>
            <a:headEnd/>
            <a:tailEnd/>
          </a:ln>
        </p:spPr>
      </p:pic>
      <p:pic>
        <p:nvPicPr>
          <p:cNvPr id="44038" name="Picture 4"/>
          <p:cNvPicPr>
            <a:picLocks noChangeAspect="1" noChangeArrowheads="1"/>
          </p:cNvPicPr>
          <p:nvPr/>
        </p:nvPicPr>
        <p:blipFill>
          <a:blip r:embed="rId2" cstate="print"/>
          <a:srcRect l="41216" t="45946" r="44270" b="27167"/>
          <a:stretch>
            <a:fillRect/>
          </a:stretch>
        </p:blipFill>
        <p:spPr bwMode="auto">
          <a:xfrm>
            <a:off x="3786188" y="2571750"/>
            <a:ext cx="1357312" cy="1571625"/>
          </a:xfrm>
          <a:prstGeom prst="rect">
            <a:avLst/>
          </a:prstGeom>
          <a:noFill/>
          <a:ln w="9525">
            <a:noFill/>
            <a:miter lim="800000"/>
            <a:headEnd/>
            <a:tailEnd/>
          </a:ln>
        </p:spPr>
      </p:pic>
      <p:pic>
        <p:nvPicPr>
          <p:cNvPr id="44039" name="Picture 5"/>
          <p:cNvPicPr>
            <a:picLocks noChangeAspect="1" noChangeArrowheads="1"/>
          </p:cNvPicPr>
          <p:nvPr/>
        </p:nvPicPr>
        <p:blipFill>
          <a:blip r:embed="rId3" cstate="print"/>
          <a:srcRect l="21355" t="30833" r="64825" b="37378"/>
          <a:stretch>
            <a:fillRect/>
          </a:stretch>
        </p:blipFill>
        <p:spPr bwMode="auto">
          <a:xfrm>
            <a:off x="1928813" y="4714875"/>
            <a:ext cx="1143000" cy="1643063"/>
          </a:xfrm>
          <a:prstGeom prst="rect">
            <a:avLst/>
          </a:prstGeom>
          <a:noFill/>
          <a:ln w="9525">
            <a:noFill/>
            <a:miter lim="800000"/>
            <a:headEnd/>
            <a:tailEnd/>
          </a:ln>
        </p:spPr>
      </p:pic>
      <p:pic>
        <p:nvPicPr>
          <p:cNvPr id="44040" name="Picture 2"/>
          <p:cNvPicPr>
            <a:picLocks noChangeAspect="1" noChangeArrowheads="1"/>
          </p:cNvPicPr>
          <p:nvPr/>
        </p:nvPicPr>
        <p:blipFill>
          <a:blip r:embed="rId4" cstate="print"/>
          <a:srcRect l="20833" t="30833" r="61719" b="42645"/>
          <a:stretch>
            <a:fillRect/>
          </a:stretch>
        </p:blipFill>
        <p:spPr bwMode="auto">
          <a:xfrm>
            <a:off x="6357938" y="2786063"/>
            <a:ext cx="1428750" cy="1357312"/>
          </a:xfrm>
          <a:prstGeom prst="rect">
            <a:avLst/>
          </a:prstGeom>
          <a:noFill/>
          <a:ln w="9525">
            <a:noFill/>
            <a:miter lim="800000"/>
            <a:headEnd/>
            <a:tailEnd/>
          </a:ln>
        </p:spPr>
      </p:pic>
      <p:pic>
        <p:nvPicPr>
          <p:cNvPr id="44041" name="Picture 2"/>
          <p:cNvPicPr>
            <a:picLocks noChangeAspect="1" noChangeArrowheads="1"/>
          </p:cNvPicPr>
          <p:nvPr/>
        </p:nvPicPr>
        <p:blipFill>
          <a:blip r:embed="rId4" cstate="print"/>
          <a:srcRect l="35664" t="53166" r="44270" b="24167"/>
          <a:stretch>
            <a:fillRect/>
          </a:stretch>
        </p:blipFill>
        <p:spPr bwMode="auto">
          <a:xfrm>
            <a:off x="6215063" y="4714875"/>
            <a:ext cx="1643062" cy="116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docencia.udea.edu.co/bibliotecologia/procesosycostos/imagenes/Fig1.gif"/>
          <p:cNvPicPr>
            <a:picLocks noChangeAspect="1" noChangeArrowheads="1"/>
          </p:cNvPicPr>
          <p:nvPr/>
        </p:nvPicPr>
        <p:blipFill>
          <a:blip r:embed="rId2" cstate="print"/>
          <a:srcRect/>
          <a:stretch>
            <a:fillRect/>
          </a:stretch>
        </p:blipFill>
        <p:spPr bwMode="auto">
          <a:xfrm>
            <a:off x="1643063" y="1000125"/>
            <a:ext cx="5972175" cy="48958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kalipedia.com/kalipediamedia/geografia/media/200704/17/geogeneral/20070417klpgeogra_97.Ees.SCO.png"/>
          <p:cNvPicPr>
            <a:picLocks noChangeAspect="1" noChangeArrowheads="1"/>
          </p:cNvPicPr>
          <p:nvPr/>
        </p:nvPicPr>
        <p:blipFill>
          <a:blip r:embed="rId2" cstate="print"/>
          <a:srcRect/>
          <a:stretch>
            <a:fillRect/>
          </a:stretch>
        </p:blipFill>
        <p:spPr bwMode="auto">
          <a:xfrm>
            <a:off x="714375" y="785813"/>
            <a:ext cx="7551738" cy="514350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32772" name="Picture 4" descr="http://www.kalipedia.com/kalipediamedia/geografia/media/200704/17/geogeneral/20070417klpgeogra_98.Ees.SCO.png"/>
          <p:cNvPicPr>
            <a:picLocks noChangeAspect="1" noChangeArrowheads="1"/>
          </p:cNvPicPr>
          <p:nvPr/>
        </p:nvPicPr>
        <p:blipFill>
          <a:blip r:embed="rId3" cstate="print"/>
          <a:srcRect/>
          <a:stretch>
            <a:fillRect/>
          </a:stretch>
        </p:blipFill>
        <p:spPr bwMode="auto">
          <a:xfrm>
            <a:off x="714375" y="785813"/>
            <a:ext cx="7572375" cy="53244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32774" name="Picture 6" descr="http://www.kalipedia.com/kalipediamedia/geografia/media/200704/17/geogeneral/20070417klpgeogra_99.Ees.SCO.png"/>
          <p:cNvPicPr>
            <a:picLocks noChangeAspect="1" noChangeArrowheads="1"/>
          </p:cNvPicPr>
          <p:nvPr/>
        </p:nvPicPr>
        <p:blipFill>
          <a:blip r:embed="rId4" cstate="print"/>
          <a:srcRect/>
          <a:stretch>
            <a:fillRect/>
          </a:stretch>
        </p:blipFill>
        <p:spPr bwMode="auto">
          <a:xfrm>
            <a:off x="714375" y="857250"/>
            <a:ext cx="7532688" cy="514350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wipe(down)">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774"/>
                                        </p:tgtEl>
                                        <p:attrNameLst>
                                          <p:attrName>style.visibility</p:attrName>
                                        </p:attrNameLst>
                                      </p:cBhvr>
                                      <p:to>
                                        <p:strVal val="visible"/>
                                      </p:to>
                                    </p:set>
                                    <p:animEffect transition="in" filter="wipe(down)">
                                      <p:cBhvr>
                                        <p:cTn id="12" dur="5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oblación ocupada por sectores económicos y Comunidades Autónomas"/>
          <p:cNvPicPr>
            <a:picLocks noChangeAspect="1" noChangeArrowheads="1"/>
          </p:cNvPicPr>
          <p:nvPr/>
        </p:nvPicPr>
        <p:blipFill>
          <a:blip r:embed="rId2" cstate="print"/>
          <a:srcRect/>
          <a:stretch>
            <a:fillRect/>
          </a:stretch>
        </p:blipFill>
        <p:spPr bwMode="auto">
          <a:xfrm>
            <a:off x="857250" y="642938"/>
            <a:ext cx="7500938" cy="552450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profepa.gob.mx/NR/rdonlyres/16CC8789-422B-4B50-9812-B6850D37C3E9/9203/SECTORESPRODUCTIVOS.jpg"/>
          <p:cNvPicPr>
            <a:picLocks noChangeAspect="1" noChangeArrowheads="1"/>
          </p:cNvPicPr>
          <p:nvPr/>
        </p:nvPicPr>
        <p:blipFill>
          <a:blip r:embed="rId2" cstate="print"/>
          <a:srcRect/>
          <a:stretch>
            <a:fillRect/>
          </a:stretch>
        </p:blipFill>
        <p:spPr bwMode="auto">
          <a:xfrm>
            <a:off x="642938" y="857250"/>
            <a:ext cx="7826375" cy="5214938"/>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ve.kalipedia.com/kalipediamedia/geografia/media/200805/10/geomexico/20080510klpgeogmx_11_Ges_SCO.png"/>
          <p:cNvPicPr>
            <a:picLocks noChangeAspect="1" noChangeArrowheads="1"/>
          </p:cNvPicPr>
          <p:nvPr/>
        </p:nvPicPr>
        <p:blipFill>
          <a:blip r:embed="rId2" cstate="print"/>
          <a:srcRect/>
          <a:stretch>
            <a:fillRect/>
          </a:stretch>
        </p:blipFill>
        <p:spPr bwMode="auto">
          <a:xfrm>
            <a:off x="785813" y="928688"/>
            <a:ext cx="7286625" cy="485775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77828" name="Picture 4" descr="http://www.kalipedia.com/kalipediamedia/historia/media/200805/11/hismexico/20080511klphishmx_2_Ges_SCO.png"/>
          <p:cNvPicPr>
            <a:picLocks noChangeAspect="1" noChangeArrowheads="1"/>
          </p:cNvPicPr>
          <p:nvPr/>
        </p:nvPicPr>
        <p:blipFill>
          <a:blip r:embed="rId3" cstate="print"/>
          <a:srcRect/>
          <a:stretch>
            <a:fillRect/>
          </a:stretch>
        </p:blipFill>
        <p:spPr bwMode="auto">
          <a:xfrm>
            <a:off x="785813" y="928688"/>
            <a:ext cx="7286625" cy="4857750"/>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7828"/>
                                        </p:tgtEl>
                                        <p:attrNameLst>
                                          <p:attrName>style.visibility</p:attrName>
                                        </p:attrNameLst>
                                      </p:cBhvr>
                                      <p:to>
                                        <p:strVal val="visible"/>
                                      </p:to>
                                    </p:set>
                                    <p:animEffect transition="in" filter="wipe(down)">
                                      <p:cBhvr>
                                        <p:cTn id="7" dur="500"/>
                                        <p:tgtEl>
                                          <p:spTgt spid="77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cuentame.inegi.gob.mx/monografias/imagenes/pib_entidad/pib_oax.gif"/>
          <p:cNvPicPr>
            <a:picLocks noChangeAspect="1" noChangeArrowheads="1"/>
          </p:cNvPicPr>
          <p:nvPr/>
        </p:nvPicPr>
        <p:blipFill>
          <a:blip r:embed="rId2" cstate="print"/>
          <a:srcRect/>
          <a:stretch>
            <a:fillRect/>
          </a:stretch>
        </p:blipFill>
        <p:spPr bwMode="auto">
          <a:xfrm>
            <a:off x="1357313" y="785813"/>
            <a:ext cx="6500812" cy="5183187"/>
          </a:xfrm>
          <a:prstGeom prst="rect">
            <a:avLst/>
          </a:prstGeom>
          <a:noFill/>
          <a:ln w="9525">
            <a:noFill/>
            <a:miter lim="800000"/>
            <a:headEnd/>
            <a:tailEnd/>
          </a:ln>
        </p:spPr>
      </p:pic>
      <p:sp>
        <p:nvSpPr>
          <p:cNvPr id="50179" name="2 Rectángulo"/>
          <p:cNvSpPr>
            <a:spLocks noChangeArrowheads="1"/>
          </p:cNvSpPr>
          <p:nvPr/>
        </p:nvSpPr>
        <p:spPr bwMode="auto">
          <a:xfrm>
            <a:off x="3929063" y="3000375"/>
            <a:ext cx="2643187" cy="923925"/>
          </a:xfrm>
          <a:prstGeom prst="rect">
            <a:avLst/>
          </a:prstGeom>
          <a:noFill/>
          <a:ln w="9525">
            <a:noFill/>
            <a:miter lim="800000"/>
            <a:headEnd/>
            <a:tailEnd/>
          </a:ln>
        </p:spPr>
        <p:txBody>
          <a:bodyPr>
            <a:spAutoFit/>
          </a:bodyPr>
          <a:lstStyle/>
          <a:p>
            <a:r>
              <a:rPr lang="es-MX">
                <a:latin typeface="Verdana" pitchFamily="34" charset="0"/>
              </a:rPr>
              <a:t>Aportación al Producto Interno Bruto (PIB) nacional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Rectángulo"/>
          <p:cNvSpPr>
            <a:spLocks noChangeArrowheads="1"/>
          </p:cNvSpPr>
          <p:nvPr/>
        </p:nvSpPr>
        <p:spPr bwMode="auto">
          <a:xfrm>
            <a:off x="714375" y="1285875"/>
            <a:ext cx="7929563" cy="1754188"/>
          </a:xfrm>
          <a:prstGeom prst="rect">
            <a:avLst/>
          </a:prstGeom>
          <a:noFill/>
          <a:ln w="9525">
            <a:noFill/>
            <a:miter lim="800000"/>
            <a:headEnd/>
            <a:tailEnd/>
          </a:ln>
        </p:spPr>
        <p:txBody>
          <a:bodyPr>
            <a:spAutoFit/>
          </a:bodyPr>
          <a:lstStyle/>
          <a:p>
            <a:r>
              <a:rPr lang="es-MX"/>
              <a:t>La agricultura (del </a:t>
            </a:r>
            <a:r>
              <a:rPr lang="es-MX">
                <a:hlinkClick r:id="rId2" action="ppaction://hlinkfile" tooltip="Latín"/>
              </a:rPr>
              <a:t>latín</a:t>
            </a:r>
            <a:r>
              <a:rPr lang="es-MX"/>
              <a:t> </a:t>
            </a:r>
            <a:r>
              <a:rPr lang="es-MX" i="1"/>
              <a:t>agri</a:t>
            </a:r>
            <a:r>
              <a:rPr lang="es-MX"/>
              <a:t>, 'campo o tierra de labranza'</a:t>
            </a:r>
            <a:r>
              <a:rPr lang="es-MX" baseline="30000">
                <a:hlinkClick r:id="" action="ppaction://hlinkfile"/>
              </a:rPr>
              <a:t>[1]</a:t>
            </a:r>
            <a:r>
              <a:rPr lang="es-MX"/>
              <a:t> y </a:t>
            </a:r>
            <a:r>
              <a:rPr lang="es-MX" i="1"/>
              <a:t>cultūra</a:t>
            </a:r>
            <a:r>
              <a:rPr lang="es-MX"/>
              <a:t>, 'cultivo, crianza'</a:t>
            </a:r>
            <a:r>
              <a:rPr lang="es-MX" baseline="30000">
                <a:hlinkClick r:id="" action="ppaction://hlinkfile"/>
              </a:rPr>
              <a:t>[2]</a:t>
            </a:r>
            <a:r>
              <a:rPr lang="es-MX"/>
              <a:t> ) es el conjunto de técnicas y conocimientos para cultivar la tierra. En ella se engloban los diferentes trabajos de tratamiento del suelo y cultivo de vegetales. Comprende todo un conjunto de acciones humanas que transforma el medio ambiente natural, con el fin de hacerlo más apto para el crecimiento de las siembras.</a:t>
            </a:r>
          </a:p>
        </p:txBody>
      </p:sp>
      <p:pic>
        <p:nvPicPr>
          <p:cNvPr id="51203" name="Picture 4" descr="Archivo:Maler der Grabkammer des Sennudem 001.jpg">
            <a:hlinkClick r:id="rId3"/>
          </p:cNvPr>
          <p:cNvPicPr>
            <a:picLocks noChangeAspect="1" noChangeArrowheads="1"/>
          </p:cNvPicPr>
          <p:nvPr/>
        </p:nvPicPr>
        <p:blipFill>
          <a:blip r:embed="rId4" cstate="print"/>
          <a:srcRect/>
          <a:stretch>
            <a:fillRect/>
          </a:stretch>
        </p:blipFill>
        <p:spPr bwMode="auto">
          <a:xfrm>
            <a:off x="2143125" y="3143250"/>
            <a:ext cx="4786313" cy="3122613"/>
          </a:xfrm>
          <a:prstGeom prst="rect">
            <a:avLst/>
          </a:prstGeom>
          <a:noFill/>
          <a:ln w="9525">
            <a:noFill/>
            <a:miter lim="800000"/>
            <a:headEnd/>
            <a:tailEnd/>
          </a:ln>
        </p:spPr>
      </p:pic>
      <p:sp>
        <p:nvSpPr>
          <p:cNvPr id="5" name="4 CuadroTexto"/>
          <p:cNvSpPr txBox="1"/>
          <p:nvPr/>
        </p:nvSpPr>
        <p:spPr>
          <a:xfrm>
            <a:off x="2714625" y="571500"/>
            <a:ext cx="3786188" cy="646113"/>
          </a:xfrm>
          <a:prstGeom prst="rect">
            <a:avLst/>
          </a:prstGeom>
          <a:noFill/>
        </p:spPr>
        <p:txBody>
          <a:bodyPr>
            <a:spAutoFit/>
          </a:bodyPr>
          <a:lstStyle/>
          <a:p>
            <a:pPr fontAlgn="auto">
              <a:spcBef>
                <a:spcPts val="0"/>
              </a:spcBef>
              <a:spcAft>
                <a:spcPts val="0"/>
              </a:spcAft>
              <a:defRPr/>
            </a:pPr>
            <a:r>
              <a:rPr lang="es-MX" sz="3600" b="1" dirty="0">
                <a:effectLst>
                  <a:outerShdw blurRad="38100" dist="38100" dir="2700000" algn="tl">
                    <a:srgbClr val="000000">
                      <a:alpha val="43137"/>
                    </a:srgbClr>
                  </a:outerShdw>
                </a:effectLst>
                <a:latin typeface="Arial Rounded MT Bold" pitchFamily="34" charset="0"/>
                <a:cs typeface="+mn-cs"/>
              </a:rPr>
              <a:t>AGRICULTURA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Rectángulo"/>
          <p:cNvSpPr>
            <a:spLocks noChangeArrowheads="1"/>
          </p:cNvSpPr>
          <p:nvPr/>
        </p:nvSpPr>
        <p:spPr bwMode="auto">
          <a:xfrm>
            <a:off x="642938" y="642938"/>
            <a:ext cx="8001000" cy="923925"/>
          </a:xfrm>
          <a:prstGeom prst="rect">
            <a:avLst/>
          </a:prstGeom>
          <a:noFill/>
          <a:ln w="9525">
            <a:noFill/>
            <a:miter lim="800000"/>
            <a:headEnd/>
            <a:tailEnd/>
          </a:ln>
        </p:spPr>
        <p:txBody>
          <a:bodyPr>
            <a:spAutoFit/>
          </a:bodyPr>
          <a:lstStyle/>
          <a:p>
            <a:r>
              <a:rPr lang="es-MX">
                <a:hlinkClick r:id="rId2" action="ppaction://hlinkfile" tooltip="Agricultura de subsistencia"/>
              </a:rPr>
              <a:t>Agricultura de subsistencia</a:t>
            </a:r>
            <a:r>
              <a:rPr lang="es-MX"/>
              <a:t>: Consiste en la producción de la cantidad mínima de comida necesaria para cubrir las necesidades del agricultor y su familia, sin apenas excedentes que comercializar. El nivel técnico es primitivo.</a:t>
            </a:r>
          </a:p>
        </p:txBody>
      </p:sp>
      <p:sp>
        <p:nvSpPr>
          <p:cNvPr id="52227" name="2 Rectángulo"/>
          <p:cNvSpPr>
            <a:spLocks noChangeArrowheads="1"/>
          </p:cNvSpPr>
          <p:nvPr/>
        </p:nvSpPr>
        <p:spPr bwMode="auto">
          <a:xfrm>
            <a:off x="642938" y="4857750"/>
            <a:ext cx="7929562" cy="1477963"/>
          </a:xfrm>
          <a:prstGeom prst="rect">
            <a:avLst/>
          </a:prstGeom>
          <a:noFill/>
          <a:ln w="9525">
            <a:noFill/>
            <a:miter lim="800000"/>
            <a:headEnd/>
            <a:tailEnd/>
          </a:ln>
        </p:spPr>
        <p:txBody>
          <a:bodyPr>
            <a:spAutoFit/>
          </a:bodyPr>
          <a:lstStyle/>
          <a:p>
            <a:r>
              <a:rPr lang="es-MX">
                <a:hlinkClick r:id="rId3" action="ppaction://hlinkfile" tooltip="Agricultura industrial"/>
              </a:rPr>
              <a:t>Agricultura industrial</a:t>
            </a:r>
            <a:r>
              <a:rPr lang="es-MX"/>
              <a:t>: Se producen grandes cantidades, utilizando costosos medios de producción, para obtener excedentes y comercializarlos. Típica de países industrializados, de los países en vías de desarrollo y del sector internacionalizado de los países más pobres. El nivel técnico es de orden tecnológico. También puede definirse como </a:t>
            </a:r>
            <a:r>
              <a:rPr lang="es-MX">
                <a:hlinkClick r:id="rId4" action="ppaction://hlinkfile" tooltip="Agricultura de mercado"/>
              </a:rPr>
              <a:t>Agricultura de mercado</a:t>
            </a:r>
            <a:r>
              <a:rPr lang="es-MX"/>
              <a:t>.</a:t>
            </a:r>
          </a:p>
        </p:txBody>
      </p:sp>
      <p:pic>
        <p:nvPicPr>
          <p:cNvPr id="81921" name="Picture 1" descr="http://www.elmanana.com.mx/upload/foto/8/8/6/10A-01-AGENCIAS.JPG"/>
          <p:cNvPicPr>
            <a:picLocks noChangeAspect="1" noChangeArrowheads="1"/>
          </p:cNvPicPr>
          <p:nvPr/>
        </p:nvPicPr>
        <p:blipFill>
          <a:blip r:embed="rId5" cstate="print"/>
          <a:srcRect/>
          <a:stretch>
            <a:fillRect/>
          </a:stretch>
        </p:blipFill>
        <p:spPr bwMode="auto">
          <a:xfrm>
            <a:off x="642938" y="2071688"/>
            <a:ext cx="3552825" cy="2357437"/>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pic>
        <p:nvPicPr>
          <p:cNvPr id="81923" name="Picture 3" descr="http://www.siliconsensing.com/media/image/0/8/Combine_1_large_1.jpg"/>
          <p:cNvPicPr>
            <a:picLocks noChangeAspect="1" noChangeArrowheads="1"/>
          </p:cNvPicPr>
          <p:nvPr/>
        </p:nvPicPr>
        <p:blipFill>
          <a:blip r:embed="rId6" cstate="print"/>
          <a:srcRect/>
          <a:stretch>
            <a:fillRect/>
          </a:stretch>
        </p:blipFill>
        <p:spPr bwMode="auto">
          <a:xfrm>
            <a:off x="4643438" y="2071688"/>
            <a:ext cx="3286125" cy="2327275"/>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Rectángulo"/>
          <p:cNvSpPr>
            <a:spLocks noChangeArrowheads="1"/>
          </p:cNvSpPr>
          <p:nvPr/>
        </p:nvSpPr>
        <p:spPr bwMode="auto">
          <a:xfrm>
            <a:off x="642938" y="714375"/>
            <a:ext cx="7786687" cy="923925"/>
          </a:xfrm>
          <a:prstGeom prst="rect">
            <a:avLst/>
          </a:prstGeom>
          <a:noFill/>
          <a:ln w="9525">
            <a:noFill/>
            <a:miter lim="800000"/>
            <a:headEnd/>
            <a:tailEnd/>
          </a:ln>
        </p:spPr>
        <p:txBody>
          <a:bodyPr>
            <a:spAutoFit/>
          </a:bodyPr>
          <a:lstStyle/>
          <a:p>
            <a:r>
              <a:rPr lang="es-MX">
                <a:hlinkClick r:id="rId2" action="ppaction://hlinkfile" tooltip="Agricultura intensiva"/>
              </a:rPr>
              <a:t>Agricultura intensiva</a:t>
            </a:r>
            <a:r>
              <a:rPr lang="es-MX"/>
              <a:t>: busca una producción grande en poco espacio. Conlleva un mayor desgaste del sitio. Propia de los países industrializados.</a:t>
            </a:r>
          </a:p>
        </p:txBody>
      </p:sp>
      <p:sp>
        <p:nvSpPr>
          <p:cNvPr id="53251" name="2 Rectángulo"/>
          <p:cNvSpPr>
            <a:spLocks noChangeArrowheads="1"/>
          </p:cNvSpPr>
          <p:nvPr/>
        </p:nvSpPr>
        <p:spPr bwMode="auto">
          <a:xfrm>
            <a:off x="785813" y="5214938"/>
            <a:ext cx="7643812" cy="923925"/>
          </a:xfrm>
          <a:prstGeom prst="rect">
            <a:avLst/>
          </a:prstGeom>
          <a:noFill/>
          <a:ln w="9525">
            <a:noFill/>
            <a:miter lim="800000"/>
            <a:headEnd/>
            <a:tailEnd/>
          </a:ln>
        </p:spPr>
        <p:txBody>
          <a:bodyPr>
            <a:spAutoFit/>
          </a:bodyPr>
          <a:lstStyle/>
          <a:p>
            <a:r>
              <a:rPr lang="es-MX">
                <a:hlinkClick r:id="rId3" action="ppaction://hlinkfile" tooltip="Agricultura extensiva"/>
              </a:rPr>
              <a:t>Agricultura extensiva</a:t>
            </a:r>
            <a:r>
              <a:rPr lang="es-MX"/>
              <a:t>: depende de una mayor superficie, es decir, provoca menor presión sobre el lugar y sus relaciones ecológicas, aunque sus beneficios comerciales suelen ser menores</a:t>
            </a:r>
          </a:p>
        </p:txBody>
      </p:sp>
      <p:pic>
        <p:nvPicPr>
          <p:cNvPr id="80898" name="Picture 2" descr="http://www.kalipedia.com/kalipediamedia/geografia/media/200704/17/geogeneral/20070417klpgeogra_142_Ies_SCO.jpg"/>
          <p:cNvPicPr>
            <a:picLocks noChangeAspect="1" noChangeArrowheads="1"/>
          </p:cNvPicPr>
          <p:nvPr/>
        </p:nvPicPr>
        <p:blipFill>
          <a:blip r:embed="rId4" cstate="print"/>
          <a:srcRect/>
          <a:stretch>
            <a:fillRect/>
          </a:stretch>
        </p:blipFill>
        <p:spPr bwMode="auto">
          <a:xfrm>
            <a:off x="642938" y="2143125"/>
            <a:ext cx="3633787" cy="24288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80900" name="Picture 4" descr="http://sorylu.files.wordpress.com/2009/02/tierras-de-malanquilla.jpg"/>
          <p:cNvPicPr>
            <a:picLocks noChangeAspect="1" noChangeArrowheads="1"/>
          </p:cNvPicPr>
          <p:nvPr/>
        </p:nvPicPr>
        <p:blipFill>
          <a:blip r:embed="rId5" cstate="print"/>
          <a:srcRect/>
          <a:stretch>
            <a:fillRect/>
          </a:stretch>
        </p:blipFill>
        <p:spPr bwMode="auto">
          <a:xfrm>
            <a:off x="4714875" y="2143125"/>
            <a:ext cx="3654425" cy="24288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Rectángulo"/>
          <p:cNvSpPr>
            <a:spLocks noChangeArrowheads="1"/>
          </p:cNvSpPr>
          <p:nvPr/>
        </p:nvSpPr>
        <p:spPr bwMode="auto">
          <a:xfrm>
            <a:off x="642938" y="4429125"/>
            <a:ext cx="8072437" cy="1477963"/>
          </a:xfrm>
          <a:prstGeom prst="rect">
            <a:avLst/>
          </a:prstGeom>
          <a:noFill/>
          <a:ln w="9525">
            <a:noFill/>
            <a:miter lim="800000"/>
            <a:headEnd/>
            <a:tailEnd/>
          </a:ln>
        </p:spPr>
        <p:txBody>
          <a:bodyPr>
            <a:spAutoFit/>
          </a:bodyPr>
          <a:lstStyle/>
          <a:p>
            <a:r>
              <a:rPr lang="es-MX">
                <a:hlinkClick r:id="rId2" action="ppaction://hlinkfile" tooltip="Agricultura ecológica"/>
              </a:rPr>
              <a:t>Agricultura ecológica</a:t>
            </a:r>
            <a:r>
              <a:rPr lang="es-MX"/>
              <a:t>, biológica u orgánica (son sinónimos): crean diversos sistemas de producción que respeten las características ecológicas de los lugares y geobiológicas de los suelos, procurando respetar las estaciones y las distribuciones naturales de las especies vegetales, fomentando la fertilidad del suelo</a:t>
            </a:r>
          </a:p>
        </p:txBody>
      </p:sp>
      <p:pic>
        <p:nvPicPr>
          <p:cNvPr id="79874" name="Picture 2" descr="http://www.ecoalimenta.com/es/img2/menorcaeco.jpg"/>
          <p:cNvPicPr>
            <a:picLocks noChangeAspect="1" noChangeArrowheads="1"/>
          </p:cNvPicPr>
          <p:nvPr/>
        </p:nvPicPr>
        <p:blipFill>
          <a:blip r:embed="rId3" cstate="print"/>
          <a:srcRect/>
          <a:stretch>
            <a:fillRect/>
          </a:stretch>
        </p:blipFill>
        <p:spPr bwMode="auto">
          <a:xfrm>
            <a:off x="500063" y="1071563"/>
            <a:ext cx="4286250" cy="286702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79876" name="Picture 4" descr="http://www.serida.org/noticias/670f.jpg"/>
          <p:cNvPicPr>
            <a:picLocks noChangeAspect="1" noChangeArrowheads="1"/>
          </p:cNvPicPr>
          <p:nvPr/>
        </p:nvPicPr>
        <p:blipFill>
          <a:blip r:embed="rId4" cstate="print"/>
          <a:srcRect/>
          <a:stretch>
            <a:fillRect/>
          </a:stretch>
        </p:blipFill>
        <p:spPr bwMode="auto">
          <a:xfrm>
            <a:off x="5214938" y="1357313"/>
            <a:ext cx="3325812" cy="249396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fao.org/fileadmin/templates/ess/img/galleries/global_food_and_agricultural_perspectives_map_presentation/map15.gif"/>
          <p:cNvPicPr>
            <a:picLocks noChangeAspect="1" noChangeArrowheads="1"/>
          </p:cNvPicPr>
          <p:nvPr/>
        </p:nvPicPr>
        <p:blipFill>
          <a:blip r:embed="rId2" cstate="print"/>
          <a:srcRect/>
          <a:stretch>
            <a:fillRect/>
          </a:stretch>
        </p:blipFill>
        <p:spPr bwMode="auto">
          <a:xfrm>
            <a:off x="785813" y="571500"/>
            <a:ext cx="7500937" cy="562610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83972" name="Picture 4" descr="http://www.fao.org/fileadmin/templates/ess/img/galleries/global_food_and_agricultural_perspectives_map_presentation/map14.gif"/>
          <p:cNvPicPr>
            <a:picLocks noChangeAspect="1" noChangeArrowheads="1"/>
          </p:cNvPicPr>
          <p:nvPr/>
        </p:nvPicPr>
        <p:blipFill>
          <a:blip r:embed="rId3" cstate="print"/>
          <a:srcRect/>
          <a:stretch>
            <a:fillRect/>
          </a:stretch>
        </p:blipFill>
        <p:spPr bwMode="auto">
          <a:xfrm>
            <a:off x="785813" y="571500"/>
            <a:ext cx="7524750" cy="5643563"/>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83974" name="Picture 6" descr="http://www.fao.org/fileadmin/templates/ess/img/galleries/global_food_and_agricultural_perspectives_map_presentation/map03.gif"/>
          <p:cNvPicPr>
            <a:picLocks noChangeAspect="1" noChangeArrowheads="1"/>
          </p:cNvPicPr>
          <p:nvPr/>
        </p:nvPicPr>
        <p:blipFill>
          <a:blip r:embed="rId4" cstate="print"/>
          <a:srcRect/>
          <a:stretch>
            <a:fillRect/>
          </a:stretch>
        </p:blipFill>
        <p:spPr bwMode="auto">
          <a:xfrm>
            <a:off x="785813" y="642938"/>
            <a:ext cx="7500937" cy="562610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3972"/>
                                        </p:tgtEl>
                                        <p:attrNameLst>
                                          <p:attrName>style.visibility</p:attrName>
                                        </p:attrNameLst>
                                      </p:cBhvr>
                                      <p:to>
                                        <p:strVal val="visible"/>
                                      </p:to>
                                    </p:set>
                                    <p:animEffect transition="in" filter="wipe(down)">
                                      <p:cBhvr>
                                        <p:cTn id="7" dur="500"/>
                                        <p:tgtEl>
                                          <p:spTgt spid="839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3974"/>
                                        </p:tgtEl>
                                        <p:attrNameLst>
                                          <p:attrName>style.visibility</p:attrName>
                                        </p:attrNameLst>
                                      </p:cBhvr>
                                      <p:to>
                                        <p:strVal val="visible"/>
                                      </p:to>
                                    </p:set>
                                    <p:animEffect transition="in" filter="wipe(down)">
                                      <p:cBhvr>
                                        <p:cTn id="12" dur="500"/>
                                        <p:tgtEl>
                                          <p:spTgt spid="83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FRANCISCO GRIJALVA\AppData\Local\Microsoft\Windows\Temporary Internet Files\Low\Content.IE5\HRGQFH0F\utilisation-des-terres-et-agriculture[1].jpg"/>
          <p:cNvPicPr>
            <a:picLocks noChangeAspect="1" noChangeArrowheads="1"/>
          </p:cNvPicPr>
          <p:nvPr/>
        </p:nvPicPr>
        <p:blipFill>
          <a:blip r:embed="rId2" cstate="print"/>
          <a:srcRect/>
          <a:stretch>
            <a:fillRect/>
          </a:stretch>
        </p:blipFill>
        <p:spPr bwMode="auto">
          <a:xfrm>
            <a:off x="1571625" y="428625"/>
            <a:ext cx="5389563" cy="6056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go2.wordpress.com/?id=725X1342&amp;site=sociales3eso.wordpress.com&amp;url=http%3A%2F%2Fsociales3eso.files.wordpress.com%2F2007%2F12%2Fut4-tipos-de-empresas-0_1.jpeg&amp;sref=http%3A%2F%2Fsociales3eso.wordpress.com%2F2007%2F12%2F"/>
          <p:cNvPicPr>
            <a:picLocks noChangeAspect="1" noChangeArrowheads="1"/>
          </p:cNvPicPr>
          <p:nvPr/>
        </p:nvPicPr>
        <p:blipFill>
          <a:blip r:embed="rId2" cstate="print"/>
          <a:srcRect/>
          <a:stretch>
            <a:fillRect/>
          </a:stretch>
        </p:blipFill>
        <p:spPr bwMode="auto">
          <a:xfrm>
            <a:off x="500063" y="1071563"/>
            <a:ext cx="8215312" cy="5287962"/>
          </a:xfrm>
          <a:prstGeom prst="rect">
            <a:avLst/>
          </a:prstGeom>
          <a:noFill/>
          <a:ln w="9525">
            <a:noFill/>
            <a:miter lim="800000"/>
            <a:headEnd/>
            <a:tailEnd/>
          </a:ln>
        </p:spPr>
      </p:pic>
      <p:sp>
        <p:nvSpPr>
          <p:cNvPr id="3" name="2 CuadroTexto"/>
          <p:cNvSpPr txBox="1"/>
          <p:nvPr/>
        </p:nvSpPr>
        <p:spPr>
          <a:xfrm>
            <a:off x="2000250" y="500063"/>
            <a:ext cx="6000750" cy="646112"/>
          </a:xfrm>
          <a:prstGeom prst="rect">
            <a:avLst/>
          </a:prstGeom>
          <a:noFill/>
        </p:spPr>
        <p:txBody>
          <a:bodyPr>
            <a:spAutoFit/>
          </a:bodyPr>
          <a:lstStyle/>
          <a:p>
            <a:pPr fontAlgn="auto">
              <a:spcBef>
                <a:spcPts val="0"/>
              </a:spcBef>
              <a:spcAft>
                <a:spcPts val="0"/>
              </a:spcAft>
              <a:defRPr/>
            </a:pPr>
            <a:r>
              <a:rPr lang="es-MX" sz="3600" b="1" dirty="0">
                <a:effectLst>
                  <a:outerShdw blurRad="38100" dist="38100" dir="2700000" algn="tl">
                    <a:srgbClr val="000000">
                      <a:alpha val="43137"/>
                    </a:srgbClr>
                  </a:outerShdw>
                </a:effectLst>
                <a:latin typeface="Arial Rounded MT Bold" pitchFamily="34" charset="0"/>
                <a:cs typeface="+mn-cs"/>
              </a:rPr>
              <a:t>TIPOS DE EMPRESAS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533</TotalTime>
  <Words>294</Words>
  <Application>Microsoft Office PowerPoint</Application>
  <PresentationFormat>Presentación en pantalla (4:3)</PresentationFormat>
  <Paragraphs>14</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Aspecto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17</cp:revision>
  <dcterms:created xsi:type="dcterms:W3CDTF">2010-06-07T14:56:35Z</dcterms:created>
  <dcterms:modified xsi:type="dcterms:W3CDTF">2014-09-22T14:50:17Z</dcterms:modified>
</cp:coreProperties>
</file>