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74" r:id="rId5"/>
    <p:sldId id="266" r:id="rId6"/>
    <p:sldId id="258" r:id="rId7"/>
    <p:sldId id="259" r:id="rId8"/>
    <p:sldId id="260" r:id="rId9"/>
    <p:sldId id="261" r:id="rId10"/>
    <p:sldId id="268" r:id="rId11"/>
    <p:sldId id="263" r:id="rId12"/>
    <p:sldId id="262" r:id="rId13"/>
    <p:sldId id="264" r:id="rId14"/>
    <p:sldId id="265" r:id="rId15"/>
    <p:sldId id="275" r:id="rId16"/>
    <p:sldId id="276" r:id="rId17"/>
    <p:sldId id="269" r:id="rId18"/>
    <p:sldId id="271" r:id="rId19"/>
    <p:sldId id="270" r:id="rId20"/>
    <p:sldId id="272" r:id="rId21"/>
    <p:sldId id="273" r:id="rId22"/>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7" d="100"/>
          <a:sy n="77" d="100"/>
        </p:scale>
        <p:origin x="-2520" y="-7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s-ES" smtClean="0"/>
              <a:t>Haga clic para modificar el estilo de título del patrón</a:t>
            </a:r>
            <a:endParaRPr lang="en-US"/>
          </a:p>
        </p:txBody>
      </p:sp>
      <p:sp>
        <p:nvSpPr>
          <p:cNvPr id="20" name="19 Subtítulo"/>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7" name="18 Marcador de fecha"/>
          <p:cNvSpPr>
            <a:spLocks noGrp="1"/>
          </p:cNvSpPr>
          <p:nvPr>
            <p:ph type="dt" sz="half" idx="10"/>
          </p:nvPr>
        </p:nvSpPr>
        <p:spPr/>
        <p:txBody>
          <a:bodyPr/>
          <a:lstStyle>
            <a:lvl1pPr>
              <a:defRPr/>
            </a:lvl1pPr>
            <a:extLst/>
          </a:lstStyle>
          <a:p>
            <a:pPr>
              <a:defRPr/>
            </a:pPr>
            <a:fld id="{273E673F-4E21-41CC-91EE-A8FDB7A77B78}" type="datetimeFigureOut">
              <a:rPr lang="es-MX"/>
              <a:pPr>
                <a:defRPr/>
              </a:pPr>
              <a:t>22/09/2014</a:t>
            </a:fld>
            <a:endParaRPr lang="es-MX"/>
          </a:p>
        </p:txBody>
      </p:sp>
      <p:sp>
        <p:nvSpPr>
          <p:cNvPr id="8" name="7 Marcador de pie de página"/>
          <p:cNvSpPr>
            <a:spLocks noGrp="1"/>
          </p:cNvSpPr>
          <p:nvPr>
            <p:ph type="ftr" sz="quarter" idx="11"/>
          </p:nvPr>
        </p:nvSpPr>
        <p:spPr/>
        <p:txBody>
          <a:bodyPr/>
          <a:lstStyle>
            <a:lvl1pPr>
              <a:defRPr/>
            </a:lvl1pPr>
            <a:extLst/>
          </a:lstStyle>
          <a:p>
            <a:pPr>
              <a:defRPr/>
            </a:pPr>
            <a:endParaRPr lang="es-MX"/>
          </a:p>
        </p:txBody>
      </p:sp>
      <p:sp>
        <p:nvSpPr>
          <p:cNvPr id="9" name="10 Marcador de número de diapositiva"/>
          <p:cNvSpPr>
            <a:spLocks noGrp="1"/>
          </p:cNvSpPr>
          <p:nvPr>
            <p:ph type="sldNum" sz="quarter" idx="12"/>
          </p:nvPr>
        </p:nvSpPr>
        <p:spPr/>
        <p:txBody>
          <a:bodyPr/>
          <a:lstStyle>
            <a:lvl1pPr>
              <a:defRPr/>
            </a:lvl1pPr>
            <a:extLst/>
          </a:lstStyle>
          <a:p>
            <a:pPr>
              <a:defRPr/>
            </a:pPr>
            <a:fld id="{4852B551-9A2C-4669-94BE-F3EB200F8AED}" type="slidenum">
              <a:rPr lang="es-MX"/>
              <a:pPr>
                <a:defRPr/>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a:xfrm>
            <a:off x="502920" y="530352"/>
            <a:ext cx="8183880" cy="4187952"/>
          </a:xfrm>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4CD09485-CBD8-41CC-B625-57178E684E34}" type="datetimeFigureOut">
              <a:rPr lang="es-MX"/>
              <a:pPr>
                <a:defRPr/>
              </a:pPr>
              <a:t>22/09/2014</a:t>
            </a:fld>
            <a:endParaRPr lang="es-MX"/>
          </a:p>
        </p:txBody>
      </p:sp>
      <p:sp>
        <p:nvSpPr>
          <p:cNvPr id="5" name="17 Marcador de pie de página"/>
          <p:cNvSpPr>
            <a:spLocks noGrp="1"/>
          </p:cNvSpPr>
          <p:nvPr>
            <p:ph type="ftr" sz="quarter" idx="11"/>
          </p:nvPr>
        </p:nvSpPr>
        <p:spPr/>
        <p:txBody>
          <a:bodyPr/>
          <a:lstStyle>
            <a:lvl1pPr>
              <a:defRPr/>
            </a:lvl1pPr>
          </a:lstStyle>
          <a:p>
            <a:pPr>
              <a:defRPr/>
            </a:pPr>
            <a:endParaRPr lang="es-MX"/>
          </a:p>
        </p:txBody>
      </p:sp>
      <p:sp>
        <p:nvSpPr>
          <p:cNvPr id="6" name="4 Marcador de número de diapositiva"/>
          <p:cNvSpPr>
            <a:spLocks noGrp="1"/>
          </p:cNvSpPr>
          <p:nvPr>
            <p:ph type="sldNum" sz="quarter" idx="12"/>
          </p:nvPr>
        </p:nvSpPr>
        <p:spPr/>
        <p:txBody>
          <a:bodyPr/>
          <a:lstStyle>
            <a:lvl1pPr>
              <a:defRPr/>
            </a:lvl1pPr>
          </a:lstStyle>
          <a:p>
            <a:pPr>
              <a:defRPr/>
            </a:pPr>
            <a:fld id="{A91B0C15-8CA8-466B-AC6F-5AFA852AF07F}"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4B19BADF-DB64-4A2C-8781-2E6E83F83F79}" type="datetimeFigureOut">
              <a:rPr lang="es-MX"/>
              <a:pPr>
                <a:defRPr/>
              </a:pPr>
              <a:t>22/09/2014</a:t>
            </a:fld>
            <a:endParaRPr lang="es-MX"/>
          </a:p>
        </p:txBody>
      </p:sp>
      <p:sp>
        <p:nvSpPr>
          <p:cNvPr id="7" name="4 Marcador de pie de página"/>
          <p:cNvSpPr>
            <a:spLocks noGrp="1"/>
          </p:cNvSpPr>
          <p:nvPr>
            <p:ph type="ftr" sz="quarter" idx="11"/>
          </p:nvPr>
        </p:nvSpPr>
        <p:spPr/>
        <p:txBody>
          <a:bodyPr/>
          <a:lstStyle>
            <a:lvl1pPr>
              <a:defRPr/>
            </a:lvl1pPr>
            <a:extLst/>
          </a:lstStyle>
          <a:p>
            <a:pPr>
              <a:defRPr/>
            </a:pPr>
            <a:endParaRPr lang="es-MX"/>
          </a:p>
        </p:txBody>
      </p:sp>
      <p:sp>
        <p:nvSpPr>
          <p:cNvPr id="8" name="5 Marcador de número de diapositiva"/>
          <p:cNvSpPr>
            <a:spLocks noGrp="1"/>
          </p:cNvSpPr>
          <p:nvPr>
            <p:ph type="sldNum" sz="quarter" idx="12"/>
          </p:nvPr>
        </p:nvSpPr>
        <p:spPr/>
        <p:txBody>
          <a:bodyPr/>
          <a:lstStyle>
            <a:lvl1pPr>
              <a:defRPr/>
            </a:lvl1pPr>
            <a:extLst/>
          </a:lstStyle>
          <a:p>
            <a:pPr>
              <a:defRPr/>
            </a:pPr>
            <a:fld id="{20D05A67-92CE-4892-A6C1-CBF56E7979B8}" type="slidenum">
              <a:rPr lang="es-MX"/>
              <a:pPr>
                <a:defRPr/>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E58AA7AF-7176-4D9A-9E7C-9F0459209FF9}" type="datetimeFigureOut">
              <a:rPr lang="es-MX"/>
              <a:pPr>
                <a:defRPr/>
              </a:pPr>
              <a:t>22/09/2014</a:t>
            </a:fld>
            <a:endParaRPr lang="es-MX"/>
          </a:p>
        </p:txBody>
      </p:sp>
      <p:sp>
        <p:nvSpPr>
          <p:cNvPr id="6" name="17 Marcador de pie de página"/>
          <p:cNvSpPr>
            <a:spLocks noGrp="1"/>
          </p:cNvSpPr>
          <p:nvPr>
            <p:ph type="ftr" sz="quarter" idx="11"/>
          </p:nvPr>
        </p:nvSpPr>
        <p:spPr/>
        <p:txBody>
          <a:bodyPr/>
          <a:lstStyle>
            <a:lvl1pPr>
              <a:defRPr/>
            </a:lvl1pPr>
          </a:lstStyle>
          <a:p>
            <a:pPr>
              <a:defRPr/>
            </a:pPr>
            <a:endParaRPr lang="es-MX"/>
          </a:p>
        </p:txBody>
      </p:sp>
      <p:sp>
        <p:nvSpPr>
          <p:cNvPr id="7" name="4 Marcador de número de diapositiva"/>
          <p:cNvSpPr>
            <a:spLocks noGrp="1"/>
          </p:cNvSpPr>
          <p:nvPr>
            <p:ph type="sldNum" sz="quarter" idx="12"/>
          </p:nvPr>
        </p:nvSpPr>
        <p:spPr/>
        <p:txBody>
          <a:bodyPr/>
          <a:lstStyle>
            <a:lvl1pPr>
              <a:defRPr/>
            </a:lvl1pPr>
          </a:lstStyle>
          <a:p>
            <a:pPr>
              <a:defRPr/>
            </a:pPr>
            <a:fld id="{AE449B2B-6FCF-448A-BDC1-20BBC9774B9B}"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lvl1pPr>
              <a:defRPr b="1"/>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24 Marcador de fecha"/>
          <p:cNvSpPr>
            <a:spLocks noGrp="1"/>
          </p:cNvSpPr>
          <p:nvPr>
            <p:ph type="dt" sz="half" idx="10"/>
          </p:nvPr>
        </p:nvSpPr>
        <p:spPr/>
        <p:txBody>
          <a:bodyPr/>
          <a:lstStyle>
            <a:lvl1pPr>
              <a:defRPr/>
            </a:lvl1pPr>
          </a:lstStyle>
          <a:p>
            <a:pPr>
              <a:defRPr/>
            </a:pPr>
            <a:fld id="{7F83D7AA-092E-4AD8-A5B8-5F93A4032FD6}" type="datetimeFigureOut">
              <a:rPr lang="es-MX"/>
              <a:pPr>
                <a:defRPr/>
              </a:pPr>
              <a:t>22/09/2014</a:t>
            </a:fld>
            <a:endParaRPr lang="es-MX"/>
          </a:p>
        </p:txBody>
      </p:sp>
      <p:sp>
        <p:nvSpPr>
          <p:cNvPr id="8" name="17 Marcador de pie de página"/>
          <p:cNvSpPr>
            <a:spLocks noGrp="1"/>
          </p:cNvSpPr>
          <p:nvPr>
            <p:ph type="ftr" sz="quarter" idx="11"/>
          </p:nvPr>
        </p:nvSpPr>
        <p:spPr/>
        <p:txBody>
          <a:bodyPr/>
          <a:lstStyle>
            <a:lvl1pPr>
              <a:defRPr/>
            </a:lvl1pPr>
          </a:lstStyle>
          <a:p>
            <a:pPr>
              <a:defRPr/>
            </a:pPr>
            <a:endParaRPr lang="es-MX"/>
          </a:p>
        </p:txBody>
      </p:sp>
      <p:sp>
        <p:nvSpPr>
          <p:cNvPr id="9" name="4 Marcador de número de diapositiva"/>
          <p:cNvSpPr>
            <a:spLocks noGrp="1"/>
          </p:cNvSpPr>
          <p:nvPr>
            <p:ph type="sldNum" sz="quarter" idx="12"/>
          </p:nvPr>
        </p:nvSpPr>
        <p:spPr/>
        <p:txBody>
          <a:bodyPr/>
          <a:lstStyle>
            <a:lvl1pPr>
              <a:defRPr/>
            </a:lvl1pPr>
          </a:lstStyle>
          <a:p>
            <a:pPr>
              <a:defRPr/>
            </a:pPr>
            <a:fld id="{1B5CEB5F-ADDA-40F1-9B19-C65CCFACC5BF}"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4 Marcador de fecha"/>
          <p:cNvSpPr>
            <a:spLocks noGrp="1"/>
          </p:cNvSpPr>
          <p:nvPr>
            <p:ph type="dt" sz="half" idx="10"/>
          </p:nvPr>
        </p:nvSpPr>
        <p:spPr/>
        <p:txBody>
          <a:bodyPr/>
          <a:lstStyle>
            <a:lvl1pPr>
              <a:defRPr/>
            </a:lvl1pPr>
          </a:lstStyle>
          <a:p>
            <a:pPr>
              <a:defRPr/>
            </a:pPr>
            <a:fld id="{5BDE4330-A739-4235-9297-88408ECE3722}" type="datetimeFigureOut">
              <a:rPr lang="es-MX"/>
              <a:pPr>
                <a:defRPr/>
              </a:pPr>
              <a:t>22/09/2014</a:t>
            </a:fld>
            <a:endParaRPr lang="es-MX"/>
          </a:p>
        </p:txBody>
      </p:sp>
      <p:sp>
        <p:nvSpPr>
          <p:cNvPr id="4" name="17 Marcador de pie de página"/>
          <p:cNvSpPr>
            <a:spLocks noGrp="1"/>
          </p:cNvSpPr>
          <p:nvPr>
            <p:ph type="ftr" sz="quarter" idx="11"/>
          </p:nvPr>
        </p:nvSpPr>
        <p:spPr/>
        <p:txBody>
          <a:bodyPr/>
          <a:lstStyle>
            <a:lvl1pPr>
              <a:defRPr/>
            </a:lvl1pPr>
          </a:lstStyle>
          <a:p>
            <a:pPr>
              <a:defRPr/>
            </a:pPr>
            <a:endParaRPr lang="es-MX"/>
          </a:p>
        </p:txBody>
      </p:sp>
      <p:sp>
        <p:nvSpPr>
          <p:cNvPr id="5" name="4 Marcador de número de diapositiva"/>
          <p:cNvSpPr>
            <a:spLocks noGrp="1"/>
          </p:cNvSpPr>
          <p:nvPr>
            <p:ph type="sldNum" sz="quarter" idx="12"/>
          </p:nvPr>
        </p:nvSpPr>
        <p:spPr/>
        <p:txBody>
          <a:bodyPr/>
          <a:lstStyle>
            <a:lvl1pPr>
              <a:defRPr/>
            </a:lvl1pPr>
          </a:lstStyle>
          <a:p>
            <a:pPr>
              <a:defRPr/>
            </a:pPr>
            <a:fld id="{D12909B9-4500-455B-BBBF-C8B720EC7ADA}"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1 Marcador de fecha"/>
          <p:cNvSpPr>
            <a:spLocks noGrp="1"/>
          </p:cNvSpPr>
          <p:nvPr>
            <p:ph type="dt" sz="half" idx="10"/>
          </p:nvPr>
        </p:nvSpPr>
        <p:spPr/>
        <p:txBody>
          <a:bodyPr/>
          <a:lstStyle>
            <a:lvl1pPr>
              <a:defRPr/>
            </a:lvl1pPr>
            <a:extLst/>
          </a:lstStyle>
          <a:p>
            <a:pPr>
              <a:defRPr/>
            </a:pPr>
            <a:fld id="{70D736B9-7CE0-44B6-9095-874CC3BC1E18}" type="datetimeFigureOut">
              <a:rPr lang="es-MX"/>
              <a:pPr>
                <a:defRPr/>
              </a:pPr>
              <a:t>22/09/2014</a:t>
            </a:fld>
            <a:endParaRPr lang="es-MX"/>
          </a:p>
        </p:txBody>
      </p:sp>
      <p:sp>
        <p:nvSpPr>
          <p:cNvPr id="4" name="2 Marcador de pie de página"/>
          <p:cNvSpPr>
            <a:spLocks noGrp="1"/>
          </p:cNvSpPr>
          <p:nvPr>
            <p:ph type="ftr" sz="quarter" idx="11"/>
          </p:nvPr>
        </p:nvSpPr>
        <p:spPr/>
        <p:txBody>
          <a:bodyPr/>
          <a:lstStyle>
            <a:lvl1pPr>
              <a:defRPr/>
            </a:lvl1pPr>
            <a:extLst/>
          </a:lstStyle>
          <a:p>
            <a:pPr>
              <a:defRPr/>
            </a:pPr>
            <a:endParaRPr lang="es-MX"/>
          </a:p>
        </p:txBody>
      </p:sp>
      <p:sp>
        <p:nvSpPr>
          <p:cNvPr id="5" name="3 Marcador de número de diapositiva"/>
          <p:cNvSpPr>
            <a:spLocks noGrp="1"/>
          </p:cNvSpPr>
          <p:nvPr>
            <p:ph type="sldNum" sz="quarter" idx="12"/>
          </p:nvPr>
        </p:nvSpPr>
        <p:spPr/>
        <p:txBody>
          <a:bodyPr/>
          <a:lstStyle>
            <a:lvl1pPr>
              <a:defRPr/>
            </a:lvl1pPr>
            <a:extLst/>
          </a:lstStyle>
          <a:p>
            <a:pPr>
              <a:defRPr/>
            </a:pPr>
            <a:fld id="{A1E5E970-67B3-4F58-B891-B5644EF67235}"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130AED9D-9A70-489C-8CFB-02FF984F743A}" type="datetimeFigureOut">
              <a:rPr lang="es-MX"/>
              <a:pPr>
                <a:defRPr/>
              </a:pPr>
              <a:t>22/09/2014</a:t>
            </a:fld>
            <a:endParaRPr lang="es-MX"/>
          </a:p>
        </p:txBody>
      </p:sp>
      <p:sp>
        <p:nvSpPr>
          <p:cNvPr id="6" name="17 Marcador de pie de página"/>
          <p:cNvSpPr>
            <a:spLocks noGrp="1"/>
          </p:cNvSpPr>
          <p:nvPr>
            <p:ph type="ftr" sz="quarter" idx="11"/>
          </p:nvPr>
        </p:nvSpPr>
        <p:spPr/>
        <p:txBody>
          <a:bodyPr/>
          <a:lstStyle>
            <a:lvl1pPr>
              <a:defRPr/>
            </a:lvl1pPr>
          </a:lstStyle>
          <a:p>
            <a:pPr>
              <a:defRPr/>
            </a:pPr>
            <a:endParaRPr lang="es-MX"/>
          </a:p>
        </p:txBody>
      </p:sp>
      <p:sp>
        <p:nvSpPr>
          <p:cNvPr id="7" name="4 Marcador de número de diapositiva"/>
          <p:cNvSpPr>
            <a:spLocks noGrp="1"/>
          </p:cNvSpPr>
          <p:nvPr>
            <p:ph type="sldNum" sz="quarter" idx="12"/>
          </p:nvPr>
        </p:nvSpPr>
        <p:spPr/>
        <p:txBody>
          <a:bodyPr/>
          <a:lstStyle>
            <a:lvl1pPr>
              <a:defRPr/>
            </a:lvl1pPr>
          </a:lstStyle>
          <a:p>
            <a:pPr>
              <a:defRPr/>
            </a:pPr>
            <a:fld id="{6F8A1A06-F6C4-4BD8-9E90-967B174F221D}"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dondear rectángulo de esquina sencilla"/>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s-ES" smtClean="0"/>
              <a:t>Haga clic para modificar el estilo de título del patrón</a:t>
            </a:r>
            <a:endParaRPr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s-ES" noProof="0" smtClean="0"/>
              <a:t>Haga clic en el icono para agregar una imagen</a:t>
            </a:r>
            <a:endParaRPr lang="en-US" noProof="0"/>
          </a:p>
        </p:txBody>
      </p:sp>
      <p:sp>
        <p:nvSpPr>
          <p:cNvPr id="7" name="4 Marcador de fecha"/>
          <p:cNvSpPr>
            <a:spLocks noGrp="1"/>
          </p:cNvSpPr>
          <p:nvPr>
            <p:ph type="dt" sz="half" idx="10"/>
          </p:nvPr>
        </p:nvSpPr>
        <p:spPr/>
        <p:txBody>
          <a:bodyPr/>
          <a:lstStyle>
            <a:lvl1pPr>
              <a:defRPr/>
            </a:lvl1pPr>
            <a:extLst/>
          </a:lstStyle>
          <a:p>
            <a:pPr>
              <a:defRPr/>
            </a:pPr>
            <a:fld id="{33A6182E-D1D8-4D51-A351-59EDF6D08516}" type="datetimeFigureOut">
              <a:rPr lang="es-MX"/>
              <a:pPr>
                <a:defRPr/>
              </a:pPr>
              <a:t>22/09/2014</a:t>
            </a:fld>
            <a:endParaRPr lang="es-MX"/>
          </a:p>
        </p:txBody>
      </p:sp>
      <p:sp>
        <p:nvSpPr>
          <p:cNvPr id="8" name="5 Marcador de pie de página"/>
          <p:cNvSpPr>
            <a:spLocks noGrp="1"/>
          </p:cNvSpPr>
          <p:nvPr>
            <p:ph type="ftr" sz="quarter" idx="11"/>
          </p:nvPr>
        </p:nvSpPr>
        <p:spPr/>
        <p:txBody>
          <a:bodyPr/>
          <a:lstStyle>
            <a:lvl1pPr>
              <a:defRPr/>
            </a:lvl1pPr>
            <a:extLst/>
          </a:lstStyle>
          <a:p>
            <a:pPr>
              <a:defRPr/>
            </a:pPr>
            <a:endParaRPr lang="es-MX"/>
          </a:p>
        </p:txBody>
      </p:sp>
      <p:sp>
        <p:nvSpPr>
          <p:cNvPr id="9" name="6 Marcador de número de diapositiva"/>
          <p:cNvSpPr>
            <a:spLocks noGrp="1"/>
          </p:cNvSpPr>
          <p:nvPr>
            <p:ph type="sldNum" sz="quarter" idx="12"/>
          </p:nvPr>
        </p:nvSpPr>
        <p:spPr/>
        <p:txBody>
          <a:bodyPr/>
          <a:lstStyle>
            <a:lvl1pPr>
              <a:defRPr/>
            </a:lvl1pPr>
            <a:extLst/>
          </a:lstStyle>
          <a:p>
            <a:pPr>
              <a:defRPr/>
            </a:pPr>
            <a:fld id="{0AF8F3E7-F46D-4F37-B748-C5011646BB68}"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4973F867-39A2-4A74-9C87-BBB2FFFB173B}" type="datetimeFigureOut">
              <a:rPr lang="es-MX"/>
              <a:pPr>
                <a:defRPr/>
              </a:pPr>
              <a:t>22/09/2014</a:t>
            </a:fld>
            <a:endParaRPr lang="es-MX"/>
          </a:p>
        </p:txBody>
      </p:sp>
      <p:sp>
        <p:nvSpPr>
          <p:cNvPr id="5" name="17 Marcador de pie de página"/>
          <p:cNvSpPr>
            <a:spLocks noGrp="1"/>
          </p:cNvSpPr>
          <p:nvPr>
            <p:ph type="ftr" sz="quarter" idx="11"/>
          </p:nvPr>
        </p:nvSpPr>
        <p:spPr/>
        <p:txBody>
          <a:bodyPr/>
          <a:lstStyle>
            <a:lvl1pPr>
              <a:defRPr/>
            </a:lvl1pPr>
          </a:lstStyle>
          <a:p>
            <a:pPr>
              <a:defRPr/>
            </a:pPr>
            <a:endParaRPr lang="es-MX"/>
          </a:p>
        </p:txBody>
      </p:sp>
      <p:sp>
        <p:nvSpPr>
          <p:cNvPr id="6" name="4 Marcador de número de diapositiva"/>
          <p:cNvSpPr>
            <a:spLocks noGrp="1"/>
          </p:cNvSpPr>
          <p:nvPr>
            <p:ph type="sldNum" sz="quarter" idx="12"/>
          </p:nvPr>
        </p:nvSpPr>
        <p:spPr/>
        <p:txBody>
          <a:bodyPr/>
          <a:lstStyle>
            <a:lvl1pPr>
              <a:defRPr/>
            </a:lvl1pPr>
          </a:lstStyle>
          <a:p>
            <a:pPr>
              <a:defRPr/>
            </a:pPr>
            <a:fld id="{108FC20E-65AB-4CB2-8357-9A76170DEEF9}" type="slidenum">
              <a:rPr lang="es-MX"/>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E83DBD7A-8EF9-4DD0-B1EF-D2872685FA0B}" type="datetimeFigureOut">
              <a:rPr lang="es-MX"/>
              <a:pPr>
                <a:defRPr/>
              </a:pPr>
              <a:t>22/09/2014</a:t>
            </a:fld>
            <a:endParaRPr lang="es-MX"/>
          </a:p>
        </p:txBody>
      </p:sp>
      <p:sp>
        <p:nvSpPr>
          <p:cNvPr id="5" name="17 Marcador de pie de página"/>
          <p:cNvSpPr>
            <a:spLocks noGrp="1"/>
          </p:cNvSpPr>
          <p:nvPr>
            <p:ph type="ftr" sz="quarter" idx="11"/>
          </p:nvPr>
        </p:nvSpPr>
        <p:spPr/>
        <p:txBody>
          <a:bodyPr/>
          <a:lstStyle>
            <a:lvl1pPr>
              <a:defRPr/>
            </a:lvl1pPr>
          </a:lstStyle>
          <a:p>
            <a:pPr>
              <a:defRPr/>
            </a:pPr>
            <a:endParaRPr lang="es-MX"/>
          </a:p>
        </p:txBody>
      </p:sp>
      <p:sp>
        <p:nvSpPr>
          <p:cNvPr id="6" name="4 Marcador de número de diapositiva"/>
          <p:cNvSpPr>
            <a:spLocks noGrp="1"/>
          </p:cNvSpPr>
          <p:nvPr>
            <p:ph type="sldNum" sz="quarter" idx="12"/>
          </p:nvPr>
        </p:nvSpPr>
        <p:spPr/>
        <p:txBody>
          <a:bodyPr/>
          <a:lstStyle>
            <a:lvl1pPr>
              <a:defRPr/>
            </a:lvl1pPr>
          </a:lstStyle>
          <a:p>
            <a:pPr>
              <a:defRPr/>
            </a:pPr>
            <a:fld id="{5F5BB349-65A1-43E0-BB96-4238C17A390E}" type="slidenum">
              <a:rPr lang="es-MX"/>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7" name="6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12 Marcador de título"/>
          <p:cNvSpPr>
            <a:spLocks noGrp="1"/>
          </p:cNvSpPr>
          <p:nvPr>
            <p:ph type="title"/>
          </p:nvPr>
        </p:nvSpPr>
        <p:spPr>
          <a:xfrm>
            <a:off x="503238" y="4986338"/>
            <a:ext cx="8183562" cy="1050925"/>
          </a:xfrm>
          <a:prstGeom prst="rect">
            <a:avLst/>
          </a:prstGeom>
        </p:spPr>
        <p:txBody>
          <a:bodyPr vert="horz" anchor="b">
            <a:normAutofit/>
          </a:bodyPr>
          <a:lstStyle>
            <a:extLst/>
          </a:lstStyle>
          <a:p>
            <a:r>
              <a:rPr lang="es-ES" smtClean="0"/>
              <a:t>Haga clic para modificar el estilo de título del patrón</a:t>
            </a:r>
            <a:endParaRPr lang="en-US"/>
          </a:p>
        </p:txBody>
      </p:sp>
      <p:sp>
        <p:nvSpPr>
          <p:cNvPr id="1031" name="3 Marcador de texto"/>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5" name="24 Marcador de fecha"/>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6897F8FF-7B30-484D-97A0-27A9020B625B}" type="datetimeFigureOut">
              <a:rPr lang="es-MX"/>
              <a:pPr>
                <a:defRPr/>
              </a:pPr>
              <a:t>22/09/2014</a:t>
            </a:fld>
            <a:endParaRPr lang="es-MX"/>
          </a:p>
        </p:txBody>
      </p:sp>
      <p:sp>
        <p:nvSpPr>
          <p:cNvPr id="18" name="17 Marcador de pie de página"/>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endParaRPr lang="es-MX"/>
          </a:p>
        </p:txBody>
      </p:sp>
      <p:sp>
        <p:nvSpPr>
          <p:cNvPr id="5" name="4 Marcador de número de diapositiva"/>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FF6FFAD9-376C-4487-ACEB-3B5D3DB297AD}"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713" r:id="rId1"/>
    <p:sldLayoutId id="2147483706" r:id="rId2"/>
    <p:sldLayoutId id="2147483714" r:id="rId3"/>
    <p:sldLayoutId id="2147483707" r:id="rId4"/>
    <p:sldLayoutId id="2147483708" r:id="rId5"/>
    <p:sldLayoutId id="2147483709" r:id="rId6"/>
    <p:sldLayoutId id="2147483715" r:id="rId7"/>
    <p:sldLayoutId id="2147483710" r:id="rId8"/>
    <p:sldLayoutId id="2147483716" r:id="rId9"/>
    <p:sldLayoutId id="2147483711" r:id="rId10"/>
    <p:sldLayoutId id="2147483712"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jpeg"/><Relationship Id="rId7" Type="http://schemas.openxmlformats.org/officeDocument/2006/relationships/hyperlink" Target="http://go2.wordpress.com/?id=725X1342&amp;site=fronterasblog.wordpress.com&amp;url=http://fronterasblog.files.wordpress.com/2008/11/pertus7.jpg&amp;sref=http://fronterasblog.wordpress.com/2008/11/24/ciudades-divididas-le-perthus-y-els-limits/" TargetMode="Externa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hyperlink" Target="http://go2.wordpress.com/?id=725X1342&amp;site=fronterasblog.wordpress.com&amp;url=http://www.flickr.com/photos/paperet/2260495162/in/set-72157603874412409/&amp;sref=http://fronterasblog.wordpress.com/2008/11/24/ciudades-divididas-le-perthus-y-els-limi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b="7690"/>
          <a:stretch>
            <a:fillRect/>
          </a:stretch>
        </p:blipFill>
        <p:spPr bwMode="auto">
          <a:xfrm>
            <a:off x="428625" y="642938"/>
            <a:ext cx="8267700" cy="5429250"/>
          </a:xfrm>
          <a:prstGeom prst="rect">
            <a:avLst/>
          </a:prstGeom>
          <a:noFill/>
          <a:ln w="9525">
            <a:noFill/>
            <a:miter lim="800000"/>
            <a:headEnd/>
            <a:tailEnd/>
          </a:ln>
        </p:spPr>
      </p:pic>
      <p:sp>
        <p:nvSpPr>
          <p:cNvPr id="5" name="4 Rectángulo"/>
          <p:cNvSpPr/>
          <p:nvPr/>
        </p:nvSpPr>
        <p:spPr>
          <a:xfrm>
            <a:off x="2214563" y="5357813"/>
            <a:ext cx="5326062" cy="646112"/>
          </a:xfrm>
          <a:prstGeom prst="rect">
            <a:avLst/>
          </a:prstGeom>
        </p:spPr>
        <p:txBody>
          <a:bodyPr wrap="none">
            <a:spAutoFit/>
          </a:bodyPr>
          <a:lstStyle/>
          <a:p>
            <a:pPr fontAlgn="auto">
              <a:spcBef>
                <a:spcPts val="0"/>
              </a:spcBef>
              <a:spcAft>
                <a:spcPts val="0"/>
              </a:spcAft>
              <a:defRPr/>
            </a:pPr>
            <a:r>
              <a:rPr lang="en-CA" sz="3600" b="1" dirty="0">
                <a:effectLst>
                  <a:outerShdw blurRad="38100" dist="38100" dir="2700000" algn="tl">
                    <a:srgbClr val="000000">
                      <a:alpha val="43137"/>
                    </a:srgbClr>
                  </a:outerShdw>
                </a:effectLst>
                <a:latin typeface="Arial Rounded MT Bold" pitchFamily="34" charset="0"/>
                <a:cs typeface="+mn-cs"/>
              </a:rPr>
              <a:t>GEOGRAFÍA POLÍTICA</a:t>
            </a:r>
            <a:endParaRPr lang="es-MX" sz="3600" b="1" dirty="0">
              <a:effectLst>
                <a:outerShdw blurRad="38100" dist="38100" dir="2700000" algn="tl">
                  <a:srgbClr val="000000">
                    <a:alpha val="43137"/>
                  </a:srgbClr>
                </a:outerShdw>
              </a:effectLst>
              <a:latin typeface="Arial Rounded MT Bold" pitchFamily="34" charset="0"/>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57375" y="571500"/>
            <a:ext cx="5326063" cy="646113"/>
          </a:xfrm>
          <a:prstGeom prst="rect">
            <a:avLst/>
          </a:prstGeom>
        </p:spPr>
        <p:txBody>
          <a:bodyPr wrap="none">
            <a:spAutoFit/>
          </a:bodyPr>
          <a:lstStyle/>
          <a:p>
            <a:pPr fontAlgn="auto">
              <a:spcBef>
                <a:spcPts val="0"/>
              </a:spcBef>
              <a:spcAft>
                <a:spcPts val="0"/>
              </a:spcAft>
              <a:defRPr/>
            </a:pPr>
            <a:r>
              <a:rPr lang="en-CA" sz="3600" b="1" dirty="0">
                <a:effectLst>
                  <a:outerShdw blurRad="38100" dist="38100" dir="2700000" algn="tl">
                    <a:srgbClr val="000000">
                      <a:alpha val="43137"/>
                    </a:srgbClr>
                  </a:outerShdw>
                </a:effectLst>
                <a:latin typeface="Arial Rounded MT Bold" pitchFamily="34" charset="0"/>
                <a:cs typeface="+mn-cs"/>
              </a:rPr>
              <a:t>GEOGRAFÍA POLÍTICA</a:t>
            </a:r>
            <a:endParaRPr lang="es-MX" sz="3600" b="1" dirty="0">
              <a:effectLst>
                <a:outerShdw blurRad="38100" dist="38100" dir="2700000" algn="tl">
                  <a:srgbClr val="000000">
                    <a:alpha val="43137"/>
                  </a:srgbClr>
                </a:outerShdw>
              </a:effectLst>
              <a:latin typeface="Arial Rounded MT Bold" pitchFamily="34" charset="0"/>
              <a:cs typeface="+mn-cs"/>
            </a:endParaRPr>
          </a:p>
        </p:txBody>
      </p:sp>
      <p:sp>
        <p:nvSpPr>
          <p:cNvPr id="7171" name="2 Rectángulo"/>
          <p:cNvSpPr>
            <a:spLocks noChangeArrowheads="1"/>
          </p:cNvSpPr>
          <p:nvPr/>
        </p:nvSpPr>
        <p:spPr bwMode="auto">
          <a:xfrm>
            <a:off x="857250" y="1285875"/>
            <a:ext cx="7572375" cy="923925"/>
          </a:xfrm>
          <a:prstGeom prst="rect">
            <a:avLst/>
          </a:prstGeom>
          <a:noFill/>
          <a:ln w="9525">
            <a:noFill/>
            <a:miter lim="800000"/>
            <a:headEnd/>
            <a:tailEnd/>
          </a:ln>
        </p:spPr>
        <p:txBody>
          <a:bodyPr>
            <a:spAutoFit/>
          </a:bodyPr>
          <a:lstStyle/>
          <a:p>
            <a:pPr algn="just"/>
            <a:r>
              <a:rPr lang="en-CA" b="1">
                <a:latin typeface="Arial Rounded MT Bold" pitchFamily="34" charset="0"/>
              </a:rPr>
              <a:t>	La Geografía política estudia las relaciones entre las diferentes comunidades, el estado y el territorio, teniendo en cuenta el poder político</a:t>
            </a:r>
            <a:endParaRPr lang="es-MX">
              <a:latin typeface="Arial Rounded MT Bold" pitchFamily="34" charset="0"/>
            </a:endParaRPr>
          </a:p>
        </p:txBody>
      </p:sp>
      <p:sp>
        <p:nvSpPr>
          <p:cNvPr id="7172" name="50 Rectángulo"/>
          <p:cNvSpPr>
            <a:spLocks noChangeArrowheads="1"/>
          </p:cNvSpPr>
          <p:nvPr/>
        </p:nvSpPr>
        <p:spPr bwMode="auto">
          <a:xfrm>
            <a:off x="928688" y="2286000"/>
            <a:ext cx="7358062" cy="923925"/>
          </a:xfrm>
          <a:prstGeom prst="rect">
            <a:avLst/>
          </a:prstGeom>
          <a:noFill/>
          <a:ln w="9525">
            <a:noFill/>
            <a:miter lim="800000"/>
            <a:headEnd/>
            <a:tailEnd/>
          </a:ln>
        </p:spPr>
        <p:txBody>
          <a:bodyPr>
            <a:spAutoFit/>
          </a:bodyPr>
          <a:lstStyle/>
          <a:p>
            <a:pPr algn="just"/>
            <a:r>
              <a:rPr lang="en-CA" b="1">
                <a:latin typeface="Arial Rounded MT Bold" pitchFamily="34" charset="0"/>
              </a:rPr>
              <a:t>	La Geografía política estudia la organización humana en el espacio y la distribución de los fenómenos políticos. Incluye el estudio de las naciones y los estados</a:t>
            </a:r>
            <a:endParaRPr lang="es-MX">
              <a:latin typeface="Arial Rounded MT Bold" pitchFamily="34" charset="0"/>
            </a:endParaRPr>
          </a:p>
        </p:txBody>
      </p:sp>
      <p:pic>
        <p:nvPicPr>
          <p:cNvPr id="1048" name="Picture 24" descr="http://familiaiellimo.fa.funpic.org/mapamundi.gif"/>
          <p:cNvPicPr>
            <a:picLocks noChangeAspect="1" noChangeArrowheads="1"/>
          </p:cNvPicPr>
          <p:nvPr/>
        </p:nvPicPr>
        <p:blipFill>
          <a:blip r:embed="rId2"/>
          <a:srcRect/>
          <a:stretch>
            <a:fillRect/>
          </a:stretch>
        </p:blipFill>
        <p:spPr bwMode="auto">
          <a:xfrm>
            <a:off x="2214563" y="3357563"/>
            <a:ext cx="4643437" cy="290830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000125" y="785813"/>
            <a:ext cx="1214438" cy="369887"/>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Rounded MT Bold" pitchFamily="34" charset="0"/>
                <a:cs typeface="Arial" charset="0"/>
              </a:rPr>
              <a:t>ESTADO</a:t>
            </a:r>
          </a:p>
        </p:txBody>
      </p:sp>
      <p:sp>
        <p:nvSpPr>
          <p:cNvPr id="8195" name="4 CuadroTexto"/>
          <p:cNvSpPr txBox="1">
            <a:spLocks noChangeArrowheads="1"/>
          </p:cNvSpPr>
          <p:nvPr/>
        </p:nvSpPr>
        <p:spPr bwMode="auto">
          <a:xfrm>
            <a:off x="2357438" y="571500"/>
            <a:ext cx="6000750" cy="1200150"/>
          </a:xfrm>
          <a:prstGeom prst="rect">
            <a:avLst/>
          </a:prstGeom>
          <a:noFill/>
          <a:ln w="9525">
            <a:noFill/>
            <a:miter lim="800000"/>
            <a:headEnd/>
            <a:tailEnd/>
          </a:ln>
        </p:spPr>
        <p:txBody>
          <a:bodyPr>
            <a:spAutoFit/>
          </a:bodyPr>
          <a:lstStyle/>
          <a:p>
            <a:pPr algn="just"/>
            <a:r>
              <a:rPr lang="es-MX">
                <a:latin typeface="Arial Rounded MT Bold" pitchFamily="34" charset="0"/>
              </a:rPr>
              <a:t>Es un territorio con límites, con una población que lo habita y con un gobierno que ejerce la soberanía sobre éste. Generalmente se conoce también como país</a:t>
            </a:r>
          </a:p>
        </p:txBody>
      </p:sp>
      <p:pic>
        <p:nvPicPr>
          <p:cNvPr id="8198" name="Picture 6" descr="http://maytemorelffi.files.wordpress.com/2009/01/spanish-world-map.jpg"/>
          <p:cNvPicPr>
            <a:picLocks noChangeAspect="1" noChangeArrowheads="1"/>
          </p:cNvPicPr>
          <p:nvPr/>
        </p:nvPicPr>
        <p:blipFill>
          <a:blip r:embed="rId2"/>
          <a:srcRect/>
          <a:stretch>
            <a:fillRect/>
          </a:stretch>
        </p:blipFill>
        <p:spPr bwMode="auto">
          <a:xfrm>
            <a:off x="1571625" y="1857375"/>
            <a:ext cx="5929313" cy="438785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928688" y="928688"/>
            <a:ext cx="1214437" cy="369887"/>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Rounded MT Bold" pitchFamily="34" charset="0"/>
                <a:cs typeface="Arial" charset="0"/>
              </a:rPr>
              <a:t>NACIÓN</a:t>
            </a:r>
          </a:p>
        </p:txBody>
      </p:sp>
      <p:sp>
        <p:nvSpPr>
          <p:cNvPr id="9219" name="2 CuadroTexto"/>
          <p:cNvSpPr txBox="1">
            <a:spLocks noChangeArrowheads="1"/>
          </p:cNvSpPr>
          <p:nvPr/>
        </p:nvSpPr>
        <p:spPr bwMode="auto">
          <a:xfrm>
            <a:off x="2357438" y="642938"/>
            <a:ext cx="6000750" cy="1200150"/>
          </a:xfrm>
          <a:prstGeom prst="rect">
            <a:avLst/>
          </a:prstGeom>
          <a:noFill/>
          <a:ln w="9525">
            <a:noFill/>
            <a:miter lim="800000"/>
            <a:headEnd/>
            <a:tailEnd/>
          </a:ln>
        </p:spPr>
        <p:txBody>
          <a:bodyPr>
            <a:spAutoFit/>
          </a:bodyPr>
          <a:lstStyle/>
          <a:p>
            <a:pPr algn="just"/>
            <a:r>
              <a:rPr lang="es-MX">
                <a:latin typeface="Arial Rounded MT Bold" pitchFamily="34" charset="0"/>
              </a:rPr>
              <a:t>Es un grupo de gente que comparte de manera común una cultura y eventualmente una lengua, unidos por vínculos legales. No significa que se considere una unidad política independiente</a:t>
            </a:r>
          </a:p>
        </p:txBody>
      </p:sp>
      <p:pic>
        <p:nvPicPr>
          <p:cNvPr id="4" name="Picture 5"/>
          <p:cNvPicPr>
            <a:picLocks noChangeAspect="1" noChangeArrowheads="1"/>
          </p:cNvPicPr>
          <p:nvPr/>
        </p:nvPicPr>
        <p:blipFill>
          <a:blip r:embed="rId2"/>
          <a:srcRect l="4046" t="1923" r="2023" b="8653"/>
          <a:stretch>
            <a:fillRect/>
          </a:stretch>
        </p:blipFill>
        <p:spPr>
          <a:xfrm>
            <a:off x="1500188" y="2143125"/>
            <a:ext cx="4357687" cy="41560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9221" name="4 Rectángulo"/>
          <p:cNvSpPr>
            <a:spLocks noChangeArrowheads="1"/>
          </p:cNvSpPr>
          <p:nvPr/>
        </p:nvSpPr>
        <p:spPr bwMode="auto">
          <a:xfrm>
            <a:off x="6215063" y="3714750"/>
            <a:ext cx="2119312" cy="584200"/>
          </a:xfrm>
          <a:prstGeom prst="rect">
            <a:avLst/>
          </a:prstGeom>
          <a:noFill/>
          <a:ln w="9525">
            <a:noFill/>
            <a:miter lim="800000"/>
            <a:headEnd/>
            <a:tailEnd/>
          </a:ln>
        </p:spPr>
        <p:txBody>
          <a:bodyPr wrap="none">
            <a:spAutoFit/>
          </a:bodyPr>
          <a:lstStyle/>
          <a:p>
            <a:r>
              <a:rPr lang="en-US" sz="3200">
                <a:latin typeface="Arial Rounded MT Bold" pitchFamily="34" charset="0"/>
              </a:rPr>
              <a:t>Kurdistan</a:t>
            </a:r>
            <a:endParaRPr lang="es-MX" sz="320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42" name="_s1028"/>
          <p:cNvCxnSpPr>
            <a:cxnSpLocks noChangeShapeType="1"/>
            <a:stCxn id="10260" idx="3"/>
            <a:endCxn id="10255" idx="2"/>
          </p:cNvCxnSpPr>
          <p:nvPr/>
        </p:nvCxnSpPr>
        <p:spPr bwMode="auto">
          <a:xfrm flipV="1">
            <a:off x="4545013" y="3595688"/>
            <a:ext cx="65087" cy="1114425"/>
          </a:xfrm>
          <a:prstGeom prst="bentConnector2">
            <a:avLst/>
          </a:prstGeom>
          <a:noFill/>
          <a:ln w="28575">
            <a:solidFill>
              <a:schemeClr val="tx1"/>
            </a:solidFill>
            <a:miter lim="800000"/>
            <a:headEnd/>
            <a:tailEnd/>
          </a:ln>
        </p:spPr>
      </p:cxnSp>
      <p:cxnSp>
        <p:nvCxnSpPr>
          <p:cNvPr id="10243" name="_s1029"/>
          <p:cNvCxnSpPr>
            <a:cxnSpLocks noChangeShapeType="1"/>
            <a:stCxn id="10259" idx="1"/>
            <a:endCxn id="10255" idx="2"/>
          </p:cNvCxnSpPr>
          <p:nvPr/>
        </p:nvCxnSpPr>
        <p:spPr bwMode="auto">
          <a:xfrm rot="10800000">
            <a:off x="4610100" y="3595688"/>
            <a:ext cx="130175" cy="768350"/>
          </a:xfrm>
          <a:prstGeom prst="bentConnector2">
            <a:avLst/>
          </a:prstGeom>
          <a:noFill/>
          <a:ln w="28575">
            <a:solidFill>
              <a:schemeClr val="tx1"/>
            </a:solidFill>
            <a:miter lim="800000"/>
            <a:headEnd/>
            <a:tailEnd/>
          </a:ln>
        </p:spPr>
      </p:cxnSp>
      <p:cxnSp>
        <p:nvCxnSpPr>
          <p:cNvPr id="10244" name="_s1030"/>
          <p:cNvCxnSpPr>
            <a:cxnSpLocks noChangeShapeType="1"/>
            <a:stCxn id="10258" idx="3"/>
            <a:endCxn id="10255" idx="2"/>
          </p:cNvCxnSpPr>
          <p:nvPr/>
        </p:nvCxnSpPr>
        <p:spPr bwMode="auto">
          <a:xfrm flipV="1">
            <a:off x="4545013" y="3595688"/>
            <a:ext cx="65087" cy="717550"/>
          </a:xfrm>
          <a:prstGeom prst="bentConnector2">
            <a:avLst/>
          </a:prstGeom>
          <a:noFill/>
          <a:ln w="28575">
            <a:solidFill>
              <a:schemeClr val="tx1"/>
            </a:solidFill>
            <a:miter lim="800000"/>
            <a:headEnd/>
            <a:tailEnd/>
          </a:ln>
        </p:spPr>
      </p:cxnSp>
      <p:cxnSp>
        <p:nvCxnSpPr>
          <p:cNvPr id="10245" name="_s1031"/>
          <p:cNvCxnSpPr>
            <a:cxnSpLocks noChangeShapeType="1"/>
            <a:stCxn id="10257" idx="1"/>
            <a:endCxn id="10255" idx="2"/>
          </p:cNvCxnSpPr>
          <p:nvPr/>
        </p:nvCxnSpPr>
        <p:spPr bwMode="auto">
          <a:xfrm rot="10800000">
            <a:off x="4610100" y="3595688"/>
            <a:ext cx="130175" cy="320675"/>
          </a:xfrm>
          <a:prstGeom prst="bentConnector2">
            <a:avLst/>
          </a:prstGeom>
          <a:noFill/>
          <a:ln w="28575">
            <a:solidFill>
              <a:schemeClr val="tx1"/>
            </a:solidFill>
            <a:miter lim="800000"/>
            <a:headEnd/>
            <a:tailEnd/>
          </a:ln>
        </p:spPr>
      </p:cxnSp>
      <p:cxnSp>
        <p:nvCxnSpPr>
          <p:cNvPr id="10246" name="_s1032"/>
          <p:cNvCxnSpPr>
            <a:cxnSpLocks noChangeShapeType="1"/>
            <a:stCxn id="10256" idx="3"/>
            <a:endCxn id="10255" idx="2"/>
          </p:cNvCxnSpPr>
          <p:nvPr/>
        </p:nvCxnSpPr>
        <p:spPr bwMode="auto">
          <a:xfrm flipV="1">
            <a:off x="4545013" y="3595688"/>
            <a:ext cx="65087" cy="320675"/>
          </a:xfrm>
          <a:prstGeom prst="bentConnector2">
            <a:avLst/>
          </a:prstGeom>
          <a:noFill/>
          <a:ln w="28575">
            <a:solidFill>
              <a:schemeClr val="tx1"/>
            </a:solidFill>
            <a:miter lim="800000"/>
            <a:headEnd/>
            <a:tailEnd/>
          </a:ln>
        </p:spPr>
      </p:cxnSp>
      <p:cxnSp>
        <p:nvCxnSpPr>
          <p:cNvPr id="10247" name="_s1033"/>
          <p:cNvCxnSpPr>
            <a:cxnSpLocks noChangeShapeType="1"/>
            <a:stCxn id="10255" idx="1"/>
            <a:endCxn id="10254" idx="2"/>
          </p:cNvCxnSpPr>
          <p:nvPr/>
        </p:nvCxnSpPr>
        <p:spPr bwMode="auto">
          <a:xfrm rot="10800000">
            <a:off x="1573213" y="3136900"/>
            <a:ext cx="1427162" cy="268288"/>
          </a:xfrm>
          <a:prstGeom prst="bentConnector2">
            <a:avLst/>
          </a:prstGeom>
          <a:noFill/>
          <a:ln w="28575">
            <a:solidFill>
              <a:schemeClr val="tx1"/>
            </a:solidFill>
            <a:miter lim="800000"/>
            <a:headEnd/>
            <a:tailEnd/>
          </a:ln>
        </p:spPr>
      </p:cxnSp>
      <p:cxnSp>
        <p:nvCxnSpPr>
          <p:cNvPr id="10248" name="_s1034"/>
          <p:cNvCxnSpPr>
            <a:cxnSpLocks noChangeShapeType="1"/>
            <a:stCxn id="10254" idx="0"/>
            <a:endCxn id="10252" idx="2"/>
          </p:cNvCxnSpPr>
          <p:nvPr/>
        </p:nvCxnSpPr>
        <p:spPr bwMode="auto">
          <a:xfrm rot="5400000" flipH="1" flipV="1">
            <a:off x="2506663" y="1731963"/>
            <a:ext cx="163512" cy="2030412"/>
          </a:xfrm>
          <a:prstGeom prst="bentConnector3">
            <a:avLst>
              <a:gd name="adj1" fmla="val 50000"/>
            </a:avLst>
          </a:prstGeom>
          <a:noFill/>
          <a:ln w="28575">
            <a:solidFill>
              <a:schemeClr val="tx1"/>
            </a:solidFill>
            <a:miter lim="800000"/>
            <a:headEnd/>
            <a:tailEnd/>
          </a:ln>
        </p:spPr>
      </p:cxnSp>
      <p:cxnSp>
        <p:nvCxnSpPr>
          <p:cNvPr id="10249" name="_s1035"/>
          <p:cNvCxnSpPr>
            <a:cxnSpLocks noChangeShapeType="1"/>
            <a:stCxn id="10253" idx="0"/>
            <a:endCxn id="10251" idx="2"/>
          </p:cNvCxnSpPr>
          <p:nvPr/>
        </p:nvCxnSpPr>
        <p:spPr bwMode="auto">
          <a:xfrm rot="16200000" flipV="1">
            <a:off x="4956969" y="1637507"/>
            <a:ext cx="268287" cy="1187450"/>
          </a:xfrm>
          <a:prstGeom prst="bentConnector3">
            <a:avLst>
              <a:gd name="adj1" fmla="val 50000"/>
            </a:avLst>
          </a:prstGeom>
          <a:noFill/>
          <a:ln w="28575">
            <a:solidFill>
              <a:schemeClr val="tx1"/>
            </a:solidFill>
            <a:miter lim="800000"/>
            <a:headEnd/>
            <a:tailEnd/>
          </a:ln>
        </p:spPr>
      </p:cxnSp>
      <p:cxnSp>
        <p:nvCxnSpPr>
          <p:cNvPr id="10250" name="_s1036"/>
          <p:cNvCxnSpPr>
            <a:cxnSpLocks noChangeShapeType="1"/>
            <a:endCxn id="10251" idx="2"/>
          </p:cNvCxnSpPr>
          <p:nvPr/>
        </p:nvCxnSpPr>
        <p:spPr bwMode="auto">
          <a:xfrm rot="5400000" flipH="1" flipV="1">
            <a:off x="4063207" y="1923256"/>
            <a:ext cx="260350" cy="608013"/>
          </a:xfrm>
          <a:prstGeom prst="bentConnector3">
            <a:avLst>
              <a:gd name="adj1" fmla="val 50000"/>
            </a:avLst>
          </a:prstGeom>
          <a:noFill/>
          <a:ln w="28575">
            <a:solidFill>
              <a:schemeClr val="tx1"/>
            </a:solidFill>
            <a:miter lim="800000"/>
            <a:headEnd/>
            <a:tailEnd/>
          </a:ln>
        </p:spPr>
      </p:cxnSp>
      <p:sp>
        <p:nvSpPr>
          <p:cNvPr id="10251" name="_s1037"/>
          <p:cNvSpPr>
            <a:spLocks noChangeArrowheads="1"/>
          </p:cNvSpPr>
          <p:nvPr/>
        </p:nvSpPr>
        <p:spPr bwMode="auto">
          <a:xfrm>
            <a:off x="4000500" y="1785938"/>
            <a:ext cx="993775" cy="311150"/>
          </a:xfrm>
          <a:prstGeom prst="roundRect">
            <a:avLst>
              <a:gd name="adj" fmla="val 16667"/>
            </a:avLst>
          </a:prstGeom>
          <a:solidFill>
            <a:schemeClr val="accent1"/>
          </a:solidFill>
          <a:ln w="9525">
            <a:solidFill>
              <a:schemeClr val="tx1"/>
            </a:solidFill>
            <a:round/>
            <a:headEnd/>
            <a:tailEnd/>
          </a:ln>
        </p:spPr>
        <p:txBody>
          <a:bodyPr wrap="none" lIns="28696" tIns="14344" rIns="28696" bIns="14344" anchor="ctr"/>
          <a:lstStyle/>
          <a:p>
            <a:pPr algn="ctr"/>
            <a:r>
              <a:rPr lang="en-CA" sz="1200" b="1">
                <a:latin typeface="Arial Rounded MT Bold" pitchFamily="34" charset="0"/>
              </a:rPr>
              <a:t>GEOGRAFIA</a:t>
            </a:r>
          </a:p>
        </p:txBody>
      </p:sp>
      <p:sp>
        <p:nvSpPr>
          <p:cNvPr id="10252" name="_s1038"/>
          <p:cNvSpPr>
            <a:spLocks noChangeArrowheads="1"/>
          </p:cNvSpPr>
          <p:nvPr/>
        </p:nvSpPr>
        <p:spPr bwMode="auto">
          <a:xfrm>
            <a:off x="2857500" y="2357438"/>
            <a:ext cx="1492250" cy="307975"/>
          </a:xfrm>
          <a:prstGeom prst="roundRect">
            <a:avLst>
              <a:gd name="adj" fmla="val 16667"/>
            </a:avLst>
          </a:prstGeom>
          <a:solidFill>
            <a:schemeClr val="accent1"/>
          </a:solidFill>
          <a:ln w="9525">
            <a:solidFill>
              <a:schemeClr val="tx1"/>
            </a:solidFill>
            <a:round/>
            <a:headEnd/>
            <a:tailEnd/>
          </a:ln>
        </p:spPr>
        <p:txBody>
          <a:bodyPr wrap="none" lIns="28696" tIns="14344" rIns="28696" bIns="14344" anchor="ctr"/>
          <a:lstStyle/>
          <a:p>
            <a:pPr algn="ctr"/>
            <a:r>
              <a:rPr lang="en-CA" sz="1000" b="1">
                <a:latin typeface="Arial Rounded MT Bold" pitchFamily="34" charset="0"/>
              </a:rPr>
              <a:t>GEOGRAFIA HUMANA</a:t>
            </a:r>
          </a:p>
        </p:txBody>
      </p:sp>
      <p:sp>
        <p:nvSpPr>
          <p:cNvPr id="10253" name="_s1039"/>
          <p:cNvSpPr>
            <a:spLocks noChangeArrowheads="1"/>
          </p:cNvSpPr>
          <p:nvPr/>
        </p:nvSpPr>
        <p:spPr bwMode="auto">
          <a:xfrm>
            <a:off x="5010150" y="2365375"/>
            <a:ext cx="1347788" cy="307975"/>
          </a:xfrm>
          <a:prstGeom prst="roundRect">
            <a:avLst>
              <a:gd name="adj" fmla="val 16667"/>
            </a:avLst>
          </a:prstGeom>
          <a:solidFill>
            <a:schemeClr val="accent1"/>
          </a:solidFill>
          <a:ln w="9525">
            <a:solidFill>
              <a:schemeClr val="tx1"/>
            </a:solidFill>
            <a:round/>
            <a:headEnd/>
            <a:tailEnd/>
          </a:ln>
        </p:spPr>
        <p:txBody>
          <a:bodyPr wrap="none" lIns="28696" tIns="14344" rIns="28696" bIns="14344" anchor="ctr"/>
          <a:lstStyle/>
          <a:p>
            <a:pPr algn="ctr"/>
            <a:r>
              <a:rPr lang="en-CA" sz="1000" b="1">
                <a:latin typeface="Arial Rounded MT Bold" pitchFamily="34" charset="0"/>
              </a:rPr>
              <a:t>GEOGRAFIA FISICA</a:t>
            </a:r>
          </a:p>
        </p:txBody>
      </p:sp>
      <p:sp>
        <p:nvSpPr>
          <p:cNvPr id="10254" name="_s1040"/>
          <p:cNvSpPr>
            <a:spLocks noChangeArrowheads="1"/>
          </p:cNvSpPr>
          <p:nvPr/>
        </p:nvSpPr>
        <p:spPr bwMode="auto">
          <a:xfrm>
            <a:off x="855663" y="2828925"/>
            <a:ext cx="1435100" cy="307975"/>
          </a:xfrm>
          <a:prstGeom prst="roundRect">
            <a:avLst>
              <a:gd name="adj" fmla="val 16667"/>
            </a:avLst>
          </a:prstGeom>
          <a:solidFill>
            <a:schemeClr val="accent1"/>
          </a:solidFill>
          <a:ln w="9525">
            <a:solidFill>
              <a:schemeClr val="tx1"/>
            </a:solidFill>
            <a:round/>
            <a:headEnd/>
            <a:tailEnd/>
          </a:ln>
        </p:spPr>
        <p:txBody>
          <a:bodyPr wrap="none" lIns="28696" tIns="14344" rIns="28696" bIns="14344" anchor="ctr"/>
          <a:lstStyle/>
          <a:p>
            <a:pPr algn="ctr"/>
            <a:r>
              <a:rPr lang="en-CA" sz="1000" b="1">
                <a:latin typeface="Arial Rounded MT Bold" pitchFamily="34" charset="0"/>
              </a:rPr>
              <a:t>GEOGRAFIA POLITICA</a:t>
            </a:r>
          </a:p>
        </p:txBody>
      </p:sp>
      <p:sp>
        <p:nvSpPr>
          <p:cNvPr id="10255" name="_s1041"/>
          <p:cNvSpPr>
            <a:spLocks noChangeArrowheads="1"/>
          </p:cNvSpPr>
          <p:nvPr/>
        </p:nvSpPr>
        <p:spPr bwMode="auto">
          <a:xfrm>
            <a:off x="3000375" y="3214688"/>
            <a:ext cx="3219450" cy="381000"/>
          </a:xfrm>
          <a:prstGeom prst="roundRect">
            <a:avLst>
              <a:gd name="adj" fmla="val 16667"/>
            </a:avLst>
          </a:prstGeom>
          <a:solidFill>
            <a:schemeClr val="accent1"/>
          </a:solidFill>
          <a:ln w="9525">
            <a:solidFill>
              <a:schemeClr val="tx1"/>
            </a:solidFill>
            <a:round/>
            <a:headEnd/>
            <a:tailEnd/>
          </a:ln>
        </p:spPr>
        <p:txBody>
          <a:bodyPr wrap="none" lIns="46440" tIns="23220" rIns="46440" bIns="23220" anchor="ctr"/>
          <a:lstStyle/>
          <a:p>
            <a:pPr algn="ctr"/>
            <a:r>
              <a:rPr lang="en-CA" sz="1200" b="1">
                <a:solidFill>
                  <a:srgbClr val="000000"/>
                </a:solidFill>
                <a:latin typeface="Arial Rounded MT Bold" pitchFamily="34" charset="0"/>
              </a:rPr>
              <a:t>Analíza relaciones entre la sociedad y </a:t>
            </a:r>
          </a:p>
          <a:p>
            <a:pPr algn="ctr"/>
            <a:r>
              <a:rPr lang="en-CA" sz="1200" b="1">
                <a:solidFill>
                  <a:srgbClr val="000000"/>
                </a:solidFill>
                <a:latin typeface="Arial Rounded MT Bold" pitchFamily="34" charset="0"/>
              </a:rPr>
              <a:t>el espacio geográfico</a:t>
            </a:r>
          </a:p>
        </p:txBody>
      </p:sp>
      <p:sp>
        <p:nvSpPr>
          <p:cNvPr id="10256" name="_s1042"/>
          <p:cNvSpPr>
            <a:spLocks noChangeArrowheads="1"/>
          </p:cNvSpPr>
          <p:nvPr/>
        </p:nvSpPr>
        <p:spPr bwMode="auto">
          <a:xfrm>
            <a:off x="1543050" y="3760788"/>
            <a:ext cx="3001963" cy="311150"/>
          </a:xfrm>
          <a:prstGeom prst="roundRect">
            <a:avLst>
              <a:gd name="adj" fmla="val 16667"/>
            </a:avLst>
          </a:prstGeom>
          <a:solidFill>
            <a:schemeClr val="accent1"/>
          </a:solidFill>
          <a:ln w="9525">
            <a:solidFill>
              <a:schemeClr val="tx1"/>
            </a:solidFill>
            <a:round/>
            <a:headEnd/>
            <a:tailEnd/>
          </a:ln>
        </p:spPr>
        <p:txBody>
          <a:bodyPr wrap="none" lIns="46440" tIns="23220" rIns="46440" bIns="23220" anchor="ctr"/>
          <a:lstStyle/>
          <a:p>
            <a:pPr algn="ctr"/>
            <a:r>
              <a:rPr lang="en-CA" sz="1200" b="1">
                <a:solidFill>
                  <a:srgbClr val="000000"/>
                </a:solidFill>
                <a:latin typeface="Arial Rounded MT Bold" pitchFamily="34" charset="0"/>
              </a:rPr>
              <a:t>Da rostro y cuerpo a los territorios</a:t>
            </a:r>
          </a:p>
        </p:txBody>
      </p:sp>
      <p:sp>
        <p:nvSpPr>
          <p:cNvPr id="10257" name="_s1043"/>
          <p:cNvSpPr>
            <a:spLocks noChangeArrowheads="1"/>
          </p:cNvSpPr>
          <p:nvPr/>
        </p:nvSpPr>
        <p:spPr bwMode="auto">
          <a:xfrm>
            <a:off x="4740275" y="3760788"/>
            <a:ext cx="3290888" cy="311150"/>
          </a:xfrm>
          <a:prstGeom prst="roundRect">
            <a:avLst>
              <a:gd name="adj" fmla="val 16667"/>
            </a:avLst>
          </a:prstGeom>
          <a:solidFill>
            <a:schemeClr val="accent1"/>
          </a:solidFill>
          <a:ln w="9525">
            <a:solidFill>
              <a:schemeClr val="tx1"/>
            </a:solidFill>
            <a:round/>
            <a:headEnd/>
            <a:tailEnd/>
          </a:ln>
        </p:spPr>
        <p:txBody>
          <a:bodyPr wrap="none" lIns="46440" tIns="23220" rIns="46440" bIns="23220" anchor="ctr"/>
          <a:lstStyle/>
          <a:p>
            <a:pPr algn="ctr"/>
            <a:r>
              <a:rPr lang="en-CA" sz="1200" b="1">
                <a:solidFill>
                  <a:srgbClr val="000000"/>
                </a:solidFill>
                <a:latin typeface="Arial Rounded MT Bold" pitchFamily="34" charset="0"/>
              </a:rPr>
              <a:t>Estudia el poder en el espacio geografico</a:t>
            </a:r>
          </a:p>
        </p:txBody>
      </p:sp>
      <p:sp>
        <p:nvSpPr>
          <p:cNvPr id="10258" name="_s1044"/>
          <p:cNvSpPr>
            <a:spLocks noChangeArrowheads="1"/>
          </p:cNvSpPr>
          <p:nvPr/>
        </p:nvSpPr>
        <p:spPr bwMode="auto">
          <a:xfrm>
            <a:off x="1543050" y="4157663"/>
            <a:ext cx="3001963" cy="311150"/>
          </a:xfrm>
          <a:prstGeom prst="roundRect">
            <a:avLst>
              <a:gd name="adj" fmla="val 16667"/>
            </a:avLst>
          </a:prstGeom>
          <a:solidFill>
            <a:schemeClr val="accent1"/>
          </a:solidFill>
          <a:ln w="9525">
            <a:solidFill>
              <a:schemeClr val="tx1"/>
            </a:solidFill>
            <a:round/>
            <a:headEnd/>
            <a:tailEnd/>
          </a:ln>
        </p:spPr>
        <p:txBody>
          <a:bodyPr wrap="none" lIns="46440" tIns="23220" rIns="46440" bIns="23220" anchor="ctr"/>
          <a:lstStyle/>
          <a:p>
            <a:pPr algn="ctr"/>
            <a:r>
              <a:rPr lang="en-CA" sz="1200" b="1">
                <a:solidFill>
                  <a:srgbClr val="000000"/>
                </a:solidFill>
                <a:latin typeface="Arial Rounded MT Bold" pitchFamily="34" charset="0"/>
              </a:rPr>
              <a:t>Da cuenta del estado y su territorio</a:t>
            </a:r>
          </a:p>
        </p:txBody>
      </p:sp>
      <p:sp>
        <p:nvSpPr>
          <p:cNvPr id="10259" name="_s1045"/>
          <p:cNvSpPr>
            <a:spLocks noChangeArrowheads="1"/>
          </p:cNvSpPr>
          <p:nvPr/>
        </p:nvSpPr>
        <p:spPr bwMode="auto">
          <a:xfrm>
            <a:off x="4740275" y="4156075"/>
            <a:ext cx="3475038" cy="415925"/>
          </a:xfrm>
          <a:prstGeom prst="roundRect">
            <a:avLst>
              <a:gd name="adj" fmla="val 16667"/>
            </a:avLst>
          </a:prstGeom>
          <a:solidFill>
            <a:schemeClr val="accent1"/>
          </a:solidFill>
          <a:ln w="9525">
            <a:solidFill>
              <a:schemeClr val="tx1"/>
            </a:solidFill>
            <a:round/>
            <a:headEnd/>
            <a:tailEnd/>
          </a:ln>
        </p:spPr>
        <p:txBody>
          <a:bodyPr wrap="none" lIns="47872" tIns="23936" rIns="47872" bIns="23936" anchor="ctr"/>
          <a:lstStyle/>
          <a:p>
            <a:pPr algn="ctr"/>
            <a:r>
              <a:rPr lang="en-CA" sz="1200" b="1">
                <a:solidFill>
                  <a:srgbClr val="000000"/>
                </a:solidFill>
                <a:latin typeface="Arial Rounded MT Bold" pitchFamily="34" charset="0"/>
              </a:rPr>
              <a:t>Analiza las relaciones entre diferentes ambitos </a:t>
            </a:r>
          </a:p>
          <a:p>
            <a:pPr algn="ctr"/>
            <a:r>
              <a:rPr lang="en-CA" sz="1200" b="1">
                <a:solidFill>
                  <a:srgbClr val="000000"/>
                </a:solidFill>
                <a:latin typeface="Arial Rounded MT Bold" pitchFamily="34" charset="0"/>
              </a:rPr>
              <a:t>territoriales</a:t>
            </a:r>
          </a:p>
        </p:txBody>
      </p:sp>
      <p:sp>
        <p:nvSpPr>
          <p:cNvPr id="10260" name="_s1046"/>
          <p:cNvSpPr>
            <a:spLocks noChangeArrowheads="1"/>
          </p:cNvSpPr>
          <p:nvPr/>
        </p:nvSpPr>
        <p:spPr bwMode="auto">
          <a:xfrm>
            <a:off x="1543050" y="4554538"/>
            <a:ext cx="3001963" cy="311150"/>
          </a:xfrm>
          <a:prstGeom prst="roundRect">
            <a:avLst>
              <a:gd name="adj" fmla="val 16667"/>
            </a:avLst>
          </a:prstGeom>
          <a:solidFill>
            <a:schemeClr val="accent1"/>
          </a:solidFill>
          <a:ln w="9525">
            <a:solidFill>
              <a:schemeClr val="tx1"/>
            </a:solidFill>
            <a:round/>
            <a:headEnd/>
            <a:tailEnd/>
          </a:ln>
        </p:spPr>
        <p:txBody>
          <a:bodyPr wrap="none" lIns="48360" tIns="24180" rIns="48360" bIns="24180" anchor="ctr"/>
          <a:lstStyle/>
          <a:p>
            <a:pPr algn="ctr"/>
            <a:r>
              <a:rPr lang="en-CA" sz="1200" b="1">
                <a:solidFill>
                  <a:srgbClr val="000000"/>
                </a:solidFill>
                <a:latin typeface="Arial Rounded MT Bold" pitchFamily="34" charset="0"/>
              </a:rPr>
              <a:t>Estudia los conflictos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43000" y="500063"/>
            <a:ext cx="7167563" cy="523875"/>
          </a:xfrm>
          <a:prstGeom prst="rect">
            <a:avLst/>
          </a:prstGeom>
        </p:spPr>
        <p:txBody>
          <a:bodyPr wrap="none">
            <a:spAutoFit/>
          </a:bodyPr>
          <a:lstStyle/>
          <a:p>
            <a:pPr fontAlgn="auto">
              <a:spcBef>
                <a:spcPts val="0"/>
              </a:spcBef>
              <a:spcAft>
                <a:spcPts val="0"/>
              </a:spcAft>
              <a:defRPr/>
            </a:pPr>
            <a:r>
              <a:rPr lang="en-CA" sz="2800" b="1" dirty="0">
                <a:effectLst>
                  <a:outerShdw blurRad="38100" dist="38100" dir="2700000" algn="tl">
                    <a:srgbClr val="000000">
                      <a:alpha val="43137"/>
                    </a:srgbClr>
                  </a:outerShdw>
                </a:effectLst>
                <a:latin typeface="Arial Rounded MT Bold" pitchFamily="34" charset="0"/>
                <a:cs typeface="+mn-cs"/>
              </a:rPr>
              <a:t>¿QUÉ HACE LA GEOGRAFÍA POLÍTICA?</a:t>
            </a:r>
            <a:endParaRPr lang="es-MX" sz="2800" b="1" dirty="0">
              <a:effectLst>
                <a:outerShdw blurRad="38100" dist="38100" dir="2700000" algn="tl">
                  <a:srgbClr val="000000">
                    <a:alpha val="43137"/>
                  </a:srgbClr>
                </a:outerShdw>
              </a:effectLst>
              <a:latin typeface="Arial Rounded MT Bold" pitchFamily="34" charset="0"/>
              <a:cs typeface="+mn-cs"/>
            </a:endParaRPr>
          </a:p>
        </p:txBody>
      </p:sp>
      <p:sp>
        <p:nvSpPr>
          <p:cNvPr id="3" name="2 Pentágono"/>
          <p:cNvSpPr/>
          <p:nvPr/>
        </p:nvSpPr>
        <p:spPr>
          <a:xfrm>
            <a:off x="857250" y="1357313"/>
            <a:ext cx="1500188" cy="928687"/>
          </a:xfrm>
          <a:prstGeom prst="homePlat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200" b="1" dirty="0">
                <a:solidFill>
                  <a:schemeClr val="tx1"/>
                </a:solidFill>
              </a:rPr>
              <a:t>Da rostro y cuerpo a los territorios</a:t>
            </a:r>
          </a:p>
        </p:txBody>
      </p:sp>
      <p:sp>
        <p:nvSpPr>
          <p:cNvPr id="11268" name="4 Rectángulo"/>
          <p:cNvSpPr>
            <a:spLocks noChangeArrowheads="1"/>
          </p:cNvSpPr>
          <p:nvPr/>
        </p:nvSpPr>
        <p:spPr bwMode="auto">
          <a:xfrm>
            <a:off x="2428875" y="1428750"/>
            <a:ext cx="6072188" cy="830263"/>
          </a:xfrm>
          <a:prstGeom prst="rect">
            <a:avLst/>
          </a:prstGeom>
          <a:noFill/>
          <a:ln w="9525">
            <a:noFill/>
            <a:miter lim="800000"/>
            <a:headEnd/>
            <a:tailEnd/>
          </a:ln>
        </p:spPr>
        <p:txBody>
          <a:bodyPr>
            <a:spAutoFit/>
          </a:bodyPr>
          <a:lstStyle/>
          <a:p>
            <a:pPr algn="just"/>
            <a:r>
              <a:rPr lang="es-ES" sz="1600" b="1">
                <a:latin typeface="Arial Rounded MT Bold" pitchFamily="34" charset="0"/>
              </a:rPr>
              <a:t>Cada lugar o territorio, cuenta con una organización política y con formas de representación de poder que son reforzadas, por ejemplo, por sus emblemas patrios.</a:t>
            </a:r>
          </a:p>
        </p:txBody>
      </p:sp>
      <p:pic>
        <p:nvPicPr>
          <p:cNvPr id="11269" name="Picture 2" descr="http://viajediario.blogsome.com/images/BANDERA%20MEXICO.jpg"/>
          <p:cNvPicPr>
            <a:picLocks noChangeAspect="1" noChangeArrowheads="1"/>
          </p:cNvPicPr>
          <p:nvPr/>
        </p:nvPicPr>
        <p:blipFill>
          <a:blip r:embed="rId2"/>
          <a:srcRect/>
          <a:stretch>
            <a:fillRect/>
          </a:stretch>
        </p:blipFill>
        <p:spPr bwMode="auto">
          <a:xfrm>
            <a:off x="2000250" y="2714625"/>
            <a:ext cx="1643063" cy="1141413"/>
          </a:xfrm>
          <a:prstGeom prst="rect">
            <a:avLst/>
          </a:prstGeom>
          <a:noFill/>
          <a:ln w="9525">
            <a:noFill/>
            <a:miter lim="800000"/>
            <a:headEnd/>
            <a:tailEnd/>
          </a:ln>
        </p:spPr>
      </p:pic>
      <p:pic>
        <p:nvPicPr>
          <p:cNvPr id="11270" name="Picture 4" descr="http://upload.wikimedia.org/wikipedia/commons/thumb/5/53/Escudo_Mexico_2009.jpg/600px-Escudo_Mexico_2009.jpg"/>
          <p:cNvPicPr>
            <a:picLocks noChangeAspect="1" noChangeArrowheads="1"/>
          </p:cNvPicPr>
          <p:nvPr/>
        </p:nvPicPr>
        <p:blipFill>
          <a:blip r:embed="rId3"/>
          <a:srcRect/>
          <a:stretch>
            <a:fillRect/>
          </a:stretch>
        </p:blipFill>
        <p:spPr bwMode="auto">
          <a:xfrm>
            <a:off x="4857750" y="2643188"/>
            <a:ext cx="1214438" cy="1214437"/>
          </a:xfrm>
          <a:prstGeom prst="rect">
            <a:avLst/>
          </a:prstGeom>
          <a:noFill/>
          <a:ln w="9525">
            <a:noFill/>
            <a:miter lim="800000"/>
            <a:headEnd/>
            <a:tailEnd/>
          </a:ln>
        </p:spPr>
      </p:pic>
      <p:sp>
        <p:nvSpPr>
          <p:cNvPr id="8" name="7 Pentágono"/>
          <p:cNvSpPr/>
          <p:nvPr/>
        </p:nvSpPr>
        <p:spPr>
          <a:xfrm>
            <a:off x="928688" y="4572000"/>
            <a:ext cx="1500187" cy="928688"/>
          </a:xfrm>
          <a:prstGeom prst="homePlat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200" b="1" dirty="0">
                <a:solidFill>
                  <a:schemeClr val="tx1"/>
                </a:solidFill>
              </a:rPr>
              <a:t>Estudia el poder en el espacio</a:t>
            </a:r>
          </a:p>
        </p:txBody>
      </p:sp>
      <p:sp>
        <p:nvSpPr>
          <p:cNvPr id="11272" name="8 Rectángulo"/>
          <p:cNvSpPr>
            <a:spLocks noChangeArrowheads="1"/>
          </p:cNvSpPr>
          <p:nvPr/>
        </p:nvSpPr>
        <p:spPr bwMode="auto">
          <a:xfrm>
            <a:off x="2571750" y="4214813"/>
            <a:ext cx="5929313" cy="1816100"/>
          </a:xfrm>
          <a:prstGeom prst="rect">
            <a:avLst/>
          </a:prstGeom>
          <a:noFill/>
          <a:ln w="9525">
            <a:noFill/>
            <a:miter lim="800000"/>
            <a:headEnd/>
            <a:tailEnd/>
          </a:ln>
        </p:spPr>
        <p:txBody>
          <a:bodyPr>
            <a:spAutoFit/>
          </a:bodyPr>
          <a:lstStyle/>
          <a:p>
            <a:pPr algn="just"/>
            <a:r>
              <a:rPr lang="es-ES" sz="1600" b="1">
                <a:latin typeface="Arial Rounded MT Bold" pitchFamily="34" charset="0"/>
              </a:rPr>
              <a:t>En las comunidades los individuos y las entidades presentan distintos grados de poder.</a:t>
            </a:r>
          </a:p>
          <a:p>
            <a:pPr algn="just"/>
            <a:r>
              <a:rPr lang="es-ES" sz="1600" b="1">
                <a:latin typeface="Arial Rounded MT Bold" pitchFamily="34" charset="0"/>
              </a:rPr>
              <a:t>Las entidades moldean las relaciones sociales que se desarrollan en diferentes espacios de acuerdo a los intereses de la comunidad.</a:t>
            </a:r>
          </a:p>
          <a:p>
            <a:pPr algn="just"/>
            <a:r>
              <a:rPr lang="es-ES" sz="1600" b="1">
                <a:latin typeface="Arial Rounded MT Bold" pitchFamily="34" charset="0"/>
              </a:rPr>
              <a:t>La contraposición de poderes genera conflictos por el control de un territorio.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entágono"/>
          <p:cNvSpPr/>
          <p:nvPr/>
        </p:nvSpPr>
        <p:spPr>
          <a:xfrm>
            <a:off x="785813" y="785813"/>
            <a:ext cx="1500187" cy="928687"/>
          </a:xfrm>
          <a:prstGeom prst="homePlat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200" b="1" dirty="0">
                <a:solidFill>
                  <a:schemeClr val="tx1"/>
                </a:solidFill>
              </a:rPr>
              <a:t>Da cuenta del estado y de su territorio</a:t>
            </a:r>
          </a:p>
        </p:txBody>
      </p:sp>
      <p:sp>
        <p:nvSpPr>
          <p:cNvPr id="12291" name="2 Rectángulo"/>
          <p:cNvSpPr>
            <a:spLocks noChangeArrowheads="1"/>
          </p:cNvSpPr>
          <p:nvPr/>
        </p:nvSpPr>
        <p:spPr bwMode="auto">
          <a:xfrm>
            <a:off x="2357438" y="714375"/>
            <a:ext cx="6072187" cy="1323975"/>
          </a:xfrm>
          <a:prstGeom prst="rect">
            <a:avLst/>
          </a:prstGeom>
          <a:noFill/>
          <a:ln w="9525">
            <a:noFill/>
            <a:miter lim="800000"/>
            <a:headEnd/>
            <a:tailEnd/>
          </a:ln>
        </p:spPr>
        <p:txBody>
          <a:bodyPr>
            <a:spAutoFit/>
          </a:bodyPr>
          <a:lstStyle/>
          <a:p>
            <a:pPr algn="just"/>
            <a:r>
              <a:rPr lang="es-ES" sz="1600" b="1">
                <a:latin typeface="Arial Rounded MT Bold" pitchFamily="34" charset="0"/>
              </a:rPr>
              <a:t>A lo largo de la historia los países se han ido configurando a través de los procesos de organización de sus comunidades, bajo la dirección de algunas elites, apoyándose en organizaciones políticas, institucionales, legales y administrativas.</a:t>
            </a:r>
            <a:endParaRPr lang="es-ES" sz="1600">
              <a:latin typeface="Arial Rounded MT Bold" pitchFamily="34" charset="0"/>
            </a:endParaRPr>
          </a:p>
        </p:txBody>
      </p:sp>
      <p:pic>
        <p:nvPicPr>
          <p:cNvPr id="16386" name="Picture 2" descr="http://www.vmapas.com/maps/48-2/Mapa_Politico_Norte_America.jpg"/>
          <p:cNvPicPr>
            <a:picLocks noChangeAspect="1" noChangeArrowheads="1"/>
          </p:cNvPicPr>
          <p:nvPr/>
        </p:nvPicPr>
        <p:blipFill>
          <a:blip r:embed="rId2"/>
          <a:srcRect l="4857" t="7212" r="7717" b="11657"/>
          <a:stretch>
            <a:fillRect/>
          </a:stretch>
        </p:blipFill>
        <p:spPr bwMode="auto">
          <a:xfrm>
            <a:off x="714375" y="2214563"/>
            <a:ext cx="3214688" cy="4017962"/>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pic>
        <p:nvPicPr>
          <p:cNvPr id="16388" name="Picture 4" descr="http://icuc.unk.edu/conference/image-files/mexico-map.gif"/>
          <p:cNvPicPr>
            <a:picLocks noChangeAspect="1" noChangeArrowheads="1"/>
          </p:cNvPicPr>
          <p:nvPr/>
        </p:nvPicPr>
        <p:blipFill>
          <a:blip r:embed="rId3"/>
          <a:srcRect/>
          <a:stretch>
            <a:fillRect/>
          </a:stretch>
        </p:blipFill>
        <p:spPr bwMode="auto">
          <a:xfrm>
            <a:off x="4286250" y="2500313"/>
            <a:ext cx="4222750" cy="340042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entágono"/>
          <p:cNvSpPr/>
          <p:nvPr/>
        </p:nvSpPr>
        <p:spPr>
          <a:xfrm>
            <a:off x="785813" y="785813"/>
            <a:ext cx="1500187" cy="928687"/>
          </a:xfrm>
          <a:prstGeom prst="homePlat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200" b="1" dirty="0">
                <a:solidFill>
                  <a:schemeClr val="tx1"/>
                </a:solidFill>
              </a:rPr>
              <a:t>Estudia los conflictos</a:t>
            </a:r>
          </a:p>
        </p:txBody>
      </p:sp>
      <p:sp>
        <p:nvSpPr>
          <p:cNvPr id="13315" name="2 Rectángulo"/>
          <p:cNvSpPr>
            <a:spLocks noChangeArrowheads="1"/>
          </p:cNvSpPr>
          <p:nvPr/>
        </p:nvSpPr>
        <p:spPr bwMode="auto">
          <a:xfrm>
            <a:off x="2357438" y="714375"/>
            <a:ext cx="6072187" cy="1570038"/>
          </a:xfrm>
          <a:prstGeom prst="rect">
            <a:avLst/>
          </a:prstGeom>
          <a:noFill/>
          <a:ln w="9525">
            <a:noFill/>
            <a:miter lim="800000"/>
            <a:headEnd/>
            <a:tailEnd/>
          </a:ln>
        </p:spPr>
        <p:txBody>
          <a:bodyPr>
            <a:spAutoFit/>
          </a:bodyPr>
          <a:lstStyle/>
          <a:p>
            <a:pPr algn="just"/>
            <a:r>
              <a:rPr lang="es-ES" sz="1600" b="1">
                <a:latin typeface="Arial Rounded MT Bold" pitchFamily="34" charset="0"/>
              </a:rPr>
              <a:t>A la hora de consolidar los territorios siempre se presentan conflictos. Normalmente las causas de estos conflictos son: Diferencias Ideológicas, económicas, políticas, étnicas y religiosas.</a:t>
            </a:r>
          </a:p>
          <a:p>
            <a:pPr algn="just"/>
            <a:endParaRPr lang="es-ES" sz="1600" b="1">
              <a:latin typeface="Arial Rounded MT Bold" pitchFamily="34" charset="0"/>
            </a:endParaRPr>
          </a:p>
          <a:p>
            <a:pPr algn="just"/>
            <a:r>
              <a:rPr lang="es-ES" sz="1600" b="1">
                <a:latin typeface="Arial Rounded MT Bold" pitchFamily="34" charset="0"/>
              </a:rPr>
              <a:t>Estos conflictos pueden llegar a transformar los territorios</a:t>
            </a:r>
            <a:r>
              <a:rPr lang="es-ES" sz="1400" b="1">
                <a:latin typeface="Arial Rounded MT Bold" pitchFamily="34" charset="0"/>
              </a:rPr>
              <a:t>.</a:t>
            </a:r>
          </a:p>
        </p:txBody>
      </p:sp>
      <p:pic>
        <p:nvPicPr>
          <p:cNvPr id="17410" name="Picture 2" descr="http://lacomunidad.elpais.com/blogfiles/jalvaro/482px-Mapa_terriotorios_palestinas_con_colonias_de_israel.gif"/>
          <p:cNvPicPr>
            <a:picLocks noChangeAspect="1" noChangeArrowheads="1"/>
          </p:cNvPicPr>
          <p:nvPr/>
        </p:nvPicPr>
        <p:blipFill>
          <a:blip r:embed="rId2"/>
          <a:srcRect/>
          <a:stretch>
            <a:fillRect/>
          </a:stretch>
        </p:blipFill>
        <p:spPr bwMode="auto">
          <a:xfrm>
            <a:off x="1071563" y="2571750"/>
            <a:ext cx="2928937" cy="3640138"/>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17414" name="Picture 6" descr="http://1.bp.blogspot.com/_MQY2teqjXzU/R-WSYJlxwrI/AAAAAAAAAQw/9DZRXu3Z3u0/s400/darfuuuuuuuuuur.png"/>
          <p:cNvPicPr>
            <a:picLocks noChangeAspect="1" noChangeArrowheads="1"/>
          </p:cNvPicPr>
          <p:nvPr/>
        </p:nvPicPr>
        <p:blipFill>
          <a:blip r:embed="rId3"/>
          <a:srcRect/>
          <a:stretch>
            <a:fillRect/>
          </a:stretch>
        </p:blipFill>
        <p:spPr bwMode="auto">
          <a:xfrm>
            <a:off x="4572000" y="2571750"/>
            <a:ext cx="3386138" cy="3643313"/>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entágono"/>
          <p:cNvSpPr/>
          <p:nvPr/>
        </p:nvSpPr>
        <p:spPr>
          <a:xfrm>
            <a:off x="642938" y="571500"/>
            <a:ext cx="1643062" cy="928688"/>
          </a:xfrm>
          <a:prstGeom prst="homePlat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200" b="1" dirty="0">
                <a:solidFill>
                  <a:schemeClr val="tx1"/>
                </a:solidFill>
                <a:latin typeface="Arial Rounded MT Bold" pitchFamily="34" charset="0"/>
              </a:rPr>
              <a:t>Analiza las relaciones entre diferentes espacios territoriales</a:t>
            </a:r>
          </a:p>
        </p:txBody>
      </p:sp>
      <p:sp>
        <p:nvSpPr>
          <p:cNvPr id="14339" name="2 Rectángulo"/>
          <p:cNvSpPr>
            <a:spLocks noChangeArrowheads="1"/>
          </p:cNvSpPr>
          <p:nvPr/>
        </p:nvSpPr>
        <p:spPr bwMode="auto">
          <a:xfrm>
            <a:off x="2428875" y="642938"/>
            <a:ext cx="6072188" cy="830262"/>
          </a:xfrm>
          <a:prstGeom prst="rect">
            <a:avLst/>
          </a:prstGeom>
          <a:noFill/>
          <a:ln w="9525">
            <a:noFill/>
            <a:miter lim="800000"/>
            <a:headEnd/>
            <a:tailEnd/>
          </a:ln>
        </p:spPr>
        <p:txBody>
          <a:bodyPr>
            <a:spAutoFit/>
          </a:bodyPr>
          <a:lstStyle/>
          <a:p>
            <a:r>
              <a:rPr lang="es-ES" sz="1600" b="1">
                <a:latin typeface="Arial Rounded MT Bold" pitchFamily="34" charset="0"/>
              </a:rPr>
              <a:t>Esta relaciones en la actualidad se han incrementado a causa de los nuevos manejos de la economía, de la informática y de la tecnología.</a:t>
            </a:r>
          </a:p>
        </p:txBody>
      </p:sp>
      <p:sp>
        <p:nvSpPr>
          <p:cNvPr id="11" name="Rectangle 3"/>
          <p:cNvSpPr txBox="1">
            <a:spLocks noChangeArrowheads="1"/>
          </p:cNvSpPr>
          <p:nvPr/>
        </p:nvSpPr>
        <p:spPr>
          <a:xfrm>
            <a:off x="571500" y="1785938"/>
            <a:ext cx="7929563" cy="1366837"/>
          </a:xfrm>
          <a:prstGeom prst="rect">
            <a:avLst/>
          </a:prstGeom>
        </p:spPr>
        <p:txBody>
          <a:bodyPr/>
          <a:lstStyle/>
          <a:p>
            <a:pPr marL="265113" indent="-265113">
              <a:spcBef>
                <a:spcPts val="250"/>
              </a:spcBef>
              <a:buClr>
                <a:schemeClr val="accent1"/>
              </a:buClr>
              <a:buSzPct val="80000"/>
              <a:buFont typeface="Wingdings 2" pitchFamily="18" charset="2"/>
              <a:buChar char=""/>
              <a:defRPr/>
            </a:pPr>
            <a:r>
              <a:rPr lang="en-US" sz="2800" b="1" dirty="0">
                <a:solidFill>
                  <a:srgbClr val="000000"/>
                </a:solidFill>
                <a:latin typeface="Geneva" charset="0"/>
                <a:cs typeface="+mn-cs"/>
              </a:rPr>
              <a:t>FRONTERA (LÍMITE):  Un </a:t>
            </a:r>
            <a:r>
              <a:rPr lang="en-US" sz="2800" b="1" dirty="0" err="1">
                <a:solidFill>
                  <a:srgbClr val="000000"/>
                </a:solidFill>
                <a:latin typeface="Geneva" charset="0"/>
                <a:cs typeface="+mn-cs"/>
              </a:rPr>
              <a:t>plano</a:t>
            </a:r>
            <a:r>
              <a:rPr lang="en-US" sz="2800" b="1" dirty="0">
                <a:solidFill>
                  <a:srgbClr val="000000"/>
                </a:solidFill>
                <a:latin typeface="Geneva" charset="0"/>
                <a:cs typeface="+mn-cs"/>
              </a:rPr>
              <a:t> vertical </a:t>
            </a:r>
            <a:r>
              <a:rPr lang="en-US" sz="2800" b="1" dirty="0" err="1">
                <a:solidFill>
                  <a:srgbClr val="000000"/>
                </a:solidFill>
                <a:latin typeface="Geneva" charset="0"/>
                <a:cs typeface="+mn-cs"/>
              </a:rPr>
              <a:t>que</a:t>
            </a:r>
            <a:r>
              <a:rPr lang="en-US" sz="2800" b="1" dirty="0">
                <a:solidFill>
                  <a:srgbClr val="000000"/>
                </a:solidFill>
                <a:latin typeface="Geneva" charset="0"/>
                <a:cs typeface="+mn-cs"/>
              </a:rPr>
              <a:t> </a:t>
            </a:r>
            <a:r>
              <a:rPr lang="en-US" sz="2800" b="1" dirty="0" err="1">
                <a:solidFill>
                  <a:srgbClr val="000000"/>
                </a:solidFill>
                <a:latin typeface="Geneva" charset="0"/>
                <a:cs typeface="+mn-cs"/>
              </a:rPr>
              <a:t>corta</a:t>
            </a:r>
            <a:r>
              <a:rPr lang="en-US" sz="2800" b="1" dirty="0">
                <a:solidFill>
                  <a:srgbClr val="000000"/>
                </a:solidFill>
                <a:latin typeface="Geneva" charset="0"/>
                <a:cs typeface="+mn-cs"/>
              </a:rPr>
              <a:t> la Tierra </a:t>
            </a:r>
            <a:r>
              <a:rPr lang="en-US" sz="2800" b="1" dirty="0" err="1">
                <a:solidFill>
                  <a:srgbClr val="000000"/>
                </a:solidFill>
                <a:latin typeface="Geneva" charset="0"/>
                <a:cs typeface="+mn-cs"/>
              </a:rPr>
              <a:t>para</a:t>
            </a:r>
            <a:r>
              <a:rPr lang="en-US" sz="2800" b="1" dirty="0">
                <a:solidFill>
                  <a:srgbClr val="000000"/>
                </a:solidFill>
                <a:latin typeface="Geneva" charset="0"/>
                <a:cs typeface="+mn-cs"/>
              </a:rPr>
              <a:t> </a:t>
            </a:r>
            <a:r>
              <a:rPr lang="en-US" sz="2800" b="1" dirty="0" err="1">
                <a:solidFill>
                  <a:srgbClr val="000000"/>
                </a:solidFill>
                <a:latin typeface="Geneva" charset="0"/>
                <a:cs typeface="+mn-cs"/>
              </a:rPr>
              <a:t>determinar</a:t>
            </a:r>
            <a:r>
              <a:rPr lang="en-US" sz="2800" b="1" dirty="0">
                <a:solidFill>
                  <a:srgbClr val="000000"/>
                </a:solidFill>
                <a:latin typeface="Geneva" charset="0"/>
                <a:cs typeface="+mn-cs"/>
              </a:rPr>
              <a:t> </a:t>
            </a:r>
            <a:r>
              <a:rPr lang="en-US" sz="2800" b="1" dirty="0" err="1">
                <a:solidFill>
                  <a:srgbClr val="000000"/>
                </a:solidFill>
                <a:latin typeface="Geneva" charset="0"/>
                <a:cs typeface="+mn-cs"/>
              </a:rPr>
              <a:t>pertenencia</a:t>
            </a:r>
            <a:endParaRPr lang="en-US" sz="1400" b="1" dirty="0">
              <a:solidFill>
                <a:srgbClr val="000000"/>
              </a:solidFill>
              <a:latin typeface="Geneva" charset="0"/>
              <a:cs typeface="+mn-cs"/>
            </a:endParaRPr>
          </a:p>
        </p:txBody>
      </p:sp>
      <p:pic>
        <p:nvPicPr>
          <p:cNvPr id="12" name="Picture 6"/>
          <p:cNvPicPr>
            <a:picLocks noChangeAspect="1" noChangeArrowheads="1"/>
          </p:cNvPicPr>
          <p:nvPr/>
        </p:nvPicPr>
        <p:blipFill>
          <a:blip r:embed="rId2"/>
          <a:srcRect/>
          <a:stretch>
            <a:fillRect/>
          </a:stretch>
        </p:blipFill>
        <p:spPr>
          <a:xfrm>
            <a:off x="2500313" y="3071813"/>
            <a:ext cx="4027487" cy="30003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43000" y="642938"/>
            <a:ext cx="6072188"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cs typeface="+mn-cs"/>
              </a:rPr>
              <a:t>FRONTERAS (LÍMITES) DE JURE</a:t>
            </a:r>
          </a:p>
        </p:txBody>
      </p:sp>
      <p:sp>
        <p:nvSpPr>
          <p:cNvPr id="15363" name="5 CuadroTexto"/>
          <p:cNvSpPr txBox="1">
            <a:spLocks noChangeArrowheads="1"/>
          </p:cNvSpPr>
          <p:nvPr/>
        </p:nvSpPr>
        <p:spPr bwMode="auto">
          <a:xfrm>
            <a:off x="1357313" y="3857625"/>
            <a:ext cx="2143125" cy="276225"/>
          </a:xfrm>
          <a:prstGeom prst="rect">
            <a:avLst/>
          </a:prstGeom>
          <a:noFill/>
          <a:ln w="9525">
            <a:noFill/>
            <a:miter lim="800000"/>
            <a:headEnd/>
            <a:tailEnd/>
          </a:ln>
        </p:spPr>
        <p:txBody>
          <a:bodyPr>
            <a:spAutoFit/>
          </a:bodyPr>
          <a:lstStyle/>
          <a:p>
            <a:r>
              <a:rPr lang="es-MX" sz="1200" b="1">
                <a:latin typeface="Arial Rounded MT Bold" pitchFamily="34" charset="0"/>
              </a:rPr>
              <a:t>Incluyentes y excluyentes</a:t>
            </a:r>
          </a:p>
        </p:txBody>
      </p:sp>
      <p:pic>
        <p:nvPicPr>
          <p:cNvPr id="4" name="Picture 2" descr="http://www.mensajeroqueretaro.com/mensajero/wp-content/uploads/2009/06/259-poemas-rio-bravo-el-paso-juarez1.jpg"/>
          <p:cNvPicPr>
            <a:picLocks noChangeAspect="1" noChangeArrowheads="1"/>
          </p:cNvPicPr>
          <p:nvPr/>
        </p:nvPicPr>
        <p:blipFill>
          <a:blip r:embed="rId2"/>
          <a:srcRect/>
          <a:stretch>
            <a:fillRect/>
          </a:stretch>
        </p:blipFill>
        <p:spPr bwMode="auto">
          <a:xfrm>
            <a:off x="4572000" y="1571625"/>
            <a:ext cx="2762250" cy="2071688"/>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15365" name="7 CuadroTexto"/>
          <p:cNvSpPr txBox="1">
            <a:spLocks noChangeArrowheads="1"/>
          </p:cNvSpPr>
          <p:nvPr/>
        </p:nvSpPr>
        <p:spPr bwMode="auto">
          <a:xfrm>
            <a:off x="5000625" y="3786188"/>
            <a:ext cx="1643063" cy="276225"/>
          </a:xfrm>
          <a:prstGeom prst="rect">
            <a:avLst/>
          </a:prstGeom>
          <a:noFill/>
          <a:ln w="9525">
            <a:noFill/>
            <a:miter lim="800000"/>
            <a:headEnd/>
            <a:tailEnd/>
          </a:ln>
        </p:spPr>
        <p:txBody>
          <a:bodyPr>
            <a:spAutoFit/>
          </a:bodyPr>
          <a:lstStyle/>
          <a:p>
            <a:r>
              <a:rPr lang="es-MX" sz="1200" b="1">
                <a:latin typeface="Arial Rounded MT Bold" pitchFamily="34" charset="0"/>
              </a:rPr>
              <a:t>Límites naturales</a:t>
            </a:r>
          </a:p>
        </p:txBody>
      </p:sp>
      <p:pic>
        <p:nvPicPr>
          <p:cNvPr id="6" name="Picture 4" descr="http://upload.wikimedia.org/wikipedia/commons/1/14/Mexican-American_border_at_Nogales.jpg"/>
          <p:cNvPicPr>
            <a:picLocks noChangeAspect="1" noChangeArrowheads="1"/>
          </p:cNvPicPr>
          <p:nvPr/>
        </p:nvPicPr>
        <p:blipFill>
          <a:blip r:embed="rId3"/>
          <a:srcRect/>
          <a:stretch>
            <a:fillRect/>
          </a:stretch>
        </p:blipFill>
        <p:spPr bwMode="auto">
          <a:xfrm>
            <a:off x="1000125" y="4214813"/>
            <a:ext cx="2894013" cy="1928812"/>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7" name="Picture 6" descr="http://3.bp.blogspot.com/_HuGcPrsjB9E/SX4mIszQ5xI/AAAAAAAAAH8/kf2y2di1kZU/S240/DSC02034.JPG"/>
          <p:cNvPicPr>
            <a:picLocks noChangeAspect="1" noChangeArrowheads="1"/>
          </p:cNvPicPr>
          <p:nvPr/>
        </p:nvPicPr>
        <p:blipFill>
          <a:blip r:embed="rId4"/>
          <a:srcRect/>
          <a:stretch>
            <a:fillRect/>
          </a:stretch>
        </p:blipFill>
        <p:spPr bwMode="auto">
          <a:xfrm>
            <a:off x="1000125" y="1500188"/>
            <a:ext cx="2782888" cy="2214562"/>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8" name="Picture 8" descr="http://3.bp.blogspot.com/_5XR93M4YAc8/Sh8CEEVhs0I/AAAAAAAAHsU/uVGuG_E8AfI/s400/La+isla+de+los+faisanes.jpg"/>
          <p:cNvPicPr>
            <a:picLocks noChangeAspect="1" noChangeArrowheads="1"/>
          </p:cNvPicPr>
          <p:nvPr/>
        </p:nvPicPr>
        <p:blipFill>
          <a:blip r:embed="rId5"/>
          <a:srcRect/>
          <a:stretch>
            <a:fillRect/>
          </a:stretch>
        </p:blipFill>
        <p:spPr bwMode="auto">
          <a:xfrm>
            <a:off x="4500563" y="4214813"/>
            <a:ext cx="3095625" cy="185737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fronterasblog.files.wordpress.com/2008/11/pertus14.jpg"/>
          <p:cNvPicPr>
            <a:picLocks noChangeAspect="1" noChangeArrowheads="1"/>
          </p:cNvPicPr>
          <p:nvPr/>
        </p:nvPicPr>
        <p:blipFill>
          <a:blip r:embed="rId2"/>
          <a:srcRect/>
          <a:stretch>
            <a:fillRect/>
          </a:stretch>
        </p:blipFill>
        <p:spPr bwMode="auto">
          <a:xfrm>
            <a:off x="571500" y="500063"/>
            <a:ext cx="3440113" cy="371475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19460" name="Picture 4" descr="http://fronterasblog.files.wordpress.com/2008/11/pertus4.jpg"/>
          <p:cNvPicPr>
            <a:picLocks noChangeAspect="1" noChangeArrowheads="1"/>
          </p:cNvPicPr>
          <p:nvPr/>
        </p:nvPicPr>
        <p:blipFill>
          <a:blip r:embed="rId3"/>
          <a:srcRect/>
          <a:stretch>
            <a:fillRect/>
          </a:stretch>
        </p:blipFill>
        <p:spPr bwMode="auto">
          <a:xfrm>
            <a:off x="4714875" y="642938"/>
            <a:ext cx="2928938" cy="219075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19462" name="Picture 6" descr="pertus6a">
            <a:hlinkClick r:id="rId4"/>
          </p:cNvPr>
          <p:cNvPicPr>
            <a:picLocks noChangeAspect="1" noChangeArrowheads="1"/>
          </p:cNvPicPr>
          <p:nvPr/>
        </p:nvPicPr>
        <p:blipFill>
          <a:blip r:embed="rId5"/>
          <a:srcRect/>
          <a:stretch>
            <a:fillRect/>
          </a:stretch>
        </p:blipFill>
        <p:spPr bwMode="auto">
          <a:xfrm>
            <a:off x="1357313" y="4429125"/>
            <a:ext cx="1928812" cy="1928813"/>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19464" name="Picture 8" descr="pertus10"/>
          <p:cNvPicPr>
            <a:picLocks noChangeAspect="1" noChangeArrowheads="1"/>
          </p:cNvPicPr>
          <p:nvPr/>
        </p:nvPicPr>
        <p:blipFill>
          <a:blip r:embed="rId6"/>
          <a:srcRect/>
          <a:stretch>
            <a:fillRect/>
          </a:stretch>
        </p:blipFill>
        <p:spPr bwMode="auto">
          <a:xfrm>
            <a:off x="6500813" y="3214688"/>
            <a:ext cx="2146300" cy="28575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19466" name="Picture 10" descr="pertus7">
            <a:hlinkClick r:id="rId7"/>
          </p:cNvPr>
          <p:cNvPicPr>
            <a:picLocks noChangeAspect="1" noChangeArrowheads="1"/>
          </p:cNvPicPr>
          <p:nvPr/>
        </p:nvPicPr>
        <p:blipFill>
          <a:blip r:embed="rId8"/>
          <a:srcRect/>
          <a:stretch>
            <a:fillRect/>
          </a:stretch>
        </p:blipFill>
        <p:spPr bwMode="auto">
          <a:xfrm>
            <a:off x="4143375" y="3429000"/>
            <a:ext cx="2039938" cy="2714625"/>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43063" y="571500"/>
            <a:ext cx="6286500"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cs typeface="+mn-cs"/>
              </a:rPr>
              <a:t>FRONTERAS (LÍMITES) DE FACTO</a:t>
            </a:r>
          </a:p>
        </p:txBody>
      </p:sp>
      <p:sp>
        <p:nvSpPr>
          <p:cNvPr id="17411" name="2 CuadroTexto"/>
          <p:cNvSpPr txBox="1">
            <a:spLocks noChangeArrowheads="1"/>
          </p:cNvSpPr>
          <p:nvPr/>
        </p:nvSpPr>
        <p:spPr bwMode="auto">
          <a:xfrm>
            <a:off x="714375" y="1214438"/>
            <a:ext cx="7858125" cy="2062162"/>
          </a:xfrm>
          <a:prstGeom prst="rect">
            <a:avLst/>
          </a:prstGeom>
          <a:noFill/>
          <a:ln w="9525">
            <a:noFill/>
            <a:miter lim="800000"/>
            <a:headEnd/>
            <a:tailEnd/>
          </a:ln>
        </p:spPr>
        <p:txBody>
          <a:bodyPr>
            <a:spAutoFit/>
          </a:bodyPr>
          <a:lstStyle/>
          <a:p>
            <a:r>
              <a:rPr lang="es-MX" sz="1600">
                <a:latin typeface="Arial Rounded MT Bold" pitchFamily="34" charset="0"/>
              </a:rPr>
              <a:t>Son límites complejos y difícil de identificar que ocurren dentro o entre países</a:t>
            </a:r>
          </a:p>
          <a:p>
            <a:endParaRPr lang="es-MX" sz="1600">
              <a:latin typeface="Arial Rounded MT Bold" pitchFamily="34" charset="0"/>
            </a:endParaRPr>
          </a:p>
          <a:p>
            <a:r>
              <a:rPr lang="es-MX" sz="1600">
                <a:latin typeface="Arial Rounded MT Bold" pitchFamily="34" charset="0"/>
              </a:rPr>
              <a:t>	Dos o más grupos de gente que se consideran cada uno</a:t>
            </a:r>
          </a:p>
          <a:p>
            <a:r>
              <a:rPr lang="es-MX" sz="1600">
                <a:latin typeface="Arial Rounded MT Bold" pitchFamily="34" charset="0"/>
              </a:rPr>
              <a:t>	radicalmente diferentes de los otros</a:t>
            </a:r>
          </a:p>
          <a:p>
            <a:endParaRPr lang="es-MX" sz="1600">
              <a:latin typeface="Arial Rounded MT Bold" pitchFamily="34" charset="0"/>
            </a:endParaRPr>
          </a:p>
          <a:p>
            <a:r>
              <a:rPr lang="es-MX" sz="1600">
                <a:latin typeface="Arial Rounded MT Bold" pitchFamily="34" charset="0"/>
              </a:rPr>
              <a:t>	Están definidos por diferencias ideológicas, culturales o étnicas, así</a:t>
            </a:r>
          </a:p>
          <a:p>
            <a:r>
              <a:rPr lang="es-MX" sz="1600">
                <a:latin typeface="Arial Rounded MT Bold" pitchFamily="34" charset="0"/>
              </a:rPr>
              <a:t>	como por conflictos históricos</a:t>
            </a:r>
          </a:p>
          <a:p>
            <a:r>
              <a:rPr lang="es-MX" sz="1600">
                <a:latin typeface="Arial Rounded MT Bold" pitchFamily="34" charset="0"/>
              </a:rPr>
              <a:t>	</a:t>
            </a:r>
          </a:p>
        </p:txBody>
      </p:sp>
      <p:pic>
        <p:nvPicPr>
          <p:cNvPr id="17412" name="Picture 2" descr="http://wpcontent.answers.com/wikipedia/commons/thumb/9/9c/Ireland_trad_counties_named.svg/330px-Ireland_trad_counties_named.svg.png"/>
          <p:cNvPicPr>
            <a:picLocks noChangeAspect="1" noChangeArrowheads="1"/>
          </p:cNvPicPr>
          <p:nvPr/>
        </p:nvPicPr>
        <p:blipFill>
          <a:blip r:embed="rId2"/>
          <a:srcRect/>
          <a:stretch>
            <a:fillRect/>
          </a:stretch>
        </p:blipFill>
        <p:spPr bwMode="auto">
          <a:xfrm>
            <a:off x="1428750" y="3286125"/>
            <a:ext cx="2151063" cy="2692400"/>
          </a:xfrm>
          <a:prstGeom prst="rect">
            <a:avLst/>
          </a:prstGeom>
          <a:noFill/>
          <a:ln w="9525">
            <a:noFill/>
            <a:miter lim="800000"/>
            <a:headEnd/>
            <a:tailEnd/>
          </a:ln>
        </p:spPr>
      </p:pic>
      <p:pic>
        <p:nvPicPr>
          <p:cNvPr id="5" name="Picture 2" descr="http://upload.wikimedia.org/wikipedia/commons/thumb/d/d1/NIrelandDerryFreeJM.jpg/300px-NIrelandDerryFreeJM.jpg"/>
          <p:cNvPicPr>
            <a:picLocks noChangeAspect="1" noChangeArrowheads="1"/>
          </p:cNvPicPr>
          <p:nvPr/>
        </p:nvPicPr>
        <p:blipFill>
          <a:blip r:embed="rId3"/>
          <a:srcRect/>
          <a:stretch>
            <a:fillRect/>
          </a:stretch>
        </p:blipFill>
        <p:spPr bwMode="auto">
          <a:xfrm>
            <a:off x="4500563" y="3500438"/>
            <a:ext cx="3276600" cy="228600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Rectángulo"/>
          <p:cNvSpPr>
            <a:spLocks noChangeArrowheads="1"/>
          </p:cNvSpPr>
          <p:nvPr/>
        </p:nvSpPr>
        <p:spPr bwMode="auto">
          <a:xfrm>
            <a:off x="428625" y="1143000"/>
            <a:ext cx="8143875" cy="4340225"/>
          </a:xfrm>
          <a:prstGeom prst="rect">
            <a:avLst/>
          </a:prstGeom>
          <a:noFill/>
          <a:ln w="9525">
            <a:noFill/>
            <a:miter lim="800000"/>
            <a:headEnd/>
            <a:tailEnd/>
          </a:ln>
        </p:spPr>
        <p:txBody>
          <a:bodyPr>
            <a:spAutoFit/>
          </a:bodyPr>
          <a:lstStyle/>
          <a:p>
            <a:r>
              <a:rPr lang="es-MX" sz="1200">
                <a:latin typeface="Arial Rounded MT Bold" pitchFamily="34" charset="0"/>
              </a:rPr>
              <a:t>En 1920 se otorga la independencia a 26 condados de mayoría católica. Irlanda del Sur se convirtió en una región autónoma dentro del Reino Unido. Los otros seis condados ubicados en el Noreste pasaron a ser Irlanda del Norte llamada Ulster, la cual tiene la mayoría de población protestante (66%).1922 Irlanda del Sur declaró la independencia y se convirtió en el Estado Irlandés Libre, pero se hallaba dividido entre católicos y protestantes.</a:t>
            </a:r>
          </a:p>
          <a:p>
            <a:endParaRPr lang="es-MX" sz="1200">
              <a:latin typeface="Arial Rounded MT Bold" pitchFamily="34" charset="0"/>
            </a:endParaRPr>
          </a:p>
          <a:p>
            <a:r>
              <a:rPr lang="es-MX" sz="1200">
                <a:latin typeface="Arial Rounded MT Bold" pitchFamily="34" charset="0"/>
              </a:rPr>
              <a:t>En 1949 Irlanda es finalmente declarada una república independiente, pero el Ulster permanece bajo dominio inglés y por lo tanto, comienzan las reclamaciones del gobierno Irlandés y del IRA por conseguir la unión de que se hablaba anteriormente.</a:t>
            </a:r>
          </a:p>
          <a:p>
            <a:endParaRPr lang="es-MX" sz="1200">
              <a:latin typeface="Arial Rounded MT Bold" pitchFamily="34" charset="0"/>
            </a:endParaRPr>
          </a:p>
          <a:p>
            <a:r>
              <a:rPr lang="es-MX" sz="1200">
                <a:latin typeface="Arial Rounded MT Bold" pitchFamily="34" charset="0"/>
              </a:rPr>
              <a:t>En Irlanda del norte la minoría católica es discriminada por los protestantes. Se les niega educación, empleo y posibilidades económicas.</a:t>
            </a:r>
          </a:p>
          <a:p>
            <a:endParaRPr lang="es-MX" sz="1200">
              <a:latin typeface="Arial Rounded MT Bold" pitchFamily="34" charset="0"/>
            </a:endParaRPr>
          </a:p>
          <a:p>
            <a:r>
              <a:rPr lang="es-MX" sz="1200">
                <a:latin typeface="Arial Rounded MT Bold" pitchFamily="34" charset="0"/>
              </a:rPr>
              <a:t>En 1967 se forma la NICRA (</a:t>
            </a:r>
            <a:r>
              <a:rPr lang="es-MX" sz="1200" i="1">
                <a:latin typeface="Arial Rounded MT Bold" pitchFamily="34" charset="0"/>
              </a:rPr>
              <a:t>Northern Ireland Civil Rights Asociation</a:t>
            </a:r>
            <a:r>
              <a:rPr lang="es-MX" sz="1200">
                <a:latin typeface="Arial Rounded MT Bold" pitchFamily="34" charset="0"/>
              </a:rPr>
              <a:t>), formada por gente de las dos religiones, que procurará lograr un tratamiento igualitario para todos los irlandeses del norte. En la manifestación pacífica en Belfast en 1968 en la cual no solo pedían por los derechos de los católicos, sino por la paz, pues intensos conflictos se habían desarrollado en los últimos meses, es reprimida violentamente por el ejército británico.</a:t>
            </a:r>
          </a:p>
          <a:p>
            <a:endParaRPr lang="es-MX" sz="1200">
              <a:latin typeface="Arial Rounded MT Bold" pitchFamily="34" charset="0"/>
            </a:endParaRPr>
          </a:p>
          <a:p>
            <a:r>
              <a:rPr lang="es-MX" sz="1200">
                <a:latin typeface="Arial Rounded MT Bold" pitchFamily="34" charset="0"/>
              </a:rPr>
              <a:t>Tras este hecho nace el IRA Provisional en 1969 en donde la minoría católica de Irlanda del Norte lanza una campaña para defender sus derechos civiles exigiendo un mejor trato de los protestantes. A consecuencia de ella se produce una ola de disturbios. Al año siguiente, el ejército británico es enviado a Irlanda del Norte. A pesar de las reformas en los derechos civiles, se registran los peores enfrentamientos en 50 años.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aularagon.org/files/espa/Atlas/BELGIUM.GIF"/>
          <p:cNvPicPr>
            <a:picLocks noChangeAspect="1" noChangeArrowheads="1"/>
          </p:cNvPicPr>
          <p:nvPr/>
        </p:nvPicPr>
        <p:blipFill>
          <a:blip r:embed="rId2"/>
          <a:srcRect/>
          <a:stretch>
            <a:fillRect/>
          </a:stretch>
        </p:blipFill>
        <p:spPr bwMode="auto">
          <a:xfrm>
            <a:off x="1143000" y="4000500"/>
            <a:ext cx="2536825" cy="214312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19459" name="Picture 8" descr="http://upload.wikimedia.org/wikipedia/commons/thumb/2/26/Administrative_regions_of_Belgium.svg/425px-Administrative_regions_of_Belgium.svg.png"/>
          <p:cNvPicPr>
            <a:picLocks noChangeAspect="1" noChangeArrowheads="1"/>
          </p:cNvPicPr>
          <p:nvPr/>
        </p:nvPicPr>
        <p:blipFill>
          <a:blip r:embed="rId3"/>
          <a:srcRect/>
          <a:stretch>
            <a:fillRect/>
          </a:stretch>
        </p:blipFill>
        <p:spPr bwMode="auto">
          <a:xfrm>
            <a:off x="4214813" y="2571750"/>
            <a:ext cx="4459287" cy="3714750"/>
          </a:xfrm>
          <a:prstGeom prst="rect">
            <a:avLst/>
          </a:prstGeom>
          <a:noFill/>
          <a:ln w="9525">
            <a:noFill/>
            <a:miter lim="800000"/>
            <a:headEnd/>
            <a:tailEnd/>
          </a:ln>
        </p:spPr>
      </p:pic>
      <p:pic>
        <p:nvPicPr>
          <p:cNvPr id="21514" name="Picture 10" descr="Belgium Map Europe"/>
          <p:cNvPicPr>
            <a:picLocks noChangeAspect="1" noChangeArrowheads="1"/>
          </p:cNvPicPr>
          <p:nvPr/>
        </p:nvPicPr>
        <p:blipFill>
          <a:blip r:embed="rId4"/>
          <a:srcRect/>
          <a:stretch>
            <a:fillRect/>
          </a:stretch>
        </p:blipFill>
        <p:spPr bwMode="auto">
          <a:xfrm>
            <a:off x="785813" y="714375"/>
            <a:ext cx="3106737" cy="2933700"/>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1000125" y="785813"/>
            <a:ext cx="7000875" cy="1500187"/>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s-MX"/>
          </a:p>
        </p:txBody>
      </p:sp>
      <p:sp>
        <p:nvSpPr>
          <p:cNvPr id="3" name="2 CuadroTexto"/>
          <p:cNvSpPr txBox="1"/>
          <p:nvPr/>
        </p:nvSpPr>
        <p:spPr>
          <a:xfrm>
            <a:off x="1285875" y="1000125"/>
            <a:ext cx="6500813" cy="1200150"/>
          </a:xfrm>
          <a:prstGeom prst="rect">
            <a:avLst/>
          </a:prstGeom>
          <a:noFill/>
        </p:spPr>
        <p:txBody>
          <a:bodyPr>
            <a:spAutoFit/>
          </a:bodyPr>
          <a:lstStyle/>
          <a:p>
            <a:pPr algn="just">
              <a:defRPr/>
            </a:pPr>
            <a:r>
              <a:rPr lang="es-MX" b="1" dirty="0">
                <a:effectLst>
                  <a:outerShdw blurRad="38100" dist="38100" dir="2700000" algn="tl">
                    <a:srgbClr val="000000">
                      <a:alpha val="43137"/>
                    </a:srgbClr>
                  </a:outerShdw>
                </a:effectLst>
                <a:latin typeface="Arial Rounded MT Bold" pitchFamily="34" charset="0"/>
              </a:rPr>
              <a:t>EL TAMAÑO Y FORMA DE UN PAÍS PUEDE LLEGAR A INFLUIR EN LA ESTABILIDAD SU POLÍTICA , PERO NUNCA DETERMINA EL BIENESTAR SOCIAL, POLÍTICO O ECONÓMICO DE ÉSTE.</a:t>
            </a:r>
          </a:p>
        </p:txBody>
      </p:sp>
      <p:pic>
        <p:nvPicPr>
          <p:cNvPr id="48130" name="Picture 2" descr="http://www.viajeasuiza.com/img/mapa-de-suiza1.jpg"/>
          <p:cNvPicPr>
            <a:picLocks noChangeAspect="1" noChangeArrowheads="1"/>
          </p:cNvPicPr>
          <p:nvPr/>
        </p:nvPicPr>
        <p:blipFill>
          <a:blip r:embed="rId2"/>
          <a:srcRect/>
          <a:stretch>
            <a:fillRect/>
          </a:stretch>
        </p:blipFill>
        <p:spPr bwMode="auto">
          <a:xfrm>
            <a:off x="571500" y="3143250"/>
            <a:ext cx="3784600" cy="1928813"/>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48132" name="Picture 4" descr="http://www.mapsguides.com/imgpl/map22.gif"/>
          <p:cNvPicPr>
            <a:picLocks noChangeAspect="1" noChangeArrowheads="1"/>
          </p:cNvPicPr>
          <p:nvPr/>
        </p:nvPicPr>
        <p:blipFill>
          <a:blip r:embed="rId3"/>
          <a:srcRect/>
          <a:stretch>
            <a:fillRect/>
          </a:stretch>
        </p:blipFill>
        <p:spPr bwMode="auto">
          <a:xfrm>
            <a:off x="4714875" y="2928938"/>
            <a:ext cx="3786188" cy="2255837"/>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20486" name="6 Rectángulo"/>
          <p:cNvSpPr>
            <a:spLocks noChangeArrowheads="1"/>
          </p:cNvSpPr>
          <p:nvPr/>
        </p:nvSpPr>
        <p:spPr bwMode="auto">
          <a:xfrm>
            <a:off x="5357813" y="5572125"/>
            <a:ext cx="1992312" cy="369888"/>
          </a:xfrm>
          <a:prstGeom prst="rect">
            <a:avLst/>
          </a:prstGeom>
          <a:noFill/>
          <a:ln w="9525">
            <a:noFill/>
            <a:miter lim="800000"/>
            <a:headEnd/>
            <a:tailEnd/>
          </a:ln>
        </p:spPr>
        <p:txBody>
          <a:bodyPr wrap="none">
            <a:spAutoFit/>
          </a:bodyPr>
          <a:lstStyle/>
          <a:p>
            <a:r>
              <a:rPr lang="es-MX"/>
              <a:t>2 millones de km²</a:t>
            </a:r>
          </a:p>
        </p:txBody>
      </p:sp>
      <p:sp>
        <p:nvSpPr>
          <p:cNvPr id="20487" name="7 Rectángulo"/>
          <p:cNvSpPr>
            <a:spLocks noChangeArrowheads="1"/>
          </p:cNvSpPr>
          <p:nvPr/>
        </p:nvSpPr>
        <p:spPr bwMode="auto">
          <a:xfrm>
            <a:off x="1857375" y="5500688"/>
            <a:ext cx="1338263" cy="369887"/>
          </a:xfrm>
          <a:prstGeom prst="rect">
            <a:avLst/>
          </a:prstGeom>
          <a:noFill/>
          <a:ln w="9525">
            <a:noFill/>
            <a:miter lim="800000"/>
            <a:headEnd/>
            <a:tailEnd/>
          </a:ln>
        </p:spPr>
        <p:txBody>
          <a:bodyPr wrap="none">
            <a:spAutoFit/>
          </a:bodyPr>
          <a:lstStyle/>
          <a:p>
            <a:r>
              <a:rPr lang="es-MX"/>
              <a:t>41.285 km²</a:t>
            </a:r>
          </a:p>
        </p:txBody>
      </p:sp>
      <p:sp>
        <p:nvSpPr>
          <p:cNvPr id="20488" name="8 Rectángulo"/>
          <p:cNvSpPr>
            <a:spLocks noChangeArrowheads="1"/>
          </p:cNvSpPr>
          <p:nvPr/>
        </p:nvSpPr>
        <p:spPr bwMode="auto">
          <a:xfrm>
            <a:off x="1214438" y="5857875"/>
            <a:ext cx="2865437" cy="369888"/>
          </a:xfrm>
          <a:prstGeom prst="rect">
            <a:avLst/>
          </a:prstGeom>
          <a:noFill/>
          <a:ln w="9525">
            <a:noFill/>
            <a:miter lim="800000"/>
            <a:headEnd/>
            <a:tailEnd/>
          </a:ln>
        </p:spPr>
        <p:txBody>
          <a:bodyPr wrap="none">
            <a:spAutoFit/>
          </a:bodyPr>
          <a:lstStyle/>
          <a:p>
            <a:r>
              <a:rPr lang="es-MX"/>
              <a:t>7,6 millones de habitantes</a:t>
            </a:r>
          </a:p>
        </p:txBody>
      </p:sp>
      <p:sp>
        <p:nvSpPr>
          <p:cNvPr id="20489" name="9 Rectángulo"/>
          <p:cNvSpPr>
            <a:spLocks noChangeArrowheads="1"/>
          </p:cNvSpPr>
          <p:nvPr/>
        </p:nvSpPr>
        <p:spPr bwMode="auto">
          <a:xfrm>
            <a:off x="4929188" y="5929313"/>
            <a:ext cx="2813050" cy="369887"/>
          </a:xfrm>
          <a:prstGeom prst="rect">
            <a:avLst/>
          </a:prstGeom>
          <a:noFill/>
          <a:ln w="9525">
            <a:noFill/>
            <a:miter lim="800000"/>
            <a:headEnd/>
            <a:tailEnd/>
          </a:ln>
        </p:spPr>
        <p:txBody>
          <a:bodyPr wrap="none">
            <a:spAutoFit/>
          </a:bodyPr>
          <a:lstStyle/>
          <a:p>
            <a:r>
              <a:rPr lang="es-MX"/>
              <a:t>107 millones de personas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p:cNvPicPr>
            <a:picLocks noChangeAspect="1" noChangeArrowheads="1"/>
          </p:cNvPicPr>
          <p:nvPr/>
        </p:nvPicPr>
        <p:blipFill>
          <a:blip r:embed="rId2"/>
          <a:srcRect/>
          <a:stretch>
            <a:fillRect/>
          </a:stretch>
        </p:blipFill>
        <p:spPr>
          <a:xfrm>
            <a:off x="1285875" y="928688"/>
            <a:ext cx="6438900" cy="328612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21507" name="2 Rectángulo"/>
          <p:cNvSpPr>
            <a:spLocks noChangeArrowheads="1"/>
          </p:cNvSpPr>
          <p:nvPr/>
        </p:nvSpPr>
        <p:spPr bwMode="auto">
          <a:xfrm>
            <a:off x="3286125" y="5143500"/>
            <a:ext cx="2608263" cy="369888"/>
          </a:xfrm>
          <a:prstGeom prst="rect">
            <a:avLst/>
          </a:prstGeom>
          <a:noFill/>
          <a:ln w="9525">
            <a:noFill/>
            <a:miter lim="800000"/>
            <a:headEnd/>
            <a:tailEnd/>
          </a:ln>
        </p:spPr>
        <p:txBody>
          <a:bodyPr wrap="none">
            <a:spAutoFit/>
          </a:bodyPr>
          <a:lstStyle/>
          <a:p>
            <a:r>
              <a:rPr lang="es-MX"/>
              <a:t>310 millones habitantes</a:t>
            </a:r>
          </a:p>
        </p:txBody>
      </p:sp>
      <p:sp>
        <p:nvSpPr>
          <p:cNvPr id="21508" name="4 Rectángulo"/>
          <p:cNvSpPr>
            <a:spLocks noChangeArrowheads="1"/>
          </p:cNvSpPr>
          <p:nvPr/>
        </p:nvSpPr>
        <p:spPr bwMode="auto">
          <a:xfrm>
            <a:off x="3714750" y="4714875"/>
            <a:ext cx="1658938" cy="369888"/>
          </a:xfrm>
          <a:prstGeom prst="rect">
            <a:avLst/>
          </a:prstGeom>
          <a:noFill/>
          <a:ln w="9525">
            <a:noFill/>
            <a:miter lim="800000"/>
            <a:headEnd/>
            <a:tailEnd/>
          </a:ln>
        </p:spPr>
        <p:txBody>
          <a:bodyPr wrap="none">
            <a:spAutoFit/>
          </a:bodyPr>
          <a:lstStyle/>
          <a:p>
            <a:r>
              <a:rPr lang="es-MX"/>
              <a:t>9.631.418 km²</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harpercollege.edu/mhealy/geogres/maps/segif/secambfb.gif"/>
          <p:cNvPicPr>
            <a:picLocks noChangeAspect="1" noChangeArrowheads="1"/>
          </p:cNvPicPr>
          <p:nvPr/>
        </p:nvPicPr>
        <p:blipFill>
          <a:blip r:embed="rId2"/>
          <a:srcRect/>
          <a:stretch>
            <a:fillRect/>
          </a:stretch>
        </p:blipFill>
        <p:spPr bwMode="auto">
          <a:xfrm>
            <a:off x="714375" y="1500188"/>
            <a:ext cx="3590925" cy="385762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4" name="3 CuadroTexto"/>
          <p:cNvSpPr txBox="1"/>
          <p:nvPr/>
        </p:nvSpPr>
        <p:spPr>
          <a:xfrm>
            <a:off x="1643063" y="571500"/>
            <a:ext cx="6286500" cy="523875"/>
          </a:xfrm>
          <a:prstGeom prst="rect">
            <a:avLst/>
          </a:prstGeom>
          <a:noFill/>
        </p:spPr>
        <p:txBody>
          <a:bodyPr>
            <a:spAutoFit/>
          </a:bodyPr>
          <a:lstStyle/>
          <a:p>
            <a:pPr fontAlgn="auto">
              <a:spcBef>
                <a:spcPts val="0"/>
              </a:spcBef>
              <a:spcAft>
                <a:spcPts val="0"/>
              </a:spcAft>
              <a:defRPr/>
            </a:pPr>
            <a:r>
              <a:rPr lang="es-MX" sz="2800" b="1" dirty="0">
                <a:effectLst>
                  <a:outerShdw blurRad="38100" dist="38100" dir="2700000" algn="tl">
                    <a:srgbClr val="000000">
                      <a:alpha val="43137"/>
                    </a:srgbClr>
                  </a:outerShdw>
                </a:effectLst>
                <a:latin typeface="Arial Rounded MT Bold" pitchFamily="34" charset="0"/>
                <a:cs typeface="+mn-cs"/>
              </a:rPr>
              <a:t>MORFOLOGÍA TERRITORIAL</a:t>
            </a:r>
          </a:p>
        </p:txBody>
      </p:sp>
      <p:sp>
        <p:nvSpPr>
          <p:cNvPr id="5" name="4 CuadroTexto"/>
          <p:cNvSpPr txBox="1"/>
          <p:nvPr/>
        </p:nvSpPr>
        <p:spPr>
          <a:xfrm>
            <a:off x="1428750" y="5643563"/>
            <a:ext cx="6715125" cy="646112"/>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Rounded MT Bold" pitchFamily="34" charset="0"/>
                <a:cs typeface="Arial" charset="0"/>
              </a:rPr>
              <a:t>COMPACTO: </a:t>
            </a:r>
            <a:r>
              <a:rPr lang="es-MX" b="1" dirty="0">
                <a:effectLst>
                  <a:outerShdw blurRad="38100" dist="38100" dir="2700000" algn="tl">
                    <a:srgbClr val="000000">
                      <a:alpha val="43137"/>
                    </a:srgbClr>
                  </a:outerShdw>
                </a:effectLst>
                <a:latin typeface="Arial Rounded MT Bold" pitchFamily="34" charset="0"/>
                <a:cs typeface="Arial" charset="0"/>
              </a:rPr>
              <a:t>La distancia del centro del país a sus límites es relativamente la misma</a:t>
            </a:r>
          </a:p>
        </p:txBody>
      </p:sp>
      <p:sp>
        <p:nvSpPr>
          <p:cNvPr id="22533" name="6 CuadroTexto"/>
          <p:cNvSpPr txBox="1">
            <a:spLocks noChangeArrowheads="1"/>
          </p:cNvSpPr>
          <p:nvPr/>
        </p:nvSpPr>
        <p:spPr bwMode="auto">
          <a:xfrm>
            <a:off x="1357313" y="2357438"/>
            <a:ext cx="1357312" cy="369887"/>
          </a:xfrm>
          <a:prstGeom prst="rect">
            <a:avLst/>
          </a:prstGeom>
          <a:noFill/>
          <a:ln w="9525">
            <a:noFill/>
            <a:miter lim="800000"/>
            <a:headEnd/>
            <a:tailEnd/>
          </a:ln>
        </p:spPr>
        <p:txBody>
          <a:bodyPr>
            <a:spAutoFit/>
          </a:bodyPr>
          <a:lstStyle/>
          <a:p>
            <a:r>
              <a:rPr lang="es-MX">
                <a:latin typeface="Arial Rounded MT Bold" pitchFamily="34" charset="0"/>
              </a:rPr>
              <a:t>Camboya</a:t>
            </a:r>
          </a:p>
        </p:txBody>
      </p:sp>
      <p:pic>
        <p:nvPicPr>
          <p:cNvPr id="6" name="Picture 5"/>
          <p:cNvPicPr>
            <a:picLocks noChangeAspect="1" noChangeArrowheads="1"/>
          </p:cNvPicPr>
          <p:nvPr/>
        </p:nvPicPr>
        <p:blipFill>
          <a:blip r:embed="rId3"/>
          <a:srcRect/>
          <a:stretch>
            <a:fillRect/>
          </a:stretch>
        </p:blipFill>
        <p:spPr>
          <a:xfrm>
            <a:off x="4643438" y="1500188"/>
            <a:ext cx="3606800" cy="385762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22535" name="6 CuadroTexto"/>
          <p:cNvSpPr txBox="1">
            <a:spLocks noChangeArrowheads="1"/>
          </p:cNvSpPr>
          <p:nvPr/>
        </p:nvSpPr>
        <p:spPr bwMode="auto">
          <a:xfrm>
            <a:off x="5357813" y="3357563"/>
            <a:ext cx="1357312" cy="369887"/>
          </a:xfrm>
          <a:prstGeom prst="rect">
            <a:avLst/>
          </a:prstGeom>
          <a:noFill/>
          <a:ln w="9525">
            <a:noFill/>
            <a:miter lim="800000"/>
            <a:headEnd/>
            <a:tailEnd/>
          </a:ln>
        </p:spPr>
        <p:txBody>
          <a:bodyPr>
            <a:spAutoFit/>
          </a:bodyPr>
          <a:lstStyle/>
          <a:p>
            <a:r>
              <a:rPr lang="es-MX">
                <a:latin typeface="Arial Rounded MT Bold" pitchFamily="34" charset="0"/>
              </a:rPr>
              <a:t>Zimbawe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http://www.harpercollege.edu/mhealy/geogres/maps/segif/sevietfb.gif"/>
          <p:cNvPicPr>
            <a:picLocks noChangeAspect="1" noChangeArrowheads="1"/>
          </p:cNvPicPr>
          <p:nvPr/>
        </p:nvPicPr>
        <p:blipFill>
          <a:blip r:embed="rId2"/>
          <a:srcRect/>
          <a:stretch>
            <a:fillRect/>
          </a:stretch>
        </p:blipFill>
        <p:spPr bwMode="auto">
          <a:xfrm>
            <a:off x="714375" y="642938"/>
            <a:ext cx="2571750" cy="551497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20483" name="Picture 2" descr="http://www.harpercollege.edu/mhealy/geogres/maps/smgif/smchilfb.gif"/>
          <p:cNvPicPr>
            <a:picLocks noChangeAspect="1" noChangeArrowheads="1"/>
          </p:cNvPicPr>
          <p:nvPr/>
        </p:nvPicPr>
        <p:blipFill>
          <a:blip r:embed="rId3"/>
          <a:srcRect/>
          <a:stretch>
            <a:fillRect/>
          </a:stretch>
        </p:blipFill>
        <p:spPr bwMode="auto">
          <a:xfrm>
            <a:off x="5786438" y="642938"/>
            <a:ext cx="2571750" cy="551497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4" name="3 CuadroTexto"/>
          <p:cNvSpPr txBox="1"/>
          <p:nvPr/>
        </p:nvSpPr>
        <p:spPr>
          <a:xfrm>
            <a:off x="3643313" y="2714625"/>
            <a:ext cx="1643062" cy="1477963"/>
          </a:xfrm>
          <a:prstGeom prst="rect">
            <a:avLst/>
          </a:prstGeom>
          <a:noFill/>
        </p:spPr>
        <p:txBody>
          <a:bodyPr>
            <a:spAutoFit/>
          </a:bodyPr>
          <a:lstStyle/>
          <a:p>
            <a:pPr algn="ctr">
              <a:defRPr/>
            </a:pPr>
            <a:r>
              <a:rPr lang="es-MX" dirty="0">
                <a:solidFill>
                  <a:srgbClr val="C00000"/>
                </a:solidFill>
                <a:effectLst>
                  <a:outerShdw blurRad="38100" dist="38100" dir="2700000" algn="tl">
                    <a:srgbClr val="000000">
                      <a:alpha val="43137"/>
                    </a:srgbClr>
                  </a:outerShdw>
                </a:effectLst>
                <a:latin typeface="Arial Rounded MT Bold" pitchFamily="34" charset="0"/>
                <a:cs typeface="Arial" charset="0"/>
              </a:rPr>
              <a:t>ELONGADO: </a:t>
            </a:r>
            <a:r>
              <a:rPr lang="es-MX" dirty="0">
                <a:effectLst>
                  <a:outerShdw blurRad="38100" dist="38100" dir="2700000" algn="tl">
                    <a:srgbClr val="000000">
                      <a:alpha val="43137"/>
                    </a:srgbClr>
                  </a:outerShdw>
                </a:effectLst>
                <a:latin typeface="Arial Rounded MT Bold" pitchFamily="34" charset="0"/>
                <a:cs typeface="Arial" charset="0"/>
              </a:rPr>
              <a:t>presentan una forma angosta y alargada</a:t>
            </a:r>
          </a:p>
        </p:txBody>
      </p:sp>
      <p:sp>
        <p:nvSpPr>
          <p:cNvPr id="23557" name="4 CuadroTexto"/>
          <p:cNvSpPr txBox="1">
            <a:spLocks noChangeArrowheads="1"/>
          </p:cNvSpPr>
          <p:nvPr/>
        </p:nvSpPr>
        <p:spPr bwMode="auto">
          <a:xfrm>
            <a:off x="714375" y="5715000"/>
            <a:ext cx="1357313" cy="369888"/>
          </a:xfrm>
          <a:prstGeom prst="rect">
            <a:avLst/>
          </a:prstGeom>
          <a:noFill/>
          <a:ln w="9525">
            <a:noFill/>
            <a:miter lim="800000"/>
            <a:headEnd/>
            <a:tailEnd/>
          </a:ln>
        </p:spPr>
        <p:txBody>
          <a:bodyPr>
            <a:spAutoFit/>
          </a:bodyPr>
          <a:lstStyle/>
          <a:p>
            <a:r>
              <a:rPr lang="es-MX">
                <a:latin typeface="Arial Rounded MT Bold" pitchFamily="34" charset="0"/>
              </a:rPr>
              <a:t>Vietnam</a:t>
            </a:r>
          </a:p>
        </p:txBody>
      </p:sp>
      <p:sp>
        <p:nvSpPr>
          <p:cNvPr id="23558" name="5 CuadroTexto"/>
          <p:cNvSpPr txBox="1">
            <a:spLocks noChangeArrowheads="1"/>
          </p:cNvSpPr>
          <p:nvPr/>
        </p:nvSpPr>
        <p:spPr bwMode="auto">
          <a:xfrm>
            <a:off x="5786438" y="4714875"/>
            <a:ext cx="928687" cy="369888"/>
          </a:xfrm>
          <a:prstGeom prst="rect">
            <a:avLst/>
          </a:prstGeom>
          <a:noFill/>
          <a:ln w="9525">
            <a:noFill/>
            <a:miter lim="800000"/>
            <a:headEnd/>
            <a:tailEnd/>
          </a:ln>
        </p:spPr>
        <p:txBody>
          <a:bodyPr>
            <a:spAutoFit/>
          </a:bodyPr>
          <a:lstStyle/>
          <a:p>
            <a:r>
              <a:rPr lang="es-MX">
                <a:latin typeface="Arial Rounded MT Bold" pitchFamily="34" charset="0"/>
              </a:rPr>
              <a:t>Chile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harpercollege.edu/mhealy/geogres/maps/segif/seindofb.gif"/>
          <p:cNvPicPr>
            <a:picLocks noChangeAspect="1" noChangeArrowheads="1"/>
          </p:cNvPicPr>
          <p:nvPr/>
        </p:nvPicPr>
        <p:blipFill>
          <a:blip r:embed="rId2"/>
          <a:srcRect/>
          <a:stretch>
            <a:fillRect/>
          </a:stretch>
        </p:blipFill>
        <p:spPr bwMode="auto">
          <a:xfrm>
            <a:off x="642938" y="1143000"/>
            <a:ext cx="5160962" cy="2643188"/>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21507" name="Picture 4" descr="http://www.harpercollege.edu/mhealy/geogres/maps/segif/sephilfb.gif"/>
          <p:cNvPicPr>
            <a:picLocks noChangeAspect="1" noChangeArrowheads="1"/>
          </p:cNvPicPr>
          <p:nvPr/>
        </p:nvPicPr>
        <p:blipFill>
          <a:blip r:embed="rId3"/>
          <a:srcRect/>
          <a:stretch>
            <a:fillRect/>
          </a:stretch>
        </p:blipFill>
        <p:spPr bwMode="auto">
          <a:xfrm>
            <a:off x="6072188" y="785813"/>
            <a:ext cx="2428875" cy="5208587"/>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4" name="3 CuadroTexto"/>
          <p:cNvSpPr txBox="1"/>
          <p:nvPr/>
        </p:nvSpPr>
        <p:spPr>
          <a:xfrm>
            <a:off x="1071563" y="4572000"/>
            <a:ext cx="4572000" cy="646113"/>
          </a:xfrm>
          <a:prstGeom prst="rect">
            <a:avLst/>
          </a:prstGeom>
          <a:noFill/>
        </p:spPr>
        <p:txBody>
          <a:bodyPr>
            <a:spAutoFit/>
          </a:bodyPr>
          <a:lstStyle/>
          <a:p>
            <a:pPr>
              <a:defRPr/>
            </a:pPr>
            <a:r>
              <a:rPr lang="es-MX" dirty="0">
                <a:solidFill>
                  <a:srgbClr val="C00000"/>
                </a:solidFill>
                <a:effectLst>
                  <a:outerShdw blurRad="38100" dist="38100" dir="2700000" algn="tl">
                    <a:srgbClr val="000000">
                      <a:alpha val="43137"/>
                    </a:srgbClr>
                  </a:outerShdw>
                </a:effectLst>
                <a:latin typeface="Arial Rounded MT Bold" pitchFamily="34" charset="0"/>
                <a:cs typeface="Arial" charset="0"/>
              </a:rPr>
              <a:t>FRAGMENTADO: </a:t>
            </a:r>
            <a:r>
              <a:rPr lang="es-MX" dirty="0">
                <a:effectLst>
                  <a:outerShdw blurRad="38100" dist="38100" dir="2700000" algn="tl">
                    <a:srgbClr val="000000">
                      <a:alpha val="43137"/>
                    </a:srgbClr>
                  </a:outerShdw>
                </a:effectLst>
                <a:latin typeface="Arial Rounded MT Bold" pitchFamily="34" charset="0"/>
                <a:cs typeface="Arial" charset="0"/>
              </a:rPr>
              <a:t>Está constituido por dos o más “piezas” </a:t>
            </a:r>
            <a:r>
              <a:rPr lang="es-MX" dirty="0" err="1">
                <a:effectLst>
                  <a:outerShdw blurRad="38100" dist="38100" dir="2700000" algn="tl">
                    <a:srgbClr val="000000">
                      <a:alpha val="43137"/>
                    </a:srgbClr>
                  </a:outerShdw>
                </a:effectLst>
                <a:latin typeface="Arial Rounded MT Bold" pitchFamily="34" charset="0"/>
                <a:cs typeface="Arial" charset="0"/>
              </a:rPr>
              <a:t>saparadas</a:t>
            </a:r>
            <a:endParaRPr lang="es-MX" dirty="0">
              <a:effectLst>
                <a:outerShdw blurRad="38100" dist="38100" dir="2700000" algn="tl">
                  <a:srgbClr val="000000">
                    <a:alpha val="43137"/>
                  </a:srgbClr>
                </a:outerShdw>
              </a:effectLst>
              <a:latin typeface="Arial Rounded MT Bold" pitchFamily="34" charset="0"/>
              <a:cs typeface="Arial" charset="0"/>
            </a:endParaRPr>
          </a:p>
        </p:txBody>
      </p:sp>
      <p:sp>
        <p:nvSpPr>
          <p:cNvPr id="24581" name="4 CuadroTexto"/>
          <p:cNvSpPr txBox="1">
            <a:spLocks noChangeArrowheads="1"/>
          </p:cNvSpPr>
          <p:nvPr/>
        </p:nvSpPr>
        <p:spPr bwMode="auto">
          <a:xfrm>
            <a:off x="1714500" y="3357563"/>
            <a:ext cx="1500188" cy="369887"/>
          </a:xfrm>
          <a:prstGeom prst="rect">
            <a:avLst/>
          </a:prstGeom>
          <a:noFill/>
          <a:ln w="9525">
            <a:noFill/>
            <a:miter lim="800000"/>
            <a:headEnd/>
            <a:tailEnd/>
          </a:ln>
        </p:spPr>
        <p:txBody>
          <a:bodyPr>
            <a:spAutoFit/>
          </a:bodyPr>
          <a:lstStyle/>
          <a:p>
            <a:r>
              <a:rPr lang="es-MX">
                <a:latin typeface="Arial Rounded MT Bold" pitchFamily="34" charset="0"/>
              </a:rPr>
              <a:t>Indonesia</a:t>
            </a:r>
          </a:p>
        </p:txBody>
      </p:sp>
      <p:sp>
        <p:nvSpPr>
          <p:cNvPr id="24582" name="5 CuadroTexto"/>
          <p:cNvSpPr txBox="1">
            <a:spLocks noChangeArrowheads="1"/>
          </p:cNvSpPr>
          <p:nvPr/>
        </p:nvSpPr>
        <p:spPr bwMode="auto">
          <a:xfrm>
            <a:off x="6786563" y="5572125"/>
            <a:ext cx="1357312" cy="369888"/>
          </a:xfrm>
          <a:prstGeom prst="rect">
            <a:avLst/>
          </a:prstGeom>
          <a:noFill/>
          <a:ln w="9525">
            <a:noFill/>
            <a:miter lim="800000"/>
            <a:headEnd/>
            <a:tailEnd/>
          </a:ln>
        </p:spPr>
        <p:txBody>
          <a:bodyPr>
            <a:spAutoFit/>
          </a:bodyPr>
          <a:lstStyle/>
          <a:p>
            <a:r>
              <a:rPr lang="es-MX">
                <a:latin typeface="Arial Rounded MT Bold" pitchFamily="34" charset="0"/>
              </a:rPr>
              <a:t>Filipinas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harpercollege.edu/mhealy/geogres/maps/segif/seburmfb.gif"/>
          <p:cNvPicPr>
            <a:picLocks noChangeAspect="1" noChangeArrowheads="1"/>
          </p:cNvPicPr>
          <p:nvPr/>
        </p:nvPicPr>
        <p:blipFill>
          <a:blip r:embed="rId2"/>
          <a:srcRect/>
          <a:stretch>
            <a:fillRect/>
          </a:stretch>
        </p:blipFill>
        <p:spPr bwMode="auto">
          <a:xfrm>
            <a:off x="714375" y="571500"/>
            <a:ext cx="2571750" cy="550227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pic>
        <p:nvPicPr>
          <p:cNvPr id="22531" name="Picture 4" descr="http://www.harpercollege.edu/mhealy/geogres/maps/segif/sethaifb.gif"/>
          <p:cNvPicPr>
            <a:picLocks noChangeAspect="1" noChangeArrowheads="1"/>
          </p:cNvPicPr>
          <p:nvPr/>
        </p:nvPicPr>
        <p:blipFill>
          <a:blip r:embed="rId3"/>
          <a:srcRect/>
          <a:stretch>
            <a:fillRect/>
          </a:stretch>
        </p:blipFill>
        <p:spPr bwMode="auto">
          <a:xfrm>
            <a:off x="5929313" y="571500"/>
            <a:ext cx="2571750" cy="551497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25604" name="3 CuadroTexto"/>
          <p:cNvSpPr txBox="1">
            <a:spLocks noChangeArrowheads="1"/>
          </p:cNvSpPr>
          <p:nvPr/>
        </p:nvSpPr>
        <p:spPr bwMode="auto">
          <a:xfrm>
            <a:off x="6786563" y="5572125"/>
            <a:ext cx="1357312" cy="369888"/>
          </a:xfrm>
          <a:prstGeom prst="rect">
            <a:avLst/>
          </a:prstGeom>
          <a:noFill/>
          <a:ln w="9525">
            <a:noFill/>
            <a:miter lim="800000"/>
            <a:headEnd/>
            <a:tailEnd/>
          </a:ln>
        </p:spPr>
        <p:txBody>
          <a:bodyPr>
            <a:spAutoFit/>
          </a:bodyPr>
          <a:lstStyle/>
          <a:p>
            <a:r>
              <a:rPr lang="es-MX">
                <a:latin typeface="Arial Rounded MT Bold" pitchFamily="34" charset="0"/>
              </a:rPr>
              <a:t>Tailandia</a:t>
            </a:r>
          </a:p>
        </p:txBody>
      </p:sp>
      <p:sp>
        <p:nvSpPr>
          <p:cNvPr id="5" name="4 CuadroTexto"/>
          <p:cNvSpPr txBox="1"/>
          <p:nvPr/>
        </p:nvSpPr>
        <p:spPr>
          <a:xfrm>
            <a:off x="3714750" y="2714625"/>
            <a:ext cx="1643063" cy="2032000"/>
          </a:xfrm>
          <a:prstGeom prst="rect">
            <a:avLst/>
          </a:prstGeom>
          <a:noFill/>
        </p:spPr>
        <p:txBody>
          <a:bodyPr>
            <a:spAutoFit/>
          </a:bodyPr>
          <a:lstStyle/>
          <a:p>
            <a:pPr algn="ctr">
              <a:defRPr/>
            </a:pPr>
            <a:r>
              <a:rPr lang="es-MX" dirty="0">
                <a:solidFill>
                  <a:srgbClr val="C00000"/>
                </a:solidFill>
                <a:effectLst>
                  <a:outerShdw blurRad="38100" dist="38100" dir="2700000" algn="tl">
                    <a:srgbClr val="000000">
                      <a:alpha val="43137"/>
                    </a:srgbClr>
                  </a:outerShdw>
                </a:effectLst>
                <a:latin typeface="Arial Rounded MT Bold" pitchFamily="34" charset="0"/>
                <a:cs typeface="Arial" charset="0"/>
              </a:rPr>
              <a:t>PRORUPT: </a:t>
            </a:r>
            <a:r>
              <a:rPr lang="es-MX" dirty="0">
                <a:effectLst>
                  <a:outerShdw blurRad="38100" dist="38100" dir="2700000" algn="tl">
                    <a:srgbClr val="000000">
                      <a:alpha val="43137"/>
                    </a:srgbClr>
                  </a:outerShdw>
                </a:effectLst>
                <a:latin typeface="Arial Rounded MT Bold" pitchFamily="34" charset="0"/>
                <a:cs typeface="Arial" charset="0"/>
              </a:rPr>
              <a:t>presentan un área que se extiende a partir de una forma compacta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topnews.in/files/South-Africa-map.jpg"/>
          <p:cNvPicPr>
            <a:picLocks noChangeAspect="1" noChangeArrowheads="1"/>
          </p:cNvPicPr>
          <p:nvPr/>
        </p:nvPicPr>
        <p:blipFill>
          <a:blip r:embed="rId2"/>
          <a:srcRect/>
          <a:stretch>
            <a:fillRect/>
          </a:stretch>
        </p:blipFill>
        <p:spPr bwMode="auto">
          <a:xfrm>
            <a:off x="785813" y="642938"/>
            <a:ext cx="5046662" cy="5429250"/>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3" name="2 CuadroTexto"/>
          <p:cNvSpPr txBox="1"/>
          <p:nvPr/>
        </p:nvSpPr>
        <p:spPr>
          <a:xfrm>
            <a:off x="6286500" y="2500313"/>
            <a:ext cx="1785938" cy="1200150"/>
          </a:xfrm>
          <a:prstGeom prst="rect">
            <a:avLst/>
          </a:prstGeom>
          <a:noFill/>
        </p:spPr>
        <p:txBody>
          <a:bodyPr>
            <a:spAutoFit/>
          </a:bodyPr>
          <a:lstStyle/>
          <a:p>
            <a:pPr algn="ctr">
              <a:defRPr/>
            </a:pPr>
            <a:r>
              <a:rPr lang="es-MX" dirty="0">
                <a:solidFill>
                  <a:srgbClr val="C00000"/>
                </a:solidFill>
                <a:effectLst>
                  <a:outerShdw blurRad="38100" dist="38100" dir="2700000" algn="tl">
                    <a:srgbClr val="000000">
                      <a:alpha val="43137"/>
                    </a:srgbClr>
                  </a:outerShdw>
                </a:effectLst>
                <a:latin typeface="Arial Rounded MT Bold" pitchFamily="34" charset="0"/>
                <a:cs typeface="Arial" charset="0"/>
              </a:rPr>
              <a:t>PERFORADO: </a:t>
            </a:r>
            <a:r>
              <a:rPr lang="es-MX" dirty="0">
                <a:effectLst>
                  <a:outerShdw blurRad="38100" dist="38100" dir="2700000" algn="tl">
                    <a:srgbClr val="000000">
                      <a:alpha val="43137"/>
                    </a:srgbClr>
                  </a:outerShdw>
                </a:effectLst>
                <a:latin typeface="Arial Rounded MT Bold" pitchFamily="34" charset="0"/>
                <a:cs typeface="Arial" charset="0"/>
              </a:rPr>
              <a:t>Incluye otro país dentro de su territorio</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294</TotalTime>
  <Words>794</Words>
  <Application>Microsoft Office PowerPoint</Application>
  <PresentationFormat>Presentación en pantalla (4:3)</PresentationFormat>
  <Paragraphs>78</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Aspecto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Alfredo Ochoa</dc:creator>
  <cp:lastModifiedBy>Dell</cp:lastModifiedBy>
  <cp:revision>12</cp:revision>
  <dcterms:created xsi:type="dcterms:W3CDTF">2010-06-09T13:58:52Z</dcterms:created>
  <dcterms:modified xsi:type="dcterms:W3CDTF">2014-09-22T14:50:45Z</dcterms:modified>
</cp:coreProperties>
</file>