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74" r:id="rId9"/>
    <p:sldId id="276" r:id="rId10"/>
    <p:sldId id="263" r:id="rId11"/>
    <p:sldId id="275" r:id="rId12"/>
    <p:sldId id="264" r:id="rId13"/>
    <p:sldId id="272" r:id="rId14"/>
    <p:sldId id="273" r:id="rId15"/>
    <p:sldId id="280" r:id="rId16"/>
    <p:sldId id="265" r:id="rId17"/>
    <p:sldId id="266" r:id="rId18"/>
    <p:sldId id="267" r:id="rId19"/>
    <p:sldId id="277" r:id="rId20"/>
    <p:sldId id="268" r:id="rId21"/>
    <p:sldId id="269" r:id="rId22"/>
    <p:sldId id="278" r:id="rId23"/>
    <p:sldId id="270" r:id="rId24"/>
    <p:sldId id="281" r:id="rId25"/>
    <p:sldId id="282" r:id="rId26"/>
    <p:sldId id="283" r:id="rId27"/>
    <p:sldId id="279" r:id="rId28"/>
    <p:sldId id="284" r:id="rId29"/>
  </p:sldIdLst>
  <p:sldSz cx="9144000" cy="6858000" type="screen4x3"/>
  <p:notesSz cx="6858000" cy="9144000"/>
  <p:defaultTextStyle>
    <a:defPPr>
      <a:defRPr lang="es-MX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580" y="-7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5 Rectángulo redondeado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4 Título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20" name="19 Subtítulo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7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1D132EC-8196-491C-8227-3B4B587A88F7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MX"/>
          </a:p>
        </p:txBody>
      </p:sp>
      <p:sp>
        <p:nvSpPr>
          <p:cNvPr id="9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21EDB52-3165-4D6E-8358-AE14F45FF198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0AEA65-5775-411A-8D6E-63B1DE3D9741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5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AC3CD-DB8E-4185-AF9C-BC7184591CFA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4 Rectángulo redondeado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0A829A3-1F9A-45A2-A717-53F3B11FD3D3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7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MX"/>
          </a:p>
        </p:txBody>
      </p:sp>
      <p:sp>
        <p:nvSpPr>
          <p:cNvPr id="8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753122C-22AE-4EBB-B7BB-7ED065FF7D99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5E3B44-9872-4AB9-B5B6-266EB08253BC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6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D47483-B535-47D2-AAF1-4987CBAE3EF4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FA924-E235-42DA-93A0-35C3D47C0DB9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8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2BAD1-70F1-4C47-BAAB-13F898BD0850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8A060-9157-490F-8333-A48000A658E2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4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D7F1E8-277D-44AD-BA15-B090928789D0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 redondeado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3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E9A581C-CC56-4FE6-8A2F-5853B486BC02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4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MX"/>
          </a:p>
        </p:txBody>
      </p:sp>
      <p:sp>
        <p:nvSpPr>
          <p:cNvPr id="5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A618797-0DCE-4456-898B-4924EEF5D45F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099A30-1552-4333-878B-7972C8BFCCF3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6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724BD-7625-4C22-B5C5-F3840249315B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 redondeado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5 Redondear rectángulo de esquina sencilla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/>
          </a:p>
        </p:txBody>
      </p:sp>
      <p:sp>
        <p:nvSpPr>
          <p:cNvPr id="7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0E3F5F-9E27-4768-BF92-7B7BFEA10C83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8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MX"/>
          </a:p>
        </p:txBody>
      </p:sp>
      <p:sp>
        <p:nvSpPr>
          <p:cNvPr id="9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54BF57A-EE74-454B-81DE-2D4059168810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E8607B-D006-48B1-BD5D-D88F44719708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5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892E4-4756-4D23-9540-C7F8DF3A8296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34FF43-8166-4149-82B6-97597B7D83E3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5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ECEDB-DF2C-41D7-BBA6-C2416230B8E5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9" name="8 Rectángulo redondeado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3" name="12 Marcador de título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031" name="3 Marcador de texto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  <a:latin typeface="Arial" charset="0"/>
                <a:cs typeface="Arial" charset="0"/>
              </a:defRPr>
            </a:lvl1pPr>
            <a:extLst/>
          </a:lstStyle>
          <a:p>
            <a:pPr>
              <a:defRPr/>
            </a:pPr>
            <a:fld id="{3095AD45-A162-4B9D-A9CE-4814F61C8B1F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18" name="1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  <a:latin typeface="Arial" charset="0"/>
                <a:cs typeface="Arial" charset="0"/>
              </a:defRPr>
            </a:lvl1pPr>
            <a:extLst/>
          </a:lstStyle>
          <a:p>
            <a:pPr>
              <a:defRPr/>
            </a:pPr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  <a:latin typeface="Arial" charset="0"/>
                <a:cs typeface="Arial" charset="0"/>
              </a:defRPr>
            </a:lvl1pPr>
            <a:extLst/>
          </a:lstStyle>
          <a:p>
            <a:pPr>
              <a:defRPr/>
            </a:pPr>
            <a:fld id="{F953F9BC-BE5D-498F-82F9-902A6BF5359A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1" r:id="rId2"/>
    <p:sldLayoutId id="2147483789" r:id="rId3"/>
    <p:sldLayoutId id="2147483782" r:id="rId4"/>
    <p:sldLayoutId id="2147483783" r:id="rId5"/>
    <p:sldLayoutId id="2147483784" r:id="rId6"/>
    <p:sldLayoutId id="2147483790" r:id="rId7"/>
    <p:sldLayoutId id="2147483785" r:id="rId8"/>
    <p:sldLayoutId id="2147483791" r:id="rId9"/>
    <p:sldLayoutId id="2147483786" r:id="rId10"/>
    <p:sldLayoutId id="214748378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  <a:extLst/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www.cdc.gov/ncidod/dvbid/westnile/mapsincidence/surv&amp;control03IncidMap_PrinterFriendly.htm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054" descr="01COa"/>
          <p:cNvPicPr>
            <a:picLocks noChangeAspect="1" noChangeArrowheads="1"/>
          </p:cNvPicPr>
          <p:nvPr/>
        </p:nvPicPr>
        <p:blipFill>
          <a:blip r:embed="rId2" cstate="print">
            <a:lum bright="-24000"/>
          </a:blip>
          <a:srcRect b="9273"/>
          <a:stretch>
            <a:fillRect/>
          </a:stretch>
        </p:blipFill>
        <p:spPr bwMode="auto">
          <a:xfrm>
            <a:off x="285750" y="357188"/>
            <a:ext cx="8532813" cy="614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2 Rectángulo"/>
          <p:cNvSpPr>
            <a:spLocks noChangeArrowheads="1"/>
          </p:cNvSpPr>
          <p:nvPr/>
        </p:nvSpPr>
        <p:spPr bwMode="auto">
          <a:xfrm>
            <a:off x="2000250" y="2714625"/>
            <a:ext cx="48895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6000">
                <a:solidFill>
                  <a:schemeClr val="bg1"/>
                </a:solidFill>
                <a:latin typeface="Arial Rounded MT Bold" pitchFamily="34" charset="0"/>
              </a:rPr>
              <a:t>GEOGRAFÍA</a:t>
            </a:r>
            <a:endParaRPr lang="es-MX" sz="60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 redondeado"/>
          <p:cNvSpPr/>
          <p:nvPr/>
        </p:nvSpPr>
        <p:spPr>
          <a:xfrm>
            <a:off x="857250" y="1857375"/>
            <a:ext cx="6643688" cy="157162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6" name="5 Rectángulo redondeado"/>
          <p:cNvSpPr/>
          <p:nvPr/>
        </p:nvSpPr>
        <p:spPr>
          <a:xfrm>
            <a:off x="1785938" y="571500"/>
            <a:ext cx="5143500" cy="78581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5" name="4 Rectángulo redondeado"/>
          <p:cNvSpPr/>
          <p:nvPr/>
        </p:nvSpPr>
        <p:spPr>
          <a:xfrm>
            <a:off x="571500" y="4071938"/>
            <a:ext cx="4929188" cy="192881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7173" name="1 Rectángulo"/>
          <p:cNvSpPr>
            <a:spLocks noChangeArrowheads="1"/>
          </p:cNvSpPr>
          <p:nvPr/>
        </p:nvSpPr>
        <p:spPr bwMode="auto">
          <a:xfrm>
            <a:off x="1785938" y="571500"/>
            <a:ext cx="51768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sz="3600">
                <a:latin typeface="Arial Rounded MT Bold" pitchFamily="34" charset="0"/>
              </a:rPr>
              <a:t>¿Qué es la geografía?</a:t>
            </a:r>
          </a:p>
        </p:txBody>
      </p:sp>
      <p:sp>
        <p:nvSpPr>
          <p:cNvPr id="7174" name="2 Rectángulo"/>
          <p:cNvSpPr>
            <a:spLocks noChangeArrowheads="1"/>
          </p:cNvSpPr>
          <p:nvPr/>
        </p:nvSpPr>
        <p:spPr bwMode="auto">
          <a:xfrm>
            <a:off x="785813" y="4214813"/>
            <a:ext cx="4429125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s-ES_tradnl" sz="2000">
                <a:latin typeface="Arial Rounded MT Bold" pitchFamily="34" charset="0"/>
              </a:rPr>
              <a:t>Es la ciencia que trata del estudio y descripción de superficie terrestre, la relación de esta con el espacio y todo lo que acontece en su entorno</a:t>
            </a:r>
            <a:endParaRPr lang="es-MX" sz="2000">
              <a:latin typeface="Arial Rounded MT Bold" pitchFamily="34" charset="0"/>
            </a:endParaRPr>
          </a:p>
        </p:txBody>
      </p:sp>
      <p:pic>
        <p:nvPicPr>
          <p:cNvPr id="7175" name="Picture 10" descr="sport_lost_geog"/>
          <p:cNvPicPr>
            <a:picLocks noChangeAspect="1" noChangeArrowheads="1"/>
          </p:cNvPicPr>
          <p:nvPr/>
        </p:nvPicPr>
        <p:blipFill>
          <a:blip r:embed="rId2" cstate="print"/>
          <a:srcRect b="4950"/>
          <a:stretch>
            <a:fillRect/>
          </a:stretch>
        </p:blipFill>
        <p:spPr bwMode="auto">
          <a:xfrm>
            <a:off x="6000750" y="3643313"/>
            <a:ext cx="235267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6143625" y="3786188"/>
            <a:ext cx="500063" cy="428625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7177" name="7 CuadroTexto"/>
          <p:cNvSpPr txBox="1">
            <a:spLocks noChangeArrowheads="1"/>
          </p:cNvSpPr>
          <p:nvPr/>
        </p:nvSpPr>
        <p:spPr bwMode="auto">
          <a:xfrm>
            <a:off x="6143625" y="3786188"/>
            <a:ext cx="500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600" b="1"/>
              <a:t>¿Sabes donde está la playa?</a:t>
            </a:r>
          </a:p>
        </p:txBody>
      </p:sp>
      <p:sp>
        <p:nvSpPr>
          <p:cNvPr id="7178" name="2 Rectángulo"/>
          <p:cNvSpPr>
            <a:spLocks noChangeArrowheads="1"/>
          </p:cNvSpPr>
          <p:nvPr/>
        </p:nvSpPr>
        <p:spPr bwMode="auto">
          <a:xfrm>
            <a:off x="928688" y="1928813"/>
            <a:ext cx="7215187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s-ES_tradnl" sz="2000">
                <a:latin typeface="Arial Rounded MT Bold" pitchFamily="34" charset="0"/>
              </a:rPr>
              <a:t>Geografía  (origen griego)</a:t>
            </a:r>
          </a:p>
          <a:p>
            <a:pPr algn="just"/>
            <a:r>
              <a:rPr lang="es-ES_tradnl" sz="2000">
                <a:latin typeface="Arial Rounded MT Bold" pitchFamily="34" charset="0"/>
              </a:rPr>
              <a:t>Geo (Tierra) + graphein (describir o escribir)</a:t>
            </a:r>
          </a:p>
          <a:p>
            <a:pPr algn="just"/>
            <a:endParaRPr lang="es-ES_tradnl" sz="2000">
              <a:latin typeface="Arial Rounded MT Bold" pitchFamily="34" charset="0"/>
            </a:endParaRPr>
          </a:p>
          <a:p>
            <a:pPr algn="just"/>
            <a:r>
              <a:rPr lang="es-ES_tradnl" sz="2000">
                <a:latin typeface="Arial Rounded MT Bold" pitchFamily="34" charset="0"/>
              </a:rPr>
              <a:t>                          …Describir la superficie de la Tierra</a:t>
            </a:r>
            <a:endParaRPr lang="es-MX" sz="200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642938" y="1000125"/>
            <a:ext cx="7929562" cy="22860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8195" name="5 CuadroTexto"/>
          <p:cNvSpPr txBox="1">
            <a:spLocks noChangeArrowheads="1"/>
          </p:cNvSpPr>
          <p:nvPr/>
        </p:nvSpPr>
        <p:spPr bwMode="auto">
          <a:xfrm>
            <a:off x="714375" y="1071563"/>
            <a:ext cx="7715250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2400">
                <a:latin typeface="Arial Rounded MT Bold" pitchFamily="34" charset="0"/>
              </a:rPr>
              <a:t>…..La Geografía es una ciencia espacial</a:t>
            </a:r>
          </a:p>
          <a:p>
            <a:r>
              <a:rPr lang="es-MX" sz="2400">
                <a:latin typeface="Arial Rounded MT Bold" pitchFamily="34" charset="0"/>
              </a:rPr>
              <a:t>		- comportamiento de la población</a:t>
            </a:r>
          </a:p>
          <a:p>
            <a:r>
              <a:rPr lang="es-MX" sz="2400">
                <a:latin typeface="Arial Rounded MT Bold" pitchFamily="34" charset="0"/>
              </a:rPr>
              <a:t>		- relaciones entre lugares</a:t>
            </a:r>
          </a:p>
          <a:p>
            <a:r>
              <a:rPr lang="es-MX" sz="2400">
                <a:latin typeface="Arial Rounded MT Bold" pitchFamily="34" charset="0"/>
              </a:rPr>
              <a:t>		- procesos que crean o mantienen</a:t>
            </a:r>
          </a:p>
          <a:p>
            <a:r>
              <a:rPr lang="es-MX" sz="2400">
                <a:latin typeface="Arial Rounded MT Bold" pitchFamily="34" charset="0"/>
              </a:rPr>
              <a:t>		   estos comportamientos y relaciones</a:t>
            </a:r>
          </a:p>
        </p:txBody>
      </p:sp>
      <p:pic>
        <p:nvPicPr>
          <p:cNvPr id="8196" name="Picture 58" descr="tr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71688" y="3571875"/>
            <a:ext cx="4864100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63" y="1143000"/>
            <a:ext cx="7215187" cy="5067300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785813" y="500063"/>
            <a:ext cx="7543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>
                <a:latin typeface="Arial Rounded MT Bold" pitchFamily="34" charset="0"/>
              </a:rPr>
              <a:t>Comportamiento espacial de la gente: población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 rotWithShape="1">
          <a:blip r:embed="rId2" cstate="print"/>
          <a:srcRect t="4977"/>
          <a:stretch/>
        </p:blipFill>
        <p:spPr bwMode="auto">
          <a:xfrm>
            <a:off x="714375" y="1600200"/>
            <a:ext cx="7858125" cy="4637088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785813" y="714375"/>
            <a:ext cx="7543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 dirty="0" err="1">
                <a:latin typeface="Arial Rounded MT Bold" pitchFamily="34" charset="0"/>
              </a:rPr>
              <a:t>Relación</a:t>
            </a:r>
            <a:r>
              <a:rPr lang="en-US" altLang="en-US" sz="2400" dirty="0">
                <a:latin typeface="Arial Rounded MT Bold" pitchFamily="34" charset="0"/>
              </a:rPr>
              <a:t> </a:t>
            </a:r>
            <a:r>
              <a:rPr lang="en-US" altLang="en-US" sz="2400" dirty="0" err="1">
                <a:latin typeface="Arial Rounded MT Bold" pitchFamily="34" charset="0"/>
              </a:rPr>
              <a:t>espacial</a:t>
            </a:r>
            <a:r>
              <a:rPr lang="en-US" altLang="en-US" sz="2400" dirty="0">
                <a:latin typeface="Arial Rounded MT Bold" pitchFamily="34" charset="0"/>
              </a:rPr>
              <a:t> entre </a:t>
            </a:r>
            <a:r>
              <a:rPr lang="en-US" altLang="en-US" sz="2400" dirty="0" err="1">
                <a:latin typeface="Arial Rounded MT Bold" pitchFamily="34" charset="0"/>
              </a:rPr>
              <a:t>lugares</a:t>
            </a:r>
            <a:r>
              <a:rPr lang="en-US" altLang="en-US" sz="2400" dirty="0">
                <a:latin typeface="Arial Rounded MT Bold" pitchFamily="34" charset="0"/>
              </a:rPr>
              <a:t>: </a:t>
            </a:r>
            <a:r>
              <a:rPr lang="en-US" altLang="en-US" sz="2400" dirty="0" err="1">
                <a:latin typeface="Arial Rounded MT Bold" pitchFamily="34" charset="0"/>
              </a:rPr>
              <a:t>comercio</a:t>
            </a:r>
            <a:endParaRPr lang="en-US" altLang="en-US" sz="2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928688" y="1143000"/>
            <a:ext cx="7286625" cy="235743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11267" name="1 CuadroTexto"/>
          <p:cNvSpPr txBox="1">
            <a:spLocks noChangeArrowheads="1"/>
          </p:cNvSpPr>
          <p:nvPr/>
        </p:nvSpPr>
        <p:spPr bwMode="auto">
          <a:xfrm>
            <a:off x="1143000" y="1285875"/>
            <a:ext cx="74295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es-MX">
                <a:latin typeface="Arial Rounded MT Bold" pitchFamily="34" charset="0"/>
              </a:rPr>
              <a:t>Estudia las variaciones espaciales</a:t>
            </a:r>
          </a:p>
          <a:p>
            <a:pPr>
              <a:buFont typeface="Arial" charset="0"/>
              <a:buChar char="•"/>
            </a:pPr>
            <a:endParaRPr lang="es-MX">
              <a:latin typeface="Arial Rounded MT Bold" pitchFamily="34" charset="0"/>
            </a:endParaRPr>
          </a:p>
          <a:p>
            <a:pPr>
              <a:buFont typeface="Arial" charset="0"/>
              <a:buChar char="•"/>
            </a:pPr>
            <a:r>
              <a:rPr lang="es-MX">
                <a:latin typeface="Arial Rounded MT Bold" pitchFamily="34" charset="0"/>
              </a:rPr>
              <a:t>Cómo y Por Qué las cosas difieren de lugar en lugar sobre la superficie terrestre</a:t>
            </a:r>
          </a:p>
          <a:p>
            <a:pPr>
              <a:buFont typeface="Arial" charset="0"/>
              <a:buChar char="•"/>
            </a:pPr>
            <a:endParaRPr lang="es-MX">
              <a:latin typeface="Arial Rounded MT Bold" pitchFamily="34" charset="0"/>
            </a:endParaRPr>
          </a:p>
          <a:p>
            <a:pPr>
              <a:buFont typeface="Arial" charset="0"/>
              <a:buChar char="•"/>
            </a:pPr>
            <a:r>
              <a:rPr lang="es-MX">
                <a:latin typeface="Arial Rounded MT Bold" pitchFamily="34" charset="0"/>
              </a:rPr>
              <a:t>Estudia la evolución de los patrones espaciales a través del tiempo</a:t>
            </a:r>
          </a:p>
        </p:txBody>
      </p:sp>
      <p:pic>
        <p:nvPicPr>
          <p:cNvPr id="1126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50" y="4143375"/>
            <a:ext cx="3443288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5" y="1500188"/>
            <a:ext cx="7715250" cy="4387850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12291" name="2 CuadroTexto"/>
          <p:cNvSpPr txBox="1">
            <a:spLocks noChangeArrowheads="1"/>
          </p:cNvSpPr>
          <p:nvPr/>
        </p:nvSpPr>
        <p:spPr bwMode="auto">
          <a:xfrm>
            <a:off x="1857375" y="571500"/>
            <a:ext cx="52149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2800">
                <a:latin typeface="Arial Rounded MT Bold" pitchFamily="34" charset="0"/>
              </a:rPr>
              <a:t>Variación espacial : Religión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7" descr="crimemap_corpuschrist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50" y="857250"/>
            <a:ext cx="7286625" cy="5224463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deblij_ch01_fig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813" y="1071563"/>
            <a:ext cx="4484687" cy="4714875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14339" name="1 CuadroTexto"/>
          <p:cNvSpPr txBox="1">
            <a:spLocks noChangeArrowheads="1"/>
          </p:cNvSpPr>
          <p:nvPr/>
        </p:nvSpPr>
        <p:spPr bwMode="auto">
          <a:xfrm>
            <a:off x="5572125" y="2786063"/>
            <a:ext cx="30003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>
                <a:latin typeface="Arial Rounded MT Bold" pitchFamily="34" charset="0"/>
              </a:rPr>
              <a:t>Distribución espacial de las víctimas de Cólera en el Distrito de Soho en Londres durante 1854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CuadroTexto"/>
          <p:cNvSpPr txBox="1">
            <a:spLocks noChangeArrowheads="1"/>
          </p:cNvSpPr>
          <p:nvPr/>
        </p:nvSpPr>
        <p:spPr bwMode="auto">
          <a:xfrm>
            <a:off x="785813" y="714375"/>
            <a:ext cx="77866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2800">
                <a:latin typeface="Arial Rounded MT Bold" pitchFamily="34" charset="0"/>
              </a:rPr>
              <a:t>Por qué existe la variación espacial : Sismos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643063"/>
            <a:ext cx="6786563" cy="4286250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ww.mexicoclasico.com/mexico_clasico/mexico_archivos/Mapa-Montana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50" y="500063"/>
            <a:ext cx="76200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2 CuadroTexto"/>
          <p:cNvSpPr txBox="1">
            <a:spLocks noChangeArrowheads="1"/>
          </p:cNvSpPr>
          <p:nvPr/>
        </p:nvSpPr>
        <p:spPr bwMode="auto">
          <a:xfrm>
            <a:off x="684213" y="836613"/>
            <a:ext cx="77866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2800">
                <a:latin typeface="Arial Rounded MT Bold" pitchFamily="34" charset="0"/>
              </a:rPr>
              <a:t>Cambios a través del tiempo: Deforestación</a:t>
            </a:r>
          </a:p>
        </p:txBody>
      </p:sp>
      <p:pic>
        <p:nvPicPr>
          <p:cNvPr id="17411" name="Picture 5" descr="http://www.neoteo.com/Portals/0/imagenes/cache/9AB2x1024y768.jpg"/>
          <p:cNvPicPr>
            <a:picLocks noChangeAspect="1" noChangeArrowheads="1"/>
          </p:cNvPicPr>
          <p:nvPr/>
        </p:nvPicPr>
        <p:blipFill>
          <a:blip r:embed="rId2" cstate="print"/>
          <a:srcRect r="66925"/>
          <a:stretch>
            <a:fillRect/>
          </a:stretch>
        </p:blipFill>
        <p:spPr bwMode="auto">
          <a:xfrm>
            <a:off x="539750" y="1628775"/>
            <a:ext cx="2519363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7" descr="http://www.neoteo.com/Portals/0/imagenes/cache/9AB2x1024y768.jpg"/>
          <p:cNvPicPr>
            <a:picLocks noChangeAspect="1" noChangeArrowheads="1"/>
          </p:cNvPicPr>
          <p:nvPr/>
        </p:nvPicPr>
        <p:blipFill>
          <a:blip r:embed="rId2" cstate="print"/>
          <a:srcRect l="34019" r="32906"/>
          <a:stretch>
            <a:fillRect/>
          </a:stretch>
        </p:blipFill>
        <p:spPr bwMode="auto">
          <a:xfrm>
            <a:off x="3348038" y="3644900"/>
            <a:ext cx="2519362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9" descr="http://www.neoteo.com/Portals/0/imagenes/cache/9AB2x1024y768.jpg"/>
          <p:cNvPicPr>
            <a:picLocks noChangeAspect="1" noChangeArrowheads="1"/>
          </p:cNvPicPr>
          <p:nvPr/>
        </p:nvPicPr>
        <p:blipFill>
          <a:blip r:embed="rId2" cstate="print"/>
          <a:srcRect l="67172"/>
          <a:stretch>
            <a:fillRect/>
          </a:stretch>
        </p:blipFill>
        <p:spPr bwMode="auto">
          <a:xfrm>
            <a:off x="6011863" y="1628775"/>
            <a:ext cx="2501900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1331913" y="4581525"/>
            <a:ext cx="792162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1975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4140200" y="3141663"/>
            <a:ext cx="79216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1983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6948488" y="4508500"/>
            <a:ext cx="792162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8" descr="West Nile Virus Incidence Map 2003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5" y="1285875"/>
            <a:ext cx="7848600" cy="476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2 CuadroTexto"/>
          <p:cNvSpPr txBox="1">
            <a:spLocks noChangeArrowheads="1"/>
          </p:cNvSpPr>
          <p:nvPr/>
        </p:nvSpPr>
        <p:spPr bwMode="auto">
          <a:xfrm>
            <a:off x="714375" y="642938"/>
            <a:ext cx="62865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>
                <a:latin typeface="Arial Rounded MT Bold" pitchFamily="34" charset="0"/>
              </a:rPr>
              <a:t>DISTRIBUCIÓN DE INCIDENCIA DEL VIRUS DEL NILO EN EEUU EN EL 2003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6" descr="West Nile Virus Incidence Map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1071563"/>
            <a:ext cx="7858125" cy="4951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3 CuadroTexto"/>
          <p:cNvSpPr txBox="1">
            <a:spLocks noChangeArrowheads="1"/>
          </p:cNvSpPr>
          <p:nvPr/>
        </p:nvSpPr>
        <p:spPr bwMode="auto">
          <a:xfrm>
            <a:off x="714375" y="642938"/>
            <a:ext cx="62865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>
                <a:latin typeface="Arial Rounded MT Bold" pitchFamily="34" charset="0"/>
              </a:rPr>
              <a:t>DISTRIBUCIÓN DE INCIDENCIA DEL VIRUS DEL NILO EN EEUU EN EL 2007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 descr="figure 1-03"/>
          <p:cNvPicPr>
            <a:picLocks noChangeAspect="1" noChangeArrowheads="1"/>
          </p:cNvPicPr>
          <p:nvPr/>
        </p:nvPicPr>
        <p:blipFill>
          <a:blip r:embed="rId2" cstate="print"/>
          <a:srcRect b="6786"/>
          <a:stretch>
            <a:fillRect/>
          </a:stretch>
        </p:blipFill>
        <p:spPr bwMode="auto">
          <a:xfrm>
            <a:off x="971550" y="1125538"/>
            <a:ext cx="6985000" cy="524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3 CuadroTexto"/>
          <p:cNvSpPr txBox="1">
            <a:spLocks noChangeArrowheads="1"/>
          </p:cNvSpPr>
          <p:nvPr/>
        </p:nvSpPr>
        <p:spPr bwMode="auto">
          <a:xfrm>
            <a:off x="827088" y="620713"/>
            <a:ext cx="70580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>
                <a:latin typeface="Arial Rounded MT Bold" pitchFamily="34" charset="0"/>
              </a:rPr>
              <a:t>….LA GEOGRAFÍA ES MULTIDISCIPLINARIA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 redondeado"/>
          <p:cNvSpPr/>
          <p:nvPr/>
        </p:nvSpPr>
        <p:spPr>
          <a:xfrm>
            <a:off x="1071563" y="1000125"/>
            <a:ext cx="6929437" cy="1285875"/>
          </a:xfrm>
          <a:prstGeom prst="roundRect">
            <a:avLst/>
          </a:prstGeom>
          <a:solidFill>
            <a:srgbClr val="FFFF00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4" name="3 Rectángulo redondeado"/>
          <p:cNvSpPr/>
          <p:nvPr/>
        </p:nvSpPr>
        <p:spPr>
          <a:xfrm>
            <a:off x="1500188" y="2857500"/>
            <a:ext cx="6215062" cy="314325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21508" name="1 CuadroTexto"/>
          <p:cNvSpPr txBox="1">
            <a:spLocks noChangeArrowheads="1"/>
          </p:cNvSpPr>
          <p:nvPr/>
        </p:nvSpPr>
        <p:spPr bwMode="auto">
          <a:xfrm>
            <a:off x="785813" y="1143000"/>
            <a:ext cx="75723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2800">
                <a:latin typeface="Arial Rounded MT Bold" pitchFamily="34" charset="0"/>
              </a:rPr>
              <a:t>ELEMENTOS FUNDAMENTALES EN GEOGRAFÍA</a:t>
            </a:r>
          </a:p>
        </p:txBody>
      </p:sp>
      <p:sp>
        <p:nvSpPr>
          <p:cNvPr id="21509" name="2 CuadroTexto"/>
          <p:cNvSpPr txBox="1">
            <a:spLocks noChangeArrowheads="1"/>
          </p:cNvSpPr>
          <p:nvPr/>
        </p:nvSpPr>
        <p:spPr bwMode="auto">
          <a:xfrm>
            <a:off x="2286000" y="3071813"/>
            <a:ext cx="5286375" cy="258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>
                <a:latin typeface="Arial Rounded MT Bold" pitchFamily="34" charset="0"/>
              </a:rPr>
              <a:t>1.- LOCALIZACIÓN</a:t>
            </a:r>
          </a:p>
          <a:p>
            <a:endParaRPr lang="es-MX">
              <a:latin typeface="Arial Rounded MT Bold" pitchFamily="34" charset="0"/>
            </a:endParaRPr>
          </a:p>
          <a:p>
            <a:r>
              <a:rPr lang="es-MX">
                <a:latin typeface="Arial Rounded MT Bold" pitchFamily="34" charset="0"/>
              </a:rPr>
              <a:t>2.- LUGAR</a:t>
            </a:r>
          </a:p>
          <a:p>
            <a:endParaRPr lang="es-MX">
              <a:latin typeface="Arial Rounded MT Bold" pitchFamily="34" charset="0"/>
            </a:endParaRPr>
          </a:p>
          <a:p>
            <a:r>
              <a:rPr lang="es-MX">
                <a:latin typeface="Arial Rounded MT Bold" pitchFamily="34" charset="0"/>
              </a:rPr>
              <a:t>3.- RELACIONES DENTRO DE LOS LUGARES</a:t>
            </a:r>
          </a:p>
          <a:p>
            <a:endParaRPr lang="es-MX">
              <a:latin typeface="Arial Rounded MT Bold" pitchFamily="34" charset="0"/>
            </a:endParaRPr>
          </a:p>
          <a:p>
            <a:r>
              <a:rPr lang="es-MX">
                <a:latin typeface="Arial Rounded MT Bold" pitchFamily="34" charset="0"/>
              </a:rPr>
              <a:t>4.- MOVIMIENTO</a:t>
            </a:r>
          </a:p>
          <a:p>
            <a:endParaRPr lang="es-MX">
              <a:latin typeface="Arial Rounded MT Bold" pitchFamily="34" charset="0"/>
            </a:endParaRPr>
          </a:p>
          <a:p>
            <a:r>
              <a:rPr lang="es-MX">
                <a:latin typeface="Arial Rounded MT Bold" pitchFamily="34" charset="0"/>
              </a:rPr>
              <a:t>5.- REGIONES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2 CuadroTexto"/>
          <p:cNvSpPr txBox="1">
            <a:spLocks noChangeArrowheads="1"/>
          </p:cNvSpPr>
          <p:nvPr/>
        </p:nvSpPr>
        <p:spPr bwMode="auto">
          <a:xfrm>
            <a:off x="785813" y="714375"/>
            <a:ext cx="7643812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2400" b="1">
                <a:latin typeface="Arial Rounded MT Bold" pitchFamily="34" charset="0"/>
              </a:rPr>
              <a:t>LOCALIZACIÓN</a:t>
            </a:r>
            <a:r>
              <a:rPr lang="es-MX" sz="2400">
                <a:latin typeface="Arial Rounded MT Bold" pitchFamily="34" charset="0"/>
              </a:rPr>
              <a:t>: trata sobre la posición relativa o absoluta sobre la superficie terrestre</a:t>
            </a:r>
          </a:p>
          <a:p>
            <a:endParaRPr lang="es-MX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s-MX">
                <a:latin typeface="Arial Rounded MT Bold" pitchFamily="34" charset="0"/>
              </a:rPr>
              <a:t>Elementos: Latitud, longitud, sitio, dirección, distancia, escala</a:t>
            </a:r>
          </a:p>
          <a:p>
            <a:pPr>
              <a:buFontTx/>
              <a:buChar char="-"/>
            </a:pPr>
            <a:r>
              <a:rPr lang="es-MX">
                <a:latin typeface="Arial Rounded MT Bold" pitchFamily="34" charset="0"/>
              </a:rPr>
              <a:t>Aptitudes: lectura de mapas, identificación</a:t>
            </a:r>
          </a:p>
          <a:p>
            <a:pPr>
              <a:buFontTx/>
              <a:buChar char="-"/>
            </a:pPr>
            <a:r>
              <a:rPr lang="es-MX">
                <a:latin typeface="Arial Rounded MT Bold" pitchFamily="34" charset="0"/>
              </a:rPr>
              <a:t>Preguntas: Dónde está?</a:t>
            </a:r>
          </a:p>
        </p:txBody>
      </p:sp>
      <p:pic>
        <p:nvPicPr>
          <p:cNvPr id="22531" name="Picture 2" descr="http://www.vmapas.com/maps/1129-2/Mapa_Topografico_Alger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50" y="3000375"/>
            <a:ext cx="3233738" cy="309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4" descr="http://tropa432.org/entendiendo%20el%20mapa%20topografigo_files/image0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3" y="2428875"/>
            <a:ext cx="3786187" cy="399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2 CuadroTexto"/>
          <p:cNvSpPr txBox="1">
            <a:spLocks noChangeArrowheads="1"/>
          </p:cNvSpPr>
          <p:nvPr/>
        </p:nvSpPr>
        <p:spPr bwMode="auto">
          <a:xfrm>
            <a:off x="785813" y="714375"/>
            <a:ext cx="7643812" cy="221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2400" b="1">
                <a:latin typeface="Arial Rounded MT Bold" pitchFamily="34" charset="0"/>
              </a:rPr>
              <a:t>LUGAR</a:t>
            </a:r>
            <a:r>
              <a:rPr lang="es-MX" sz="2400">
                <a:latin typeface="Arial Rounded MT Bold" pitchFamily="34" charset="0"/>
              </a:rPr>
              <a:t>: trata sobre las características físicas y humanas que son distintivas y distinguibles</a:t>
            </a:r>
          </a:p>
          <a:p>
            <a:endParaRPr lang="es-MX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s-MX">
                <a:latin typeface="Arial Rounded MT Bold" pitchFamily="34" charset="0"/>
              </a:rPr>
              <a:t>Elementos: formas físicas y culturales</a:t>
            </a:r>
          </a:p>
          <a:p>
            <a:pPr>
              <a:buFontTx/>
              <a:buChar char="-"/>
            </a:pPr>
            <a:r>
              <a:rPr lang="es-MX">
                <a:latin typeface="Arial Rounded MT Bold" pitchFamily="34" charset="0"/>
              </a:rPr>
              <a:t>Aptitudes: Identificación, comparar y contrastar</a:t>
            </a:r>
          </a:p>
          <a:p>
            <a:pPr>
              <a:buFontTx/>
              <a:buChar char="-"/>
            </a:pPr>
            <a:r>
              <a:rPr lang="es-MX">
                <a:latin typeface="Arial Rounded MT Bold" pitchFamily="34" charset="0"/>
              </a:rPr>
              <a:t>Preguntas: A qué se parece?, Por qué?, Cómo es diferente a la otra?</a:t>
            </a:r>
          </a:p>
        </p:txBody>
      </p:sp>
      <p:pic>
        <p:nvPicPr>
          <p:cNvPr id="23555" name="Picture 4" descr="http://www.educima.com/montanas-alpes-italianos-t83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3214688"/>
            <a:ext cx="3935412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6" descr="http://www.blogys.net/UserFiles/image/turismorural/2010/turismoactivo/04/06Volcan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3286125"/>
            <a:ext cx="3810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2143125" y="2857500"/>
            <a:ext cx="11430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ALPES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5357813" y="2857500"/>
            <a:ext cx="22860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ISLAS CANARIAS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deblij_ch01_fig07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500063"/>
            <a:ext cx="4468812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3" descr="deblij_ch01_fig07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3" y="3500438"/>
            <a:ext cx="4343400" cy="291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CuadroTexto"/>
          <p:cNvSpPr txBox="1">
            <a:spLocks noChangeArrowheads="1"/>
          </p:cNvSpPr>
          <p:nvPr/>
        </p:nvSpPr>
        <p:spPr bwMode="auto">
          <a:xfrm>
            <a:off x="785813" y="714375"/>
            <a:ext cx="7643812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2400" b="1">
                <a:latin typeface="Arial Rounded MT Bold" pitchFamily="34" charset="0"/>
              </a:rPr>
              <a:t>RELACIONES DENTRO DE LOS LUGARES </a:t>
            </a:r>
            <a:r>
              <a:rPr lang="es-MX" sz="2400">
                <a:latin typeface="Arial Rounded MT Bold" pitchFamily="34" charset="0"/>
              </a:rPr>
              <a:t>: trata el desarrollo y consecuencias de las relaciones entre el ambiente y los humanos</a:t>
            </a:r>
          </a:p>
          <a:p>
            <a:endParaRPr lang="es-MX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s-MX">
                <a:latin typeface="Arial Rounded MT Bold" pitchFamily="34" charset="0"/>
              </a:rPr>
              <a:t>Elementos: Ecosistemas, recursos naturales, contaminación</a:t>
            </a:r>
          </a:p>
          <a:p>
            <a:pPr>
              <a:buFontTx/>
              <a:buChar char="-"/>
            </a:pPr>
            <a:r>
              <a:rPr lang="es-MX">
                <a:latin typeface="Arial Rounded MT Bold" pitchFamily="34" charset="0"/>
              </a:rPr>
              <a:t>Aptitudes: Evaluación y análisis</a:t>
            </a:r>
          </a:p>
          <a:p>
            <a:pPr>
              <a:buFontTx/>
              <a:buChar char="-"/>
            </a:pPr>
            <a:r>
              <a:rPr lang="es-MX">
                <a:latin typeface="Arial Rounded MT Bold" pitchFamily="34" charset="0"/>
              </a:rPr>
              <a:t>Preguntas: cuáles son las relaciones que ocurren?, Cómo afectan al lugar y sus habitantes</a:t>
            </a:r>
          </a:p>
        </p:txBody>
      </p:sp>
      <p:pic>
        <p:nvPicPr>
          <p:cNvPr id="25603" name="Picture 4" descr="http://1.bp.blogspot.com/_Ko93oUojGg4/SdrqBepz_7I/AAAAAAAADPc/cQ9HEfbBw_Y/s400/Phoenix,+desert,+garden+07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5" y="3429000"/>
            <a:ext cx="3643313" cy="273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6" descr="http://img143.imageshack.us/img143/588/chiapassierra4s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429000"/>
            <a:ext cx="4062413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1 CuadroTexto"/>
          <p:cNvSpPr txBox="1">
            <a:spLocks noChangeArrowheads="1"/>
          </p:cNvSpPr>
          <p:nvPr/>
        </p:nvSpPr>
        <p:spPr bwMode="auto">
          <a:xfrm>
            <a:off x="785813" y="714375"/>
            <a:ext cx="7643812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2400" b="1">
                <a:latin typeface="Arial Rounded MT Bold" pitchFamily="34" charset="0"/>
              </a:rPr>
              <a:t>MOVIMIENTO: Trata sobre los patrones y cambios en la interacción espacial de los humanos en la Tierra</a:t>
            </a:r>
            <a:endParaRPr lang="es-MX" sz="2400">
              <a:latin typeface="Arial Rounded MT Bold" pitchFamily="34" charset="0"/>
            </a:endParaRPr>
          </a:p>
          <a:p>
            <a:endParaRPr lang="es-MX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s-MX">
                <a:latin typeface="Arial Rounded MT Bold" pitchFamily="34" charset="0"/>
              </a:rPr>
              <a:t>Elementos: Migración, difusión, globalización</a:t>
            </a:r>
          </a:p>
          <a:p>
            <a:pPr>
              <a:buFontTx/>
              <a:buChar char="-"/>
            </a:pPr>
            <a:r>
              <a:rPr lang="es-MX">
                <a:latin typeface="Arial Rounded MT Bold" pitchFamily="34" charset="0"/>
              </a:rPr>
              <a:t>Aptitudes: Explicación, predicción</a:t>
            </a:r>
          </a:p>
          <a:p>
            <a:pPr>
              <a:buFontTx/>
              <a:buChar char="-"/>
            </a:pPr>
            <a:r>
              <a:rPr lang="es-MX">
                <a:latin typeface="Arial Rounded MT Bold" pitchFamily="34" charset="0"/>
              </a:rPr>
              <a:t>Preguntas: Cómo se desarrollo esta relación espacial?, Puede continuar cambiando?, que significa para los lugares involucrados?</a:t>
            </a:r>
          </a:p>
        </p:txBody>
      </p:sp>
      <p:pic>
        <p:nvPicPr>
          <p:cNvPr id="26627" name="Picture 4" descr="http://www.mariposario.org.mx/images/mapa_de_migracion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0" y="3714750"/>
            <a:ext cx="2419350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6" descr="[mapa+emigrantes+de+BC+2000.jpg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714750"/>
            <a:ext cx="3357563" cy="245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6" descr="deblij_ch03_fig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5" y="1000125"/>
            <a:ext cx="7843838" cy="492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CuadroTexto"/>
          <p:cNvSpPr txBox="1">
            <a:spLocks noChangeArrowheads="1"/>
          </p:cNvSpPr>
          <p:nvPr/>
        </p:nvSpPr>
        <p:spPr bwMode="auto">
          <a:xfrm>
            <a:off x="785813" y="714375"/>
            <a:ext cx="7643812" cy="249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2400" b="1">
                <a:latin typeface="Arial Rounded MT Bold" pitchFamily="34" charset="0"/>
              </a:rPr>
              <a:t>REGIONES: Trata sobre la forma y los cambios dentro de éstas.</a:t>
            </a:r>
            <a:endParaRPr lang="es-MX" sz="2400">
              <a:latin typeface="Arial Rounded MT Bold" pitchFamily="34" charset="0"/>
            </a:endParaRPr>
          </a:p>
          <a:p>
            <a:endParaRPr lang="es-MX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s-MX">
                <a:latin typeface="Arial Rounded MT Bold" pitchFamily="34" charset="0"/>
              </a:rPr>
              <a:t>Elementos: Regiones formales VS funcionales</a:t>
            </a:r>
          </a:p>
          <a:p>
            <a:pPr>
              <a:buFontTx/>
              <a:buChar char="-"/>
            </a:pPr>
            <a:r>
              <a:rPr lang="es-MX">
                <a:latin typeface="Arial Rounded MT Bold" pitchFamily="34" charset="0"/>
              </a:rPr>
              <a:t>Aptitudes: Síntesis y aplicación</a:t>
            </a:r>
          </a:p>
          <a:p>
            <a:pPr>
              <a:buFontTx/>
              <a:buChar char="-"/>
            </a:pPr>
            <a:r>
              <a:rPr lang="es-MX">
                <a:latin typeface="Arial Rounded MT Bold" pitchFamily="34" charset="0"/>
              </a:rPr>
              <a:t>Preguntas: Cómo se desarrollo esta relación espacial?, Puede continuar cambiando?, que significa para los lugares involucrados?</a:t>
            </a:r>
          </a:p>
        </p:txBody>
      </p:sp>
      <p:pic>
        <p:nvPicPr>
          <p:cNvPr id="28675" name="Picture 4" descr="http://www.platetectonics.com/book/images/Himalayas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3357563"/>
            <a:ext cx="4786312" cy="284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6" descr="http://www.wikivorce.com/divorce/images/stories/jreviews/7481_Himalayas055_125113759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13" y="3286125"/>
            <a:ext cx="2071687" cy="286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1 CuadroTexto"/>
          <p:cNvSpPr txBox="1">
            <a:spLocks noChangeArrowheads="1"/>
          </p:cNvSpPr>
          <p:nvPr/>
        </p:nvSpPr>
        <p:spPr bwMode="auto">
          <a:xfrm>
            <a:off x="1979613" y="692150"/>
            <a:ext cx="544195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2400" b="1">
                <a:latin typeface="Arial Rounded MT Bold" pitchFamily="34" charset="0"/>
              </a:rPr>
              <a:t>HERRAMIENTAS EN GEOGRAFÍA</a:t>
            </a:r>
          </a:p>
          <a:p>
            <a:pPr algn="ctr"/>
            <a:r>
              <a:rPr lang="es-MX" sz="2400" b="1">
                <a:latin typeface="Arial Rounded MT Bold" pitchFamily="34" charset="0"/>
              </a:rPr>
              <a:t>SENSORÍA REMOTA</a:t>
            </a:r>
            <a:endParaRPr lang="es-MX">
              <a:latin typeface="Arial Rounded MT Bold" pitchFamily="34" charset="0"/>
            </a:endParaRPr>
          </a:p>
        </p:txBody>
      </p:sp>
      <p:pic>
        <p:nvPicPr>
          <p:cNvPr id="29699" name="Picture 14" descr="E:\Jpegs\Cairo_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1916113"/>
            <a:ext cx="381635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19"/>
          <p:cNvSpPr txBox="1">
            <a:spLocks noChangeArrowheads="1"/>
          </p:cNvSpPr>
          <p:nvPr/>
        </p:nvSpPr>
        <p:spPr bwMode="auto">
          <a:xfrm>
            <a:off x="2124075" y="5805488"/>
            <a:ext cx="9286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CAIRO</a:t>
            </a:r>
          </a:p>
        </p:txBody>
      </p:sp>
      <p:pic>
        <p:nvPicPr>
          <p:cNvPr id="29701" name="Picture 20" descr="E:\Jpegs\SF_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7900" y="1916113"/>
            <a:ext cx="381635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21"/>
          <p:cNvSpPr txBox="1">
            <a:spLocks noChangeArrowheads="1"/>
          </p:cNvSpPr>
          <p:nvPr/>
        </p:nvSpPr>
        <p:spPr bwMode="auto">
          <a:xfrm>
            <a:off x="6011863" y="5805488"/>
            <a:ext cx="21082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SAN FRANCISCO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1 CuadroTexto"/>
          <p:cNvSpPr txBox="1">
            <a:spLocks noChangeArrowheads="1"/>
          </p:cNvSpPr>
          <p:nvPr/>
        </p:nvSpPr>
        <p:spPr bwMode="auto">
          <a:xfrm>
            <a:off x="900113" y="692150"/>
            <a:ext cx="74168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2400" b="1">
                <a:latin typeface="Arial Rounded MT Bold" pitchFamily="34" charset="0"/>
              </a:rPr>
              <a:t>HERRAMIENTAS EN GEOGRAFÍA</a:t>
            </a:r>
          </a:p>
          <a:p>
            <a:pPr algn="ctr"/>
            <a:r>
              <a:rPr lang="es-MX" sz="2400" b="1">
                <a:latin typeface="Arial Rounded MT Bold" pitchFamily="34" charset="0"/>
              </a:rPr>
              <a:t>SISTEMAS DE INFORMACIÓN GEOGRÁFICA</a:t>
            </a:r>
            <a:endParaRPr lang="es-MX">
              <a:latin typeface="Arial Rounded MT Bold" pitchFamily="34" charset="0"/>
            </a:endParaRPr>
          </a:p>
        </p:txBody>
      </p:sp>
      <p:pic>
        <p:nvPicPr>
          <p:cNvPr id="30723" name="Picture 5" descr="C:\Documents and Settings\Rony\My Documents\212\Spring03\gislayers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425" y="2924175"/>
            <a:ext cx="2735263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9" descr="http://www.lbgweb.com/services/gis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3" y="2060575"/>
            <a:ext cx="5200650" cy="374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1 CuadroTexto"/>
          <p:cNvSpPr txBox="1">
            <a:spLocks noChangeArrowheads="1"/>
          </p:cNvSpPr>
          <p:nvPr/>
        </p:nvSpPr>
        <p:spPr bwMode="auto">
          <a:xfrm>
            <a:off x="900113" y="404813"/>
            <a:ext cx="74168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2400" b="1">
                <a:latin typeface="Arial Rounded MT Bold" pitchFamily="34" charset="0"/>
              </a:rPr>
              <a:t>HERRAMIENTAS EN GEOGRAFÍA</a:t>
            </a:r>
          </a:p>
          <a:p>
            <a:pPr algn="ctr"/>
            <a:r>
              <a:rPr lang="es-MX" sz="2400" b="1">
                <a:latin typeface="Arial Rounded MT Bold" pitchFamily="34" charset="0"/>
              </a:rPr>
              <a:t>CARTOGRAFÍA</a:t>
            </a:r>
            <a:endParaRPr lang="es-MX">
              <a:latin typeface="Arial Rounded MT Bold" pitchFamily="34" charset="0"/>
            </a:endParaRPr>
          </a:p>
        </p:txBody>
      </p:sp>
      <p:pic>
        <p:nvPicPr>
          <p:cNvPr id="31747" name="Picture 7" descr="thesi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1268413"/>
            <a:ext cx="6553200" cy="508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bligoo.com/media/users/0/31628/images/El%20medio%20oriente%2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50" y="4429125"/>
            <a:ext cx="2794000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4" descr="http://3.bp.blogspot.com/_7_71STPZeRo/SqvlpGo5T9I/AAAAAAAAAAc/pmxv-I4-jpw/s320/CaraDeAfric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50" y="714375"/>
            <a:ext cx="207962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6" descr="http://www.cuerpoyarte.com/wp-content/uploads/2009/10/ahawaiian-tattoo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3" y="3643313"/>
            <a:ext cx="2936875" cy="176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8" descr="http://img.diariodelviajero.com/2007/06/hannove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00750" y="714375"/>
            <a:ext cx="211455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4" name="Picture 10" descr="http://lh3.ggpht.com/_ELniIgqw2Qg/SohAIiogFGI/AAAAAAAAA_0/0PHGb2vhh0Y/mapa%20cara_thumb%5B1%5D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875" y="3786188"/>
            <a:ext cx="232410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5" name="Picture 12" descr="im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0063" y="857250"/>
            <a:ext cx="3000375" cy="220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6" name="Picture 14" descr="http://elarruga.files.wordpress.com/2009/03/dscn3103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15063" y="4429125"/>
            <a:ext cx="2357437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89561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o">
  <a:themeElements>
    <a:clrScheme name="Aspect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235</TotalTime>
  <Words>453</Words>
  <Application>Microsoft Office PowerPoint</Application>
  <PresentationFormat>Presentación en pantalla (4:3)</PresentationFormat>
  <Paragraphs>75</Paragraphs>
  <Slides>28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29" baseType="lpstr">
      <vt:lpstr>Aspecto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Jose Alfredo Ochoa</dc:creator>
  <cp:lastModifiedBy>Dell</cp:lastModifiedBy>
  <cp:revision>23</cp:revision>
  <dcterms:created xsi:type="dcterms:W3CDTF">2010-06-05T23:00:24Z</dcterms:created>
  <dcterms:modified xsi:type="dcterms:W3CDTF">2014-09-22T14:51:13Z</dcterms:modified>
</cp:coreProperties>
</file>