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72" r:id="rId2"/>
    <p:sldId id="266" r:id="rId3"/>
    <p:sldId id="261" r:id="rId4"/>
    <p:sldId id="262" r:id="rId5"/>
    <p:sldId id="267" r:id="rId6"/>
    <p:sldId id="274" r:id="rId7"/>
    <p:sldId id="273" r:id="rId8"/>
    <p:sldId id="268" r:id="rId9"/>
    <p:sldId id="269" r:id="rId10"/>
    <p:sldId id="263" r:id="rId11"/>
    <p:sldId id="270" r:id="rId12"/>
    <p:sldId id="271" r:id="rId13"/>
    <p:sldId id="264" r:id="rId14"/>
    <p:sldId id="265" r:id="rId15"/>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1650"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449D5E1-0E44-428F-925A-D00F48B426F7}" type="datetimeFigureOut">
              <a:rPr lang="es-MX" smtClean="0"/>
              <a:pPr/>
              <a:t>22/09/2014</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E83AAA-1A4A-402C-87BF-754271E0A0CA}" type="slidenum">
              <a:rPr lang="es-MX" smtClean="0"/>
              <a:pPr/>
              <a:t>‹Nº›</a:t>
            </a:fld>
            <a:endParaRPr lang="es-MX"/>
          </a:p>
        </p:txBody>
      </p:sp>
    </p:spTree>
    <p:extLst>
      <p:ext uri="{BB962C8B-B14F-4D97-AF65-F5344CB8AC3E}">
        <p14:creationId xmlns:p14="http://schemas.microsoft.com/office/powerpoint/2010/main" val="1919043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85D2EC6C-B6AE-4E45-B049-6F59974E0F6E}" type="slidenum">
              <a:rPr lang="es-ES" smtClean="0">
                <a:latin typeface="Arial" pitchFamily="34" charset="0"/>
              </a:rPr>
              <a:pPr/>
              <a:t>2</a:t>
            </a:fld>
            <a:endParaRPr lang="es-ES" smtClean="0">
              <a:latin typeface="Arial" pitchFamily="34" charset="0"/>
            </a:endParaRPr>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r>
              <a:rPr lang="es-ES" smtClean="0">
                <a:latin typeface="Arial" pitchFamily="34" charset="0"/>
              </a:rPr>
              <a:t>Unidad natural definida por la existencia de la divisoria de las aguas en un territorio dado. Las cuencas hidrográficas son unidades morfográficas superficiales. Sus límites quedan establecidos por la divisoria geográfica principal de las aguas de las precipitaciones; también conocido como "parteaguas". El parteaguas, teóricamente, es una línea imaginaria que une los puntos de máximo valor de altura relativa entre dos laderas adyacentes pero de exposición opuesta; desde la parte más alta de la cuenca hasta su punto de emisión, en la zona hipsométricamente más baja. Al interior de las cuencas se pueden delimitar subcuencas o cuencas de orden inferior. Las divisorias que delimitan las subcuencas se conocen como parteaguas secundarios.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9C440055-BB75-4623-BB8C-2C64A55D95B3}" type="slidenum">
              <a:rPr lang="es-ES" smtClean="0">
                <a:latin typeface="Arial" pitchFamily="34" charset="0"/>
              </a:rPr>
              <a:pPr/>
              <a:t>11</a:t>
            </a:fld>
            <a:endParaRPr lang="es-ES" smtClean="0">
              <a:latin typeface="Arial" pitchFamily="34" charset="0"/>
            </a:endParaRPr>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p:spPr>
        <p:txBody>
          <a:bodyPr/>
          <a:lstStyle/>
          <a:p>
            <a:pPr eaLnBrk="1" hangingPunct="1"/>
            <a:r>
              <a:rPr lang="es-ES" smtClean="0">
                <a:latin typeface="Arial" pitchFamily="34" charset="0"/>
              </a:rPr>
              <a:t>Una </a:t>
            </a:r>
            <a:r>
              <a:rPr lang="es-ES" b="1" i="1" smtClean="0">
                <a:latin typeface="Arial" pitchFamily="34" charset="0"/>
              </a:rPr>
              <a:t>corriente efímera</a:t>
            </a:r>
            <a:r>
              <a:rPr lang="es-ES" smtClean="0">
                <a:latin typeface="Arial" pitchFamily="34" charset="0"/>
              </a:rPr>
              <a:t>, es aquella que solo lleva agua</a:t>
            </a:r>
          </a:p>
          <a:p>
            <a:pPr eaLnBrk="1" hangingPunct="1"/>
            <a:r>
              <a:rPr lang="es-ES" smtClean="0">
                <a:latin typeface="Arial" pitchFamily="34" charset="0"/>
              </a:rPr>
              <a:t>cuando llueve e inmediatamente después.</a:t>
            </a:r>
          </a:p>
          <a:p>
            <a:pPr eaLnBrk="1" hangingPunct="1"/>
            <a:r>
              <a:rPr lang="es-ES" smtClean="0">
                <a:latin typeface="Arial" pitchFamily="34" charset="0"/>
              </a:rPr>
              <a:t>􀂃 Una </a:t>
            </a:r>
            <a:r>
              <a:rPr lang="es-ES" b="1" i="1" smtClean="0">
                <a:latin typeface="Arial" pitchFamily="34" charset="0"/>
              </a:rPr>
              <a:t>corriente intermitente</a:t>
            </a:r>
            <a:r>
              <a:rPr lang="es-ES" smtClean="0">
                <a:latin typeface="Arial" pitchFamily="34" charset="0"/>
              </a:rPr>
              <a:t>, lleva agua la mayor parte</a:t>
            </a:r>
          </a:p>
          <a:p>
            <a:pPr eaLnBrk="1" hangingPunct="1"/>
            <a:r>
              <a:rPr lang="es-ES" smtClean="0">
                <a:latin typeface="Arial" pitchFamily="34" charset="0"/>
              </a:rPr>
              <a:t>del tiempo, pero principalmente en época de lluvias; su</a:t>
            </a:r>
          </a:p>
          <a:p>
            <a:pPr eaLnBrk="1" hangingPunct="1"/>
            <a:r>
              <a:rPr lang="es-ES" smtClean="0">
                <a:latin typeface="Arial" pitchFamily="34" charset="0"/>
              </a:rPr>
              <a:t>aporte cesa cuando el nivel freático desciende por</a:t>
            </a:r>
          </a:p>
          <a:p>
            <a:pPr eaLnBrk="1" hangingPunct="1"/>
            <a:r>
              <a:rPr lang="es-ES" smtClean="0">
                <a:latin typeface="Arial" pitchFamily="34" charset="0"/>
              </a:rPr>
              <a:t>debajo del fondo del cauce.</a:t>
            </a:r>
          </a:p>
          <a:p>
            <a:pPr eaLnBrk="1" hangingPunct="1"/>
            <a:r>
              <a:rPr lang="es-ES" smtClean="0">
                <a:latin typeface="Arial" pitchFamily="34" charset="0"/>
              </a:rPr>
              <a:t>􀂃 La </a:t>
            </a:r>
            <a:r>
              <a:rPr lang="es-ES" b="1" i="1" smtClean="0">
                <a:latin typeface="Arial" pitchFamily="34" charset="0"/>
              </a:rPr>
              <a:t>corriente perenne</a:t>
            </a:r>
            <a:r>
              <a:rPr lang="es-ES" smtClean="0">
                <a:latin typeface="Arial" pitchFamily="34" charset="0"/>
              </a:rPr>
              <a:t>, contiene agua todo el tiempo, ya</a:t>
            </a:r>
          </a:p>
          <a:p>
            <a:pPr eaLnBrk="1" hangingPunct="1"/>
            <a:r>
              <a:rPr lang="es-ES" smtClean="0">
                <a:latin typeface="Arial" pitchFamily="34" charset="0"/>
              </a:rPr>
              <a:t>que aún en época de sequía es abastecida</a:t>
            </a:r>
          </a:p>
          <a:p>
            <a:pPr eaLnBrk="1" hangingPunct="1"/>
            <a:r>
              <a:rPr lang="es-ES" smtClean="0">
                <a:latin typeface="Arial" pitchFamily="34" charset="0"/>
              </a:rPr>
              <a:t>Hidrología - página (66)</a:t>
            </a:r>
          </a:p>
          <a:p>
            <a:pPr eaLnBrk="1" hangingPunct="1"/>
            <a:r>
              <a:rPr lang="es-ES" smtClean="0">
                <a:latin typeface="Arial" pitchFamily="34" charset="0"/>
              </a:rPr>
              <a:t>continuamente, pues el nivel freático siempre</a:t>
            </a:r>
          </a:p>
          <a:p>
            <a:pPr eaLnBrk="1" hangingPunct="1"/>
            <a:r>
              <a:rPr lang="es-ES" smtClean="0">
                <a:latin typeface="Arial" pitchFamily="34" charset="0"/>
              </a:rPr>
              <a:t>permanece por arriba del fondo del cauce.</a:t>
            </a:r>
          </a:p>
          <a:p>
            <a:pPr eaLnBrk="1" hangingPunct="1"/>
            <a:endParaRPr lang="es-E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p>
            <a:fld id="{84AF548E-30BF-4F8A-8A7C-69543F3084DE}" type="slidenum">
              <a:rPr lang="es-ES" smtClean="0">
                <a:latin typeface="Arial" pitchFamily="34" charset="0"/>
              </a:rPr>
              <a:pPr/>
              <a:t>12</a:t>
            </a:fld>
            <a:endParaRPr lang="es-ES" smtClean="0">
              <a:latin typeface="Arial" pitchFamily="34" charset="0"/>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r>
              <a:rPr lang="es-ES" smtClean="0">
                <a:latin typeface="Arial" pitchFamily="34" charset="0"/>
              </a:rPr>
              <a:t>Una </a:t>
            </a:r>
            <a:r>
              <a:rPr lang="es-ES" b="1" i="1" smtClean="0">
                <a:latin typeface="Arial" pitchFamily="34" charset="0"/>
              </a:rPr>
              <a:t>corriente efímera</a:t>
            </a:r>
            <a:r>
              <a:rPr lang="es-ES" smtClean="0">
                <a:latin typeface="Arial" pitchFamily="34" charset="0"/>
              </a:rPr>
              <a:t>, es aquella que solo lleva agua</a:t>
            </a:r>
          </a:p>
          <a:p>
            <a:pPr eaLnBrk="1" hangingPunct="1"/>
            <a:r>
              <a:rPr lang="es-ES" smtClean="0">
                <a:latin typeface="Arial" pitchFamily="34" charset="0"/>
              </a:rPr>
              <a:t>cuando llueve e inmediatamente después.</a:t>
            </a:r>
          </a:p>
          <a:p>
            <a:pPr eaLnBrk="1" hangingPunct="1"/>
            <a:r>
              <a:rPr lang="es-ES" smtClean="0">
                <a:latin typeface="Arial" pitchFamily="34" charset="0"/>
              </a:rPr>
              <a:t>􀂃 Una </a:t>
            </a:r>
            <a:r>
              <a:rPr lang="es-ES" b="1" i="1" smtClean="0">
                <a:latin typeface="Arial" pitchFamily="34" charset="0"/>
              </a:rPr>
              <a:t>corriente intermitente</a:t>
            </a:r>
            <a:r>
              <a:rPr lang="es-ES" smtClean="0">
                <a:latin typeface="Arial" pitchFamily="34" charset="0"/>
              </a:rPr>
              <a:t>, lleva agua la mayor parte</a:t>
            </a:r>
          </a:p>
          <a:p>
            <a:pPr eaLnBrk="1" hangingPunct="1"/>
            <a:r>
              <a:rPr lang="es-ES" smtClean="0">
                <a:latin typeface="Arial" pitchFamily="34" charset="0"/>
              </a:rPr>
              <a:t>del tiempo, pero principalmente en época de lluvias; su</a:t>
            </a:r>
          </a:p>
          <a:p>
            <a:pPr eaLnBrk="1" hangingPunct="1"/>
            <a:r>
              <a:rPr lang="es-ES" smtClean="0">
                <a:latin typeface="Arial" pitchFamily="34" charset="0"/>
              </a:rPr>
              <a:t>aporte cesa cuando el nivel freático desciende por</a:t>
            </a:r>
          </a:p>
          <a:p>
            <a:pPr eaLnBrk="1" hangingPunct="1"/>
            <a:r>
              <a:rPr lang="es-ES" smtClean="0">
                <a:latin typeface="Arial" pitchFamily="34" charset="0"/>
              </a:rPr>
              <a:t>debajo del fondo del cauce.</a:t>
            </a:r>
          </a:p>
          <a:p>
            <a:pPr eaLnBrk="1" hangingPunct="1"/>
            <a:r>
              <a:rPr lang="es-ES" smtClean="0">
                <a:latin typeface="Arial" pitchFamily="34" charset="0"/>
              </a:rPr>
              <a:t>􀂃 La </a:t>
            </a:r>
            <a:r>
              <a:rPr lang="es-ES" b="1" i="1" smtClean="0">
                <a:latin typeface="Arial" pitchFamily="34" charset="0"/>
              </a:rPr>
              <a:t>corriente perenne</a:t>
            </a:r>
            <a:r>
              <a:rPr lang="es-ES" smtClean="0">
                <a:latin typeface="Arial" pitchFamily="34" charset="0"/>
              </a:rPr>
              <a:t>, contiene agua todo el tiempo, ya</a:t>
            </a:r>
          </a:p>
          <a:p>
            <a:pPr eaLnBrk="1" hangingPunct="1"/>
            <a:r>
              <a:rPr lang="es-ES" smtClean="0">
                <a:latin typeface="Arial" pitchFamily="34" charset="0"/>
              </a:rPr>
              <a:t>que aún en época de sequía es abastecida</a:t>
            </a:r>
          </a:p>
          <a:p>
            <a:pPr eaLnBrk="1" hangingPunct="1"/>
            <a:r>
              <a:rPr lang="es-ES" smtClean="0">
                <a:latin typeface="Arial" pitchFamily="34" charset="0"/>
              </a:rPr>
              <a:t>Hidrología - página (66)</a:t>
            </a:r>
          </a:p>
          <a:p>
            <a:pPr eaLnBrk="1" hangingPunct="1"/>
            <a:r>
              <a:rPr lang="es-ES" smtClean="0">
                <a:latin typeface="Arial" pitchFamily="34" charset="0"/>
              </a:rPr>
              <a:t>continuamente, pues el nivel freático siempre</a:t>
            </a:r>
          </a:p>
          <a:p>
            <a:pPr eaLnBrk="1" hangingPunct="1"/>
            <a:r>
              <a:rPr lang="es-ES" smtClean="0">
                <a:latin typeface="Arial" pitchFamily="34" charset="0"/>
              </a:rPr>
              <a:t>permanece por arriba del fondo del cauce.</a:t>
            </a:r>
          </a:p>
          <a:p>
            <a:pPr eaLnBrk="1" hangingPunct="1"/>
            <a:endParaRPr lang="es-E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F9E4FBF9-3BB1-4A67-B9A2-0750C60F2CDE}" type="datetimeFigureOut">
              <a:rPr lang="es-MX" smtClean="0"/>
              <a:pPr/>
              <a:t>22/09/2014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8247127E-D177-4E02-BE7F-E10C59D09A65}" type="slidenum">
              <a:rPr lang="es-MX" smtClean="0"/>
              <a:pPr/>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F9E4FBF9-3BB1-4A67-B9A2-0750C60F2CDE}" type="datetimeFigureOut">
              <a:rPr lang="es-MX" smtClean="0"/>
              <a:pPr/>
              <a:t>22/09/2014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8247127E-D177-4E02-BE7F-E10C59D09A65}" type="slidenum">
              <a:rPr lang="es-MX" smtClean="0"/>
              <a:pPr/>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F9E4FBF9-3BB1-4A67-B9A2-0750C60F2CDE}" type="datetimeFigureOut">
              <a:rPr lang="es-MX" smtClean="0"/>
              <a:pPr/>
              <a:t>22/09/2014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8247127E-D177-4E02-BE7F-E10C59D09A65}" type="slidenum">
              <a:rPr lang="es-MX" smtClean="0"/>
              <a:pPr/>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F9E4FBF9-3BB1-4A67-B9A2-0750C60F2CDE}" type="datetimeFigureOut">
              <a:rPr lang="es-MX" smtClean="0"/>
              <a:pPr/>
              <a:t>22/09/2014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8247127E-D177-4E02-BE7F-E10C59D09A65}" type="slidenum">
              <a:rPr lang="es-MX" smtClean="0"/>
              <a:pPr/>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F9E4FBF9-3BB1-4A67-B9A2-0750C60F2CDE}" type="datetimeFigureOut">
              <a:rPr lang="es-MX" smtClean="0"/>
              <a:pPr/>
              <a:t>22/09/2014</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8247127E-D177-4E02-BE7F-E10C59D09A65}" type="slidenum">
              <a:rPr lang="es-MX" smtClean="0"/>
              <a:pPr/>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F9E4FBF9-3BB1-4A67-B9A2-0750C60F2CDE}" type="datetimeFigureOut">
              <a:rPr lang="es-MX" smtClean="0"/>
              <a:pPr/>
              <a:t>22/09/2014</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8247127E-D177-4E02-BE7F-E10C59D09A65}" type="slidenum">
              <a:rPr lang="es-MX" smtClean="0"/>
              <a:pPr/>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9E4FBF9-3BB1-4A67-B9A2-0750C60F2CDE}" type="datetimeFigureOut">
              <a:rPr lang="es-MX" smtClean="0"/>
              <a:pPr/>
              <a:t>22/09/2014</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8247127E-D177-4E02-BE7F-E10C59D09A65}" type="slidenum">
              <a:rPr lang="es-MX" smtClean="0"/>
              <a:pPr/>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9E4FBF9-3BB1-4A67-B9A2-0750C60F2CDE}" type="datetimeFigureOut">
              <a:rPr lang="es-MX" smtClean="0"/>
              <a:pPr/>
              <a:t>22/09/2014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8247127E-D177-4E02-BE7F-E10C59D09A65}" type="slidenum">
              <a:rPr lang="es-MX" smtClean="0"/>
              <a:pPr/>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9E4FBF9-3BB1-4A67-B9A2-0750C60F2CDE}" type="datetimeFigureOut">
              <a:rPr lang="es-MX" smtClean="0"/>
              <a:pPr/>
              <a:t>22/09/2014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8247127E-D177-4E02-BE7F-E10C59D09A65}" type="slidenum">
              <a:rPr lang="es-MX" smtClean="0"/>
              <a:pPr/>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F9E4FBF9-3BB1-4A67-B9A2-0750C60F2CDE}" type="datetimeFigureOut">
              <a:rPr lang="es-MX" smtClean="0"/>
              <a:pPr/>
              <a:t>22/09/2014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8247127E-D177-4E02-BE7F-E10C59D09A65}" type="slidenum">
              <a:rPr lang="es-MX" smtClean="0"/>
              <a:pPr/>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F9E4FBF9-3BB1-4A67-B9A2-0750C60F2CDE}" type="datetimeFigureOut">
              <a:rPr lang="es-MX" smtClean="0"/>
              <a:pPr/>
              <a:t>22/09/2014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8247127E-D177-4E02-BE7F-E10C59D09A65}" type="slidenum">
              <a:rPr lang="es-MX" smtClean="0"/>
              <a:pPr/>
              <a:t>‹Nº›</a:t>
            </a:fld>
            <a:endParaRPr lang="es-MX"/>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92100"/>
            <a:ext cx="8229600" cy="1384300"/>
          </a:xfrm>
        </p:spPr>
        <p:txBody>
          <a:bodyPr/>
          <a:lstStyle/>
          <a:p>
            <a:r>
              <a:rPr lang="en-US" smtClean="0"/>
              <a:t>Click to edit Master title style</a:t>
            </a:r>
            <a:endParaRPr lang="es-CR"/>
          </a:p>
        </p:txBody>
      </p:sp>
      <p:sp>
        <p:nvSpPr>
          <p:cNvPr id="3" name="Text Placeholder 2"/>
          <p:cNvSpPr>
            <a:spLocks noGrp="1"/>
          </p:cNvSpPr>
          <p:nvPr>
            <p:ph type="body" sz="half" idx="1"/>
          </p:nvPr>
        </p:nvSpPr>
        <p:spPr>
          <a:xfrm>
            <a:off x="457200" y="1905000"/>
            <a:ext cx="82296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R"/>
          </a:p>
        </p:txBody>
      </p:sp>
      <p:sp>
        <p:nvSpPr>
          <p:cNvPr id="4" name="Content Placeholder 3"/>
          <p:cNvSpPr>
            <a:spLocks noGrp="1"/>
          </p:cNvSpPr>
          <p:nvPr>
            <p:ph sz="half" idx="2"/>
          </p:nvPr>
        </p:nvSpPr>
        <p:spPr>
          <a:xfrm>
            <a:off x="457200" y="4038600"/>
            <a:ext cx="82296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0E936138-D756-47C9-BC4E-41646D6BE127}" type="slidenum">
              <a:rPr lang="es-ES"/>
              <a:pPr>
                <a:defRPr/>
              </a:pPr>
              <a:t>‹Nº›</a:t>
            </a:fld>
            <a:endParaRPr lang="es-E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92100"/>
            <a:ext cx="8229600" cy="1384300"/>
          </a:xfrm>
        </p:spPr>
        <p:txBody>
          <a:bodyPr/>
          <a:lstStyle/>
          <a:p>
            <a:r>
              <a:rPr lang="en-US" smtClean="0"/>
              <a:t>Click to edit Master title style</a:t>
            </a:r>
            <a:endParaRPr lang="es-CR"/>
          </a:p>
        </p:txBody>
      </p:sp>
      <p:sp>
        <p:nvSpPr>
          <p:cNvPr id="3" name="Text Placeholder 2"/>
          <p:cNvSpPr>
            <a:spLocks noGrp="1"/>
          </p:cNvSpPr>
          <p:nvPr>
            <p:ph type="body" sz="half" idx="1"/>
          </p:nvPr>
        </p:nvSpPr>
        <p:spPr>
          <a:xfrm>
            <a:off x="457200" y="19050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R"/>
          </a:p>
        </p:txBody>
      </p:sp>
      <p:sp>
        <p:nvSpPr>
          <p:cNvPr id="4" name="Content Placeholder 3"/>
          <p:cNvSpPr>
            <a:spLocks noGrp="1"/>
          </p:cNvSpPr>
          <p:nvPr>
            <p:ph sz="half" idx="2"/>
          </p:nvPr>
        </p:nvSpPr>
        <p:spPr>
          <a:xfrm>
            <a:off x="4648200" y="19050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9F27672C-EFF2-427C-989C-212E57AA76B5}"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E4FBF9-3BB1-4A67-B9A2-0750C60F2CDE}" type="datetimeFigureOut">
              <a:rPr lang="es-MX" smtClean="0"/>
              <a:pPr/>
              <a:t>22/09/2014</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47127E-D177-4E02-BE7F-E10C59D09A65}" type="slidenum">
              <a:rPr lang="es-MX" smtClean="0"/>
              <a:pPr/>
              <a:t>‹Nº›</a:t>
            </a:fld>
            <a:endParaRPr lang="es-MX"/>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3786182" y="3071810"/>
            <a:ext cx="2276585" cy="646331"/>
          </a:xfrm>
          <a:prstGeom prst="rect">
            <a:avLst/>
          </a:prstGeom>
          <a:noFill/>
        </p:spPr>
        <p:txBody>
          <a:bodyPr wrap="none" rtlCol="0">
            <a:spAutoFit/>
          </a:bodyPr>
          <a:lstStyle/>
          <a:p>
            <a:r>
              <a:rPr lang="es-MX" dirty="0" smtClean="0"/>
              <a:t>SEMESTRE </a:t>
            </a:r>
            <a:r>
              <a:rPr lang="es-MX" dirty="0" smtClean="0"/>
              <a:t>2014-2</a:t>
            </a:r>
            <a:endParaRPr lang="es-MX" dirty="0" smtClean="0"/>
          </a:p>
          <a:p>
            <a:endParaRPr lang="es-MX" dirty="0"/>
          </a:p>
        </p:txBody>
      </p:sp>
      <p:sp>
        <p:nvSpPr>
          <p:cNvPr id="4" name="3 CuadroTexto"/>
          <p:cNvSpPr txBox="1"/>
          <p:nvPr/>
        </p:nvSpPr>
        <p:spPr>
          <a:xfrm>
            <a:off x="2928926" y="2214554"/>
            <a:ext cx="2824812" cy="369332"/>
          </a:xfrm>
          <a:prstGeom prst="rect">
            <a:avLst/>
          </a:prstGeom>
          <a:noFill/>
        </p:spPr>
        <p:txBody>
          <a:bodyPr wrap="none" rtlCol="0">
            <a:spAutoFit/>
          </a:bodyPr>
          <a:lstStyle/>
          <a:p>
            <a:r>
              <a:rPr lang="es-MX" dirty="0" smtClean="0"/>
              <a:t>MATERIA: GEOGRAFIA</a:t>
            </a:r>
            <a:endParaRPr lang="es-MX"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defRPr/>
            </a:pPr>
            <a:r>
              <a:rPr lang="es-CR" sz="4000" dirty="0" smtClean="0"/>
              <a:t>Definición de Cuenca Hidrográfica</a:t>
            </a:r>
            <a:endParaRPr lang="es-ES" sz="4000" dirty="0" smtClean="0"/>
          </a:p>
        </p:txBody>
      </p:sp>
      <p:sp>
        <p:nvSpPr>
          <p:cNvPr id="47107" name="Rectangle 3"/>
          <p:cNvSpPr>
            <a:spLocks noGrp="1" noChangeArrowheads="1"/>
          </p:cNvSpPr>
          <p:nvPr>
            <p:ph type="body" sz="half" idx="1"/>
          </p:nvPr>
        </p:nvSpPr>
        <p:spPr/>
        <p:txBody>
          <a:bodyPr/>
          <a:lstStyle/>
          <a:p>
            <a:pPr eaLnBrk="1" hangingPunct="1">
              <a:lnSpc>
                <a:spcPct val="80000"/>
              </a:lnSpc>
              <a:defRPr/>
            </a:pPr>
            <a:r>
              <a:rPr lang="es-ES" sz="1800" smtClean="0">
                <a:effectLst/>
              </a:rPr>
              <a:t>Es el área de terreno donde todas las aguas caídas por precipitación, se unen para formar un solo curso de agua</a:t>
            </a:r>
          </a:p>
          <a:p>
            <a:pPr eaLnBrk="1" hangingPunct="1">
              <a:lnSpc>
                <a:spcPct val="80000"/>
              </a:lnSpc>
              <a:defRPr/>
            </a:pPr>
            <a:r>
              <a:rPr lang="es-ES" sz="1800" smtClean="0">
                <a:effectLst/>
              </a:rPr>
              <a:t>Unidad natural definida por la existencia de la divisoria de las aguas en un territorio dado</a:t>
            </a:r>
          </a:p>
          <a:p>
            <a:pPr eaLnBrk="1" hangingPunct="1">
              <a:lnSpc>
                <a:spcPct val="80000"/>
              </a:lnSpc>
              <a:defRPr/>
            </a:pPr>
            <a:r>
              <a:rPr lang="es-ES" sz="1800" smtClean="0">
                <a:effectLst/>
              </a:rPr>
              <a:t>Las cuencas hidrográficas son unidades morfológicas superficiales</a:t>
            </a:r>
          </a:p>
          <a:p>
            <a:pPr lvl="1" eaLnBrk="1" hangingPunct="1">
              <a:lnSpc>
                <a:spcPct val="80000"/>
              </a:lnSpc>
              <a:defRPr/>
            </a:pPr>
            <a:r>
              <a:rPr lang="es-CR" sz="1600" smtClean="0">
                <a:effectLst/>
              </a:rPr>
              <a:t>Divisoria geográfica principal= Parteaguas</a:t>
            </a:r>
          </a:p>
          <a:p>
            <a:pPr lvl="1" eaLnBrk="1" hangingPunct="1">
              <a:lnSpc>
                <a:spcPct val="80000"/>
              </a:lnSpc>
              <a:defRPr/>
            </a:pPr>
            <a:r>
              <a:rPr lang="es-CR" sz="1600" smtClean="0">
                <a:effectLst/>
              </a:rPr>
              <a:t>Divisorias geográficas secundarias= Forman las subcuencas</a:t>
            </a:r>
            <a:endParaRPr lang="es-ES" sz="1600" smtClean="0">
              <a:effectLst/>
            </a:endParaRPr>
          </a:p>
          <a:p>
            <a:pPr eaLnBrk="1" hangingPunct="1">
              <a:lnSpc>
                <a:spcPct val="80000"/>
              </a:lnSpc>
              <a:defRPr/>
            </a:pPr>
            <a:endParaRPr lang="es-ES" sz="1800" smtClean="0"/>
          </a:p>
        </p:txBody>
      </p:sp>
      <p:pic>
        <p:nvPicPr>
          <p:cNvPr id="12293" name="Picture 5" descr="img1_conceptos"/>
          <p:cNvPicPr>
            <a:picLocks noChangeAspect="1" noChangeArrowheads="1"/>
          </p:cNvPicPr>
          <p:nvPr/>
        </p:nvPicPr>
        <p:blipFill>
          <a:blip r:embed="rId3"/>
          <a:srcRect/>
          <a:stretch>
            <a:fillRect/>
          </a:stretch>
        </p:blipFill>
        <p:spPr bwMode="auto">
          <a:xfrm>
            <a:off x="827088" y="3789363"/>
            <a:ext cx="7777162" cy="2736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l="2028"/>
          <a:stretch>
            <a:fillRect/>
          </a:stretch>
        </p:blipFill>
        <p:spPr bwMode="auto">
          <a:xfrm>
            <a:off x="285720" y="714356"/>
            <a:ext cx="3451220" cy="5072098"/>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lum bright="10000" contrast="-10000"/>
          </a:blip>
          <a:srcRect b="1639"/>
          <a:stretch>
            <a:fillRect/>
          </a:stretch>
        </p:blipFill>
        <p:spPr bwMode="auto">
          <a:xfrm>
            <a:off x="4357686" y="500042"/>
            <a:ext cx="3568326" cy="2162637"/>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a:lum bright="-10000"/>
          </a:blip>
          <a:srcRect r="2776" b="3333"/>
          <a:stretch>
            <a:fillRect/>
          </a:stretch>
        </p:blipFill>
        <p:spPr bwMode="auto">
          <a:xfrm>
            <a:off x="4286248" y="3143248"/>
            <a:ext cx="3643338" cy="2071702"/>
          </a:xfrm>
          <a:prstGeom prst="rect">
            <a:avLst/>
          </a:prstGeom>
          <a:noFill/>
          <a:ln w="9525">
            <a:noFill/>
            <a:miter lim="800000"/>
            <a:headEnd/>
            <a:tailEnd/>
          </a:ln>
          <a:effectLst/>
        </p:spPr>
      </p:pic>
      <p:sp>
        <p:nvSpPr>
          <p:cNvPr id="6" name="5 CuadroTexto"/>
          <p:cNvSpPr txBox="1"/>
          <p:nvPr/>
        </p:nvSpPr>
        <p:spPr>
          <a:xfrm>
            <a:off x="1928794" y="142852"/>
            <a:ext cx="5302414" cy="369332"/>
          </a:xfrm>
          <a:prstGeom prst="rect">
            <a:avLst/>
          </a:prstGeom>
          <a:noFill/>
        </p:spPr>
        <p:txBody>
          <a:bodyPr wrap="none" rtlCol="0">
            <a:spAutoFit/>
          </a:bodyPr>
          <a:lstStyle/>
          <a:p>
            <a:r>
              <a:rPr lang="es-MX" dirty="0" smtClean="0">
                <a:latin typeface="Arial Black" pitchFamily="34" charset="0"/>
              </a:rPr>
              <a:t>CONCEPTOS BASICOS SOBRE CUENCAS</a:t>
            </a:r>
            <a:endParaRPr lang="es-MX" dirty="0">
              <a:latin typeface="Arial Black"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357158" y="1071546"/>
            <a:ext cx="3684818" cy="2928958"/>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4143372" y="1071546"/>
            <a:ext cx="4357718" cy="291832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defRPr/>
            </a:pPr>
            <a:r>
              <a:rPr lang="es-CR" sz="2800" dirty="0" smtClean="0"/>
              <a:t>División de la cuenca como unidad de gestión</a:t>
            </a:r>
            <a:r>
              <a:rPr lang="es-CR" sz="4000" dirty="0" smtClean="0"/>
              <a:t> </a:t>
            </a:r>
            <a:endParaRPr lang="es-ES" sz="4000" dirty="0" smtClean="0"/>
          </a:p>
        </p:txBody>
      </p:sp>
      <p:sp>
        <p:nvSpPr>
          <p:cNvPr id="55299" name="Rectangle 3"/>
          <p:cNvSpPr>
            <a:spLocks noGrp="1" noChangeArrowheads="1"/>
          </p:cNvSpPr>
          <p:nvPr>
            <p:ph type="body" sz="half" idx="1"/>
          </p:nvPr>
        </p:nvSpPr>
        <p:spPr/>
        <p:txBody>
          <a:bodyPr>
            <a:normAutofit lnSpcReduction="10000"/>
          </a:bodyPr>
          <a:lstStyle/>
          <a:p>
            <a:pPr eaLnBrk="1" hangingPunct="1">
              <a:lnSpc>
                <a:spcPct val="80000"/>
              </a:lnSpc>
              <a:defRPr/>
            </a:pPr>
            <a:r>
              <a:rPr lang="es-ES" sz="1800" smtClean="0">
                <a:solidFill>
                  <a:srgbClr val="00FFFF"/>
                </a:solidFill>
              </a:rPr>
              <a:t>Subcuenca:</a:t>
            </a:r>
            <a:r>
              <a:rPr lang="es-ES" sz="1800" smtClean="0"/>
              <a:t> es toda área que desarrolla su drenaje directamente al curso principal de la cuenca. </a:t>
            </a:r>
          </a:p>
          <a:p>
            <a:pPr lvl="1" eaLnBrk="1" hangingPunct="1">
              <a:lnSpc>
                <a:spcPct val="80000"/>
              </a:lnSpc>
              <a:defRPr/>
            </a:pPr>
            <a:r>
              <a:rPr lang="es-ES" sz="1600" smtClean="0"/>
              <a:t>Varias subcuencas pueden conformar una cuenca.</a:t>
            </a:r>
          </a:p>
          <a:p>
            <a:pPr eaLnBrk="1" hangingPunct="1">
              <a:lnSpc>
                <a:spcPct val="80000"/>
              </a:lnSpc>
              <a:defRPr/>
            </a:pPr>
            <a:r>
              <a:rPr lang="es-ES" sz="1800" smtClean="0">
                <a:solidFill>
                  <a:srgbClr val="00FFFF"/>
                </a:solidFill>
              </a:rPr>
              <a:t>Microcuenca:</a:t>
            </a:r>
            <a:r>
              <a:rPr lang="es-ES" sz="1800" smtClean="0"/>
              <a:t> es toda área que desarrolla su drenaje directamente a la corriente principal de una subcuenca.</a:t>
            </a:r>
          </a:p>
          <a:p>
            <a:pPr lvl="1" eaLnBrk="1" hangingPunct="1">
              <a:lnSpc>
                <a:spcPct val="80000"/>
              </a:lnSpc>
              <a:defRPr/>
            </a:pPr>
            <a:r>
              <a:rPr lang="es-ES" sz="1600" smtClean="0"/>
              <a:t>Varias microcuencas pueden conformar una subcuenca.</a:t>
            </a:r>
          </a:p>
          <a:p>
            <a:pPr eaLnBrk="1" hangingPunct="1">
              <a:lnSpc>
                <a:spcPct val="80000"/>
              </a:lnSpc>
              <a:defRPr/>
            </a:pPr>
            <a:r>
              <a:rPr lang="es-ES" sz="1800" smtClean="0">
                <a:solidFill>
                  <a:srgbClr val="00FFFF"/>
                </a:solidFill>
              </a:rPr>
              <a:t>Quebradas:</a:t>
            </a:r>
            <a:r>
              <a:rPr lang="es-ES" sz="1800" smtClean="0"/>
              <a:t> es toda área que desarrolla su drenaje directamente a la corriente principal de una microcuenca.</a:t>
            </a:r>
          </a:p>
          <a:p>
            <a:pPr lvl="1" eaLnBrk="1" hangingPunct="1">
              <a:lnSpc>
                <a:spcPct val="80000"/>
              </a:lnSpc>
              <a:defRPr/>
            </a:pPr>
            <a:r>
              <a:rPr lang="es-ES" sz="1600" smtClean="0"/>
              <a:t>Varias quebradas pueden conformar una microcuenca. </a:t>
            </a:r>
          </a:p>
        </p:txBody>
      </p:sp>
      <p:pic>
        <p:nvPicPr>
          <p:cNvPr id="14341" name="Picture 5"/>
          <p:cNvPicPr>
            <a:picLocks noChangeAspect="1" noChangeArrowheads="1"/>
          </p:cNvPicPr>
          <p:nvPr/>
        </p:nvPicPr>
        <p:blipFill>
          <a:blip r:embed="rId2"/>
          <a:srcRect/>
          <a:stretch>
            <a:fillRect/>
          </a:stretch>
        </p:blipFill>
        <p:spPr bwMode="auto">
          <a:xfrm>
            <a:off x="4286248" y="2285992"/>
            <a:ext cx="4733880" cy="307817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img2.jpg"/>
          <p:cNvPicPr>
            <a:picLocks noChangeAspect="1"/>
          </p:cNvPicPr>
          <p:nvPr/>
        </p:nvPicPr>
        <p:blipFill>
          <a:blip r:embed="rId2"/>
          <a:stretch>
            <a:fillRect/>
          </a:stretch>
        </p:blipFill>
        <p:spPr>
          <a:xfrm>
            <a:off x="1104900" y="828675"/>
            <a:ext cx="6934200" cy="520065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img5.jpg"/>
          <p:cNvPicPr>
            <a:picLocks noChangeAspect="1"/>
          </p:cNvPicPr>
          <p:nvPr/>
        </p:nvPicPr>
        <p:blipFill>
          <a:blip r:embed="rId2"/>
          <a:stretch>
            <a:fillRect/>
          </a:stretch>
        </p:blipFill>
        <p:spPr>
          <a:xfrm>
            <a:off x="571472" y="428604"/>
            <a:ext cx="8286808" cy="621510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defRPr/>
            </a:pPr>
            <a:r>
              <a:rPr lang="es-CR" sz="4000" dirty="0" smtClean="0"/>
              <a:t>Delimitación de cuencas</a:t>
            </a:r>
            <a:endParaRPr lang="es-ES" sz="4000" dirty="0" smtClean="0"/>
          </a:p>
        </p:txBody>
      </p:sp>
      <p:sp>
        <p:nvSpPr>
          <p:cNvPr id="56323" name="Rectangle 3"/>
          <p:cNvSpPr>
            <a:spLocks noGrp="1" noChangeArrowheads="1"/>
          </p:cNvSpPr>
          <p:nvPr>
            <p:ph type="body" sz="half" idx="1"/>
          </p:nvPr>
        </p:nvSpPr>
        <p:spPr/>
        <p:txBody>
          <a:bodyPr/>
          <a:lstStyle/>
          <a:p>
            <a:pPr eaLnBrk="1" hangingPunct="1">
              <a:defRPr/>
            </a:pPr>
            <a:r>
              <a:rPr lang="es-ES" sz="2800" dirty="0" smtClean="0"/>
              <a:t>Las cuencas pueden ser delimitadas de varias formas:</a:t>
            </a:r>
          </a:p>
          <a:p>
            <a:pPr lvl="1" eaLnBrk="1" hangingPunct="1">
              <a:defRPr/>
            </a:pPr>
            <a:r>
              <a:rPr lang="es-ES" sz="2400" dirty="0" smtClean="0"/>
              <a:t>Manual: Siguiendo simples reglas de trazado</a:t>
            </a:r>
          </a:p>
        </p:txBody>
      </p:sp>
      <p:pic>
        <p:nvPicPr>
          <p:cNvPr id="15365" name="Picture 5"/>
          <p:cNvPicPr>
            <a:picLocks noChangeAspect="1" noChangeArrowheads="1"/>
          </p:cNvPicPr>
          <p:nvPr/>
        </p:nvPicPr>
        <p:blipFill>
          <a:blip r:embed="rId2"/>
          <a:srcRect/>
          <a:stretch>
            <a:fillRect/>
          </a:stretch>
        </p:blipFill>
        <p:spPr bwMode="auto">
          <a:xfrm>
            <a:off x="6588125" y="5300663"/>
            <a:ext cx="1463675" cy="1112837"/>
          </a:xfrm>
          <a:prstGeom prst="rect">
            <a:avLst/>
          </a:prstGeom>
          <a:noFill/>
          <a:ln w="9525">
            <a:noFill/>
            <a:miter lim="800000"/>
            <a:headEnd/>
            <a:tailEnd/>
          </a:ln>
        </p:spPr>
      </p:pic>
      <p:pic>
        <p:nvPicPr>
          <p:cNvPr id="15366" name="Picture 6"/>
          <p:cNvPicPr>
            <a:picLocks noChangeAspect="1" noChangeArrowheads="1"/>
          </p:cNvPicPr>
          <p:nvPr/>
        </p:nvPicPr>
        <p:blipFill>
          <a:blip r:embed="rId3"/>
          <a:srcRect/>
          <a:stretch>
            <a:fillRect/>
          </a:stretch>
        </p:blipFill>
        <p:spPr bwMode="auto">
          <a:xfrm>
            <a:off x="2700338" y="5229225"/>
            <a:ext cx="1082675" cy="1173163"/>
          </a:xfrm>
          <a:prstGeom prst="rect">
            <a:avLst/>
          </a:prstGeom>
          <a:noFill/>
          <a:ln w="9525">
            <a:noFill/>
            <a:miter lim="800000"/>
            <a:headEnd/>
            <a:tailEnd/>
          </a:ln>
        </p:spPr>
      </p:pic>
      <p:pic>
        <p:nvPicPr>
          <p:cNvPr id="15367" name="Picture 7"/>
          <p:cNvPicPr>
            <a:picLocks noChangeAspect="1" noChangeArrowheads="1"/>
          </p:cNvPicPr>
          <p:nvPr/>
        </p:nvPicPr>
        <p:blipFill>
          <a:blip r:embed="rId4"/>
          <a:srcRect/>
          <a:stretch>
            <a:fillRect/>
          </a:stretch>
        </p:blipFill>
        <p:spPr bwMode="auto">
          <a:xfrm>
            <a:off x="4787900" y="5229225"/>
            <a:ext cx="906463" cy="1143000"/>
          </a:xfrm>
          <a:prstGeom prst="rect">
            <a:avLst/>
          </a:prstGeom>
          <a:noFill/>
          <a:ln w="9525">
            <a:noFill/>
            <a:miter lim="800000"/>
            <a:headEnd/>
            <a:tailEnd/>
          </a:ln>
        </p:spPr>
      </p:pic>
      <p:pic>
        <p:nvPicPr>
          <p:cNvPr id="15368" name="Picture 8"/>
          <p:cNvPicPr>
            <a:picLocks noChangeAspect="1" noChangeArrowheads="1"/>
          </p:cNvPicPr>
          <p:nvPr/>
        </p:nvPicPr>
        <p:blipFill>
          <a:blip r:embed="rId5"/>
          <a:srcRect/>
          <a:stretch>
            <a:fillRect/>
          </a:stretch>
        </p:blipFill>
        <p:spPr bwMode="auto">
          <a:xfrm>
            <a:off x="539750" y="5229225"/>
            <a:ext cx="1223963" cy="1216025"/>
          </a:xfrm>
          <a:prstGeom prst="rect">
            <a:avLst/>
          </a:prstGeom>
          <a:noFill/>
          <a:ln w="9525">
            <a:noFill/>
            <a:miter lim="800000"/>
            <a:headEnd/>
            <a:tailEnd/>
          </a:ln>
        </p:spPr>
      </p:pic>
      <p:pic>
        <p:nvPicPr>
          <p:cNvPr id="15369" name="Picture 9"/>
          <p:cNvPicPr>
            <a:picLocks noChangeAspect="1" noChangeArrowheads="1"/>
          </p:cNvPicPr>
          <p:nvPr/>
        </p:nvPicPr>
        <p:blipFill>
          <a:blip r:embed="rId6"/>
          <a:srcRect/>
          <a:stretch>
            <a:fillRect/>
          </a:stretch>
        </p:blipFill>
        <p:spPr bwMode="auto">
          <a:xfrm>
            <a:off x="5580063" y="1916113"/>
            <a:ext cx="1997075" cy="29257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normAutofit fontScale="90000"/>
          </a:bodyPr>
          <a:lstStyle/>
          <a:p>
            <a:pPr eaLnBrk="1" hangingPunct="1">
              <a:defRPr/>
            </a:pPr>
            <a:r>
              <a:rPr lang="es-CR" sz="4000" dirty="0" smtClean="0"/>
              <a:t/>
            </a:r>
            <a:br>
              <a:rPr lang="es-CR" sz="4000" dirty="0" smtClean="0"/>
            </a:br>
            <a:r>
              <a:rPr lang="es-CR" sz="4000" dirty="0" smtClean="0"/>
              <a:t>Delimitación de cuencas</a:t>
            </a:r>
            <a:endParaRPr lang="es-ES" sz="4000" dirty="0" smtClean="0"/>
          </a:p>
        </p:txBody>
      </p:sp>
      <p:sp>
        <p:nvSpPr>
          <p:cNvPr id="51203" name="Rectangle 3"/>
          <p:cNvSpPr>
            <a:spLocks noGrp="1" noChangeArrowheads="1"/>
          </p:cNvSpPr>
          <p:nvPr>
            <p:ph type="body" idx="1"/>
          </p:nvPr>
        </p:nvSpPr>
        <p:spPr>
          <a:xfrm>
            <a:off x="457200" y="1905000"/>
            <a:ext cx="8229600" cy="4403725"/>
          </a:xfrm>
        </p:spPr>
        <p:txBody>
          <a:bodyPr/>
          <a:lstStyle/>
          <a:p>
            <a:pPr lvl="1" eaLnBrk="1" hangingPunct="1">
              <a:defRPr/>
            </a:pPr>
            <a:r>
              <a:rPr lang="es-ES" dirty="0" smtClean="0"/>
              <a:t>Computarizada o automática</a:t>
            </a:r>
          </a:p>
          <a:p>
            <a:pPr lvl="2" eaLnBrk="1" hangingPunct="1">
              <a:defRPr/>
            </a:pPr>
            <a:r>
              <a:rPr lang="es-ES" dirty="0" smtClean="0"/>
              <a:t>Se hace a partir de las curvas a nivel y la red hidrográfica digitalizadas</a:t>
            </a:r>
          </a:p>
          <a:p>
            <a:pPr lvl="2" eaLnBrk="1" hangingPunct="1">
              <a:defRPr/>
            </a:pPr>
            <a:r>
              <a:rPr lang="es-ES" dirty="0" smtClean="0"/>
              <a:t>Puede presentar algunos problemas para su delimitación principalmente en el área cercana al punto de aforo.</a:t>
            </a:r>
          </a:p>
          <a:p>
            <a:pPr lvl="2" eaLnBrk="1" hangingPunct="1">
              <a:defRPr/>
            </a:pPr>
            <a:r>
              <a:rPr lang="es-ES" dirty="0" smtClean="0"/>
              <a:t>Depende de un insumo llamado Modelo de Elevación Digital (MED) o Modelo de Elevación de Terreno (MET).</a:t>
            </a:r>
          </a:p>
          <a:p>
            <a:pPr lvl="2" eaLnBrk="1" hangingPunct="1">
              <a:buNone/>
              <a:defRPr/>
            </a:pPr>
            <a:endParaRPr lang="es-E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642910" y="1285860"/>
            <a:ext cx="7604777" cy="4429156"/>
          </a:xfrm>
          <a:prstGeom prst="rect">
            <a:avLst/>
          </a:prstGeom>
          <a:noFill/>
          <a:ln w="9525">
            <a:noFill/>
            <a:miter lim="800000"/>
            <a:headEnd/>
            <a:tailEnd/>
          </a:ln>
          <a:effectLst/>
        </p:spPr>
      </p:pic>
      <p:sp>
        <p:nvSpPr>
          <p:cNvPr id="3" name="2 CuadroTexto"/>
          <p:cNvSpPr txBox="1"/>
          <p:nvPr/>
        </p:nvSpPr>
        <p:spPr>
          <a:xfrm>
            <a:off x="1714480" y="571480"/>
            <a:ext cx="6514925" cy="369332"/>
          </a:xfrm>
          <a:prstGeom prst="rect">
            <a:avLst/>
          </a:prstGeom>
          <a:noFill/>
        </p:spPr>
        <p:txBody>
          <a:bodyPr wrap="none" rtlCol="0">
            <a:spAutoFit/>
          </a:bodyPr>
          <a:lstStyle/>
          <a:p>
            <a:r>
              <a:rPr lang="es-MX" dirty="0" smtClean="0"/>
              <a:t>COMO SE DELIMITAN LAS CUENCAS HIDROGRAFICAS</a:t>
            </a:r>
            <a:endParaRPr lang="es-MX"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eaLnBrk="1" hangingPunct="1">
              <a:defRPr/>
            </a:pPr>
            <a:r>
              <a:rPr lang="es-CR" dirty="0" smtClean="0"/>
              <a:t>Tipo de Corrientes</a:t>
            </a:r>
            <a:endParaRPr lang="es-ES" dirty="0" smtClean="0"/>
          </a:p>
        </p:txBody>
      </p:sp>
      <p:sp>
        <p:nvSpPr>
          <p:cNvPr id="77827" name="Rectangle 3"/>
          <p:cNvSpPr>
            <a:spLocks noGrp="1" noChangeArrowheads="1"/>
          </p:cNvSpPr>
          <p:nvPr>
            <p:ph type="body" idx="1"/>
          </p:nvPr>
        </p:nvSpPr>
        <p:spPr>
          <a:xfrm>
            <a:off x="457200" y="1905000"/>
            <a:ext cx="8435975" cy="4114800"/>
          </a:xfrm>
        </p:spPr>
        <p:txBody>
          <a:bodyPr>
            <a:normAutofit fontScale="92500" lnSpcReduction="10000"/>
          </a:bodyPr>
          <a:lstStyle/>
          <a:p>
            <a:pPr eaLnBrk="1" hangingPunct="1">
              <a:lnSpc>
                <a:spcPct val="80000"/>
              </a:lnSpc>
              <a:defRPr/>
            </a:pPr>
            <a:r>
              <a:rPr lang="es-ES" sz="2800" b="1" i="1" dirty="0" smtClean="0">
                <a:effectLst/>
              </a:rPr>
              <a:t>Corriente efímera</a:t>
            </a:r>
            <a:r>
              <a:rPr lang="es-ES" sz="2800" dirty="0" smtClean="0">
                <a:effectLst/>
              </a:rPr>
              <a:t>, es aquella que solo lleva agua cuando llueve e inmediatamente después.</a:t>
            </a:r>
          </a:p>
          <a:p>
            <a:pPr eaLnBrk="1" hangingPunct="1">
              <a:lnSpc>
                <a:spcPct val="80000"/>
              </a:lnSpc>
              <a:defRPr/>
            </a:pPr>
            <a:endParaRPr lang="es-ES" sz="2800" dirty="0" smtClean="0">
              <a:effectLst/>
            </a:endParaRPr>
          </a:p>
          <a:p>
            <a:pPr eaLnBrk="1" hangingPunct="1">
              <a:lnSpc>
                <a:spcPct val="80000"/>
              </a:lnSpc>
              <a:defRPr/>
            </a:pPr>
            <a:r>
              <a:rPr lang="es-ES" sz="2800" b="1" i="1" dirty="0" smtClean="0">
                <a:effectLst/>
              </a:rPr>
              <a:t>Corriente intermitente</a:t>
            </a:r>
            <a:r>
              <a:rPr lang="es-ES" sz="2800" dirty="0" smtClean="0">
                <a:effectLst/>
              </a:rPr>
              <a:t>, lleva agua la mayor parte del tiempo, pero principalmente en época de lluvias; su aporte cesa cuando el nivel freático desciende por debajo del fondo del cauce.</a:t>
            </a:r>
          </a:p>
          <a:p>
            <a:pPr eaLnBrk="1" hangingPunct="1">
              <a:lnSpc>
                <a:spcPct val="80000"/>
              </a:lnSpc>
              <a:defRPr/>
            </a:pPr>
            <a:endParaRPr lang="es-ES" sz="2800" dirty="0" smtClean="0">
              <a:effectLst/>
            </a:endParaRPr>
          </a:p>
          <a:p>
            <a:pPr eaLnBrk="1" hangingPunct="1">
              <a:lnSpc>
                <a:spcPct val="80000"/>
              </a:lnSpc>
              <a:defRPr/>
            </a:pPr>
            <a:r>
              <a:rPr lang="es-ES" sz="2800" b="1" i="1" dirty="0" smtClean="0">
                <a:effectLst/>
              </a:rPr>
              <a:t>Corriente perenne</a:t>
            </a:r>
            <a:r>
              <a:rPr lang="es-ES" sz="2800" dirty="0" smtClean="0">
                <a:effectLst/>
              </a:rPr>
              <a:t>, contiene agua todo el tiempo, ya que aún en época de sequía es abastecida continuamente, pues el nivel freático siempre permanece por arriba del fondo del cauce.</a:t>
            </a:r>
          </a:p>
          <a:p>
            <a:pPr eaLnBrk="1" hangingPunct="1">
              <a:lnSpc>
                <a:spcPct val="80000"/>
              </a:lnSpc>
              <a:defRPr/>
            </a:pPr>
            <a:endParaRPr lang="es-ES" sz="28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3"/>
          <a:srcRect/>
          <a:stretch>
            <a:fillRect/>
          </a:stretch>
        </p:blipFill>
        <p:spPr bwMode="auto">
          <a:xfrm>
            <a:off x="5867400" y="4846638"/>
            <a:ext cx="2087563" cy="2011362"/>
          </a:xfrm>
          <a:prstGeom prst="rect">
            <a:avLst/>
          </a:prstGeom>
          <a:noFill/>
          <a:ln w="9525">
            <a:noFill/>
            <a:miter lim="800000"/>
            <a:headEnd/>
            <a:tailEnd/>
          </a:ln>
        </p:spPr>
      </p:pic>
      <p:sp>
        <p:nvSpPr>
          <p:cNvPr id="79875" name="Rectangle 3"/>
          <p:cNvSpPr>
            <a:spLocks noGrp="1" noChangeArrowheads="1"/>
          </p:cNvSpPr>
          <p:nvPr>
            <p:ph type="title"/>
          </p:nvPr>
        </p:nvSpPr>
        <p:spPr/>
        <p:txBody>
          <a:bodyPr/>
          <a:lstStyle/>
          <a:p>
            <a:pPr eaLnBrk="1" hangingPunct="1">
              <a:defRPr/>
            </a:pPr>
            <a:r>
              <a:rPr lang="es-CR" smtClean="0"/>
              <a:t>Orden de las corrientes</a:t>
            </a:r>
            <a:endParaRPr lang="es-ES" smtClean="0"/>
          </a:p>
        </p:txBody>
      </p:sp>
      <p:sp>
        <p:nvSpPr>
          <p:cNvPr id="35844" name="Rectangle 4"/>
          <p:cNvSpPr>
            <a:spLocks noGrp="1" noChangeArrowheads="1"/>
          </p:cNvSpPr>
          <p:nvPr>
            <p:ph type="body" sz="half" idx="1"/>
          </p:nvPr>
        </p:nvSpPr>
        <p:spPr/>
        <p:txBody>
          <a:bodyPr/>
          <a:lstStyle/>
          <a:p>
            <a:pPr eaLnBrk="1" hangingPunct="1">
              <a:lnSpc>
                <a:spcPct val="90000"/>
              </a:lnSpc>
            </a:pPr>
            <a:r>
              <a:rPr lang="es-ES" sz="2000" smtClean="0">
                <a:effectLst/>
              </a:rPr>
              <a:t>Proporciona el grado de bifurcación dentro de la cuenca.</a:t>
            </a:r>
          </a:p>
          <a:p>
            <a:pPr eaLnBrk="1" hangingPunct="1">
              <a:lnSpc>
                <a:spcPct val="90000"/>
              </a:lnSpc>
            </a:pPr>
            <a:r>
              <a:rPr lang="es-ES" sz="2000" smtClean="0">
                <a:effectLst/>
              </a:rPr>
              <a:t>Se requiere de un plano de la cuenca que incluya tanto corrientes perennes como intermitentes. </a:t>
            </a:r>
          </a:p>
          <a:p>
            <a:pPr eaLnBrk="1" hangingPunct="1">
              <a:lnSpc>
                <a:spcPct val="90000"/>
              </a:lnSpc>
            </a:pPr>
            <a:r>
              <a:rPr lang="es-ES" sz="2000" smtClean="0">
                <a:effectLst/>
              </a:rPr>
              <a:t>Existen dos métodos para determinarlas:</a:t>
            </a:r>
          </a:p>
          <a:p>
            <a:pPr lvl="1" eaLnBrk="1" hangingPunct="1">
              <a:lnSpc>
                <a:spcPct val="90000"/>
              </a:lnSpc>
            </a:pPr>
            <a:r>
              <a:rPr lang="es-CR" sz="1800" smtClean="0">
                <a:effectLst/>
              </a:rPr>
              <a:t>Strahler</a:t>
            </a:r>
          </a:p>
          <a:p>
            <a:pPr lvl="1" eaLnBrk="1" hangingPunct="1">
              <a:lnSpc>
                <a:spcPct val="90000"/>
              </a:lnSpc>
            </a:pPr>
            <a:r>
              <a:rPr lang="es-CR" sz="1800" smtClean="0">
                <a:effectLst/>
              </a:rPr>
              <a:t>Shreve</a:t>
            </a:r>
          </a:p>
          <a:p>
            <a:pPr eaLnBrk="1" hangingPunct="1">
              <a:lnSpc>
                <a:spcPct val="90000"/>
              </a:lnSpc>
            </a:pPr>
            <a:r>
              <a:rPr lang="es-CR" sz="2000" smtClean="0">
                <a:effectLst/>
              </a:rPr>
              <a:t>Pueden trazarse mediante el uso de los SIG.</a:t>
            </a:r>
            <a:endParaRPr lang="es-ES" sz="2000" smtClean="0">
              <a:effectLst/>
            </a:endParaRPr>
          </a:p>
          <a:p>
            <a:pPr lvl="1" eaLnBrk="1" hangingPunct="1">
              <a:lnSpc>
                <a:spcPct val="90000"/>
              </a:lnSpc>
            </a:pPr>
            <a:endParaRPr lang="es-ES" sz="1800" smtClean="0">
              <a:effectLst/>
            </a:endParaRPr>
          </a:p>
          <a:p>
            <a:pPr eaLnBrk="1" hangingPunct="1">
              <a:lnSpc>
                <a:spcPct val="90000"/>
              </a:lnSpc>
            </a:pPr>
            <a:endParaRPr lang="es-ES" sz="2000" smtClean="0">
              <a:effectLst/>
            </a:endParaRPr>
          </a:p>
        </p:txBody>
      </p:sp>
      <p:pic>
        <p:nvPicPr>
          <p:cNvPr id="35845" name="Picture 5"/>
          <p:cNvPicPr>
            <a:picLocks noChangeAspect="1" noChangeArrowheads="1"/>
          </p:cNvPicPr>
          <p:nvPr/>
        </p:nvPicPr>
        <p:blipFill>
          <a:blip r:embed="rId3"/>
          <a:srcRect/>
          <a:stretch>
            <a:fillRect/>
          </a:stretch>
        </p:blipFill>
        <p:spPr bwMode="auto">
          <a:xfrm>
            <a:off x="5867400" y="2133600"/>
            <a:ext cx="2087563" cy="2011363"/>
          </a:xfrm>
          <a:prstGeom prst="rect">
            <a:avLst/>
          </a:prstGeom>
          <a:noFill/>
          <a:ln w="9525">
            <a:noFill/>
            <a:miter lim="800000"/>
            <a:headEnd/>
            <a:tailEnd/>
          </a:ln>
        </p:spPr>
      </p:pic>
      <p:sp>
        <p:nvSpPr>
          <p:cNvPr id="35846" name="Rectangle 6"/>
          <p:cNvSpPr>
            <a:spLocks noChangeArrowheads="1"/>
          </p:cNvSpPr>
          <p:nvPr/>
        </p:nvSpPr>
        <p:spPr bwMode="auto">
          <a:xfrm>
            <a:off x="6556375" y="5757863"/>
            <a:ext cx="103188" cy="96837"/>
          </a:xfrm>
          <a:prstGeom prst="rect">
            <a:avLst/>
          </a:prstGeom>
          <a:solidFill>
            <a:schemeClr val="tx1"/>
          </a:solidFill>
          <a:ln w="9525">
            <a:solidFill>
              <a:schemeClr val="tx1"/>
            </a:solidFill>
            <a:miter lim="800000"/>
            <a:headEnd/>
            <a:tailEnd/>
          </a:ln>
        </p:spPr>
        <p:txBody>
          <a:bodyPr wrap="none" anchor="ctr"/>
          <a:lstStyle/>
          <a:p>
            <a:endParaRPr lang="es-CR"/>
          </a:p>
        </p:txBody>
      </p:sp>
      <p:sp>
        <p:nvSpPr>
          <p:cNvPr id="35847" name="Rectangle 7"/>
          <p:cNvSpPr>
            <a:spLocks noChangeArrowheads="1"/>
          </p:cNvSpPr>
          <p:nvPr/>
        </p:nvSpPr>
        <p:spPr bwMode="auto">
          <a:xfrm>
            <a:off x="6642100" y="6237288"/>
            <a:ext cx="103188" cy="96837"/>
          </a:xfrm>
          <a:prstGeom prst="rect">
            <a:avLst/>
          </a:prstGeom>
          <a:solidFill>
            <a:schemeClr val="tx1"/>
          </a:solidFill>
          <a:ln w="9525">
            <a:solidFill>
              <a:schemeClr val="tx1"/>
            </a:solidFill>
            <a:miter lim="800000"/>
            <a:headEnd/>
            <a:tailEnd/>
          </a:ln>
        </p:spPr>
        <p:txBody>
          <a:bodyPr wrap="none" anchor="ctr"/>
          <a:lstStyle/>
          <a:p>
            <a:endParaRPr lang="es-CR"/>
          </a:p>
        </p:txBody>
      </p:sp>
      <p:sp>
        <p:nvSpPr>
          <p:cNvPr id="35848" name="Rectangle 8"/>
          <p:cNvSpPr>
            <a:spLocks noChangeArrowheads="1"/>
          </p:cNvSpPr>
          <p:nvPr/>
        </p:nvSpPr>
        <p:spPr bwMode="auto">
          <a:xfrm>
            <a:off x="6464300" y="6365875"/>
            <a:ext cx="103188" cy="96838"/>
          </a:xfrm>
          <a:prstGeom prst="rect">
            <a:avLst/>
          </a:prstGeom>
          <a:solidFill>
            <a:schemeClr val="tx1"/>
          </a:solidFill>
          <a:ln w="9525">
            <a:solidFill>
              <a:schemeClr val="tx1"/>
            </a:solidFill>
            <a:miter lim="800000"/>
            <a:headEnd/>
            <a:tailEnd/>
          </a:ln>
        </p:spPr>
        <p:txBody>
          <a:bodyPr wrap="none" anchor="ctr"/>
          <a:lstStyle/>
          <a:p>
            <a:endParaRPr lang="es-CR"/>
          </a:p>
        </p:txBody>
      </p:sp>
      <p:sp>
        <p:nvSpPr>
          <p:cNvPr id="35849" name="Rectangle 9"/>
          <p:cNvSpPr>
            <a:spLocks noChangeArrowheads="1"/>
          </p:cNvSpPr>
          <p:nvPr/>
        </p:nvSpPr>
        <p:spPr bwMode="auto">
          <a:xfrm>
            <a:off x="6072188" y="6523038"/>
            <a:ext cx="103187" cy="96837"/>
          </a:xfrm>
          <a:prstGeom prst="rect">
            <a:avLst/>
          </a:prstGeom>
          <a:solidFill>
            <a:schemeClr val="tx1"/>
          </a:solidFill>
          <a:ln w="9525">
            <a:solidFill>
              <a:schemeClr val="tx1"/>
            </a:solidFill>
            <a:miter lim="800000"/>
            <a:headEnd/>
            <a:tailEnd/>
          </a:ln>
        </p:spPr>
        <p:txBody>
          <a:bodyPr wrap="none" anchor="ctr"/>
          <a:lstStyle/>
          <a:p>
            <a:endParaRPr lang="es-CR"/>
          </a:p>
        </p:txBody>
      </p:sp>
      <p:sp>
        <p:nvSpPr>
          <p:cNvPr id="35850" name="Text Box 10"/>
          <p:cNvSpPr txBox="1">
            <a:spLocks noChangeArrowheads="1"/>
          </p:cNvSpPr>
          <p:nvPr/>
        </p:nvSpPr>
        <p:spPr bwMode="auto">
          <a:xfrm>
            <a:off x="6496050" y="5888038"/>
            <a:ext cx="223838" cy="168275"/>
          </a:xfrm>
          <a:prstGeom prst="rect">
            <a:avLst/>
          </a:prstGeom>
          <a:noFill/>
          <a:ln w="9525">
            <a:noFill/>
            <a:miter lim="800000"/>
            <a:headEnd/>
            <a:tailEnd/>
          </a:ln>
        </p:spPr>
        <p:txBody>
          <a:bodyPr wrap="none">
            <a:spAutoFit/>
          </a:bodyPr>
          <a:lstStyle/>
          <a:p>
            <a:r>
              <a:rPr lang="es-CR" sz="500" b="1"/>
              <a:t>4</a:t>
            </a:r>
            <a:endParaRPr lang="es-ES" sz="500" b="1"/>
          </a:p>
        </p:txBody>
      </p:sp>
      <p:pic>
        <p:nvPicPr>
          <p:cNvPr id="35851" name="Picture 11"/>
          <p:cNvPicPr>
            <a:picLocks noChangeAspect="1" noChangeArrowheads="1"/>
          </p:cNvPicPr>
          <p:nvPr/>
        </p:nvPicPr>
        <p:blipFill>
          <a:blip r:embed="rId4"/>
          <a:srcRect/>
          <a:stretch>
            <a:fillRect/>
          </a:stretch>
        </p:blipFill>
        <p:spPr bwMode="auto">
          <a:xfrm>
            <a:off x="6516688" y="5854700"/>
            <a:ext cx="125412" cy="125413"/>
          </a:xfrm>
          <a:prstGeom prst="rect">
            <a:avLst/>
          </a:prstGeom>
          <a:noFill/>
          <a:ln w="9525">
            <a:noFill/>
            <a:miter lim="800000"/>
            <a:headEnd/>
            <a:tailEnd/>
          </a:ln>
        </p:spPr>
      </p:pic>
      <p:pic>
        <p:nvPicPr>
          <p:cNvPr id="35852" name="Picture 12"/>
          <p:cNvPicPr>
            <a:picLocks noChangeAspect="1" noChangeArrowheads="1"/>
          </p:cNvPicPr>
          <p:nvPr/>
        </p:nvPicPr>
        <p:blipFill>
          <a:blip r:embed="rId5"/>
          <a:srcRect/>
          <a:stretch>
            <a:fillRect/>
          </a:stretch>
        </p:blipFill>
        <p:spPr bwMode="auto">
          <a:xfrm>
            <a:off x="6443663" y="6142038"/>
            <a:ext cx="122237" cy="144462"/>
          </a:xfrm>
          <a:prstGeom prst="rect">
            <a:avLst/>
          </a:prstGeom>
          <a:noFill/>
          <a:ln w="9525">
            <a:noFill/>
            <a:miter lim="800000"/>
            <a:headEnd/>
            <a:tailEnd/>
          </a:ln>
        </p:spPr>
      </p:pic>
      <p:pic>
        <p:nvPicPr>
          <p:cNvPr id="35853" name="Picture 13"/>
          <p:cNvPicPr>
            <a:picLocks noChangeAspect="1" noChangeArrowheads="1"/>
          </p:cNvPicPr>
          <p:nvPr/>
        </p:nvPicPr>
        <p:blipFill>
          <a:blip r:embed="rId6"/>
          <a:srcRect/>
          <a:stretch>
            <a:fillRect/>
          </a:stretch>
        </p:blipFill>
        <p:spPr bwMode="auto">
          <a:xfrm>
            <a:off x="6659563" y="6215063"/>
            <a:ext cx="125412" cy="125412"/>
          </a:xfrm>
          <a:prstGeom prst="rect">
            <a:avLst/>
          </a:prstGeom>
          <a:noFill/>
          <a:ln w="9525">
            <a:noFill/>
            <a:miter lim="800000"/>
            <a:headEnd/>
            <a:tailEnd/>
          </a:ln>
        </p:spPr>
      </p:pic>
      <p:pic>
        <p:nvPicPr>
          <p:cNvPr id="35854" name="Picture 14"/>
          <p:cNvPicPr>
            <a:picLocks noChangeAspect="1" noChangeArrowheads="1"/>
          </p:cNvPicPr>
          <p:nvPr/>
        </p:nvPicPr>
        <p:blipFill>
          <a:blip r:embed="rId7"/>
          <a:srcRect/>
          <a:stretch>
            <a:fillRect/>
          </a:stretch>
        </p:blipFill>
        <p:spPr bwMode="auto">
          <a:xfrm>
            <a:off x="6156325" y="6286500"/>
            <a:ext cx="198438" cy="152400"/>
          </a:xfrm>
          <a:prstGeom prst="rect">
            <a:avLst/>
          </a:prstGeom>
          <a:noFill/>
          <a:ln w="9525">
            <a:noFill/>
            <a:miter lim="800000"/>
            <a:headEnd/>
            <a:tailEnd/>
          </a:ln>
        </p:spPr>
      </p:pic>
      <p:pic>
        <p:nvPicPr>
          <p:cNvPr id="35855" name="Picture 15"/>
          <p:cNvPicPr>
            <a:picLocks noChangeAspect="1" noChangeArrowheads="1"/>
          </p:cNvPicPr>
          <p:nvPr/>
        </p:nvPicPr>
        <p:blipFill>
          <a:blip r:embed="rId8"/>
          <a:srcRect/>
          <a:stretch>
            <a:fillRect/>
          </a:stretch>
        </p:blipFill>
        <p:spPr bwMode="auto">
          <a:xfrm>
            <a:off x="6227763" y="6573838"/>
            <a:ext cx="206375" cy="152400"/>
          </a:xfrm>
          <a:prstGeom prst="rect">
            <a:avLst/>
          </a:prstGeom>
          <a:noFill/>
          <a:ln w="9525">
            <a:noFill/>
            <a:miter lim="800000"/>
            <a:headEnd/>
            <a:tailEnd/>
          </a:ln>
        </p:spPr>
      </p:pic>
      <p:sp>
        <p:nvSpPr>
          <p:cNvPr id="35856" name="Text Box 16"/>
          <p:cNvSpPr txBox="1">
            <a:spLocks noChangeArrowheads="1"/>
          </p:cNvSpPr>
          <p:nvPr/>
        </p:nvSpPr>
        <p:spPr bwMode="auto">
          <a:xfrm>
            <a:off x="6496050" y="1716088"/>
            <a:ext cx="973138" cy="366712"/>
          </a:xfrm>
          <a:prstGeom prst="rect">
            <a:avLst/>
          </a:prstGeom>
          <a:noFill/>
          <a:ln w="9525">
            <a:noFill/>
            <a:miter lim="800000"/>
            <a:headEnd/>
            <a:tailEnd/>
          </a:ln>
        </p:spPr>
        <p:txBody>
          <a:bodyPr wrap="none">
            <a:spAutoFit/>
          </a:bodyPr>
          <a:lstStyle/>
          <a:p>
            <a:r>
              <a:rPr lang="es-CR"/>
              <a:t>Strahler</a:t>
            </a:r>
            <a:endParaRPr lang="es-ES"/>
          </a:p>
        </p:txBody>
      </p:sp>
      <p:sp>
        <p:nvSpPr>
          <p:cNvPr id="35857" name="Text Box 17"/>
          <p:cNvSpPr txBox="1">
            <a:spLocks noChangeArrowheads="1"/>
          </p:cNvSpPr>
          <p:nvPr/>
        </p:nvSpPr>
        <p:spPr bwMode="auto">
          <a:xfrm>
            <a:off x="6443663" y="4292600"/>
            <a:ext cx="876300" cy="366713"/>
          </a:xfrm>
          <a:prstGeom prst="rect">
            <a:avLst/>
          </a:prstGeom>
          <a:noFill/>
          <a:ln w="9525">
            <a:noFill/>
            <a:miter lim="800000"/>
            <a:headEnd/>
            <a:tailEnd/>
          </a:ln>
        </p:spPr>
        <p:txBody>
          <a:bodyPr wrap="none">
            <a:spAutoFit/>
          </a:bodyPr>
          <a:lstStyle/>
          <a:p>
            <a:r>
              <a:rPr lang="es-CR"/>
              <a:t>Shreve</a:t>
            </a:r>
            <a:endParaRPr lang="es-E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l="6720" t="2788" r="4569" b="5204"/>
          <a:stretch>
            <a:fillRect/>
          </a:stretch>
        </p:blipFill>
        <p:spPr bwMode="auto">
          <a:xfrm>
            <a:off x="1000100" y="1285860"/>
            <a:ext cx="6858048" cy="3429024"/>
          </a:xfrm>
          <a:prstGeom prst="rect">
            <a:avLst/>
          </a:prstGeom>
          <a:noFill/>
          <a:ln w="9525">
            <a:noFill/>
            <a:miter lim="800000"/>
            <a:headEnd/>
            <a:tailEnd/>
          </a:ln>
          <a:effectLst/>
        </p:spPr>
      </p:pic>
      <p:sp>
        <p:nvSpPr>
          <p:cNvPr id="3" name="2 CuadroTexto"/>
          <p:cNvSpPr txBox="1"/>
          <p:nvPr/>
        </p:nvSpPr>
        <p:spPr>
          <a:xfrm>
            <a:off x="2285984" y="785794"/>
            <a:ext cx="3510898" cy="369332"/>
          </a:xfrm>
          <a:prstGeom prst="rect">
            <a:avLst/>
          </a:prstGeom>
          <a:noFill/>
        </p:spPr>
        <p:txBody>
          <a:bodyPr wrap="none" rtlCol="0">
            <a:spAutoFit/>
          </a:bodyPr>
          <a:lstStyle/>
          <a:p>
            <a:r>
              <a:rPr lang="es-MX" dirty="0" smtClean="0"/>
              <a:t>ORDEN DE LAS CORRIENTES</a:t>
            </a:r>
            <a:endParaRPr lang="es-MX"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286116" y="2928934"/>
            <a:ext cx="3214710" cy="769441"/>
          </a:xfrm>
          <a:prstGeom prst="rect">
            <a:avLst/>
          </a:prstGeom>
          <a:noFill/>
        </p:spPr>
        <p:txBody>
          <a:bodyPr wrap="square" rtlCol="0">
            <a:spAutoFit/>
          </a:bodyPr>
          <a:lstStyle/>
          <a:p>
            <a:r>
              <a:rPr lang="es-MX" sz="4400" dirty="0" smtClean="0"/>
              <a:t>GRACIAS</a:t>
            </a:r>
            <a:endParaRPr lang="es-MX" sz="4400" dirty="0"/>
          </a:p>
        </p:txBody>
      </p:sp>
    </p:spTree>
  </p:cSld>
  <p:clrMapOvr>
    <a:masterClrMapping/>
  </p:clrMapOvr>
</p:sld>
</file>

<file path=ppt/theme/theme1.xml><?xml version="1.0" encoding="utf-8"?>
<a:theme xmlns:a="http://schemas.openxmlformats.org/drawingml/2006/main" name="Tema de Office">
  <a:themeElements>
    <a:clrScheme name="Mod">
      <a:dk1>
        <a:sysClr val="windowText" lastClr="000000"/>
      </a:dk1>
      <a:lt1>
        <a:sysClr val="window" lastClr="FFFFFF"/>
      </a:lt1>
      <a:dk2>
        <a:srgbClr val="065218"/>
      </a:dk2>
      <a:lt2>
        <a:srgbClr val="EDF3AE"/>
      </a:lt2>
      <a:accent1>
        <a:srgbClr val="8FCB17"/>
      </a:accent1>
      <a:accent2>
        <a:srgbClr val="769F11"/>
      </a:accent2>
      <a:accent3>
        <a:srgbClr val="D4E336"/>
      </a:accent3>
      <a:accent4>
        <a:srgbClr val="0C8228"/>
      </a:accent4>
      <a:accent5>
        <a:srgbClr val="C0EDA8"/>
      </a:accent5>
      <a:accent6>
        <a:srgbClr val="3B4F18"/>
      </a:accent6>
      <a:hlink>
        <a:srgbClr val="0A6A21"/>
      </a:hlink>
      <a:folHlink>
        <a:srgbClr val="406EA5"/>
      </a:folHlink>
    </a:clrScheme>
    <a:fontScheme name="Bubbles">
      <a:majorFont>
        <a:latin typeface="Impact"/>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mic Sans M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Brío">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TotalTime>
  <Words>681</Words>
  <Application>Microsoft Office PowerPoint</Application>
  <PresentationFormat>Presentación en pantalla (4:3)</PresentationFormat>
  <Paragraphs>69</Paragraphs>
  <Slides>14</Slides>
  <Notes>3</Notes>
  <HiddenSlides>0</HiddenSlides>
  <MMClips>0</MMClips>
  <ScaleCrop>false</ScaleCrop>
  <HeadingPairs>
    <vt:vector size="4" baseType="variant">
      <vt:variant>
        <vt:lpstr>Tema</vt:lpstr>
      </vt:variant>
      <vt:variant>
        <vt:i4>1</vt:i4>
      </vt:variant>
      <vt:variant>
        <vt:lpstr>Títulos de diapositiva</vt:lpstr>
      </vt:variant>
      <vt:variant>
        <vt:i4>14</vt:i4>
      </vt:variant>
    </vt:vector>
  </HeadingPairs>
  <TitlesOfParts>
    <vt:vector size="15" baseType="lpstr">
      <vt:lpstr>Tema de Office</vt:lpstr>
      <vt:lpstr>Presentación de PowerPoint</vt:lpstr>
      <vt:lpstr>Definición de Cuenca Hidrográfica</vt:lpstr>
      <vt:lpstr>Presentación de PowerPoint</vt:lpstr>
      <vt:lpstr>Presentación de PowerPoint</vt:lpstr>
      <vt:lpstr>División de la cuenca como unidad de gestión </vt:lpstr>
      <vt:lpstr>Presentación de PowerPoint</vt:lpstr>
      <vt:lpstr>Presentación de PowerPoint</vt:lpstr>
      <vt:lpstr>Delimitación de cuencas</vt:lpstr>
      <vt:lpstr> Delimitación de cuencas</vt:lpstr>
      <vt:lpstr>Presentación de PowerPoint</vt:lpstr>
      <vt:lpstr>Tipo de Corrientes</vt:lpstr>
      <vt:lpstr>Orden de las corrientes</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Definición de Cuenca Hidrográfica</dc:title>
  <dc:creator>Alfredo Ochoa Granillo</dc:creator>
  <cp:lastModifiedBy>Dell</cp:lastModifiedBy>
  <cp:revision>9</cp:revision>
  <dcterms:created xsi:type="dcterms:W3CDTF">2012-10-04T18:35:52Z</dcterms:created>
  <dcterms:modified xsi:type="dcterms:W3CDTF">2014-09-22T16:14:12Z</dcterms:modified>
</cp:coreProperties>
</file>