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6"/>
  </p:notesMasterIdLst>
  <p:sldIdLst>
    <p:sldId id="256" r:id="rId2"/>
    <p:sldId id="257" r:id="rId3"/>
    <p:sldId id="259" r:id="rId4"/>
    <p:sldId id="260" r:id="rId5"/>
    <p:sldId id="261" r:id="rId6"/>
    <p:sldId id="278" r:id="rId7"/>
    <p:sldId id="279" r:id="rId8"/>
    <p:sldId id="280" r:id="rId9"/>
    <p:sldId id="281" r:id="rId10"/>
    <p:sldId id="282" r:id="rId11"/>
    <p:sldId id="262" r:id="rId12"/>
    <p:sldId id="258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660066"/>
    <a:srgbClr val="000000"/>
    <a:srgbClr val="009900"/>
    <a:srgbClr val="A5002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26"/>
    </p:cViewPr>
  </p:sorterViewPr>
  <p:notesViewPr>
    <p:cSldViewPr>
      <p:cViewPr varScale="1">
        <p:scale>
          <a:sx n="55" d="100"/>
          <a:sy n="55" d="100"/>
        </p:scale>
        <p:origin x="-121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FF91373-F8CA-433E-8BAD-B07D8F34D4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0159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4A8872-213A-4BB1-B964-D54C50625C93}" type="slidenum">
              <a:rPr lang="es-ES"/>
              <a:pPr/>
              <a:t>2</a:t>
            </a:fld>
            <a:endParaRPr lang="es-E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  <p:sp>
        <p:nvSpPr>
          <p:cNvPr id="5159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B9D7E9-CE2D-4525-9B87-88B2729E5B2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86413-C357-4C5B-B95B-BD6F2220752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FA835-8108-4EEE-AC30-BA3BFA52C77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C01CA-3748-4A3E-A381-3691BE768FF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93AC-5EDA-4290-8260-4FEB3001A73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A8843-21A9-46D7-8B8D-D59DD0D0157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00BBA-7C14-43C1-8137-5B732B85EAE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07FDB-FA49-498C-B9CC-18FEA5AAD00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48832-D01A-4AED-AB3D-5AFF86A831E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E3701-80D7-4800-BE07-88A32989CF0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9B2D1-6C59-4154-8E23-0AC0A5E1C9D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68792-A84C-4A41-9BF8-892F5B0FF45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9A0B3-7493-449D-8148-2FE2244D061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8C95F-5FF3-4DDA-8C8B-C9717943349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B3092-D7AB-4BAE-9615-6A462C3CCA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CFB9E-1E91-4622-9803-7A8C325FC5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F2E0F-1FC7-490A-ADE7-77C02EF7A4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ítulo y 2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70FD2-05A5-4637-A83F-D13898509BA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4103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04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05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06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07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08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09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10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11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12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13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14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15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25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26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20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4128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29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30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31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132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4133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34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  <p:sp>
        <p:nvSpPr>
          <p:cNvPr id="4135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4136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546F3A12-DEB8-4595-88B5-FFEB91733C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9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(Tema%203)%20MAGNETISMO%20TERRESTRE.ppt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://redgeomatica.rediris.es/cartoprofesores/Moises_y_Teresa/proyecciones.avi" TargetMode="Externa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636838"/>
            <a:ext cx="7772400" cy="17367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b="1" smtClean="0"/>
              <a:t>ELEMENTOS GEOGRÁFICOS</a:t>
            </a:r>
            <a:endParaRPr lang="es-ES" b="1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692150"/>
            <a:ext cx="6400800" cy="1223963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6600" b="1" smtClean="0"/>
              <a:t>Tema 2</a:t>
            </a:r>
            <a:endParaRPr lang="es-ES" sz="66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7" name="Picture 1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1989138"/>
            <a:ext cx="4379913" cy="4379912"/>
          </a:xfrm>
          <a:noFill/>
        </p:spPr>
      </p:pic>
      <p:pic>
        <p:nvPicPr>
          <p:cNvPr id="7195" name="Picture 2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763713" y="1989138"/>
            <a:ext cx="1474787" cy="4384675"/>
          </a:xfr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(I)</a:t>
            </a:r>
            <a:endParaRPr lang="es-ES" smtClean="0"/>
          </a:p>
        </p:txBody>
      </p:sp>
      <p:pic>
        <p:nvPicPr>
          <p:cNvPr id="7189" name="Picture 2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503488" y="2000250"/>
            <a:ext cx="25400" cy="4343400"/>
          </a:xfrm>
          <a:noFill/>
        </p:spPr>
      </p:pic>
      <p:pic>
        <p:nvPicPr>
          <p:cNvPr id="7193" name="Picture 2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630238" y="2889250"/>
            <a:ext cx="3762375" cy="406400"/>
          </a:xfrm>
          <a:noFill/>
        </p:spPr>
      </p:pic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2051050" y="1412875"/>
            <a:ext cx="1544638" cy="5445125"/>
            <a:chOff x="2517" y="890"/>
            <a:chExt cx="973" cy="3430"/>
          </a:xfrm>
        </p:grpSpPr>
        <p:sp>
          <p:nvSpPr>
            <p:cNvPr id="5134" name="Text Box 23"/>
            <p:cNvSpPr txBox="1">
              <a:spLocks noChangeArrowheads="1"/>
            </p:cNvSpPr>
            <p:nvPr/>
          </p:nvSpPr>
          <p:spPr bwMode="auto">
            <a:xfrm>
              <a:off x="2517" y="890"/>
              <a:ext cx="9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_tradnl" b="1"/>
                <a:t>Polo Norte</a:t>
              </a:r>
              <a:endParaRPr lang="es-ES" b="1"/>
            </a:p>
          </p:txBody>
        </p:sp>
        <p:sp>
          <p:nvSpPr>
            <p:cNvPr id="5135" name="Rectangle 24"/>
            <p:cNvSpPr>
              <a:spLocks noChangeArrowheads="1"/>
            </p:cNvSpPr>
            <p:nvPr/>
          </p:nvSpPr>
          <p:spPr bwMode="auto">
            <a:xfrm>
              <a:off x="2562" y="4089"/>
              <a:ext cx="79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_tradnl" b="1"/>
                <a:t>Polo Sur</a:t>
              </a:r>
              <a:endParaRPr lang="es-ES" b="1"/>
            </a:p>
          </p:txBody>
        </p:sp>
      </p:grpSp>
      <p:pic>
        <p:nvPicPr>
          <p:cNvPr id="7198" name="Picture 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3375" y="3922713"/>
            <a:ext cx="43465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01" name="Rectangle 33"/>
          <p:cNvSpPr>
            <a:spLocks noChangeArrowheads="1"/>
          </p:cNvSpPr>
          <p:nvPr/>
        </p:nvSpPr>
        <p:spPr bwMode="auto">
          <a:xfrm>
            <a:off x="5364163" y="1557338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Eje Terrestre</a:t>
            </a:r>
          </a:p>
        </p:txBody>
      </p:sp>
      <p:sp>
        <p:nvSpPr>
          <p:cNvPr id="7202" name="Rectangle 34"/>
          <p:cNvSpPr>
            <a:spLocks noChangeArrowheads="1"/>
          </p:cNvSpPr>
          <p:nvPr/>
        </p:nvSpPr>
        <p:spPr bwMode="auto">
          <a:xfrm>
            <a:off x="5364163" y="2276475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Polos</a:t>
            </a:r>
          </a:p>
        </p:txBody>
      </p:sp>
      <p:sp>
        <p:nvSpPr>
          <p:cNvPr id="7203" name="Rectangle 35"/>
          <p:cNvSpPr>
            <a:spLocks noChangeArrowheads="1"/>
          </p:cNvSpPr>
          <p:nvPr/>
        </p:nvSpPr>
        <p:spPr bwMode="auto">
          <a:xfrm>
            <a:off x="5364163" y="2924175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Plano Meridiano</a:t>
            </a:r>
          </a:p>
        </p:txBody>
      </p:sp>
      <p:sp>
        <p:nvSpPr>
          <p:cNvPr id="7204" name="Rectangle 36"/>
          <p:cNvSpPr>
            <a:spLocks noChangeArrowheads="1"/>
          </p:cNvSpPr>
          <p:nvPr/>
        </p:nvSpPr>
        <p:spPr bwMode="auto">
          <a:xfrm>
            <a:off x="5364163" y="3573463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Plano Paralelo</a:t>
            </a:r>
          </a:p>
        </p:txBody>
      </p:sp>
      <p:sp>
        <p:nvSpPr>
          <p:cNvPr id="7205" name="Rectangle 37"/>
          <p:cNvSpPr>
            <a:spLocks noChangeArrowheads="1"/>
          </p:cNvSpPr>
          <p:nvPr/>
        </p:nvSpPr>
        <p:spPr bwMode="auto">
          <a:xfrm>
            <a:off x="5364163" y="4292600"/>
            <a:ext cx="33829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Ecuador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71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71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71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70" decel="1000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770" decel="100000"/>
                                        <p:tgtEl>
                                          <p:spTgt spid="71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1" grpId="0"/>
      <p:bldP spid="7202" grpId="0"/>
      <p:bldP spid="7203" grpId="0"/>
      <p:bldP spid="7204" grpId="0"/>
      <p:bldP spid="72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42" name="Picture 3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98513" y="1839913"/>
            <a:ext cx="3876675" cy="4192587"/>
          </a:xfrm>
          <a:noFill/>
        </p:spPr>
      </p:pic>
      <p:sp>
        <p:nvSpPr>
          <p:cNvPr id="1741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(II)</a:t>
            </a:r>
            <a:endParaRPr lang="es-ES" smtClean="0"/>
          </a:p>
        </p:txBody>
      </p:sp>
      <p:sp>
        <p:nvSpPr>
          <p:cNvPr id="17436" name="Rectangle 28"/>
          <p:cNvSpPr>
            <a:spLocks noGrp="1" noChangeArrowheads="1"/>
          </p:cNvSpPr>
          <p:nvPr>
            <p:ph type="body" sz="half" idx="3"/>
          </p:nvPr>
        </p:nvSpPr>
        <p:spPr>
          <a:xfrm>
            <a:off x="4873625" y="1614488"/>
            <a:ext cx="4270375" cy="950912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Vertical de un punto</a:t>
            </a:r>
            <a:endParaRPr lang="es-ES" sz="2800" smtClean="0"/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4859338" y="2276475"/>
            <a:ext cx="40386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Planos Horizontales</a:t>
            </a: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4859338" y="2852738"/>
            <a:ext cx="403860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Puntos Cardinales</a:t>
            </a: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39" name="Picture 3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735263" y="2938463"/>
            <a:ext cx="1538287" cy="1538287"/>
          </a:xfrm>
          <a:noFill/>
        </p:spPr>
      </p:pic>
      <p:pic>
        <p:nvPicPr>
          <p:cNvPr id="17443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1300"/>
            <a:ext cx="2871788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44" name="Picture 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313" y="2708275"/>
            <a:ext cx="1792287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6" grpId="0" build="p"/>
      <p:bldP spid="17437" grpId="0"/>
      <p:bldP spid="174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7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076700"/>
            <a:ext cx="43592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(III)</a:t>
            </a:r>
            <a:endParaRPr lang="es-E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1628775"/>
            <a:ext cx="4038600" cy="604838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Horizonte Sensible.</a:t>
            </a:r>
          </a:p>
          <a:p>
            <a:pPr eaLnBrk="1" hangingPunct="1">
              <a:defRPr/>
            </a:pPr>
            <a:endParaRPr lang="es-ES" sz="2800" smtClean="0"/>
          </a:p>
        </p:txBody>
      </p:sp>
      <p:pic>
        <p:nvPicPr>
          <p:cNvPr id="21515" name="Picture 1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3150" y="1427163"/>
            <a:ext cx="3125788" cy="1677987"/>
          </a:xfrm>
          <a:noFill/>
        </p:spPr>
      </p:pic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4716463" y="2276475"/>
            <a:ext cx="4038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_tradnl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Horizonte Racional.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 rot="2470994">
            <a:off x="1403350" y="1784350"/>
            <a:ext cx="4359275" cy="3157538"/>
            <a:chOff x="431" y="1035"/>
            <a:chExt cx="2746" cy="1989"/>
          </a:xfrm>
        </p:grpSpPr>
        <p:pic>
          <p:nvPicPr>
            <p:cNvPr id="7177" name="Picture 1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1" y="2704"/>
              <a:ext cx="2746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8" name="Picture 1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12" y="1035"/>
              <a:ext cx="1969" cy="10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514" name="Picture 1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468313" y="2205038"/>
            <a:ext cx="4343400" cy="4343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215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(IV)</a:t>
            </a:r>
            <a:endParaRPr lang="es-ES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just">
              <a:buClrTx/>
              <a:buSzTx/>
              <a:buFontTx/>
              <a:buNone/>
              <a:defRPr/>
            </a:pPr>
            <a:r>
              <a:rPr lang="es-ES_tradnl" sz="2800" b="1" smtClean="0"/>
              <a:t>PARA SITUAR UN PUNTO SOBRE UNA SUPERFICIE ESFÉRICA SE NECESITAN UNAS REFERENCIAS:</a:t>
            </a:r>
          </a:p>
          <a:p>
            <a:pPr eaLnBrk="1" hangingPunct="1">
              <a:defRPr/>
            </a:pPr>
            <a:endParaRPr lang="es-ES" sz="2800" smtClean="0"/>
          </a:p>
        </p:txBody>
      </p:sp>
      <p:pic>
        <p:nvPicPr>
          <p:cNvPr id="8196" name="Picture 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79613" y="3038475"/>
            <a:ext cx="4608512" cy="38195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976438" y="3913188"/>
            <a:ext cx="5445125" cy="1122362"/>
            <a:chOff x="1245" y="2465"/>
            <a:chExt cx="3430" cy="707"/>
          </a:xfrm>
        </p:grpSpPr>
        <p:pic>
          <p:nvPicPr>
            <p:cNvPr id="9228" name="Picture 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45" y="2465"/>
              <a:ext cx="3430" cy="70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9229" name="Line 15"/>
            <p:cNvSpPr>
              <a:spLocks noChangeShapeType="1"/>
            </p:cNvSpPr>
            <p:nvPr/>
          </p:nvSpPr>
          <p:spPr bwMode="auto">
            <a:xfrm>
              <a:off x="1247" y="2840"/>
              <a:ext cx="340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  <p:pic>
        <p:nvPicPr>
          <p:cNvPr id="8806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79613" y="2133600"/>
            <a:ext cx="5430837" cy="4500563"/>
          </a:xfrm>
          <a:noFill/>
        </p:spPr>
      </p:pic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(V)</a:t>
            </a:r>
            <a:endParaRPr lang="es-ES" smtClean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59338" y="1412875"/>
            <a:ext cx="4038600" cy="533400"/>
          </a:xfrm>
        </p:spPr>
        <p:txBody>
          <a:bodyPr/>
          <a:lstStyle/>
          <a:p>
            <a:pPr algn="just">
              <a:buClrTx/>
              <a:buSzTx/>
              <a:buFontTx/>
              <a:buNone/>
              <a:defRPr/>
            </a:pPr>
            <a:r>
              <a:rPr lang="es-ES_tradnl" sz="2800" b="1" smtClean="0"/>
              <a:t>Meridiano Origen</a:t>
            </a:r>
          </a:p>
          <a:p>
            <a:pPr algn="just">
              <a:buClrTx/>
              <a:buSzTx/>
              <a:buFontTx/>
              <a:buNone/>
              <a:defRPr/>
            </a:pPr>
            <a:endParaRPr lang="es-ES" sz="2800" smtClean="0"/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539750" y="1412875"/>
            <a:ext cx="38893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defRPr/>
            </a:pPr>
            <a:r>
              <a:rPr lang="es-ES_tradnl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Paralelo Origen</a:t>
            </a:r>
          </a:p>
          <a:p>
            <a:pPr marL="342900" indent="-342900" algn="just" eaLnBrk="0" hangingPunct="0">
              <a:spcBef>
                <a:spcPct val="20000"/>
              </a:spcBef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5795963" y="2276475"/>
            <a:ext cx="1604962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_tradnl" sz="2400" b="1">
                <a:latin typeface="Times New Roman" pitchFamily="18" charset="0"/>
              </a:rPr>
              <a:t>Greenwich</a:t>
            </a:r>
            <a:endParaRPr lang="es-ES_tradnl" sz="2400" b="1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88077" name="Line 13"/>
          <p:cNvSpPr>
            <a:spLocks noChangeShapeType="1"/>
          </p:cNvSpPr>
          <p:nvPr/>
        </p:nvSpPr>
        <p:spPr bwMode="auto">
          <a:xfrm>
            <a:off x="860425" y="3716338"/>
            <a:ext cx="1550988" cy="792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88078" name="Text Box 14"/>
          <p:cNvSpPr txBox="1">
            <a:spLocks noChangeArrowheads="1"/>
          </p:cNvSpPr>
          <p:nvPr/>
        </p:nvSpPr>
        <p:spPr bwMode="auto">
          <a:xfrm>
            <a:off x="250825" y="3141663"/>
            <a:ext cx="13017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_tradnl" sz="2400" b="1">
                <a:latin typeface="Times New Roman" pitchFamily="18" charset="0"/>
              </a:rPr>
              <a:t>Ecuador</a:t>
            </a:r>
            <a:endParaRPr lang="es-ES_tradnl" sz="2400" b="1">
              <a:solidFill>
                <a:schemeClr val="hlink"/>
              </a:solidFill>
              <a:latin typeface="Times New Roman" pitchFamily="18" charset="0"/>
            </a:endParaRPr>
          </a:p>
        </p:txBody>
      </p:sp>
      <p:pic>
        <p:nvPicPr>
          <p:cNvPr id="88071" name="Picture 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6613" y="2814638"/>
            <a:ext cx="1220787" cy="3278187"/>
          </a:xfrm>
          <a:noFill/>
        </p:spPr>
      </p:pic>
      <p:sp>
        <p:nvSpPr>
          <p:cNvPr id="88074" name="Line 10"/>
          <p:cNvSpPr>
            <a:spLocks noChangeShapeType="1"/>
          </p:cNvSpPr>
          <p:nvPr/>
        </p:nvSpPr>
        <p:spPr bwMode="auto">
          <a:xfrm flipH="1">
            <a:off x="5724525" y="2708275"/>
            <a:ext cx="6096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  <p:bldP spid="88069" grpId="0"/>
      <p:bldP spid="88073" grpId="0" autoUpdateAnimBg="0"/>
      <p:bldP spid="88077" grpId="0" animBg="1"/>
      <p:bldP spid="88078" grpId="0" autoUpdateAnimBg="0"/>
      <p:bldP spid="880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29" name="Picture 17" descr="Latitud y Longitu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67175" y="1196975"/>
            <a:ext cx="5126038" cy="5661025"/>
          </a:xfrm>
          <a:noFill/>
        </p:spPr>
      </p:pic>
      <p:sp>
        <p:nvSpPr>
          <p:cNvPr id="901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(VI)</a:t>
            </a:r>
            <a:endParaRPr lang="es-ES" smtClean="0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84313"/>
            <a:ext cx="4038600" cy="749300"/>
          </a:xfrm>
        </p:spPr>
        <p:txBody>
          <a:bodyPr/>
          <a:lstStyle/>
          <a:p>
            <a:pPr algn="just">
              <a:buClrTx/>
              <a:buSzTx/>
              <a:buFontTx/>
              <a:buNone/>
              <a:defRPr/>
            </a:pPr>
            <a:r>
              <a:rPr lang="es-ES_tradnl" sz="2800" b="1" smtClean="0"/>
              <a:t>Longitud (</a:t>
            </a:r>
            <a:r>
              <a:rPr lang="es-ES_tradnl" b="1" smtClean="0">
                <a:latin typeface="Symbol" pitchFamily="18" charset="2"/>
              </a:rPr>
              <a:t>l</a:t>
            </a:r>
            <a:r>
              <a:rPr lang="es-ES_tradnl" sz="2800" b="1" smtClean="0"/>
              <a:t>)</a:t>
            </a:r>
          </a:p>
          <a:p>
            <a:pPr algn="just">
              <a:buClrTx/>
              <a:buSzTx/>
              <a:buFontTx/>
              <a:buNone/>
              <a:defRPr/>
            </a:pPr>
            <a:endParaRPr lang="es-ES" sz="2800" smtClean="0"/>
          </a:p>
        </p:txBody>
      </p:sp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539750" y="4652963"/>
            <a:ext cx="28813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defRPr/>
            </a:pPr>
            <a:r>
              <a:rPr lang="es-ES_tradnl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Latitud (</a:t>
            </a:r>
            <a:r>
              <a:rPr lang="es-ES_tradnl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j</a:t>
            </a:r>
            <a:r>
              <a:rPr lang="es-ES_tradnl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 marL="342900" indent="-342900" algn="just" eaLnBrk="0" hangingPunct="0">
              <a:spcBef>
                <a:spcPct val="20000"/>
              </a:spcBef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1835150" y="4581525"/>
            <a:ext cx="3097213" cy="1681163"/>
            <a:chOff x="1156" y="2886"/>
            <a:chExt cx="1951" cy="1059"/>
          </a:xfrm>
        </p:grpSpPr>
        <p:sp>
          <p:nvSpPr>
            <p:cNvPr id="10265" name="Text Box 11"/>
            <p:cNvSpPr txBox="1">
              <a:spLocks noChangeArrowheads="1"/>
            </p:cNvSpPr>
            <p:nvPr/>
          </p:nvSpPr>
          <p:spPr bwMode="auto">
            <a:xfrm>
              <a:off x="1156" y="3657"/>
              <a:ext cx="820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s-ES_tradnl" sz="2400" b="1">
                  <a:latin typeface="Times New Roman" pitchFamily="18" charset="0"/>
                </a:rPr>
                <a:t>Ecuador</a:t>
              </a:r>
              <a:endParaRPr lang="es-ES_tradnl" sz="2400" b="1">
                <a:solidFill>
                  <a:schemeClr val="hlink"/>
                </a:solidFill>
                <a:latin typeface="Times New Roman" pitchFamily="18" charset="0"/>
              </a:endParaRPr>
            </a:p>
          </p:txBody>
        </p:sp>
        <p:sp>
          <p:nvSpPr>
            <p:cNvPr id="10266" name="Line 10"/>
            <p:cNvSpPr>
              <a:spLocks noChangeShapeType="1"/>
            </p:cNvSpPr>
            <p:nvPr/>
          </p:nvSpPr>
          <p:spPr bwMode="auto">
            <a:xfrm flipV="1">
              <a:off x="2064" y="2886"/>
              <a:ext cx="1043" cy="816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6584950" y="260350"/>
            <a:ext cx="2559050" cy="3168650"/>
            <a:chOff x="4148" y="164"/>
            <a:chExt cx="1612" cy="1996"/>
          </a:xfrm>
        </p:grpSpPr>
        <p:sp>
          <p:nvSpPr>
            <p:cNvPr id="10263" name="Text Box 19"/>
            <p:cNvSpPr txBox="1">
              <a:spLocks noChangeArrowheads="1"/>
            </p:cNvSpPr>
            <p:nvPr/>
          </p:nvSpPr>
          <p:spPr bwMode="auto">
            <a:xfrm>
              <a:off x="4148" y="164"/>
              <a:ext cx="1612" cy="51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s-ES_tradnl" sz="2400" b="1">
                  <a:solidFill>
                    <a:srgbClr val="FFFFFF"/>
                  </a:solidFill>
                  <a:latin typeface="Times New Roman" pitchFamily="18" charset="0"/>
                </a:rPr>
                <a:t>Primer Meridiano</a:t>
              </a:r>
            </a:p>
            <a:p>
              <a:r>
                <a:rPr lang="es-ES_tradnl" sz="2400" b="1">
                  <a:solidFill>
                    <a:srgbClr val="FFFFFF"/>
                  </a:solidFill>
                  <a:latin typeface="Times New Roman" pitchFamily="18" charset="0"/>
                </a:rPr>
                <a:t>(GREENWICH)</a:t>
              </a:r>
            </a:p>
          </p:txBody>
        </p:sp>
        <p:sp>
          <p:nvSpPr>
            <p:cNvPr id="10264" name="Line 20"/>
            <p:cNvSpPr>
              <a:spLocks noChangeShapeType="1"/>
            </p:cNvSpPr>
            <p:nvPr/>
          </p:nvSpPr>
          <p:spPr bwMode="auto">
            <a:xfrm flipH="1">
              <a:off x="4830" y="709"/>
              <a:ext cx="91" cy="1451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5795963" y="4076700"/>
            <a:ext cx="1655762" cy="579438"/>
            <a:chOff x="3651" y="2568"/>
            <a:chExt cx="1043" cy="365"/>
          </a:xfrm>
        </p:grpSpPr>
        <p:sp>
          <p:nvSpPr>
            <p:cNvPr id="10261" name="Freeform 21"/>
            <p:cNvSpPr>
              <a:spLocks/>
            </p:cNvSpPr>
            <p:nvPr/>
          </p:nvSpPr>
          <p:spPr bwMode="auto">
            <a:xfrm>
              <a:off x="3651" y="2795"/>
              <a:ext cx="1043" cy="136"/>
            </a:xfrm>
            <a:custGeom>
              <a:avLst/>
              <a:gdLst>
                <a:gd name="T0" fmla="*/ 1043 w 1043"/>
                <a:gd name="T1" fmla="*/ 45 h 106"/>
                <a:gd name="T2" fmla="*/ 590 w 1043"/>
                <a:gd name="T3" fmla="*/ 91 h 106"/>
                <a:gd name="T4" fmla="*/ 227 w 1043"/>
                <a:gd name="T5" fmla="*/ 91 h 106"/>
                <a:gd name="T6" fmla="*/ 0 w 1043"/>
                <a:gd name="T7" fmla="*/ 0 h 10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3"/>
                <a:gd name="T13" fmla="*/ 0 h 106"/>
                <a:gd name="T14" fmla="*/ 1043 w 1043"/>
                <a:gd name="T15" fmla="*/ 106 h 10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3" h="106">
                  <a:moveTo>
                    <a:pt x="1043" y="45"/>
                  </a:moveTo>
                  <a:cubicBezTo>
                    <a:pt x="884" y="64"/>
                    <a:pt x="726" y="83"/>
                    <a:pt x="590" y="91"/>
                  </a:cubicBezTo>
                  <a:cubicBezTo>
                    <a:pt x="454" y="99"/>
                    <a:pt x="325" y="106"/>
                    <a:pt x="227" y="91"/>
                  </a:cubicBezTo>
                  <a:cubicBezTo>
                    <a:pt x="129" y="76"/>
                    <a:pt x="64" y="38"/>
                    <a:pt x="0" y="0"/>
                  </a:cubicBezTo>
                </a:path>
              </a:pathLst>
            </a:custGeom>
            <a:noFill/>
            <a:ln w="50800">
              <a:solidFill>
                <a:srgbClr val="80008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90136" name="Rectangle 24"/>
            <p:cNvSpPr>
              <a:spLocks noChangeArrowheads="1"/>
            </p:cNvSpPr>
            <p:nvPr/>
          </p:nvSpPr>
          <p:spPr bwMode="auto">
            <a:xfrm>
              <a:off x="4014" y="2568"/>
              <a:ext cx="31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_tradnl" sz="3200" b="1">
                  <a:solidFill>
                    <a:srgbClr val="66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mbol" pitchFamily="18" charset="2"/>
                </a:rPr>
                <a:t>l</a:t>
              </a:r>
              <a:endParaRPr lang="es-ES" sz="32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endParaRPr>
            </a:p>
          </p:txBody>
        </p:sp>
      </p:grp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5580063" y="2781300"/>
            <a:ext cx="1008062" cy="1511300"/>
            <a:chOff x="3515" y="1797"/>
            <a:chExt cx="635" cy="907"/>
          </a:xfrm>
        </p:grpSpPr>
        <p:sp>
          <p:nvSpPr>
            <p:cNvPr id="10258" name="Freeform 22"/>
            <p:cNvSpPr>
              <a:spLocks/>
            </p:cNvSpPr>
            <p:nvPr/>
          </p:nvSpPr>
          <p:spPr bwMode="auto">
            <a:xfrm>
              <a:off x="3833" y="2251"/>
              <a:ext cx="136" cy="453"/>
            </a:xfrm>
            <a:custGeom>
              <a:avLst/>
              <a:gdLst>
                <a:gd name="T0" fmla="*/ 0 w 318"/>
                <a:gd name="T1" fmla="*/ 816 h 816"/>
                <a:gd name="T2" fmla="*/ 91 w 318"/>
                <a:gd name="T3" fmla="*/ 408 h 816"/>
                <a:gd name="T4" fmla="*/ 318 w 318"/>
                <a:gd name="T5" fmla="*/ 0 h 816"/>
                <a:gd name="T6" fmla="*/ 0 60000 65536"/>
                <a:gd name="T7" fmla="*/ 0 60000 65536"/>
                <a:gd name="T8" fmla="*/ 0 60000 65536"/>
                <a:gd name="T9" fmla="*/ 0 w 318"/>
                <a:gd name="T10" fmla="*/ 0 h 816"/>
                <a:gd name="T11" fmla="*/ 318 w 318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8" h="816">
                  <a:moveTo>
                    <a:pt x="0" y="816"/>
                  </a:moveTo>
                  <a:cubicBezTo>
                    <a:pt x="19" y="680"/>
                    <a:pt x="38" y="544"/>
                    <a:pt x="91" y="408"/>
                  </a:cubicBezTo>
                  <a:cubicBezTo>
                    <a:pt x="144" y="272"/>
                    <a:pt x="231" y="136"/>
                    <a:pt x="318" y="0"/>
                  </a:cubicBezTo>
                </a:path>
              </a:pathLst>
            </a:custGeom>
            <a:noFill/>
            <a:ln w="50800">
              <a:solidFill>
                <a:srgbClr val="993366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90137" name="Rectangle 25"/>
            <p:cNvSpPr>
              <a:spLocks noChangeArrowheads="1"/>
            </p:cNvSpPr>
            <p:nvPr/>
          </p:nvSpPr>
          <p:spPr bwMode="auto">
            <a:xfrm>
              <a:off x="3515" y="2069"/>
              <a:ext cx="317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_tradnl" sz="3200" b="1">
                  <a:solidFill>
                    <a:srgbClr val="66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mbol" pitchFamily="18" charset="2"/>
                </a:rPr>
                <a:t>j</a:t>
              </a:r>
              <a:endParaRPr lang="es-ES" sz="3200" b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endParaRPr>
            </a:p>
          </p:txBody>
        </p:sp>
        <p:sp>
          <p:nvSpPr>
            <p:cNvPr id="10260" name="Line 30"/>
            <p:cNvSpPr>
              <a:spLocks noChangeShapeType="1"/>
            </p:cNvSpPr>
            <p:nvPr/>
          </p:nvSpPr>
          <p:spPr bwMode="auto">
            <a:xfrm flipH="1" flipV="1">
              <a:off x="3696" y="1797"/>
              <a:ext cx="454" cy="726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1258888" y="1773238"/>
            <a:ext cx="5329237" cy="2951162"/>
            <a:chOff x="793" y="1117"/>
            <a:chExt cx="3357" cy="1859"/>
          </a:xfrm>
        </p:grpSpPr>
        <p:sp>
          <p:nvSpPr>
            <p:cNvPr id="10255" name="Text Box 28"/>
            <p:cNvSpPr txBox="1">
              <a:spLocks noChangeArrowheads="1"/>
            </p:cNvSpPr>
            <p:nvPr/>
          </p:nvSpPr>
          <p:spPr bwMode="auto">
            <a:xfrm>
              <a:off x="793" y="2115"/>
              <a:ext cx="1485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s-ES_tradnl" sz="2400" b="1">
                  <a:solidFill>
                    <a:srgbClr val="FFFFFF"/>
                  </a:solidFill>
                  <a:latin typeface="Times New Roman" pitchFamily="18" charset="0"/>
                </a:rPr>
                <a:t>Meridiano Local</a:t>
              </a:r>
            </a:p>
          </p:txBody>
        </p:sp>
        <p:sp>
          <p:nvSpPr>
            <p:cNvPr id="10256" name="Line 29"/>
            <p:cNvSpPr>
              <a:spLocks noChangeShapeType="1"/>
            </p:cNvSpPr>
            <p:nvPr/>
          </p:nvSpPr>
          <p:spPr bwMode="auto">
            <a:xfrm>
              <a:off x="2290" y="2296"/>
              <a:ext cx="1134" cy="91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257" name="Freeform 34"/>
            <p:cNvSpPr>
              <a:spLocks/>
            </p:cNvSpPr>
            <p:nvPr/>
          </p:nvSpPr>
          <p:spPr bwMode="auto">
            <a:xfrm>
              <a:off x="3379" y="1117"/>
              <a:ext cx="771" cy="1859"/>
            </a:xfrm>
            <a:custGeom>
              <a:avLst/>
              <a:gdLst>
                <a:gd name="T0" fmla="*/ 771 w 771"/>
                <a:gd name="T1" fmla="*/ 0 h 1859"/>
                <a:gd name="T2" fmla="*/ 544 w 771"/>
                <a:gd name="T3" fmla="*/ 272 h 1859"/>
                <a:gd name="T4" fmla="*/ 317 w 771"/>
                <a:gd name="T5" fmla="*/ 589 h 1859"/>
                <a:gd name="T6" fmla="*/ 181 w 771"/>
                <a:gd name="T7" fmla="*/ 998 h 1859"/>
                <a:gd name="T8" fmla="*/ 45 w 771"/>
                <a:gd name="T9" fmla="*/ 1451 h 1859"/>
                <a:gd name="T10" fmla="*/ 0 w 771"/>
                <a:gd name="T11" fmla="*/ 1859 h 18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1"/>
                <a:gd name="T19" fmla="*/ 0 h 1859"/>
                <a:gd name="T20" fmla="*/ 771 w 771"/>
                <a:gd name="T21" fmla="*/ 1859 h 18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1" h="1859">
                  <a:moveTo>
                    <a:pt x="771" y="0"/>
                  </a:moveTo>
                  <a:cubicBezTo>
                    <a:pt x="695" y="87"/>
                    <a:pt x="620" y="174"/>
                    <a:pt x="544" y="272"/>
                  </a:cubicBezTo>
                  <a:cubicBezTo>
                    <a:pt x="468" y="370"/>
                    <a:pt x="377" y="468"/>
                    <a:pt x="317" y="589"/>
                  </a:cubicBezTo>
                  <a:cubicBezTo>
                    <a:pt x="257" y="710"/>
                    <a:pt x="226" y="854"/>
                    <a:pt x="181" y="998"/>
                  </a:cubicBezTo>
                  <a:cubicBezTo>
                    <a:pt x="136" y="1142"/>
                    <a:pt x="75" y="1308"/>
                    <a:pt x="45" y="1451"/>
                  </a:cubicBezTo>
                  <a:cubicBezTo>
                    <a:pt x="15" y="1594"/>
                    <a:pt x="7" y="1791"/>
                    <a:pt x="0" y="1859"/>
                  </a:cubicBezTo>
                </a:path>
              </a:pathLst>
            </a:custGeom>
            <a:noFill/>
            <a:ln w="63500">
              <a:solidFill>
                <a:srgbClr val="993366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1547813" y="2276475"/>
            <a:ext cx="6872287" cy="647700"/>
            <a:chOff x="975" y="1434"/>
            <a:chExt cx="4329" cy="408"/>
          </a:xfrm>
        </p:grpSpPr>
        <p:sp>
          <p:nvSpPr>
            <p:cNvPr id="90149" name="Rectangle 37"/>
            <p:cNvSpPr>
              <a:spLocks noChangeArrowheads="1"/>
            </p:cNvSpPr>
            <p:nvPr/>
          </p:nvSpPr>
          <p:spPr bwMode="auto">
            <a:xfrm>
              <a:off x="975" y="1570"/>
              <a:ext cx="1406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defRPr/>
              </a:pPr>
              <a:r>
                <a:rPr lang="es-ES_tradnl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Paralelo</a:t>
              </a:r>
              <a:r>
                <a:rPr lang="es-ES_tradnl" sz="2400" b="1">
                  <a:solidFill>
                    <a:srgbClr val="FFFFFF"/>
                  </a:solidFill>
                  <a:latin typeface="Times New Roman" pitchFamily="18" charset="0"/>
                </a:rPr>
                <a:t> </a:t>
              </a:r>
              <a:r>
                <a:rPr lang="es-ES_tradnl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Local</a:t>
              </a:r>
            </a:p>
            <a:p>
              <a:pPr marL="342900" indent="-342900" algn="just" eaLnBrk="0" hangingPunct="0">
                <a:spcBef>
                  <a:spcPct val="20000"/>
                </a:spcBef>
                <a:defRPr/>
              </a:pPr>
              <a:endParaRPr lang="es-E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0253" name="Line 38"/>
            <p:cNvSpPr>
              <a:spLocks noChangeShapeType="1"/>
            </p:cNvSpPr>
            <p:nvPr/>
          </p:nvSpPr>
          <p:spPr bwMode="auto">
            <a:xfrm flipV="1">
              <a:off x="2245" y="1706"/>
              <a:ext cx="862" cy="46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254" name="Freeform 43"/>
            <p:cNvSpPr>
              <a:spLocks/>
            </p:cNvSpPr>
            <p:nvPr/>
          </p:nvSpPr>
          <p:spPr bwMode="auto">
            <a:xfrm>
              <a:off x="3096" y="1434"/>
              <a:ext cx="2208" cy="363"/>
            </a:xfrm>
            <a:custGeom>
              <a:avLst/>
              <a:gdLst>
                <a:gd name="T0" fmla="*/ 0 w 2208"/>
                <a:gd name="T1" fmla="*/ 6 h 384"/>
                <a:gd name="T2" fmla="*/ 102 w 2208"/>
                <a:gd name="T3" fmla="*/ 126 h 384"/>
                <a:gd name="T4" fmla="*/ 222 w 2208"/>
                <a:gd name="T5" fmla="*/ 216 h 384"/>
                <a:gd name="T6" fmla="*/ 276 w 2208"/>
                <a:gd name="T7" fmla="*/ 234 h 384"/>
                <a:gd name="T8" fmla="*/ 348 w 2208"/>
                <a:gd name="T9" fmla="*/ 282 h 384"/>
                <a:gd name="T10" fmla="*/ 408 w 2208"/>
                <a:gd name="T11" fmla="*/ 300 h 384"/>
                <a:gd name="T12" fmla="*/ 636 w 2208"/>
                <a:gd name="T13" fmla="*/ 342 h 384"/>
                <a:gd name="T14" fmla="*/ 996 w 2208"/>
                <a:gd name="T15" fmla="*/ 366 h 384"/>
                <a:gd name="T16" fmla="*/ 1464 w 2208"/>
                <a:gd name="T17" fmla="*/ 372 h 384"/>
                <a:gd name="T18" fmla="*/ 1896 w 2208"/>
                <a:gd name="T19" fmla="*/ 282 h 384"/>
                <a:gd name="T20" fmla="*/ 2040 w 2208"/>
                <a:gd name="T21" fmla="*/ 222 h 384"/>
                <a:gd name="T22" fmla="*/ 2112 w 2208"/>
                <a:gd name="T23" fmla="*/ 174 h 384"/>
                <a:gd name="T24" fmla="*/ 2160 w 2208"/>
                <a:gd name="T25" fmla="*/ 126 h 384"/>
                <a:gd name="T26" fmla="*/ 2190 w 2208"/>
                <a:gd name="T27" fmla="*/ 36 h 384"/>
                <a:gd name="T28" fmla="*/ 2208 w 2208"/>
                <a:gd name="T29" fmla="*/ 0 h 3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08"/>
                <a:gd name="T46" fmla="*/ 0 h 384"/>
                <a:gd name="T47" fmla="*/ 2208 w 2208"/>
                <a:gd name="T48" fmla="*/ 384 h 3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08" h="384">
                  <a:moveTo>
                    <a:pt x="0" y="6"/>
                  </a:moveTo>
                  <a:cubicBezTo>
                    <a:pt x="16" y="53"/>
                    <a:pt x="62" y="99"/>
                    <a:pt x="102" y="126"/>
                  </a:cubicBezTo>
                  <a:cubicBezTo>
                    <a:pt x="118" y="150"/>
                    <a:pt x="194" y="207"/>
                    <a:pt x="222" y="216"/>
                  </a:cubicBezTo>
                  <a:cubicBezTo>
                    <a:pt x="240" y="222"/>
                    <a:pt x="260" y="223"/>
                    <a:pt x="276" y="234"/>
                  </a:cubicBezTo>
                  <a:cubicBezTo>
                    <a:pt x="300" y="250"/>
                    <a:pt x="324" y="266"/>
                    <a:pt x="348" y="282"/>
                  </a:cubicBezTo>
                  <a:cubicBezTo>
                    <a:pt x="359" y="289"/>
                    <a:pt x="393" y="296"/>
                    <a:pt x="408" y="300"/>
                  </a:cubicBezTo>
                  <a:cubicBezTo>
                    <a:pt x="485" y="322"/>
                    <a:pt x="556" y="336"/>
                    <a:pt x="636" y="342"/>
                  </a:cubicBezTo>
                  <a:cubicBezTo>
                    <a:pt x="747" y="364"/>
                    <a:pt x="882" y="361"/>
                    <a:pt x="996" y="366"/>
                  </a:cubicBezTo>
                  <a:cubicBezTo>
                    <a:pt x="1156" y="384"/>
                    <a:pt x="1293" y="375"/>
                    <a:pt x="1464" y="372"/>
                  </a:cubicBezTo>
                  <a:cubicBezTo>
                    <a:pt x="1619" y="362"/>
                    <a:pt x="1747" y="312"/>
                    <a:pt x="1896" y="282"/>
                  </a:cubicBezTo>
                  <a:cubicBezTo>
                    <a:pt x="1937" y="261"/>
                    <a:pt x="1996" y="233"/>
                    <a:pt x="2040" y="222"/>
                  </a:cubicBezTo>
                  <a:cubicBezTo>
                    <a:pt x="2062" y="200"/>
                    <a:pt x="2083" y="184"/>
                    <a:pt x="2112" y="174"/>
                  </a:cubicBezTo>
                  <a:cubicBezTo>
                    <a:pt x="2129" y="157"/>
                    <a:pt x="2140" y="140"/>
                    <a:pt x="2160" y="126"/>
                  </a:cubicBezTo>
                  <a:cubicBezTo>
                    <a:pt x="2182" y="92"/>
                    <a:pt x="2182" y="78"/>
                    <a:pt x="2190" y="36"/>
                  </a:cubicBezTo>
                  <a:cubicBezTo>
                    <a:pt x="2192" y="23"/>
                    <a:pt x="2208" y="0"/>
                    <a:pt x="2208" y="0"/>
                  </a:cubicBezTo>
                </a:path>
              </a:pathLst>
            </a:custGeom>
            <a:noFill/>
            <a:ln w="5080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0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9" grpId="0" build="p"/>
      <p:bldP spid="901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(VII)</a:t>
            </a:r>
            <a:endParaRPr lang="es-ES" smtClean="0"/>
          </a:p>
        </p:txBody>
      </p:sp>
      <p:sp>
        <p:nvSpPr>
          <p:cNvPr id="92169" name="Rectangle 9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Vertical Geodésica</a:t>
            </a:r>
            <a:endParaRPr lang="es-ES" sz="2800" smtClean="0"/>
          </a:p>
        </p:txBody>
      </p:sp>
      <p:pic>
        <p:nvPicPr>
          <p:cNvPr id="11268" name="Picture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2492375"/>
            <a:ext cx="5854700" cy="3459163"/>
          </a:xfrm>
          <a:noFill/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364163" y="2565400"/>
            <a:ext cx="3384550" cy="1150938"/>
            <a:chOff x="3379" y="1616"/>
            <a:chExt cx="2132" cy="725"/>
          </a:xfrm>
        </p:grpSpPr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3969" y="1616"/>
              <a:ext cx="1542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just" eaLnBrk="0" hangingPunct="0">
                <a:spcBef>
                  <a:spcPct val="20000"/>
                </a:spcBef>
                <a:defRPr/>
              </a:pPr>
              <a:r>
                <a:rPr lang="es-ES_tradn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Latitud Geodésica</a:t>
              </a:r>
              <a:endParaRPr lang="es-ES" sz="20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1" name="Line 15"/>
            <p:cNvSpPr>
              <a:spLocks noChangeShapeType="1"/>
            </p:cNvSpPr>
            <p:nvPr/>
          </p:nvSpPr>
          <p:spPr bwMode="auto">
            <a:xfrm flipH="1">
              <a:off x="3379" y="1842"/>
              <a:ext cx="635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(VIII)</a:t>
            </a:r>
            <a:endParaRPr lang="es-ES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Vertical Geocéntrica</a:t>
            </a:r>
            <a:endParaRPr lang="es-ES" sz="2800" smtClean="0"/>
          </a:p>
        </p:txBody>
      </p:sp>
      <p:pic>
        <p:nvPicPr>
          <p:cNvPr id="12292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2492375"/>
            <a:ext cx="5834063" cy="3459163"/>
          </a:xfrm>
          <a:noFill/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364163" y="2565400"/>
            <a:ext cx="3779837" cy="1150938"/>
            <a:chOff x="3379" y="1616"/>
            <a:chExt cx="2381" cy="725"/>
          </a:xfrm>
        </p:grpSpPr>
        <p:sp>
          <p:nvSpPr>
            <p:cNvPr id="95240" name="Rectangle 8"/>
            <p:cNvSpPr>
              <a:spLocks noChangeArrowheads="1"/>
            </p:cNvSpPr>
            <p:nvPr/>
          </p:nvSpPr>
          <p:spPr bwMode="auto">
            <a:xfrm>
              <a:off x="3969" y="1616"/>
              <a:ext cx="17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just" eaLnBrk="0" hangingPunct="0">
                <a:spcBef>
                  <a:spcPct val="20000"/>
                </a:spcBef>
                <a:defRPr/>
              </a:pPr>
              <a:r>
                <a:rPr lang="es-ES_tradn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Latitud Geocéntrica</a:t>
              </a:r>
              <a:endParaRPr lang="es-ES" sz="20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5" name="Line 9"/>
            <p:cNvSpPr>
              <a:spLocks noChangeShapeType="1"/>
            </p:cNvSpPr>
            <p:nvPr/>
          </p:nvSpPr>
          <p:spPr bwMode="auto">
            <a:xfrm flipH="1">
              <a:off x="3379" y="1842"/>
              <a:ext cx="738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(IX)</a:t>
            </a:r>
            <a:endParaRPr lang="es-ES" smtClean="0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Vertical Astronómica</a:t>
            </a:r>
            <a:endParaRPr lang="es-ES" sz="2800" smtClean="0"/>
          </a:p>
        </p:txBody>
      </p:sp>
      <p:pic>
        <p:nvPicPr>
          <p:cNvPr id="13316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2492375"/>
            <a:ext cx="6024563" cy="3459163"/>
          </a:xfrm>
          <a:noFill/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364163" y="2565400"/>
            <a:ext cx="3779837" cy="1150938"/>
            <a:chOff x="3379" y="1616"/>
            <a:chExt cx="2381" cy="725"/>
          </a:xfrm>
        </p:grpSpPr>
        <p:sp>
          <p:nvSpPr>
            <p:cNvPr id="96264" name="Rectangle 8"/>
            <p:cNvSpPr>
              <a:spLocks noChangeArrowheads="1"/>
            </p:cNvSpPr>
            <p:nvPr/>
          </p:nvSpPr>
          <p:spPr bwMode="auto">
            <a:xfrm>
              <a:off x="3969" y="1616"/>
              <a:ext cx="17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just" eaLnBrk="0" hangingPunct="0">
                <a:spcBef>
                  <a:spcPct val="20000"/>
                </a:spcBef>
                <a:defRPr/>
              </a:pPr>
              <a:r>
                <a:rPr lang="es-ES_tradn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Latitud Astronómica</a:t>
              </a:r>
              <a:endParaRPr lang="es-ES" sz="20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319" name="Line 9"/>
            <p:cNvSpPr>
              <a:spLocks noChangeShapeType="1"/>
            </p:cNvSpPr>
            <p:nvPr/>
          </p:nvSpPr>
          <p:spPr bwMode="auto">
            <a:xfrm flipH="1">
              <a:off x="3379" y="1842"/>
              <a:ext cx="738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(X)</a:t>
            </a:r>
            <a:endParaRPr lang="es-ES" smtClean="0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7493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Desviación de la Vertical</a:t>
            </a:r>
            <a:endParaRPr lang="es-ES" sz="2800" smtClean="0"/>
          </a:p>
        </p:txBody>
      </p:sp>
      <p:pic>
        <p:nvPicPr>
          <p:cNvPr id="14340" name="Picture 1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51050" y="1773238"/>
            <a:ext cx="6757988" cy="46085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(XI)</a:t>
            </a:r>
            <a:endParaRPr lang="es-ES" smtClean="0"/>
          </a:p>
        </p:txBody>
      </p:sp>
      <p:pic>
        <p:nvPicPr>
          <p:cNvPr id="14368" name="Picture 3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773238"/>
            <a:ext cx="5172075" cy="4468812"/>
          </a:xfrm>
          <a:noFill/>
        </p:spPr>
      </p:pic>
      <p:sp>
        <p:nvSpPr>
          <p:cNvPr id="14347" name="Rectangle 11"/>
          <p:cNvSpPr>
            <a:spLocks noGrp="1" noChangeArrowheads="1"/>
          </p:cNvSpPr>
          <p:nvPr>
            <p:ph type="body" sz="half" idx="3"/>
          </p:nvPr>
        </p:nvSpPr>
        <p:spPr>
          <a:xfrm>
            <a:off x="611188" y="1125538"/>
            <a:ext cx="4321175" cy="719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_tradnl" sz="2800" b="1" smtClean="0"/>
              <a:t>Acimut Topográfico</a:t>
            </a:r>
            <a:endParaRPr lang="es-ES" sz="2800" b="1" smtClean="0"/>
          </a:p>
        </p:txBody>
      </p:sp>
      <p:pic>
        <p:nvPicPr>
          <p:cNvPr id="14370" name="Picture 3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89188" y="2593975"/>
            <a:ext cx="2414587" cy="2135188"/>
          </a:xfrm>
          <a:noFill/>
        </p:spPr>
      </p:pic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5724525" y="476250"/>
            <a:ext cx="2943225" cy="6021388"/>
            <a:chOff x="3606" y="300"/>
            <a:chExt cx="1854" cy="3793"/>
          </a:xfrm>
        </p:grpSpPr>
        <p:pic>
          <p:nvPicPr>
            <p:cNvPr id="15367" name="Picture 23" descr="planeta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6" y="2370"/>
              <a:ext cx="1854" cy="1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0" name="AutoShape 24"/>
            <p:cNvSpPr>
              <a:spLocks noChangeArrowheads="1"/>
            </p:cNvSpPr>
            <p:nvPr/>
          </p:nvSpPr>
          <p:spPr bwMode="auto">
            <a:xfrm>
              <a:off x="4407" y="300"/>
              <a:ext cx="337" cy="337"/>
            </a:xfrm>
            <a:prstGeom prst="star5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369" name="Line 27"/>
            <p:cNvSpPr>
              <a:spLocks noChangeShapeType="1"/>
            </p:cNvSpPr>
            <p:nvPr/>
          </p:nvSpPr>
          <p:spPr bwMode="auto">
            <a:xfrm flipV="1">
              <a:off x="4575" y="595"/>
              <a:ext cx="0" cy="1854"/>
            </a:xfrm>
            <a:prstGeom prst="line">
              <a:avLst/>
            </a:prstGeom>
            <a:noFill/>
            <a:ln w="4762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70" name="AutoShape 26"/>
            <p:cNvSpPr>
              <a:spLocks noChangeArrowheads="1"/>
            </p:cNvSpPr>
            <p:nvPr/>
          </p:nvSpPr>
          <p:spPr bwMode="auto">
            <a:xfrm rot="10800000" flipV="1">
              <a:off x="4649" y="2251"/>
              <a:ext cx="295" cy="337"/>
            </a:xfrm>
            <a:prstGeom prst="curvedRightArrow">
              <a:avLst>
                <a:gd name="adj1" fmla="val 25328"/>
                <a:gd name="adj2" fmla="val 48175"/>
                <a:gd name="adj3" fmla="val 68125"/>
              </a:avLst>
            </a:prstGeom>
            <a:gradFill rotWithShape="0">
              <a:gsLst>
                <a:gs pos="0">
                  <a:srgbClr val="5E6D76"/>
                </a:gs>
                <a:gs pos="100000">
                  <a:srgbClr val="CCECFF"/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71" name="Line 25"/>
            <p:cNvSpPr>
              <a:spLocks noChangeShapeType="1"/>
            </p:cNvSpPr>
            <p:nvPr/>
          </p:nvSpPr>
          <p:spPr bwMode="auto">
            <a:xfrm flipH="1" flipV="1">
              <a:off x="4604" y="482"/>
              <a:ext cx="123" cy="264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72" name="AutoShape 36"/>
            <p:cNvSpPr>
              <a:spLocks noChangeArrowheads="1"/>
            </p:cNvSpPr>
            <p:nvPr/>
          </p:nvSpPr>
          <p:spPr bwMode="auto">
            <a:xfrm rot="10800000" flipV="1">
              <a:off x="4649" y="2251"/>
              <a:ext cx="295" cy="337"/>
            </a:xfrm>
            <a:prstGeom prst="curvedRightArrow">
              <a:avLst>
                <a:gd name="adj1" fmla="val 25328"/>
                <a:gd name="adj2" fmla="val 48175"/>
                <a:gd name="adj3" fmla="val 68125"/>
              </a:avLst>
            </a:prstGeom>
            <a:gradFill rotWithShape="0">
              <a:gsLst>
                <a:gs pos="0">
                  <a:srgbClr val="5E6D76"/>
                </a:gs>
                <a:gs pos="100000">
                  <a:srgbClr val="CCECFF"/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73" name="Line 37"/>
            <p:cNvSpPr>
              <a:spLocks noChangeShapeType="1"/>
            </p:cNvSpPr>
            <p:nvPr/>
          </p:nvSpPr>
          <p:spPr bwMode="auto">
            <a:xfrm>
              <a:off x="4680" y="2157"/>
              <a:ext cx="14" cy="2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(XII)</a:t>
            </a:r>
            <a:endParaRPr lang="es-ES" smtClean="0"/>
          </a:p>
        </p:txBody>
      </p:sp>
      <p:pic>
        <p:nvPicPr>
          <p:cNvPr id="9933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09675" y="1600200"/>
            <a:ext cx="5172075" cy="4468813"/>
          </a:xfrm>
          <a:noFill/>
        </p:spPr>
      </p:pic>
      <p:sp>
        <p:nvSpPr>
          <p:cNvPr id="99332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611188" y="1125538"/>
            <a:ext cx="4321175" cy="719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_tradnl" sz="2800" b="1" smtClean="0"/>
              <a:t>Acimut Astronómico</a:t>
            </a:r>
            <a:endParaRPr lang="es-ES" sz="2800" b="1" smtClean="0"/>
          </a:p>
        </p:txBody>
      </p:sp>
      <p:pic>
        <p:nvPicPr>
          <p:cNvPr id="9934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2420938"/>
            <a:ext cx="2795588" cy="240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Definiciones (XII)</a:t>
            </a:r>
            <a:endParaRPr lang="es-ES" smtClean="0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611188" y="1268413"/>
            <a:ext cx="6408737" cy="719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_tradnl" sz="2800" b="1" smtClean="0"/>
              <a:t>Convergencia de la Cuadrícula</a:t>
            </a:r>
            <a:endParaRPr lang="es-ES" sz="2800" b="1" smtClean="0"/>
          </a:p>
        </p:txBody>
      </p:sp>
      <p:pic>
        <p:nvPicPr>
          <p:cNvPr id="100358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1844675"/>
            <a:ext cx="4368800" cy="47767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4000" smtClean="0"/>
              <a:t>CLASIFICACIÓN DE LOS TERRENOS (I)</a:t>
            </a:r>
            <a:endParaRPr lang="es-ES" sz="4000" smtClean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55165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mtClean="0"/>
              <a:t>Según su Estructura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Llano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Ondulado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Montañoso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Escarpado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mtClean="0"/>
              <a:t>Según su Naturaleza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Compacto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Suelto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Pedregoso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Arenisco</a:t>
            </a:r>
          </a:p>
          <a:p>
            <a:pPr lvl="1" eaLnBrk="1" hangingPunct="1">
              <a:lnSpc>
                <a:spcPct val="90000"/>
              </a:lnSpc>
              <a:buSzPct val="80000"/>
              <a:defRPr/>
            </a:pPr>
            <a:r>
              <a:rPr lang="es-ES_tradnl" smtClean="0"/>
              <a:t>Pantanoso ....</a:t>
            </a:r>
            <a:endParaRPr lang="es-ES" smtClean="0"/>
          </a:p>
        </p:txBody>
      </p:sp>
      <p:pic>
        <p:nvPicPr>
          <p:cNvPr id="101380" name="Picture 4" descr="terreno ondula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0113" y="2492375"/>
            <a:ext cx="5703887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1" name="Picture 5" descr="terreno escarpa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1844675"/>
            <a:ext cx="4637088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2" name="Picture 6" descr="Terreno llan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938" y="1916113"/>
            <a:ext cx="52800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3" name="Picture 7" descr="terreno montaños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8400" y="2133600"/>
            <a:ext cx="528002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1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4000" smtClean="0"/>
              <a:t>CLASIFICACIÓN DE LOS TERRENOS (II)</a:t>
            </a:r>
            <a:endParaRPr lang="es-ES" sz="4000" smtClean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5516562"/>
          </a:xfrm>
        </p:spPr>
        <p:txBody>
          <a:bodyPr/>
          <a:lstStyle/>
          <a:p>
            <a:pPr eaLnBrk="1" hangingPunct="1">
              <a:defRPr/>
            </a:pPr>
            <a:r>
              <a:rPr lang="es-ES_tradnl" smtClean="0"/>
              <a:t>Según su Producción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Bosque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Monte Alto o Bajo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Huertas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Eriales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Pastos</a:t>
            </a:r>
          </a:p>
          <a:p>
            <a:pPr lvl="1" eaLnBrk="1" hangingPunct="1">
              <a:buSzPct val="80000"/>
              <a:defRPr/>
            </a:pPr>
            <a:r>
              <a:rPr lang="es-ES_tradnl" smtClean="0"/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Tipos de Accidentes del Terreno</a:t>
            </a:r>
            <a:endParaRPr lang="es-ES" smtClean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Monte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Ladera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Mogote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Hoya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Montañas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Ríos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Confluencia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Divisoria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Vaguada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Collado</a:t>
            </a:r>
          </a:p>
        </p:txBody>
      </p:sp>
      <p:pic>
        <p:nvPicPr>
          <p:cNvPr id="103428" name="Picture 4" descr="mosai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03575" y="1700213"/>
            <a:ext cx="5757863" cy="4318000"/>
          </a:xfrm>
          <a:noFill/>
        </p:spPr>
      </p:pic>
      <p:sp>
        <p:nvSpPr>
          <p:cNvPr id="103430" name="Line 6"/>
          <p:cNvSpPr>
            <a:spLocks noChangeShapeType="1"/>
          </p:cNvSpPr>
          <p:nvPr/>
        </p:nvSpPr>
        <p:spPr bwMode="auto">
          <a:xfrm>
            <a:off x="2124075" y="1844675"/>
            <a:ext cx="5761038" cy="1439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268538" y="2349500"/>
            <a:ext cx="2951162" cy="1871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2" name="Line 8"/>
          <p:cNvSpPr>
            <a:spLocks noChangeShapeType="1"/>
          </p:cNvSpPr>
          <p:nvPr/>
        </p:nvSpPr>
        <p:spPr bwMode="auto">
          <a:xfrm>
            <a:off x="2339975" y="2781300"/>
            <a:ext cx="2736850" cy="30241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3" name="Line 9"/>
          <p:cNvSpPr>
            <a:spLocks noChangeShapeType="1"/>
          </p:cNvSpPr>
          <p:nvPr/>
        </p:nvSpPr>
        <p:spPr bwMode="auto">
          <a:xfrm>
            <a:off x="1979613" y="3284538"/>
            <a:ext cx="4897437" cy="2305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4" name="Line 10"/>
          <p:cNvSpPr>
            <a:spLocks noChangeShapeType="1"/>
          </p:cNvSpPr>
          <p:nvPr/>
        </p:nvSpPr>
        <p:spPr bwMode="auto">
          <a:xfrm flipV="1">
            <a:off x="1979613" y="4076700"/>
            <a:ext cx="4537075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3059113" y="4724400"/>
            <a:ext cx="2520950" cy="792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6" name="Line 12"/>
          <p:cNvSpPr>
            <a:spLocks noChangeShapeType="1"/>
          </p:cNvSpPr>
          <p:nvPr/>
        </p:nvSpPr>
        <p:spPr bwMode="auto">
          <a:xfrm flipV="1">
            <a:off x="2627313" y="2060575"/>
            <a:ext cx="2305050" cy="3097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7" name="Line 13"/>
          <p:cNvSpPr>
            <a:spLocks noChangeShapeType="1"/>
          </p:cNvSpPr>
          <p:nvPr/>
        </p:nvSpPr>
        <p:spPr bwMode="auto">
          <a:xfrm flipV="1">
            <a:off x="2627313" y="4868863"/>
            <a:ext cx="4537075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 flipV="1">
            <a:off x="2339975" y="3141663"/>
            <a:ext cx="2879725" cy="2951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4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34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4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34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34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34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3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/>
      <p:bldP spid="103430" grpId="0" animBg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Unidades de Medida</a:t>
            </a:r>
            <a:endParaRPr lang="es-ES" smtClean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691063" cy="51419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Lineales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Metro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Superficiales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Área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Hectáreas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smtClean="0"/>
              <a:t>Angulares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Ángulos Sexagesimales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Ángulos Centesimales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mtClean="0"/>
              <a:t>Expresión Lineal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724525" y="1139825"/>
            <a:ext cx="3213100" cy="2828925"/>
            <a:chOff x="3606" y="718"/>
            <a:chExt cx="2024" cy="1782"/>
          </a:xfrm>
        </p:grpSpPr>
        <p:sp>
          <p:nvSpPr>
            <p:cNvPr id="21515" name="Rectangle 5"/>
            <p:cNvSpPr>
              <a:spLocks noChangeArrowheads="1"/>
            </p:cNvSpPr>
            <p:nvPr/>
          </p:nvSpPr>
          <p:spPr bwMode="auto">
            <a:xfrm>
              <a:off x="3606" y="1253"/>
              <a:ext cx="1247" cy="1247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516" name="Line 6"/>
            <p:cNvSpPr>
              <a:spLocks noChangeShapeType="1"/>
            </p:cNvSpPr>
            <p:nvPr/>
          </p:nvSpPr>
          <p:spPr bwMode="auto">
            <a:xfrm>
              <a:off x="3606" y="1026"/>
              <a:ext cx="124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1517" name="Line 7"/>
            <p:cNvSpPr>
              <a:spLocks noChangeShapeType="1"/>
            </p:cNvSpPr>
            <p:nvPr/>
          </p:nvSpPr>
          <p:spPr bwMode="auto">
            <a:xfrm rot="5400000">
              <a:off x="4434" y="1876"/>
              <a:ext cx="1247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1518" name="Text Box 8"/>
            <p:cNvSpPr txBox="1">
              <a:spLocks noChangeArrowheads="1"/>
            </p:cNvSpPr>
            <p:nvPr/>
          </p:nvSpPr>
          <p:spPr bwMode="auto">
            <a:xfrm>
              <a:off x="3956" y="718"/>
              <a:ext cx="5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_tradnl" b="1"/>
                <a:t>10 m.</a:t>
              </a:r>
              <a:endParaRPr lang="es-ES" b="1"/>
            </a:p>
          </p:txBody>
        </p:sp>
        <p:sp>
          <p:nvSpPr>
            <p:cNvPr id="21519" name="Text Box 9"/>
            <p:cNvSpPr txBox="1">
              <a:spLocks noChangeArrowheads="1"/>
            </p:cNvSpPr>
            <p:nvPr/>
          </p:nvSpPr>
          <p:spPr bwMode="auto">
            <a:xfrm>
              <a:off x="5057" y="1706"/>
              <a:ext cx="5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_tradnl" b="1"/>
                <a:t>10 m.</a:t>
              </a:r>
              <a:endParaRPr lang="es-ES" b="1"/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795963" y="4724400"/>
            <a:ext cx="1979612" cy="1979613"/>
            <a:chOff x="3606" y="2659"/>
            <a:chExt cx="1247" cy="1247"/>
          </a:xfrm>
        </p:grpSpPr>
        <p:sp>
          <p:nvSpPr>
            <p:cNvPr id="21513" name="Oval 11"/>
            <p:cNvSpPr>
              <a:spLocks noChangeArrowheads="1"/>
            </p:cNvSpPr>
            <p:nvPr/>
          </p:nvSpPr>
          <p:spPr bwMode="auto">
            <a:xfrm>
              <a:off x="3606" y="2659"/>
              <a:ext cx="1247" cy="124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pic>
          <p:nvPicPr>
            <p:cNvPr id="21514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42" y="2795"/>
              <a:ext cx="977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4465" name="Text Box 17"/>
          <p:cNvSpPr txBox="1">
            <a:spLocks noChangeArrowheads="1"/>
          </p:cNvSpPr>
          <p:nvPr/>
        </p:nvSpPr>
        <p:spPr bwMode="auto">
          <a:xfrm>
            <a:off x="6300788" y="5516563"/>
            <a:ext cx="1019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660033"/>
                </a:solidFill>
              </a:rPr>
              <a:t>360º</a:t>
            </a:r>
          </a:p>
        </p:txBody>
      </p:sp>
      <p:sp>
        <p:nvSpPr>
          <p:cNvPr id="104467" name="Text Box 19"/>
          <p:cNvSpPr txBox="1">
            <a:spLocks noChangeArrowheads="1"/>
          </p:cNvSpPr>
          <p:nvPr/>
        </p:nvSpPr>
        <p:spPr bwMode="auto">
          <a:xfrm>
            <a:off x="6227763" y="5445125"/>
            <a:ext cx="1109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800" b="1">
                <a:solidFill>
                  <a:srgbClr val="660033"/>
                </a:solidFill>
              </a:rPr>
              <a:t>400</a:t>
            </a:r>
            <a:r>
              <a:rPr lang="es-ES" sz="2800" b="1" baseline="30000">
                <a:solidFill>
                  <a:srgbClr val="660033"/>
                </a:solidFill>
              </a:rPr>
              <a:t>g</a:t>
            </a:r>
          </a:p>
        </p:txBody>
      </p:sp>
      <p:sp>
        <p:nvSpPr>
          <p:cNvPr id="104468" name="Text Box 20"/>
          <p:cNvSpPr txBox="1">
            <a:spLocks noChangeArrowheads="1"/>
          </p:cNvSpPr>
          <p:nvPr/>
        </p:nvSpPr>
        <p:spPr bwMode="auto">
          <a:xfrm>
            <a:off x="6516688" y="5445125"/>
            <a:ext cx="631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800" b="1">
                <a:solidFill>
                  <a:srgbClr val="660033"/>
                </a:solidFill>
              </a:rPr>
              <a:t>2</a:t>
            </a:r>
            <a:r>
              <a:rPr lang="es-ES" sz="2800" b="1">
                <a:solidFill>
                  <a:srgbClr val="660033"/>
                </a:solidFill>
                <a:latin typeface="Symbol" pitchFamily="18" charset="2"/>
              </a:rPr>
              <a:t>p</a:t>
            </a:r>
            <a:endParaRPr lang="es-ES" sz="2800" b="1" baseline="30000">
              <a:solidFill>
                <a:srgbClr val="660033"/>
              </a:solidFill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44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44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0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  <p:bldP spid="104465" grpId="0"/>
      <p:bldP spid="104467" grpId="0"/>
      <p:bldP spid="10446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Sistemas de Coordenadas (I)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La posición del punto debe de ser inequívoca.</a:t>
            </a:r>
          </a:p>
          <a:p>
            <a:pPr eaLnBrk="1" hangingPunct="1">
              <a:defRPr/>
            </a:pPr>
            <a:r>
              <a:rPr lang="es-ES" smtClean="0"/>
              <a:t>Debe de permitir situar  un punto a partir de coordenadas y encontrar cualquier situación.</a:t>
            </a:r>
          </a:p>
          <a:p>
            <a:pPr eaLnBrk="1" hangingPunct="1">
              <a:defRPr/>
            </a:pPr>
            <a:r>
              <a:rPr lang="es-ES" smtClean="0"/>
              <a:t>Debe de tener la precisión que requiera la Escala de Trabajo.</a:t>
            </a:r>
          </a:p>
          <a:p>
            <a:pPr eaLnBrk="1" hangingPunct="1">
              <a:defRPr/>
            </a:pP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Sistemas de Coordenadas (II)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Ha de posibilitar el cambio de Sistemas de Coordenadas.</a:t>
            </a:r>
          </a:p>
          <a:p>
            <a:pPr eaLnBrk="1" hangingPunct="1">
              <a:defRPr/>
            </a:pPr>
            <a:r>
              <a:rPr lang="es-ES" smtClean="0"/>
              <a:t>Debe de permitir la localización de posiciones con independencia del idioma.</a:t>
            </a:r>
          </a:p>
          <a:p>
            <a:pPr eaLnBrk="1" hangingPunct="1">
              <a:defRPr/>
            </a:pPr>
            <a:r>
              <a:rPr lang="es-ES" smtClean="0"/>
              <a:t>Debe de establecer correspondencia entre las posiciones del mapa y del terreno.</a:t>
            </a:r>
          </a:p>
          <a:p>
            <a:pPr eaLnBrk="1" hangingPunct="1">
              <a:defRPr/>
            </a:pP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Sistemas de Coordenadas (III)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600200"/>
            <a:ext cx="4679950" cy="4530725"/>
          </a:xfrm>
        </p:spPr>
        <p:txBody>
          <a:bodyPr/>
          <a:lstStyle/>
          <a:p>
            <a:pPr eaLnBrk="1" hangingPunct="1">
              <a:defRPr/>
            </a:pPr>
            <a:r>
              <a:rPr lang="es-ES" sz="2800" smtClean="0"/>
              <a:t>GEOGRÁFICA:</a:t>
            </a:r>
          </a:p>
          <a:p>
            <a:pPr lvl="1" eaLnBrk="1" hangingPunct="1">
              <a:defRPr/>
            </a:pPr>
            <a:r>
              <a:rPr lang="es-ES" sz="2400" smtClean="0"/>
              <a:t>Dos coordenadas, Latitud y Longitud.</a:t>
            </a:r>
          </a:p>
          <a:p>
            <a:pPr lvl="1" eaLnBrk="1" hangingPunct="1">
              <a:defRPr/>
            </a:pPr>
            <a:r>
              <a:rPr lang="es-ES" sz="2400" smtClean="0"/>
              <a:t>Unidades de medida Grados Sexagesimales.</a:t>
            </a:r>
          </a:p>
          <a:p>
            <a:pPr lvl="1" eaLnBrk="1" hangingPunct="1">
              <a:defRPr/>
            </a:pPr>
            <a:r>
              <a:rPr lang="es-ES" sz="2400" smtClean="0"/>
              <a:t>Las coordenadas son una combinación de números y letras o signos.</a:t>
            </a:r>
          </a:p>
          <a:p>
            <a:pPr lvl="1" eaLnBrk="1" hangingPunct="1">
              <a:buFontTx/>
              <a:buNone/>
              <a:defRPr/>
            </a:pPr>
            <a:r>
              <a:rPr lang="es-ES" sz="2400" smtClean="0"/>
              <a:t>       17º S y 27º W</a:t>
            </a:r>
          </a:p>
          <a:p>
            <a:pPr eaLnBrk="1" hangingPunct="1">
              <a:defRPr/>
            </a:pPr>
            <a:endParaRPr lang="es-ES" sz="2800" smtClean="0"/>
          </a:p>
        </p:txBody>
      </p:sp>
      <p:pic>
        <p:nvPicPr>
          <p:cNvPr id="109572" name="Picture 4" descr="Figura 2_03 Origenes de latitudes y longitud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87900" y="1608138"/>
            <a:ext cx="4248150" cy="40481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Sistemas de Coordenadas (IV)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2800" smtClean="0"/>
              <a:t>PLANOS:</a:t>
            </a:r>
          </a:p>
          <a:p>
            <a:pPr lvl="1" eaLnBrk="1" hangingPunct="1">
              <a:defRPr/>
            </a:pPr>
            <a:r>
              <a:rPr lang="es-ES" sz="2400" smtClean="0"/>
              <a:t>Sistema de Coordenadas Polares.</a:t>
            </a:r>
          </a:p>
          <a:p>
            <a:pPr lvl="1" eaLnBrk="1" hangingPunct="1">
              <a:defRPr/>
            </a:pPr>
            <a:r>
              <a:rPr lang="es-ES" sz="2400" smtClean="0"/>
              <a:t>Sistema de Coordenadas Cartesianas.</a:t>
            </a:r>
          </a:p>
          <a:p>
            <a:pPr eaLnBrk="1" hangingPunct="1">
              <a:defRPr/>
            </a:pPr>
            <a:endParaRPr lang="es-ES" sz="2800" smtClean="0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148263" y="1125538"/>
            <a:ext cx="2444750" cy="2660650"/>
            <a:chOff x="3651" y="973"/>
            <a:chExt cx="1540" cy="1676"/>
          </a:xfrm>
        </p:grpSpPr>
        <p:sp>
          <p:nvSpPr>
            <p:cNvPr id="25625" name="Rectangle 6"/>
            <p:cNvSpPr>
              <a:spLocks noChangeArrowheads="1"/>
            </p:cNvSpPr>
            <p:nvPr/>
          </p:nvSpPr>
          <p:spPr bwMode="auto">
            <a:xfrm>
              <a:off x="4558" y="2069"/>
              <a:ext cx="227" cy="2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d</a:t>
              </a:r>
            </a:p>
          </p:txBody>
        </p:sp>
        <p:sp>
          <p:nvSpPr>
            <p:cNvPr id="25626" name="Rectangle 7"/>
            <p:cNvSpPr>
              <a:spLocks noChangeArrowheads="1"/>
            </p:cNvSpPr>
            <p:nvPr/>
          </p:nvSpPr>
          <p:spPr bwMode="auto">
            <a:xfrm>
              <a:off x="4150" y="1706"/>
              <a:ext cx="227" cy="2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>
                  <a:sym typeface="Symbol" pitchFamily="18" charset="2"/>
                </a:rPr>
                <a:t></a:t>
              </a:r>
              <a:endParaRPr lang="es-ES" sz="2400"/>
            </a:p>
          </p:txBody>
        </p:sp>
        <p:sp>
          <p:nvSpPr>
            <p:cNvPr id="25627" name="Rectangle 8"/>
            <p:cNvSpPr>
              <a:spLocks noChangeArrowheads="1"/>
            </p:cNvSpPr>
            <p:nvPr/>
          </p:nvSpPr>
          <p:spPr bwMode="auto">
            <a:xfrm>
              <a:off x="3915" y="973"/>
              <a:ext cx="370" cy="4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Y</a:t>
              </a:r>
            </a:p>
          </p:txBody>
        </p:sp>
        <p:sp>
          <p:nvSpPr>
            <p:cNvPr id="25628" name="Rectangle 9"/>
            <p:cNvSpPr>
              <a:spLocks noChangeArrowheads="1"/>
            </p:cNvSpPr>
            <p:nvPr/>
          </p:nvSpPr>
          <p:spPr bwMode="auto">
            <a:xfrm>
              <a:off x="4821" y="1432"/>
              <a:ext cx="370" cy="40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A</a:t>
              </a:r>
            </a:p>
          </p:txBody>
        </p:sp>
        <p:sp>
          <p:nvSpPr>
            <p:cNvPr id="25629" name="Line 10"/>
            <p:cNvSpPr>
              <a:spLocks noChangeShapeType="1"/>
            </p:cNvSpPr>
            <p:nvPr/>
          </p:nvSpPr>
          <p:spPr bwMode="auto">
            <a:xfrm flipV="1">
              <a:off x="3949" y="1252"/>
              <a:ext cx="1" cy="12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30" name="Line 11"/>
            <p:cNvSpPr>
              <a:spLocks noChangeShapeType="1"/>
            </p:cNvSpPr>
            <p:nvPr/>
          </p:nvSpPr>
          <p:spPr bwMode="auto">
            <a:xfrm flipV="1">
              <a:off x="3949" y="1734"/>
              <a:ext cx="967" cy="7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31" name="Arc 12"/>
            <p:cNvSpPr>
              <a:spLocks/>
            </p:cNvSpPr>
            <p:nvPr/>
          </p:nvSpPr>
          <p:spPr bwMode="auto">
            <a:xfrm>
              <a:off x="3952" y="2110"/>
              <a:ext cx="323" cy="157"/>
            </a:xfrm>
            <a:custGeom>
              <a:avLst/>
              <a:gdLst>
                <a:gd name="T0" fmla="*/ 0 w 21600"/>
                <a:gd name="T1" fmla="*/ 0 h 21600"/>
                <a:gd name="T2" fmla="*/ 323 w 21600"/>
                <a:gd name="T3" fmla="*/ 157 h 21600"/>
                <a:gd name="T4" fmla="*/ 0 w 21600"/>
                <a:gd name="T5" fmla="*/ 15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32" name="Rectangle 13"/>
            <p:cNvSpPr>
              <a:spLocks noChangeArrowheads="1"/>
            </p:cNvSpPr>
            <p:nvPr/>
          </p:nvSpPr>
          <p:spPr bwMode="auto">
            <a:xfrm>
              <a:off x="3651" y="2387"/>
              <a:ext cx="227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O</a:t>
              </a:r>
            </a:p>
          </p:txBody>
        </p:sp>
      </p:grp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3276600" y="2708275"/>
            <a:ext cx="5834063" cy="3810000"/>
            <a:chOff x="2064" y="1706"/>
            <a:chExt cx="3675" cy="2400"/>
          </a:xfrm>
        </p:grpSpPr>
        <p:sp>
          <p:nvSpPr>
            <p:cNvPr id="25606" name="Rectangle 17"/>
            <p:cNvSpPr>
              <a:spLocks noChangeArrowheads="1"/>
            </p:cNvSpPr>
            <p:nvPr/>
          </p:nvSpPr>
          <p:spPr bwMode="auto">
            <a:xfrm>
              <a:off x="3833" y="3743"/>
              <a:ext cx="228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Y</a:t>
              </a:r>
              <a:r>
                <a:rPr lang="es-ES" sz="2400" baseline="30000"/>
                <a:t>-</a:t>
              </a:r>
              <a:endParaRPr lang="es-ES" sz="2400"/>
            </a:p>
          </p:txBody>
        </p:sp>
        <p:sp>
          <p:nvSpPr>
            <p:cNvPr id="25607" name="Rectangle 19"/>
            <p:cNvSpPr>
              <a:spLocks noChangeArrowheads="1"/>
            </p:cNvSpPr>
            <p:nvPr/>
          </p:nvSpPr>
          <p:spPr bwMode="auto">
            <a:xfrm>
              <a:off x="4105" y="2068"/>
              <a:ext cx="321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X</a:t>
              </a:r>
              <a:r>
                <a:rPr lang="es-ES" sz="2400" baseline="-25000"/>
                <a:t>A</a:t>
              </a:r>
              <a:endParaRPr lang="es-ES" sz="2400"/>
            </a:p>
          </p:txBody>
        </p:sp>
        <p:sp>
          <p:nvSpPr>
            <p:cNvPr id="25608" name="Rectangle 20"/>
            <p:cNvSpPr>
              <a:spLocks noChangeArrowheads="1"/>
            </p:cNvSpPr>
            <p:nvPr/>
          </p:nvSpPr>
          <p:spPr bwMode="auto">
            <a:xfrm>
              <a:off x="3969" y="2431"/>
              <a:ext cx="229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>
                  <a:sym typeface="Symbol" pitchFamily="18" charset="2"/>
                </a:rPr>
                <a:t></a:t>
              </a:r>
              <a:endParaRPr lang="es-ES" sz="2400"/>
            </a:p>
          </p:txBody>
        </p:sp>
        <p:sp>
          <p:nvSpPr>
            <p:cNvPr id="25609" name="Rectangle 21"/>
            <p:cNvSpPr>
              <a:spLocks noChangeArrowheads="1"/>
            </p:cNvSpPr>
            <p:nvPr/>
          </p:nvSpPr>
          <p:spPr bwMode="auto">
            <a:xfrm>
              <a:off x="4339" y="2586"/>
              <a:ext cx="229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d</a:t>
              </a:r>
            </a:p>
          </p:txBody>
        </p:sp>
        <p:sp>
          <p:nvSpPr>
            <p:cNvPr id="25610" name="Rectangle 22"/>
            <p:cNvSpPr>
              <a:spLocks noChangeArrowheads="1"/>
            </p:cNvSpPr>
            <p:nvPr/>
          </p:nvSpPr>
          <p:spPr bwMode="auto">
            <a:xfrm>
              <a:off x="5375" y="2704"/>
              <a:ext cx="364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X</a:t>
              </a:r>
              <a:r>
                <a:rPr lang="es-ES" sz="2400" baseline="30000"/>
                <a:t>+</a:t>
              </a:r>
              <a:endParaRPr lang="es-ES" sz="2400"/>
            </a:p>
          </p:txBody>
        </p:sp>
        <p:sp>
          <p:nvSpPr>
            <p:cNvPr id="25611" name="Rectangle 23"/>
            <p:cNvSpPr>
              <a:spLocks noChangeArrowheads="1"/>
            </p:cNvSpPr>
            <p:nvPr/>
          </p:nvSpPr>
          <p:spPr bwMode="auto">
            <a:xfrm>
              <a:off x="2064" y="2851"/>
              <a:ext cx="272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X</a:t>
              </a:r>
              <a:r>
                <a:rPr lang="es-ES" sz="2400" baseline="30000"/>
                <a:t>-</a:t>
              </a:r>
              <a:endParaRPr lang="es-ES" sz="2400"/>
            </a:p>
          </p:txBody>
        </p:sp>
        <p:sp>
          <p:nvSpPr>
            <p:cNvPr id="25612" name="Rectangle 24"/>
            <p:cNvSpPr>
              <a:spLocks noChangeArrowheads="1"/>
            </p:cNvSpPr>
            <p:nvPr/>
          </p:nvSpPr>
          <p:spPr bwMode="auto">
            <a:xfrm>
              <a:off x="3833" y="1706"/>
              <a:ext cx="270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Y</a:t>
              </a:r>
              <a:r>
                <a:rPr lang="es-ES" sz="2400" baseline="30000"/>
                <a:t>+</a:t>
              </a:r>
              <a:endParaRPr lang="es-ES" sz="2400"/>
            </a:p>
          </p:txBody>
        </p:sp>
        <p:sp>
          <p:nvSpPr>
            <p:cNvPr id="25613" name="Line 25"/>
            <p:cNvSpPr>
              <a:spLocks noChangeShapeType="1"/>
            </p:cNvSpPr>
            <p:nvPr/>
          </p:nvSpPr>
          <p:spPr bwMode="auto">
            <a:xfrm flipV="1">
              <a:off x="3751" y="1917"/>
              <a:ext cx="0" cy="215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4" name="Line 26"/>
            <p:cNvSpPr>
              <a:spLocks noChangeShapeType="1"/>
            </p:cNvSpPr>
            <p:nvPr/>
          </p:nvSpPr>
          <p:spPr bwMode="auto">
            <a:xfrm>
              <a:off x="2240" y="3066"/>
              <a:ext cx="317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sm" len="sm"/>
              <a:tailEnd type="triangl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5" name="Line 27"/>
            <p:cNvSpPr>
              <a:spLocks noChangeShapeType="1"/>
            </p:cNvSpPr>
            <p:nvPr/>
          </p:nvSpPr>
          <p:spPr bwMode="auto">
            <a:xfrm flipV="1">
              <a:off x="3751" y="2323"/>
              <a:ext cx="993" cy="75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6" name="Line 28"/>
            <p:cNvSpPr>
              <a:spLocks noChangeShapeType="1"/>
            </p:cNvSpPr>
            <p:nvPr/>
          </p:nvSpPr>
          <p:spPr bwMode="auto">
            <a:xfrm>
              <a:off x="4744" y="2323"/>
              <a:ext cx="0" cy="75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7" name="Line 29"/>
            <p:cNvSpPr>
              <a:spLocks noChangeShapeType="1"/>
            </p:cNvSpPr>
            <p:nvPr/>
          </p:nvSpPr>
          <p:spPr bwMode="auto">
            <a:xfrm flipH="1">
              <a:off x="3751" y="2323"/>
              <a:ext cx="993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8" name="Arc 30"/>
            <p:cNvSpPr>
              <a:spLocks/>
            </p:cNvSpPr>
            <p:nvPr/>
          </p:nvSpPr>
          <p:spPr bwMode="auto">
            <a:xfrm>
              <a:off x="3742" y="2613"/>
              <a:ext cx="318" cy="272"/>
            </a:xfrm>
            <a:custGeom>
              <a:avLst/>
              <a:gdLst>
                <a:gd name="T0" fmla="*/ 0 w 21298"/>
                <a:gd name="T1" fmla="*/ 0 h 21600"/>
                <a:gd name="T2" fmla="*/ 318 w 21298"/>
                <a:gd name="T3" fmla="*/ 227 h 21600"/>
                <a:gd name="T4" fmla="*/ 0 w 21298"/>
                <a:gd name="T5" fmla="*/ 272 h 21600"/>
                <a:gd name="T6" fmla="*/ 0 60000 65536"/>
                <a:gd name="T7" fmla="*/ 0 60000 65536"/>
                <a:gd name="T8" fmla="*/ 0 60000 65536"/>
                <a:gd name="T9" fmla="*/ 0 w 21298"/>
                <a:gd name="T10" fmla="*/ 0 h 21600"/>
                <a:gd name="T11" fmla="*/ 21298 w 2129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298" h="21600" fill="none" extrusionOk="0">
                  <a:moveTo>
                    <a:pt x="-1" y="0"/>
                  </a:moveTo>
                  <a:cubicBezTo>
                    <a:pt x="10540" y="0"/>
                    <a:pt x="19541" y="7607"/>
                    <a:pt x="21297" y="18000"/>
                  </a:cubicBezTo>
                </a:path>
                <a:path w="21298" h="21600" stroke="0" extrusionOk="0">
                  <a:moveTo>
                    <a:pt x="-1" y="0"/>
                  </a:moveTo>
                  <a:cubicBezTo>
                    <a:pt x="10540" y="0"/>
                    <a:pt x="19541" y="7607"/>
                    <a:pt x="21297" y="180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chemeClr val="tx1"/>
              </a:solidFill>
              <a:prstDash val="sysDot"/>
              <a:round/>
              <a:headEnd type="stealth" w="med" len="med"/>
              <a:tailEnd type="stealth" w="med" len="med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5619" name="Rectangle 31"/>
            <p:cNvSpPr>
              <a:spLocks noChangeArrowheads="1"/>
            </p:cNvSpPr>
            <p:nvPr/>
          </p:nvSpPr>
          <p:spPr bwMode="auto">
            <a:xfrm>
              <a:off x="4785" y="2115"/>
              <a:ext cx="228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A</a:t>
              </a:r>
            </a:p>
          </p:txBody>
        </p:sp>
        <p:sp>
          <p:nvSpPr>
            <p:cNvPr id="25620" name="Rectangle 32"/>
            <p:cNvSpPr>
              <a:spLocks noChangeArrowheads="1"/>
            </p:cNvSpPr>
            <p:nvPr/>
          </p:nvSpPr>
          <p:spPr bwMode="auto">
            <a:xfrm>
              <a:off x="4831" y="2658"/>
              <a:ext cx="342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Y</a:t>
              </a:r>
              <a:r>
                <a:rPr lang="es-ES" sz="2400" baseline="-25000"/>
                <a:t>A</a:t>
              </a:r>
              <a:endParaRPr lang="es-ES" sz="2400"/>
            </a:p>
          </p:txBody>
        </p:sp>
        <p:sp>
          <p:nvSpPr>
            <p:cNvPr id="25621" name="Rectangle 33"/>
            <p:cNvSpPr>
              <a:spLocks noChangeArrowheads="1"/>
            </p:cNvSpPr>
            <p:nvPr/>
          </p:nvSpPr>
          <p:spPr bwMode="auto">
            <a:xfrm>
              <a:off x="2271" y="3862"/>
              <a:ext cx="290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3</a:t>
              </a:r>
              <a:r>
                <a:rPr lang="es-ES" sz="2400" baseline="30000"/>
                <a:t>o</a:t>
              </a:r>
              <a:endParaRPr lang="es-ES" sz="2400"/>
            </a:p>
          </p:txBody>
        </p:sp>
        <p:sp>
          <p:nvSpPr>
            <p:cNvPr id="25622" name="Rectangle 34"/>
            <p:cNvSpPr>
              <a:spLocks noChangeArrowheads="1"/>
            </p:cNvSpPr>
            <p:nvPr/>
          </p:nvSpPr>
          <p:spPr bwMode="auto">
            <a:xfrm>
              <a:off x="2271" y="1942"/>
              <a:ext cx="290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4</a:t>
              </a:r>
              <a:r>
                <a:rPr lang="es-ES" sz="2400" baseline="30000"/>
                <a:t>o</a:t>
              </a:r>
              <a:endParaRPr lang="es-ES" sz="2400"/>
            </a:p>
          </p:txBody>
        </p:sp>
        <p:sp>
          <p:nvSpPr>
            <p:cNvPr id="25623" name="Rectangle 35"/>
            <p:cNvSpPr>
              <a:spLocks noChangeArrowheads="1"/>
            </p:cNvSpPr>
            <p:nvPr/>
          </p:nvSpPr>
          <p:spPr bwMode="auto">
            <a:xfrm>
              <a:off x="5095" y="1941"/>
              <a:ext cx="290" cy="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1</a:t>
              </a:r>
              <a:r>
                <a:rPr lang="es-ES" sz="2400" baseline="30000"/>
                <a:t>o</a:t>
              </a:r>
              <a:endParaRPr lang="es-ES" sz="2400"/>
            </a:p>
          </p:txBody>
        </p:sp>
        <p:sp>
          <p:nvSpPr>
            <p:cNvPr id="25624" name="Rectangle 36"/>
            <p:cNvSpPr>
              <a:spLocks noChangeArrowheads="1"/>
            </p:cNvSpPr>
            <p:nvPr/>
          </p:nvSpPr>
          <p:spPr bwMode="auto">
            <a:xfrm>
              <a:off x="5064" y="3791"/>
              <a:ext cx="290" cy="2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s-ES" sz="2400"/>
                <a:t>2</a:t>
              </a:r>
              <a:r>
                <a:rPr lang="es-ES" sz="2400" baseline="30000"/>
                <a:t>o</a:t>
              </a:r>
              <a:endParaRPr lang="es-E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843213" y="2665413"/>
            <a:ext cx="6215062" cy="4192587"/>
            <a:chOff x="1791" y="1679"/>
            <a:chExt cx="3915" cy="2641"/>
          </a:xfrm>
        </p:grpSpPr>
        <p:pic>
          <p:nvPicPr>
            <p:cNvPr id="26635" name="Picture 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1" y="1679"/>
              <a:ext cx="2240" cy="264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6636" name="Text Box 12"/>
            <p:cNvSpPr txBox="1">
              <a:spLocks noChangeArrowheads="1"/>
            </p:cNvSpPr>
            <p:nvPr/>
          </p:nvSpPr>
          <p:spPr bwMode="auto">
            <a:xfrm>
              <a:off x="4195" y="1752"/>
              <a:ext cx="1511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800" b="1"/>
                <a:t>2/1</a:t>
              </a:r>
            </a:p>
            <a:p>
              <a:pPr algn="ctr"/>
              <a:endParaRPr lang="es-ES" sz="2800" b="1"/>
            </a:p>
            <a:p>
              <a:pPr algn="ctr"/>
              <a:r>
                <a:rPr lang="es-ES" sz="2800" b="1"/>
                <a:t>Escala de</a:t>
              </a:r>
            </a:p>
            <a:p>
              <a:pPr algn="ctr"/>
              <a:r>
                <a:rPr lang="es-ES" sz="2800" b="1"/>
                <a:t>Ampliación</a:t>
              </a:r>
            </a:p>
          </p:txBody>
        </p:sp>
      </p:grp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ESCALAS (I)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8964613" cy="965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" sz="2800" b="1" smtClean="0"/>
              <a:t>“Relación de semejanza entre la representación de un objeto y el original”</a:t>
            </a:r>
          </a:p>
          <a:p>
            <a:pPr eaLnBrk="1" hangingPunct="1">
              <a:defRPr/>
            </a:pPr>
            <a:endParaRPr lang="es-ES" sz="2800" smtClean="0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3708400" y="2781300"/>
            <a:ext cx="4978400" cy="2106613"/>
            <a:chOff x="2336" y="1752"/>
            <a:chExt cx="3136" cy="1327"/>
          </a:xfrm>
        </p:grpSpPr>
        <p:pic>
          <p:nvPicPr>
            <p:cNvPr id="26633" name="Picture 1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36" y="2432"/>
              <a:ext cx="549" cy="64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6634" name="Text Box 13"/>
            <p:cNvSpPr txBox="1">
              <a:spLocks noChangeArrowheads="1"/>
            </p:cNvSpPr>
            <p:nvPr/>
          </p:nvSpPr>
          <p:spPr bwMode="auto">
            <a:xfrm>
              <a:off x="4060" y="1752"/>
              <a:ext cx="1412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800" b="1"/>
                <a:t>1/2</a:t>
              </a:r>
            </a:p>
            <a:p>
              <a:pPr algn="ctr"/>
              <a:endParaRPr lang="es-ES" sz="2800" b="1"/>
            </a:p>
            <a:p>
              <a:pPr algn="ctr"/>
              <a:r>
                <a:rPr lang="es-ES" sz="2800" b="1"/>
                <a:t>Escala de</a:t>
              </a:r>
            </a:p>
            <a:p>
              <a:pPr algn="ctr"/>
              <a:r>
                <a:rPr lang="es-ES" sz="2800" b="1"/>
                <a:t>Reducción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611188" y="3213100"/>
            <a:ext cx="1782762" cy="3322638"/>
            <a:chOff x="385" y="2024"/>
            <a:chExt cx="1123" cy="2093"/>
          </a:xfrm>
        </p:grpSpPr>
        <p:sp>
          <p:nvSpPr>
            <p:cNvPr id="26631" name="Text Box 9"/>
            <p:cNvSpPr txBox="1">
              <a:spLocks noChangeArrowheads="1"/>
            </p:cNvSpPr>
            <p:nvPr/>
          </p:nvSpPr>
          <p:spPr bwMode="auto">
            <a:xfrm>
              <a:off x="385" y="3521"/>
              <a:ext cx="1115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800" b="1"/>
                <a:t>1/1 </a:t>
              </a:r>
            </a:p>
            <a:p>
              <a:pPr algn="ctr"/>
              <a:r>
                <a:rPr lang="es-ES" sz="2800" b="1"/>
                <a:t>Original</a:t>
              </a:r>
            </a:p>
          </p:txBody>
        </p:sp>
        <p:pic>
          <p:nvPicPr>
            <p:cNvPr id="26632" name="Picture 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6" y="2024"/>
              <a:ext cx="1122" cy="132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ESCALAS (II)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8893175" cy="21891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" sz="2800" b="1" smtClean="0"/>
              <a:t>“Relación de semejanza entre la representación de un objeto y el original”</a:t>
            </a:r>
            <a:endParaRPr lang="es-ES" sz="2800" smtClean="0"/>
          </a:p>
        </p:txBody>
      </p:sp>
      <p:sp>
        <p:nvSpPr>
          <p:cNvPr id="122893" name="Rectangle 13"/>
          <p:cNvSpPr>
            <a:spLocks noChangeArrowheads="1"/>
          </p:cNvSpPr>
          <p:nvPr/>
        </p:nvSpPr>
        <p:spPr bwMode="auto">
          <a:xfrm>
            <a:off x="1116013" y="4149725"/>
            <a:ext cx="69135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¡¡ </a:t>
            </a:r>
            <a:r>
              <a:rPr lang="es-ES" sz="28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SIEMPRE</a:t>
            </a:r>
            <a:r>
              <a:rPr lang="es-E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ES UNA RELACIÓN ENTRE MEDIDAS LINEALES !!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28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mp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22893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3" grpId="0"/>
      <p:bldP spid="12289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ESCALAS (III)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6762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" sz="2800" b="1" smtClean="0"/>
              <a:t>ESCALA NUMÉRICA:</a:t>
            </a:r>
            <a:endParaRPr lang="es-ES" sz="280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/>
          </a:p>
        </p:txBody>
      </p:sp>
      <p:graphicFrame>
        <p:nvGraphicFramePr>
          <p:cNvPr id="123909" name="Object 5"/>
          <p:cNvGraphicFramePr>
            <a:graphicFrameLocks noChangeAspect="1"/>
          </p:cNvGraphicFramePr>
          <p:nvPr/>
        </p:nvGraphicFramePr>
        <p:xfrm>
          <a:off x="468313" y="2492375"/>
          <a:ext cx="8135937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cuación" r:id="rId3" imgW="1917360" imgH="583920" progId="Equation.3">
                  <p:embed/>
                </p:oleObj>
              </mc:Choice>
              <mc:Fallback>
                <p:oleObj name="Ecuación" r:id="rId3" imgW="1917360" imgH="5839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492375"/>
                        <a:ext cx="8135937" cy="246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ESCALAS (IV)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s-ES" sz="2800" b="1" smtClean="0"/>
              <a:t>ESCALA GRÁFICA:</a:t>
            </a:r>
            <a:endParaRPr lang="es-ES" sz="2800" smtClean="0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/>
          </a:p>
        </p:txBody>
      </p:sp>
      <p:pic>
        <p:nvPicPr>
          <p:cNvPr id="124936" name="Picture 8" descr="escala grafica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2781300"/>
            <a:ext cx="8424862" cy="2776538"/>
          </a:xfr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Límite de percepción visual (I)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973263"/>
          </a:xfrm>
        </p:spPr>
        <p:txBody>
          <a:bodyPr/>
          <a:lstStyle/>
          <a:p>
            <a:pPr eaLnBrk="1" hangingPunct="1">
              <a:defRPr/>
            </a:pPr>
            <a:r>
              <a:rPr lang="es-ES_tradnl" smtClean="0"/>
              <a:t>Mínima distancia que debe existir entre dos puntos para que una persona pueda distinguirlos.</a:t>
            </a:r>
            <a:endParaRPr lang="es-ES" smtClean="0"/>
          </a:p>
        </p:txBody>
      </p:sp>
      <p:sp>
        <p:nvSpPr>
          <p:cNvPr id="125956" name="Line 4"/>
          <p:cNvSpPr>
            <a:spLocks noChangeShapeType="1"/>
          </p:cNvSpPr>
          <p:nvPr/>
        </p:nvSpPr>
        <p:spPr bwMode="auto">
          <a:xfrm>
            <a:off x="23352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57" name="Line 5"/>
          <p:cNvSpPr>
            <a:spLocks noChangeShapeType="1"/>
          </p:cNvSpPr>
          <p:nvPr/>
        </p:nvSpPr>
        <p:spPr bwMode="auto">
          <a:xfrm>
            <a:off x="24114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58" name="Line 6"/>
          <p:cNvSpPr>
            <a:spLocks noChangeShapeType="1"/>
          </p:cNvSpPr>
          <p:nvPr/>
        </p:nvSpPr>
        <p:spPr bwMode="auto">
          <a:xfrm>
            <a:off x="42402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59" name="Line 7"/>
          <p:cNvSpPr>
            <a:spLocks noChangeShapeType="1"/>
          </p:cNvSpPr>
          <p:nvPr/>
        </p:nvSpPr>
        <p:spPr bwMode="auto">
          <a:xfrm>
            <a:off x="43926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60" name="Line 8"/>
          <p:cNvSpPr>
            <a:spLocks noChangeShapeType="1"/>
          </p:cNvSpPr>
          <p:nvPr/>
        </p:nvSpPr>
        <p:spPr bwMode="auto">
          <a:xfrm>
            <a:off x="62214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61" name="Line 9"/>
          <p:cNvSpPr>
            <a:spLocks noChangeShapeType="1"/>
          </p:cNvSpPr>
          <p:nvPr/>
        </p:nvSpPr>
        <p:spPr bwMode="auto">
          <a:xfrm>
            <a:off x="6450013" y="3357563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5962" name="Rectangle 10"/>
          <p:cNvSpPr>
            <a:spLocks noChangeArrowheads="1"/>
          </p:cNvSpPr>
          <p:nvPr/>
        </p:nvSpPr>
        <p:spPr bwMode="auto">
          <a:xfrm>
            <a:off x="1403350" y="5876925"/>
            <a:ext cx="23764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_tradnl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0,2 mm.</a:t>
            </a:r>
            <a:endParaRPr lang="es-ES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animBg="1"/>
      <p:bldP spid="125957" grpId="0" animBg="1"/>
      <p:bldP spid="125958" grpId="0" animBg="1"/>
      <p:bldP spid="125959" grpId="0" animBg="1"/>
      <p:bldP spid="125960" grpId="0" animBg="1"/>
      <p:bldP spid="125961" grpId="0" animBg="1"/>
      <p:bldP spid="12596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Límite de percepción visual (II)</a:t>
            </a:r>
          </a:p>
        </p:txBody>
      </p:sp>
      <p:graphicFrame>
        <p:nvGraphicFramePr>
          <p:cNvPr id="129061" name="Group 3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19956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Escala</a:t>
                      </a:r>
                      <a:endParaRPr kumimoji="0" lang="es-E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Mínima Longitud Apreciable</a:t>
                      </a:r>
                      <a:endParaRPr kumimoji="0" lang="es-E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1:100.000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20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1:50.000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10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1:25.000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1:10.000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1:5.000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 metros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Proyecciones Cartográficas (I)</a:t>
            </a:r>
            <a:endParaRPr lang="es-ES" smtClean="0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4102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b="1" smtClean="0"/>
              <a:t>¿Por qué NO un GLOBO?</a:t>
            </a:r>
          </a:p>
          <a:p>
            <a:pPr lvl="1" eaLnBrk="1" hangingPunct="1">
              <a:defRPr/>
            </a:pPr>
            <a:r>
              <a:rPr lang="es-ES_tradnl" sz="2400" smtClean="0"/>
              <a:t>Los Globos son Costosos.</a:t>
            </a:r>
          </a:p>
          <a:p>
            <a:pPr lvl="1" eaLnBrk="1" hangingPunct="1">
              <a:defRPr/>
            </a:pPr>
            <a:r>
              <a:rPr lang="es-ES_tradnl" sz="2400" smtClean="0"/>
              <a:t>Escalas Grandes, radio muy grande.</a:t>
            </a:r>
          </a:p>
          <a:p>
            <a:pPr lvl="1" eaLnBrk="1" hangingPunct="1">
              <a:defRPr/>
            </a:pPr>
            <a:r>
              <a:rPr lang="es-ES_tradnl" sz="2400" smtClean="0"/>
              <a:t>Incómodos de manejar.</a:t>
            </a:r>
          </a:p>
          <a:p>
            <a:pPr lvl="1" eaLnBrk="1" hangingPunct="1">
              <a:defRPr/>
            </a:pPr>
            <a:r>
              <a:rPr lang="es-ES_tradnl" sz="2400" smtClean="0"/>
              <a:t>Vista en perspectiva, no ortográfica.</a:t>
            </a:r>
          </a:p>
          <a:p>
            <a:pPr lvl="1" eaLnBrk="1" hangingPunct="1">
              <a:defRPr/>
            </a:pPr>
            <a:r>
              <a:rPr lang="es-ES_tradnl" sz="2400" smtClean="0"/>
              <a:t>Imposibilidad de observar la totalidad de la tierra.</a:t>
            </a:r>
            <a:endParaRPr lang="es-ES" sz="2400" smtClean="0"/>
          </a:p>
        </p:txBody>
      </p:sp>
      <p:pic>
        <p:nvPicPr>
          <p:cNvPr id="131079" name="Picture 7" descr="Mun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7988" y="1700213"/>
            <a:ext cx="3656012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2" name="Picture 10" descr="Mund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46700" y="1628775"/>
            <a:ext cx="3797300" cy="28479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310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1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1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1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Proyecciones Cartográficas (II)</a:t>
            </a:r>
            <a:endParaRPr lang="es-ES" smtClean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75163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smtClean="0"/>
              <a:t>¿Cuáles son los problemas de representar la tierra en un plano?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z="2400" smtClean="0"/>
              <a:t>La esfera no es un sólido desarrollable.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_tradnl" sz="2400" smtClean="0"/>
              <a:t>Cuando se intenta representar la esfera sobre un plano, hay que transformar las líneas esféricas en curvas planas.</a:t>
            </a:r>
            <a:endParaRPr lang="es-ES" sz="2400" smtClean="0"/>
          </a:p>
        </p:txBody>
      </p:sp>
      <p:pic>
        <p:nvPicPr>
          <p:cNvPr id="133128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32363" y="1692275"/>
            <a:ext cx="3468687" cy="4346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Proyecciones Cartográficas (III)</a:t>
            </a:r>
            <a:endParaRPr lang="es-ES" smtClean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18288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b="1" smtClean="0"/>
              <a:t>¿Qué es una Proyección Cartográfica?</a:t>
            </a:r>
          </a:p>
          <a:p>
            <a:pPr lvl="1" eaLnBrk="1" hangingPunct="1">
              <a:defRPr/>
            </a:pPr>
            <a:r>
              <a:rPr lang="es-ES_tradnl" sz="2400" smtClean="0"/>
              <a:t>Es la correspondencia biunívoca entre los puntos de la superficie terrestre y los puntos de un mapa, llamado plano de proyección.</a:t>
            </a:r>
          </a:p>
        </p:txBody>
      </p:sp>
      <p:pic>
        <p:nvPicPr>
          <p:cNvPr id="136200" name="Picture 8" descr="PROYECCIO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250" y="3275013"/>
            <a:ext cx="6121400" cy="35385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 </a:t>
            </a:r>
            <a:endParaRPr lang="es-ES" smtClean="0"/>
          </a:p>
        </p:txBody>
      </p:sp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395288" y="33337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s-ES_tradnl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Proyecciones Cartográficas (IV)</a:t>
            </a: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138247" name="Picture 7" descr="eqdisc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341438"/>
            <a:ext cx="7632700" cy="5265737"/>
          </a:xfrm>
          <a:solidFill>
            <a:schemeClr val="tx1"/>
          </a:solidFill>
        </p:spPr>
      </p:pic>
      <p:pic>
        <p:nvPicPr>
          <p:cNvPr id="138248" name="Picture 8" descr="gal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55650" y="1576388"/>
            <a:ext cx="7561263" cy="47720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 </a:t>
            </a:r>
            <a:endParaRPr lang="es-ES" smtClean="0"/>
          </a:p>
        </p:txBody>
      </p:sp>
      <p:sp>
        <p:nvSpPr>
          <p:cNvPr id="14029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36290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smtClean="0"/>
              <a:t>Clasificación según las deformaciones:</a:t>
            </a:r>
          </a:p>
          <a:p>
            <a:pPr lvl="1" eaLnBrk="1" hangingPunct="1">
              <a:buSzPct val="80000"/>
              <a:defRPr/>
            </a:pPr>
            <a:r>
              <a:rPr lang="es-ES_tradnl" sz="2400" smtClean="0"/>
              <a:t>Proyección Conforme: conserva ÁNGULOS</a:t>
            </a:r>
          </a:p>
          <a:p>
            <a:pPr lvl="1" eaLnBrk="1" hangingPunct="1">
              <a:buSzPct val="80000"/>
              <a:defRPr/>
            </a:pPr>
            <a:r>
              <a:rPr lang="es-ES_tradnl" sz="2400" smtClean="0"/>
              <a:t>Proyección Equivalente: conserva SUPERFICIES</a:t>
            </a:r>
          </a:p>
          <a:p>
            <a:pPr lvl="1" eaLnBrk="1" hangingPunct="1">
              <a:buSzPct val="80000"/>
              <a:defRPr/>
            </a:pPr>
            <a:r>
              <a:rPr lang="es-ES_tradnl" sz="2400" smtClean="0"/>
              <a:t>Proyección Equidistante: conserva DISTANCIAS</a:t>
            </a:r>
          </a:p>
          <a:p>
            <a:pPr lvl="1" eaLnBrk="1" hangingPunct="1">
              <a:buSzPct val="80000"/>
              <a:defRPr/>
            </a:pPr>
            <a:r>
              <a:rPr lang="es-ES_tradnl" sz="2400" smtClean="0"/>
              <a:t>Proyección Afiláctica:  Algo Conforme y Algo Equivalente</a:t>
            </a:r>
            <a:endParaRPr lang="es-ES" sz="2400" smtClean="0"/>
          </a:p>
        </p:txBody>
      </p:sp>
      <p:pic>
        <p:nvPicPr>
          <p:cNvPr id="140298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6375" y="2852738"/>
            <a:ext cx="5400675" cy="3781425"/>
          </a:xfrm>
          <a:solidFill>
            <a:schemeClr val="tx2"/>
          </a:solidFill>
        </p:spPr>
      </p:pic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395288" y="33337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s-ES_tradnl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Proyecciones Cartográficas (V)</a:t>
            </a: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140300" name="Picture 12" descr="bonn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17638" y="3371850"/>
            <a:ext cx="5394325" cy="33670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03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0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02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02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02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6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mtClean="0"/>
              <a:t> </a:t>
            </a:r>
            <a:endParaRPr lang="es-ES" smtClean="0"/>
          </a:p>
        </p:txBody>
      </p:sp>
      <p:sp>
        <p:nvSpPr>
          <p:cNvPr id="148485" name="Rectangle 5"/>
          <p:cNvSpPr>
            <a:spLocks noChangeArrowheads="1"/>
          </p:cNvSpPr>
          <p:nvPr/>
        </p:nvSpPr>
        <p:spPr bwMode="auto">
          <a:xfrm>
            <a:off x="395288" y="0"/>
            <a:ext cx="82296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s-ES_tradnl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Proyecciones Cartográficas (VI)</a:t>
            </a:r>
            <a:endParaRPr lang="es-E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7524750" y="6453188"/>
            <a:ext cx="1441450" cy="40481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_tradnl" sz="2000" b="1">
                <a:solidFill>
                  <a:schemeClr val="bg2"/>
                </a:solidFill>
                <a:hlinkClick r:id="rId3" action="ppaction://hlinkpres?slideindex=1&amp;slidetitle="/>
              </a:rPr>
              <a:t>Tema 3</a:t>
            </a:r>
            <a:endParaRPr lang="es-ES_tradnl" sz="2000" b="1">
              <a:solidFill>
                <a:schemeClr val="bg2"/>
              </a:solidFill>
            </a:endParaRPr>
          </a:p>
        </p:txBody>
      </p:sp>
      <p:pic>
        <p:nvPicPr>
          <p:cNvPr id="148490" name="proyecciones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23850" y="765175"/>
            <a:ext cx="8604250" cy="56800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5500" fill="hold"/>
                                        <p:tgtEl>
                                          <p:spTgt spid="1484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8490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8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484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490"/>
                  </p:tgtEl>
                </p:cond>
              </p:nextCondLst>
            </p:seq>
          </p:childTnLst>
        </p:cTn>
      </p:par>
    </p:tnLst>
    <p:bldLst>
      <p:bldP spid="148487" grpId="0" animBg="1"/>
    </p:bldLst>
  </p:timing>
</p:sld>
</file>

<file path=ppt/theme/theme1.xml><?xml version="1.0" encoding="utf-8"?>
<a:theme xmlns:a="http://schemas.openxmlformats.org/drawingml/2006/main" name="Globe">
  <a:themeElements>
    <a:clrScheme name="Globe 1">
      <a:dk1>
        <a:srgbClr val="622100"/>
      </a:dk1>
      <a:lt1>
        <a:srgbClr val="FFFFFF"/>
      </a:lt1>
      <a:dk2>
        <a:srgbClr val="800000"/>
      </a:dk2>
      <a:lt2>
        <a:srgbClr val="FFFFCC"/>
      </a:lt2>
      <a:accent1>
        <a:srgbClr val="E42B00"/>
      </a:accent1>
      <a:accent2>
        <a:srgbClr val="996600"/>
      </a:accent2>
      <a:accent3>
        <a:srgbClr val="C0AAAA"/>
      </a:accent3>
      <a:accent4>
        <a:srgbClr val="DADADA"/>
      </a:accent4>
      <a:accent5>
        <a:srgbClr val="EFACAA"/>
      </a:accent5>
      <a:accent6>
        <a:srgbClr val="8A5C00"/>
      </a:accent6>
      <a:hlink>
        <a:srgbClr val="FADF6C"/>
      </a:hlink>
      <a:folHlink>
        <a:srgbClr val="FF9900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821</TotalTime>
  <Words>680</Words>
  <Application>Microsoft Office PowerPoint</Application>
  <PresentationFormat>Presentación en pantalla (4:3)</PresentationFormat>
  <Paragraphs>195</Paragraphs>
  <Slides>34</Slides>
  <Notes>1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6" baseType="lpstr">
      <vt:lpstr>Globe</vt:lpstr>
      <vt:lpstr>Ecuación</vt:lpstr>
      <vt:lpstr>ELEMENTOS GEOGRÁFICOS</vt:lpstr>
      <vt:lpstr>Definiciones (I)</vt:lpstr>
      <vt:lpstr>Definiciones (II)</vt:lpstr>
      <vt:lpstr>Definiciones (III)</vt:lpstr>
      <vt:lpstr>Definiciones (IV)</vt:lpstr>
      <vt:lpstr>Definiciones (V)</vt:lpstr>
      <vt:lpstr>Definiciones (VI)</vt:lpstr>
      <vt:lpstr>Definiciones (VII)</vt:lpstr>
      <vt:lpstr>Definiciones (VIII)</vt:lpstr>
      <vt:lpstr>Definiciones (IX)</vt:lpstr>
      <vt:lpstr>Definiciones (X)</vt:lpstr>
      <vt:lpstr>Definiciones (XI)</vt:lpstr>
      <vt:lpstr>Definiciones (XII)</vt:lpstr>
      <vt:lpstr>Definiciones (XII)</vt:lpstr>
      <vt:lpstr>CLASIFICACIÓN DE LOS TERRENOS (I)</vt:lpstr>
      <vt:lpstr>CLASIFICACIÓN DE LOS TERRENOS (II)</vt:lpstr>
      <vt:lpstr>Tipos de Accidentes del Terreno</vt:lpstr>
      <vt:lpstr>Unidades de Medida</vt:lpstr>
      <vt:lpstr>Sistemas de Coordenadas (I)</vt:lpstr>
      <vt:lpstr>Sistemas de Coordenadas (II)</vt:lpstr>
      <vt:lpstr>Sistemas de Coordenadas (III)</vt:lpstr>
      <vt:lpstr>Sistemas de Coordenadas (IV)</vt:lpstr>
      <vt:lpstr>ESCALAS (I)</vt:lpstr>
      <vt:lpstr>ESCALAS (II)</vt:lpstr>
      <vt:lpstr>ESCALAS (III)</vt:lpstr>
      <vt:lpstr>ESCALAS (IV)</vt:lpstr>
      <vt:lpstr>Límite de percepción visual (I)</vt:lpstr>
      <vt:lpstr>Límite de percepción visual (II)</vt:lpstr>
      <vt:lpstr>Proyecciones Cartográficas (I)</vt:lpstr>
      <vt:lpstr>Proyecciones Cartográficas (II)</vt:lpstr>
      <vt:lpstr>Proyecciones Cartográficas (III)</vt:lpstr>
      <vt:lpstr> </vt:lpstr>
      <vt:lpstr> </vt:lpstr>
      <vt:lpstr> </vt:lpstr>
    </vt:vector>
  </TitlesOfParts>
  <Company>Azul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GEODESIA Y TOPOGRÁFIA</dc:title>
  <dc:creator>Ciclon</dc:creator>
  <cp:lastModifiedBy>Dell</cp:lastModifiedBy>
  <cp:revision>67</cp:revision>
  <dcterms:created xsi:type="dcterms:W3CDTF">2002-08-01T20:42:32Z</dcterms:created>
  <dcterms:modified xsi:type="dcterms:W3CDTF">2014-09-22T16:20:36Z</dcterms:modified>
</cp:coreProperties>
</file>