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6"/>
  </p:notesMasterIdLst>
  <p:sldIdLst>
    <p:sldId id="256" r:id="rId2"/>
    <p:sldId id="257" r:id="rId3"/>
    <p:sldId id="295" r:id="rId4"/>
    <p:sldId id="258" r:id="rId5"/>
    <p:sldId id="277" r:id="rId6"/>
    <p:sldId id="278" r:id="rId7"/>
    <p:sldId id="279" r:id="rId8"/>
    <p:sldId id="296" r:id="rId9"/>
    <p:sldId id="297" r:id="rId10"/>
    <p:sldId id="298" r:id="rId11"/>
    <p:sldId id="299" r:id="rId12"/>
    <p:sldId id="280" r:id="rId13"/>
    <p:sldId id="281" r:id="rId14"/>
    <p:sldId id="300" r:id="rId15"/>
    <p:sldId id="288" r:id="rId16"/>
    <p:sldId id="282" r:id="rId17"/>
    <p:sldId id="301" r:id="rId18"/>
    <p:sldId id="284" r:id="rId19"/>
    <p:sldId id="285" r:id="rId20"/>
    <p:sldId id="286" r:id="rId21"/>
    <p:sldId id="289" r:id="rId22"/>
    <p:sldId id="260" r:id="rId23"/>
    <p:sldId id="259" r:id="rId24"/>
    <p:sldId id="261" r:id="rId25"/>
    <p:sldId id="262" r:id="rId26"/>
    <p:sldId id="263" r:id="rId27"/>
    <p:sldId id="264" r:id="rId28"/>
    <p:sldId id="265" r:id="rId29"/>
    <p:sldId id="266" r:id="rId30"/>
    <p:sldId id="267" r:id="rId31"/>
    <p:sldId id="268" r:id="rId32"/>
    <p:sldId id="269" r:id="rId33"/>
    <p:sldId id="270" r:id="rId34"/>
    <p:sldId id="271" r:id="rId35"/>
    <p:sldId id="272" r:id="rId36"/>
    <p:sldId id="274" r:id="rId37"/>
    <p:sldId id="273" r:id="rId38"/>
    <p:sldId id="276" r:id="rId39"/>
    <p:sldId id="275" r:id="rId40"/>
    <p:sldId id="290" r:id="rId41"/>
    <p:sldId id="294" r:id="rId42"/>
    <p:sldId id="291" r:id="rId43"/>
    <p:sldId id="292" r:id="rId44"/>
    <p:sldId id="293" r:id="rId45"/>
  </p:sldIdLst>
  <p:sldSz cx="9144000" cy="6858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C4E7BB8-40A7-4E69-883A-5CA9B90BB359}" type="datetimeFigureOut">
              <a:rPr lang="es-ES"/>
              <a:pPr>
                <a:defRPr/>
              </a:pPr>
              <a:t>22/09/2014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30DD849-9630-4A19-B919-38F1BBF41F9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31492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52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FF03105-2F26-4C99-8D0A-7AA4DA7DF803}" type="slidenum">
              <a:rPr lang="es-ES" smtClean="0"/>
              <a:pPr/>
              <a:t>18</a:t>
            </a:fld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5 Rectángulo redondeado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0" name="19 Subtítulo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7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2538071-617F-4D95-8FD3-D540AB581F1B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9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75E8501-C975-48E4-A0F8-810E86B64F6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F3AA8-EBDC-4F94-9A39-8BE97F23AED7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5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3BEF0-18E3-40EE-90CC-96329BAB34C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4 Rectángulo redondeado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8F3B234-8323-4D8A-A142-081B9FE8457B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5E1D39C-27FD-453B-A348-EABF52D6BBEA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08CEA-85D7-4932-9F32-06B74FD1C7D5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6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FAC75-812F-45F5-B0B7-BCD1201CDB1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A7BEC-A8C0-48EB-964E-97B8DBE92BFC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8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EEFA3-E673-434C-9428-BE44DEB02561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5CD26-AD35-4370-85E2-B67B582C6C2B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4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448E2-DF3C-4623-8FE8-5F3326E2E52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FBC0F22-7D62-4DF4-B23B-1CBE9A50C001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4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5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3A0645D-ACD0-4723-904B-598B6C87B62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463CD-06DD-4641-A14E-73DE91127177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6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069DB-B9FA-41DC-84F5-ECC9E1E4EECB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5 Redondear rectángulo de esquina sencilla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/>
          </a:p>
        </p:txBody>
      </p:sp>
      <p:sp>
        <p:nvSpPr>
          <p:cNvPr id="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4F0668A-DABE-4EE9-B8BD-863EA20FA7E3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6F69139-2F0A-4EAC-B1A1-F91435F27E0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9CEF1-38B6-4471-A835-09C44F45F439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5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24B33-C13B-48C2-B732-F9BFF673ABA5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D2D46-2A8E-4A56-8C4F-572CD8DCBF1E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5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65A94-34F8-4B2A-A361-BDC181E6B0EC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8 Rectángulo redondeado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12 Marcador de título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31" name="3 Marcador de texto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7655C4C-8CD6-4719-97E5-00ACFB7B7AD7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7909F52-73E5-447C-A74B-88CE5F90C8D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36" r:id="rId2"/>
    <p:sldLayoutId id="2147483744" r:id="rId3"/>
    <p:sldLayoutId id="2147483737" r:id="rId4"/>
    <p:sldLayoutId id="2147483738" r:id="rId5"/>
    <p:sldLayoutId id="2147483739" r:id="rId6"/>
    <p:sldLayoutId id="2147483745" r:id="rId7"/>
    <p:sldLayoutId id="2147483740" r:id="rId8"/>
    <p:sldLayoutId id="2147483746" r:id="rId9"/>
    <p:sldLayoutId id="2147483741" r:id="rId10"/>
    <p:sldLayoutId id="214748374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es.wikipedia.org/wiki/Corteza_terrestre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jpeg"/><Relationship Id="rId4" Type="http://schemas.openxmlformats.org/officeDocument/2006/relationships/hyperlink" Target="http://www.imageshack.us/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835150" y="2420938"/>
            <a:ext cx="5761038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FORMAS TERRESTRES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763713" y="620713"/>
            <a:ext cx="554513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FORMAS TERRESTRES</a:t>
            </a:r>
          </a:p>
        </p:txBody>
      </p:sp>
      <p:sp>
        <p:nvSpPr>
          <p:cNvPr id="7171" name="3 CuadroTexto"/>
          <p:cNvSpPr txBox="1">
            <a:spLocks noChangeArrowheads="1"/>
          </p:cNvSpPr>
          <p:nvPr/>
        </p:nvSpPr>
        <p:spPr bwMode="auto">
          <a:xfrm>
            <a:off x="684213" y="1196975"/>
            <a:ext cx="7559675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>
                <a:latin typeface="Arial Rounded MT Bold" pitchFamily="34" charset="0"/>
              </a:rPr>
              <a:t>Este término se utiliza para denotar una porción de la Tierra que presenta un relieve continuo y homogéneo, debido a procesos geomorfológicos y geológicos comunes.</a:t>
            </a:r>
          </a:p>
        </p:txBody>
      </p:sp>
      <p:pic>
        <p:nvPicPr>
          <p:cNvPr id="13314" name="Picture 2" descr="http://almez.pntic.mec.es/~jmac0005/ESO_Geo/TIERRA/Fotos/_reliev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2205038"/>
            <a:ext cx="5327650" cy="3992562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7173" name="5 CuadroTexto"/>
          <p:cNvSpPr txBox="1">
            <a:spLocks noChangeArrowheads="1"/>
          </p:cNvSpPr>
          <p:nvPr/>
        </p:nvSpPr>
        <p:spPr bwMode="auto">
          <a:xfrm>
            <a:off x="6300788" y="2852738"/>
            <a:ext cx="2447925" cy="246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400">
                <a:latin typeface="Arial Rounded MT Bold" pitchFamily="34" charset="0"/>
              </a:rPr>
              <a:t>Dentro de las formas terrestres se tiene:</a:t>
            </a:r>
          </a:p>
          <a:p>
            <a:r>
              <a:rPr lang="es-MX" sz="1400">
                <a:latin typeface="Arial Rounded MT Bold" pitchFamily="34" charset="0"/>
              </a:rPr>
              <a:t>Montañas</a:t>
            </a:r>
          </a:p>
          <a:p>
            <a:r>
              <a:rPr lang="es-MX" sz="1400">
                <a:latin typeface="Arial Rounded MT Bold" pitchFamily="34" charset="0"/>
              </a:rPr>
              <a:t>Cerros </a:t>
            </a:r>
          </a:p>
          <a:p>
            <a:r>
              <a:rPr lang="es-MX" sz="1400">
                <a:latin typeface="Arial Rounded MT Bold" pitchFamily="34" charset="0"/>
              </a:rPr>
              <a:t>Lagos</a:t>
            </a:r>
          </a:p>
          <a:p>
            <a:r>
              <a:rPr lang="es-MX" sz="1400">
                <a:latin typeface="Arial Rounded MT Bold" pitchFamily="34" charset="0"/>
              </a:rPr>
              <a:t>Planicies </a:t>
            </a:r>
          </a:p>
          <a:p>
            <a:r>
              <a:rPr lang="es-MX" sz="1400">
                <a:latin typeface="Arial Rounded MT Bold" pitchFamily="34" charset="0"/>
              </a:rPr>
              <a:t>Valles</a:t>
            </a:r>
          </a:p>
          <a:p>
            <a:r>
              <a:rPr lang="es-MX" sz="1400">
                <a:latin typeface="Arial Rounded MT Bold" pitchFamily="34" charset="0"/>
              </a:rPr>
              <a:t>Terrazas</a:t>
            </a:r>
          </a:p>
          <a:p>
            <a:r>
              <a:rPr lang="es-MX" sz="1400">
                <a:latin typeface="Arial Rounded MT Bold" pitchFamily="34" charset="0"/>
              </a:rPr>
              <a:t>Cursos fluviales</a:t>
            </a:r>
          </a:p>
          <a:p>
            <a:r>
              <a:rPr lang="es-MX" sz="1400">
                <a:latin typeface="Arial Rounded MT Bold" pitchFamily="34" charset="0"/>
              </a:rPr>
              <a:t>Etc.</a:t>
            </a:r>
          </a:p>
          <a:p>
            <a:endParaRPr lang="es-MX" sz="140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331913" y="692150"/>
            <a:ext cx="6264275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FUERZAS QUE MODELAN LA SUPERFICIE TERRESTRE</a:t>
            </a:r>
          </a:p>
        </p:txBody>
      </p:sp>
      <p:sp>
        <p:nvSpPr>
          <p:cNvPr id="8195" name="3 CuadroTexto"/>
          <p:cNvSpPr txBox="1">
            <a:spLocks noChangeArrowheads="1"/>
          </p:cNvSpPr>
          <p:nvPr/>
        </p:nvSpPr>
        <p:spPr bwMode="auto">
          <a:xfrm>
            <a:off x="2058988" y="2149475"/>
            <a:ext cx="5472112" cy="369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s-MX" b="1">
                <a:latin typeface="Arial Rounded MT Bold" pitchFamily="34" charset="0"/>
              </a:rPr>
              <a:t>VOLCANES Y SISMOS</a:t>
            </a:r>
          </a:p>
          <a:p>
            <a:pPr marL="285750" indent="-285750">
              <a:buFont typeface="Arial" charset="0"/>
              <a:buChar char="•"/>
            </a:pPr>
            <a:endParaRPr lang="es-MX" b="1">
              <a:latin typeface="Arial Rounded MT Bold" pitchFamily="34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s-MX" b="1">
                <a:latin typeface="Arial Rounded MT Bold" pitchFamily="34" charset="0"/>
              </a:rPr>
              <a:t>RÍOS Y LLUVIA</a:t>
            </a:r>
          </a:p>
          <a:p>
            <a:pPr marL="285750" indent="-285750">
              <a:buFont typeface="Arial" charset="0"/>
              <a:buChar char="•"/>
            </a:pPr>
            <a:endParaRPr lang="es-MX" b="1">
              <a:latin typeface="Arial Rounded MT Bold" pitchFamily="34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s-MX" b="1">
                <a:latin typeface="Arial Rounded MT Bold" pitchFamily="34" charset="0"/>
              </a:rPr>
              <a:t>INUNDACIONES Y DESLIZAMIENTOS</a:t>
            </a:r>
          </a:p>
          <a:p>
            <a:pPr marL="285750" indent="-285750">
              <a:buFont typeface="Arial" charset="0"/>
              <a:buChar char="•"/>
            </a:pPr>
            <a:endParaRPr lang="es-MX" b="1">
              <a:latin typeface="Arial Rounded MT Bold" pitchFamily="34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s-MX" b="1">
                <a:latin typeface="Arial Rounded MT Bold" pitchFamily="34" charset="0"/>
              </a:rPr>
              <a:t>EROSIÓN DEL VIENTO Y EL AGUA</a:t>
            </a:r>
          </a:p>
          <a:p>
            <a:pPr marL="285750" indent="-285750">
              <a:buFont typeface="Arial" charset="0"/>
              <a:buChar char="•"/>
            </a:pPr>
            <a:endParaRPr lang="es-MX" b="1">
              <a:latin typeface="Arial Rounded MT Bold" pitchFamily="34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s-MX" b="1">
                <a:latin typeface="Arial Rounded MT Bold" pitchFamily="34" charset="0"/>
              </a:rPr>
              <a:t>INTEMPERISMO</a:t>
            </a:r>
          </a:p>
          <a:p>
            <a:pPr marL="285750" indent="-285750">
              <a:buFont typeface="Arial" charset="0"/>
              <a:buChar char="•"/>
            </a:pPr>
            <a:endParaRPr lang="es-MX" b="1">
              <a:latin typeface="Arial Rounded MT Bold" pitchFamily="34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s-MX" b="1">
                <a:latin typeface="Arial Rounded MT Bold" pitchFamily="34" charset="0"/>
              </a:rPr>
              <a:t>HIELO Y GLACIARES</a:t>
            </a:r>
          </a:p>
          <a:p>
            <a:pPr marL="285750" indent="-285750">
              <a:buFont typeface="Arial" charset="0"/>
              <a:buChar char="•"/>
            </a:pPr>
            <a:endParaRPr lang="es-MX" b="1">
              <a:latin typeface="Arial Rounded MT Bold" pitchFamily="34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s-MX" b="1">
                <a:latin typeface="Arial Rounded MT Bold" pitchFamily="34" charset="0"/>
              </a:rPr>
              <a:t>DEPÓSITACIÓN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557338"/>
            <a:ext cx="8248650" cy="4486275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3" name="2 CuadroTexto"/>
          <p:cNvSpPr txBox="1"/>
          <p:nvPr/>
        </p:nvSpPr>
        <p:spPr>
          <a:xfrm>
            <a:off x="1692275" y="692150"/>
            <a:ext cx="5543550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FORMAS TERRESTRES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0 CuadroTexto"/>
          <p:cNvSpPr txBox="1">
            <a:spLocks noChangeArrowheads="1"/>
          </p:cNvSpPr>
          <p:nvPr/>
        </p:nvSpPr>
        <p:spPr bwMode="auto">
          <a:xfrm>
            <a:off x="5072063" y="4214813"/>
            <a:ext cx="3429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ES" sz="1400" dirty="0">
                <a:latin typeface="Arial Rounded MT Bold" pitchFamily="34" charset="0"/>
              </a:rPr>
              <a:t>        El </a:t>
            </a:r>
            <a:r>
              <a:rPr lang="es-ES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PAISAJE</a:t>
            </a:r>
            <a:r>
              <a:rPr lang="es-ES" sz="1400" dirty="0">
                <a:latin typeface="Arial Rounded MT Bold" pitchFamily="34" charset="0"/>
              </a:rPr>
              <a:t> de un lugar queda determinado por las características del terreno de ese lugar y de todos los elementos de la geografía que existen en él. podemos encontrar paisajes de montaña, de costa, de llanura, etc.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5286375" y="3643313"/>
            <a:ext cx="2643188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PAISAJE</a:t>
            </a:r>
          </a:p>
        </p:txBody>
      </p:sp>
      <p:pic>
        <p:nvPicPr>
          <p:cNvPr id="38916" name="Picture 4" descr="http://www.defondos.com/bulkupload/fondos-cascadas/Paisajes/Cascadas/Cascada%20en%20Montana_8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714375"/>
            <a:ext cx="3333750" cy="2500313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38918" name="Picture 6" descr="Hermosa Llanur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3571875"/>
            <a:ext cx="4286250" cy="2679700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38920" name="Picture 8" descr="http://www.hostelbloggers.com/wp-content/uploads/2009/03/costa-rica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3" y="714375"/>
            <a:ext cx="3429000" cy="2571750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8" name="7 CuadroTexto"/>
          <p:cNvSpPr txBox="1"/>
          <p:nvPr/>
        </p:nvSpPr>
        <p:spPr>
          <a:xfrm>
            <a:off x="2643188" y="785813"/>
            <a:ext cx="12144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MONTAÑA</a:t>
            </a:r>
            <a:endParaRPr lang="es-E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858000" y="857250"/>
            <a:ext cx="1214438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COSTA</a:t>
            </a:r>
            <a:endParaRPr lang="es-E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500438" y="3786188"/>
            <a:ext cx="12144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LLANURA</a:t>
            </a:r>
            <a:endParaRPr lang="es-E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 redondeado"/>
          <p:cNvSpPr/>
          <p:nvPr/>
        </p:nvSpPr>
        <p:spPr>
          <a:xfrm>
            <a:off x="6072188" y="1357313"/>
            <a:ext cx="2357437" cy="50006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51202" name="Picture 2" descr="http://zierzo.files.wordpress.com/2007/11/anayet.jpg"/>
          <p:cNvPicPr>
            <a:picLocks noChangeAspect="1" noChangeArrowheads="1"/>
          </p:cNvPicPr>
          <p:nvPr/>
        </p:nvPicPr>
        <p:blipFill>
          <a:blip r:embed="rId2"/>
          <a:srcRect r="17784"/>
          <a:stretch>
            <a:fillRect/>
          </a:stretch>
        </p:blipFill>
        <p:spPr bwMode="auto">
          <a:xfrm>
            <a:off x="642938" y="1214438"/>
            <a:ext cx="4929187" cy="4500562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3" name="2 CuadroTexto"/>
          <p:cNvSpPr txBox="1"/>
          <p:nvPr/>
        </p:nvSpPr>
        <p:spPr>
          <a:xfrm>
            <a:off x="3000375" y="1285875"/>
            <a:ext cx="1214438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CIMA</a:t>
            </a:r>
            <a:endParaRPr lang="es-E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785813" y="2286000"/>
            <a:ext cx="12144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LADERA</a:t>
            </a:r>
            <a:endParaRPr lang="es-E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929313" y="4643438"/>
            <a:ext cx="12144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PIE</a:t>
            </a:r>
            <a:endParaRPr lang="es-E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cxnSp>
        <p:nvCxnSpPr>
          <p:cNvPr id="7" name="6 Conector recto de flecha"/>
          <p:cNvCxnSpPr>
            <a:stCxn id="3" idx="1"/>
          </p:cNvCxnSpPr>
          <p:nvPr/>
        </p:nvCxnSpPr>
        <p:spPr>
          <a:xfrm rot="10800000" flipV="1">
            <a:off x="2571750" y="1439863"/>
            <a:ext cx="428625" cy="27463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>
            <a:off x="1285875" y="2571750"/>
            <a:ext cx="357188" cy="7143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 flipV="1">
            <a:off x="3643313" y="4357688"/>
            <a:ext cx="428625" cy="7143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6215063" y="1357313"/>
            <a:ext cx="207168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MONTAÑA</a:t>
            </a:r>
            <a:endParaRPr lang="es-E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5786438" y="2286000"/>
            <a:ext cx="12144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CIMA</a:t>
            </a:r>
            <a:endParaRPr lang="es-E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5857875" y="3357563"/>
            <a:ext cx="1214438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LADERA</a:t>
            </a:r>
            <a:endParaRPr lang="es-E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3295650" y="4438650"/>
            <a:ext cx="1214438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PIE</a:t>
            </a:r>
            <a:endParaRPr lang="es-E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1278" name="18 CuadroTexto"/>
          <p:cNvSpPr txBox="1">
            <a:spLocks noChangeArrowheads="1"/>
          </p:cNvSpPr>
          <p:nvPr/>
        </p:nvSpPr>
        <p:spPr bwMode="auto">
          <a:xfrm>
            <a:off x="6143625" y="2643188"/>
            <a:ext cx="23574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>
                <a:latin typeface="Arial Rounded MT Bold" pitchFamily="34" charset="0"/>
              </a:rPr>
              <a:t>Es la porción más elevada de la montaña</a:t>
            </a:r>
            <a:endParaRPr lang="es-ES" sz="1200">
              <a:latin typeface="Arial Rounded MT Bold" pitchFamily="34" charset="0"/>
            </a:endParaRPr>
          </a:p>
        </p:txBody>
      </p:sp>
      <p:sp>
        <p:nvSpPr>
          <p:cNvPr id="11279" name="20 CuadroTexto"/>
          <p:cNvSpPr txBox="1">
            <a:spLocks noChangeArrowheads="1"/>
          </p:cNvSpPr>
          <p:nvPr/>
        </p:nvSpPr>
        <p:spPr bwMode="auto">
          <a:xfrm>
            <a:off x="6215063" y="3786188"/>
            <a:ext cx="23574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>
                <a:latin typeface="Arial Rounded MT Bold" pitchFamily="34" charset="0"/>
              </a:rPr>
              <a:t>Es el terreno inclinado que va desde el pie de la montaña hasta la cima</a:t>
            </a:r>
            <a:endParaRPr lang="es-ES" sz="1200">
              <a:latin typeface="Arial Rounded MT Bold" pitchFamily="34" charset="0"/>
            </a:endParaRPr>
          </a:p>
        </p:txBody>
      </p:sp>
      <p:sp>
        <p:nvSpPr>
          <p:cNvPr id="11280" name="21 CuadroTexto"/>
          <p:cNvSpPr txBox="1">
            <a:spLocks noChangeArrowheads="1"/>
          </p:cNvSpPr>
          <p:nvPr/>
        </p:nvSpPr>
        <p:spPr bwMode="auto">
          <a:xfrm>
            <a:off x="6286500" y="5000625"/>
            <a:ext cx="23574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>
                <a:latin typeface="Arial Rounded MT Bold" pitchFamily="34" charset="0"/>
              </a:rPr>
              <a:t>Es la porción más baja de la montaña</a:t>
            </a:r>
            <a:endParaRPr lang="es-ES" sz="120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8" name="Picture 4" descr="http://www.teledet.com.uy/archivo/an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0" y="1428750"/>
            <a:ext cx="3143250" cy="4424363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52226" name="Picture 2" descr="http://ikarakorum.com/images/Productes/978-3-939955-00-9.jpg"/>
          <p:cNvPicPr>
            <a:picLocks noChangeAspect="1" noChangeArrowheads="1"/>
          </p:cNvPicPr>
          <p:nvPr/>
        </p:nvPicPr>
        <p:blipFill>
          <a:blip r:embed="rId3"/>
          <a:srcRect l="5747" t="9852" r="6897" b="19540"/>
          <a:stretch>
            <a:fillRect/>
          </a:stretch>
        </p:blipFill>
        <p:spPr bwMode="auto">
          <a:xfrm>
            <a:off x="571500" y="785813"/>
            <a:ext cx="4672013" cy="2643187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4" name="3 CuadroTexto"/>
          <p:cNvSpPr txBox="1">
            <a:spLocks noChangeArrowheads="1"/>
          </p:cNvSpPr>
          <p:nvPr/>
        </p:nvSpPr>
        <p:spPr bwMode="auto">
          <a:xfrm>
            <a:off x="642938" y="4643438"/>
            <a:ext cx="442912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ES" sz="1400" b="1" dirty="0"/>
              <a:t>VARIAS MONTAÑAS ALINEADAS FORMAN UNA </a:t>
            </a:r>
            <a:r>
              <a:rPr lang="es-ES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SIERRA</a:t>
            </a:r>
            <a:r>
              <a:rPr lang="es-ES" sz="1400" b="1" dirty="0"/>
              <a:t>.</a:t>
            </a:r>
          </a:p>
        </p:txBody>
      </p:sp>
      <p:sp>
        <p:nvSpPr>
          <p:cNvPr id="5" name="2 CuadroTexto"/>
          <p:cNvSpPr txBox="1">
            <a:spLocks noChangeArrowheads="1"/>
          </p:cNvSpPr>
          <p:nvPr/>
        </p:nvSpPr>
        <p:spPr bwMode="auto">
          <a:xfrm>
            <a:off x="642938" y="3714750"/>
            <a:ext cx="4214812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ES" sz="1400" b="1" dirty="0"/>
              <a:t>LAS </a:t>
            </a:r>
            <a:r>
              <a:rPr lang="es-ES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MONTAÑAS</a:t>
            </a:r>
            <a:r>
              <a:rPr lang="es-ES" sz="1400" b="1" dirty="0"/>
              <a:t> PUEDEN ESTAR AISLADAS O AGRUPADAS.</a:t>
            </a:r>
          </a:p>
        </p:txBody>
      </p:sp>
      <p:sp>
        <p:nvSpPr>
          <p:cNvPr id="6" name="4 CuadroTexto"/>
          <p:cNvSpPr txBox="1">
            <a:spLocks noChangeArrowheads="1"/>
          </p:cNvSpPr>
          <p:nvPr/>
        </p:nvSpPr>
        <p:spPr bwMode="auto">
          <a:xfrm>
            <a:off x="642938" y="5572125"/>
            <a:ext cx="44291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ES" sz="1400" b="1" dirty="0"/>
              <a:t>VARIAS SIERRAS FORMAN UNA </a:t>
            </a:r>
            <a:r>
              <a:rPr lang="es-ES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CORDILLERA</a:t>
            </a:r>
            <a:r>
              <a:rPr lang="es-ES" sz="1400" b="1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1" descr="cenAsiatm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557338"/>
            <a:ext cx="3968750" cy="3959225"/>
          </a:xfrm>
          <a:prstGeom prst="rect">
            <a:avLst/>
          </a:prstGeom>
          <a:solidFill>
            <a:srgbClr val="000000">
              <a:shade val="95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3" name="Picture 22" descr="m_east_seismi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1850" y="981075"/>
            <a:ext cx="4033838" cy="4724400"/>
          </a:xfrm>
          <a:prstGeom prst="rect">
            <a:avLst/>
          </a:prstGeom>
          <a:solidFill>
            <a:srgbClr val="000000">
              <a:shade val="95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mt-st-helens-befo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692150"/>
            <a:ext cx="3967162" cy="2376488"/>
          </a:xfrm>
          <a:prstGeom prst="rect">
            <a:avLst/>
          </a:prstGeom>
          <a:solidFill>
            <a:srgbClr val="000000">
              <a:shade val="95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3" name="Picture 4" descr="MS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911225"/>
            <a:ext cx="3313113" cy="5103813"/>
          </a:xfrm>
          <a:prstGeom prst="rect">
            <a:avLst/>
          </a:prstGeom>
          <a:solidFill>
            <a:srgbClr val="000000">
              <a:shade val="95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4" name="Picture 2" descr="mt-st-helens-aft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3100" y="3463925"/>
            <a:ext cx="3978275" cy="2397125"/>
          </a:xfrm>
          <a:prstGeom prst="rect">
            <a:avLst/>
          </a:prstGeom>
          <a:solidFill>
            <a:srgbClr val="000000">
              <a:shade val="95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 descr="World relief map"/>
          <p:cNvSpPr>
            <a:spLocks noChangeAspect="1" noChangeArrowheads="1"/>
          </p:cNvSpPr>
          <p:nvPr/>
        </p:nvSpPr>
        <p:spPr bwMode="auto">
          <a:xfrm>
            <a:off x="63500" y="-136525"/>
            <a:ext cx="3810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/>
          </a:p>
        </p:txBody>
      </p:sp>
      <p:pic>
        <p:nvPicPr>
          <p:cNvPr id="57350" name="Picture 6" descr="http://upload.wikimedia.org/wikipedia/commons/6/6f/Physical_world_map_3200p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375" y="1358900"/>
            <a:ext cx="8181975" cy="4149725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  <p:sp>
        <p:nvSpPr>
          <p:cNvPr id="3" name="2 CuadroTexto"/>
          <p:cNvSpPr txBox="1"/>
          <p:nvPr/>
        </p:nvSpPr>
        <p:spPr>
          <a:xfrm>
            <a:off x="460375" y="2060575"/>
            <a:ext cx="143986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</a:t>
            </a:r>
          </a:p>
          <a:p>
            <a:pPr algn="ctr">
              <a:defRPr/>
            </a:pPr>
            <a:r>
              <a:rPr lang="es-MX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ROCALLOSAS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403350" y="3860800"/>
            <a:ext cx="143986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</a:t>
            </a:r>
          </a:p>
          <a:p>
            <a:pPr algn="ctr">
              <a:defRPr/>
            </a:pPr>
            <a:r>
              <a:rPr lang="es-MX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ANDES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2465388" y="1768475"/>
            <a:ext cx="14398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</a:t>
            </a:r>
          </a:p>
          <a:p>
            <a:pPr algn="ctr">
              <a:defRPr/>
            </a:pPr>
            <a:r>
              <a:rPr lang="es-MX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APALACHES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4067175" y="1568450"/>
            <a:ext cx="14414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</a:t>
            </a:r>
          </a:p>
          <a:p>
            <a:pPr algn="ctr">
              <a:defRPr/>
            </a:pPr>
            <a:r>
              <a:rPr lang="es-MX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ALPES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6246813" y="1951038"/>
            <a:ext cx="14398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</a:t>
            </a:r>
          </a:p>
          <a:p>
            <a:pPr algn="ctr">
              <a:defRPr/>
            </a:pPr>
            <a:r>
              <a:rPr lang="es-MX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HIMALAYAS</a:t>
            </a:r>
          </a:p>
        </p:txBody>
      </p:sp>
      <p:cxnSp>
        <p:nvCxnSpPr>
          <p:cNvPr id="5" name="4 Conector recto de flecha"/>
          <p:cNvCxnSpPr/>
          <p:nvPr/>
        </p:nvCxnSpPr>
        <p:spPr>
          <a:xfrm>
            <a:off x="1619250" y="2168525"/>
            <a:ext cx="349250" cy="9207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 flipV="1">
            <a:off x="2290763" y="3860800"/>
            <a:ext cx="552450" cy="1079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 flipH="1">
            <a:off x="2700338" y="2168525"/>
            <a:ext cx="215900" cy="2921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 flipH="1">
            <a:off x="4551363" y="1951038"/>
            <a:ext cx="61912" cy="2174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 flipH="1">
            <a:off x="6246813" y="2371725"/>
            <a:ext cx="287337" cy="26193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CuadroTexto"/>
          <p:cNvSpPr txBox="1"/>
          <p:nvPr/>
        </p:nvSpPr>
        <p:spPr>
          <a:xfrm>
            <a:off x="2916238" y="2233613"/>
            <a:ext cx="14398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</a:t>
            </a:r>
          </a:p>
          <a:p>
            <a:pPr algn="ctr">
              <a:defRPr/>
            </a:pPr>
            <a:r>
              <a:rPr lang="es-MX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PIRINEOS</a:t>
            </a:r>
          </a:p>
        </p:txBody>
      </p:sp>
      <p:cxnSp>
        <p:nvCxnSpPr>
          <p:cNvPr id="24" name="23 Conector recto de flecha"/>
          <p:cNvCxnSpPr/>
          <p:nvPr/>
        </p:nvCxnSpPr>
        <p:spPr>
          <a:xfrm flipV="1">
            <a:off x="3803650" y="2314575"/>
            <a:ext cx="552450" cy="571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/>
          <p:nvPr/>
        </p:nvCxnSpPr>
        <p:spPr>
          <a:xfrm flipH="1" flipV="1">
            <a:off x="4356100" y="2633663"/>
            <a:ext cx="58738" cy="24606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CuadroTexto"/>
          <p:cNvSpPr txBox="1"/>
          <p:nvPr/>
        </p:nvSpPr>
        <p:spPr>
          <a:xfrm>
            <a:off x="3635375" y="2868613"/>
            <a:ext cx="1441450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ATLAS</a:t>
            </a:r>
          </a:p>
        </p:txBody>
      </p:sp>
      <p:sp>
        <p:nvSpPr>
          <p:cNvPr id="30" name="29 CuadroTexto"/>
          <p:cNvSpPr txBox="1"/>
          <p:nvPr/>
        </p:nvSpPr>
        <p:spPr>
          <a:xfrm>
            <a:off x="5219700" y="1379538"/>
            <a:ext cx="1439863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URALES</a:t>
            </a:r>
          </a:p>
        </p:txBody>
      </p:sp>
      <p:cxnSp>
        <p:nvCxnSpPr>
          <p:cNvPr id="33" name="32 Conector recto de flecha"/>
          <p:cNvCxnSpPr/>
          <p:nvPr/>
        </p:nvCxnSpPr>
        <p:spPr>
          <a:xfrm flipH="1">
            <a:off x="5508625" y="1579563"/>
            <a:ext cx="257175" cy="37147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Conector recto de flecha"/>
          <p:cNvCxnSpPr/>
          <p:nvPr/>
        </p:nvCxnSpPr>
        <p:spPr>
          <a:xfrm flipH="1" flipV="1">
            <a:off x="5508625" y="2633663"/>
            <a:ext cx="128588" cy="44132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37 CuadroTexto"/>
          <p:cNvSpPr txBox="1"/>
          <p:nvPr/>
        </p:nvSpPr>
        <p:spPr>
          <a:xfrm>
            <a:off x="4916488" y="3114675"/>
            <a:ext cx="1439862" cy="247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ZAGROS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upload.wikimedia.org/wikipedia/commons/a/aa/Mexico_top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692150"/>
            <a:ext cx="8093075" cy="532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 rot="3030539">
            <a:off x="3456781" y="2507457"/>
            <a:ext cx="143986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SIERRA MADRE</a:t>
            </a:r>
          </a:p>
          <a:p>
            <a:pPr algn="ctr">
              <a:defRPr/>
            </a:pPr>
            <a:r>
              <a:rPr lang="es-MX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ORIENTAL</a:t>
            </a:r>
          </a:p>
        </p:txBody>
      </p:sp>
      <p:sp>
        <p:nvSpPr>
          <p:cNvPr id="4" name="3 CuadroTexto"/>
          <p:cNvSpPr txBox="1"/>
          <p:nvPr/>
        </p:nvSpPr>
        <p:spPr>
          <a:xfrm rot="3030539">
            <a:off x="2520156" y="2507457"/>
            <a:ext cx="143986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SIERRA MADRE</a:t>
            </a:r>
          </a:p>
          <a:p>
            <a:pPr algn="ctr">
              <a:defRPr/>
            </a:pPr>
            <a:r>
              <a:rPr lang="es-MX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OCCIDENTAL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667125" y="3905250"/>
            <a:ext cx="14414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 NEOVOLCÁNICO</a:t>
            </a:r>
          </a:p>
        </p:txBody>
      </p:sp>
      <p:sp>
        <p:nvSpPr>
          <p:cNvPr id="6" name="5 CuadroTexto"/>
          <p:cNvSpPr txBox="1"/>
          <p:nvPr/>
        </p:nvSpPr>
        <p:spPr>
          <a:xfrm rot="1049180">
            <a:off x="4219575" y="4645025"/>
            <a:ext cx="143986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SIERRA MADRE</a:t>
            </a:r>
          </a:p>
          <a:p>
            <a:pPr algn="ctr">
              <a:defRPr/>
            </a:pPr>
            <a:r>
              <a:rPr lang="es-MX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 SUR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 redondeado"/>
          <p:cNvSpPr/>
          <p:nvPr/>
        </p:nvSpPr>
        <p:spPr>
          <a:xfrm>
            <a:off x="5643563" y="857250"/>
            <a:ext cx="2357437" cy="64293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7171" name="2 Imagen" descr="LLANURA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1071563"/>
            <a:ext cx="4214813" cy="2781300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7172" name="3 Imagen" descr="COLIN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5" y="4071938"/>
            <a:ext cx="4071938" cy="2111375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7" name="6 CuadroTexto"/>
          <p:cNvSpPr txBox="1"/>
          <p:nvPr/>
        </p:nvSpPr>
        <p:spPr>
          <a:xfrm>
            <a:off x="5786438" y="928688"/>
            <a:ext cx="192881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LLANURA</a:t>
            </a:r>
            <a:endParaRPr lang="es-E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10 CuadroTexto"/>
          <p:cNvSpPr txBox="1">
            <a:spLocks noChangeArrowheads="1"/>
          </p:cNvSpPr>
          <p:nvPr/>
        </p:nvSpPr>
        <p:spPr bwMode="auto">
          <a:xfrm>
            <a:off x="5214938" y="1714500"/>
            <a:ext cx="3429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600">
                <a:latin typeface="Arial Rounded MT Bold" pitchFamily="34" charset="0"/>
              </a:rPr>
              <a:t>Una Llanura o planicie es una gran área geográfica con poca o ninguna variación de altitud o de su relieve. Dentro del paisaje de llanura se tienen terrenos extensos y planos. </a:t>
            </a:r>
          </a:p>
        </p:txBody>
      </p:sp>
      <p:sp>
        <p:nvSpPr>
          <p:cNvPr id="9" name="10 CuadroTexto"/>
          <p:cNvSpPr txBox="1">
            <a:spLocks noChangeArrowheads="1"/>
          </p:cNvSpPr>
          <p:nvPr/>
        </p:nvSpPr>
        <p:spPr bwMode="auto">
          <a:xfrm>
            <a:off x="571500" y="4643438"/>
            <a:ext cx="34290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ES" sz="1600" dirty="0">
                <a:latin typeface="Arial Rounded MT Bold" pitchFamily="34" charset="0"/>
              </a:rPr>
              <a:t>Se pueden presentar pequeñas elevaciones aisladas a las cuales se les denomina </a:t>
            </a:r>
            <a:r>
              <a:rPr lang="es-ES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COLINAS </a:t>
            </a:r>
            <a:r>
              <a:rPr lang="es-ES" sz="1600" dirty="0">
                <a:latin typeface="Arial Rounded MT Bold" pitchFamily="34" charset="0"/>
              </a:rPr>
              <a:t>o </a:t>
            </a:r>
            <a:r>
              <a:rPr lang="es-ES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CERROS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3 CuadroTexto"/>
          <p:cNvSpPr txBox="1">
            <a:spLocks noChangeArrowheads="1"/>
          </p:cNvSpPr>
          <p:nvPr/>
        </p:nvSpPr>
        <p:spPr bwMode="auto">
          <a:xfrm>
            <a:off x="928688" y="4572000"/>
            <a:ext cx="24288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b="1">
                <a:solidFill>
                  <a:srgbClr val="C00000"/>
                </a:solidFill>
                <a:latin typeface="Arial Rounded MT Bold" pitchFamily="34" charset="0"/>
              </a:rPr>
              <a:t>EN LA LLANURA</a:t>
            </a:r>
          </a:p>
          <a:p>
            <a:pPr algn="ctr"/>
            <a:r>
              <a:rPr lang="es-ES" b="1">
                <a:solidFill>
                  <a:srgbClr val="C00000"/>
                </a:solidFill>
                <a:latin typeface="Arial Rounded MT Bold" pitchFamily="34" charset="0"/>
              </a:rPr>
              <a:t>PODEMOS </a:t>
            </a:r>
          </a:p>
          <a:p>
            <a:pPr algn="ctr"/>
            <a:r>
              <a:rPr lang="es-ES" b="1">
                <a:solidFill>
                  <a:srgbClr val="C00000"/>
                </a:solidFill>
                <a:latin typeface="Arial Rounded MT Bold" pitchFamily="34" charset="0"/>
              </a:rPr>
              <a:t>ENCONTRAR</a:t>
            </a:r>
          </a:p>
        </p:txBody>
      </p:sp>
      <p:sp>
        <p:nvSpPr>
          <p:cNvPr id="8196" name="16 CuadroTexto"/>
          <p:cNvSpPr txBox="1">
            <a:spLocks noChangeArrowheads="1"/>
          </p:cNvSpPr>
          <p:nvPr/>
        </p:nvSpPr>
        <p:spPr bwMode="auto">
          <a:xfrm>
            <a:off x="1143000" y="2857500"/>
            <a:ext cx="1365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b="1">
                <a:solidFill>
                  <a:srgbClr val="7030A0"/>
                </a:solidFill>
                <a:latin typeface="Arial Rounded MT Bold" pitchFamily="34" charset="0"/>
              </a:rPr>
              <a:t>PÁRAMOS</a:t>
            </a:r>
          </a:p>
        </p:txBody>
      </p:sp>
      <p:sp>
        <p:nvSpPr>
          <p:cNvPr id="8197" name="17 CuadroTexto"/>
          <p:cNvSpPr txBox="1">
            <a:spLocks noChangeArrowheads="1"/>
          </p:cNvSpPr>
          <p:nvPr/>
        </p:nvSpPr>
        <p:spPr bwMode="auto">
          <a:xfrm>
            <a:off x="428625" y="3143250"/>
            <a:ext cx="37147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600" b="1">
                <a:latin typeface="Arial Rounded MT Bold" pitchFamily="34" charset="0"/>
              </a:rPr>
              <a:t>Son terrenos llanos, más elevados</a:t>
            </a:r>
            <a:r>
              <a:rPr lang="es-ES" sz="1600" b="1" u="sng">
                <a:latin typeface="Arial Rounded MT Bold" pitchFamily="34" charset="0"/>
              </a:rPr>
              <a:t> </a:t>
            </a:r>
            <a:r>
              <a:rPr lang="es-ES" sz="1600" b="1">
                <a:latin typeface="Arial Rounded MT Bold" pitchFamily="34" charset="0"/>
              </a:rPr>
              <a:t>que las tierras de alrededor y con poca vegetación</a:t>
            </a:r>
          </a:p>
        </p:txBody>
      </p:sp>
      <p:sp>
        <p:nvSpPr>
          <p:cNvPr id="8198" name="18 CuadroTexto"/>
          <p:cNvSpPr txBox="1">
            <a:spLocks noChangeArrowheads="1"/>
          </p:cNvSpPr>
          <p:nvPr/>
        </p:nvSpPr>
        <p:spPr bwMode="auto">
          <a:xfrm>
            <a:off x="4500563" y="5500688"/>
            <a:ext cx="9921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b="1">
                <a:solidFill>
                  <a:srgbClr val="7030A0"/>
                </a:solidFill>
                <a:latin typeface="Arial Rounded MT Bold" pitchFamily="34" charset="0"/>
              </a:rPr>
              <a:t>VEGAS</a:t>
            </a:r>
          </a:p>
        </p:txBody>
      </p:sp>
      <p:sp>
        <p:nvSpPr>
          <p:cNvPr id="8199" name="19 CuadroTexto"/>
          <p:cNvSpPr txBox="1">
            <a:spLocks noChangeArrowheads="1"/>
          </p:cNvSpPr>
          <p:nvPr/>
        </p:nvSpPr>
        <p:spPr bwMode="auto">
          <a:xfrm>
            <a:off x="5572125" y="2857500"/>
            <a:ext cx="1436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b="1">
                <a:solidFill>
                  <a:srgbClr val="7030A0"/>
                </a:solidFill>
                <a:latin typeface="Arial Rounded MT Bold" pitchFamily="34" charset="0"/>
              </a:rPr>
              <a:t>CAMPIÑAS</a:t>
            </a:r>
          </a:p>
        </p:txBody>
      </p:sp>
      <p:sp>
        <p:nvSpPr>
          <p:cNvPr id="8200" name="20 CuadroTexto"/>
          <p:cNvSpPr txBox="1">
            <a:spLocks noChangeArrowheads="1"/>
          </p:cNvSpPr>
          <p:nvPr/>
        </p:nvSpPr>
        <p:spPr bwMode="auto">
          <a:xfrm>
            <a:off x="3000375" y="5786438"/>
            <a:ext cx="25003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600" b="1">
                <a:latin typeface="Arial Rounded MT Bold" pitchFamily="34" charset="0"/>
              </a:rPr>
              <a:t>Son los terrenos llanos más próximos a un río</a:t>
            </a:r>
          </a:p>
        </p:txBody>
      </p:sp>
      <p:sp>
        <p:nvSpPr>
          <p:cNvPr id="8201" name="21 CuadroTexto"/>
          <p:cNvSpPr txBox="1">
            <a:spLocks noChangeArrowheads="1"/>
          </p:cNvSpPr>
          <p:nvPr/>
        </p:nvSpPr>
        <p:spPr bwMode="auto">
          <a:xfrm>
            <a:off x="4572000" y="3143250"/>
            <a:ext cx="37861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600" b="1">
                <a:latin typeface="Arial Rounded MT Bold" pitchFamily="34" charset="0"/>
              </a:rPr>
              <a:t>Son terrenos llanos que están menos elevados que los páramos.</a:t>
            </a:r>
          </a:p>
        </p:txBody>
      </p:sp>
      <p:pic>
        <p:nvPicPr>
          <p:cNvPr id="8205" name="12 Imagen" descr="PARAMO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571500"/>
            <a:ext cx="3048000" cy="2286000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8206" name="13 Imagen" descr="CAMPIÑ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500063"/>
            <a:ext cx="2962275" cy="2286000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8207" name="14 Imagen" descr="VEGA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88" y="4071938"/>
            <a:ext cx="2781300" cy="2286000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4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7" dur="2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6" grpId="0"/>
      <p:bldP spid="8197" grpId="0"/>
      <p:bldP spid="8198" grpId="0"/>
      <p:bldP spid="8199" grpId="0"/>
      <p:bldP spid="8200" grpId="0"/>
      <p:bldP spid="820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http://www.kalipedia.com/kalipediamedia/cienciasnaturales/media/200704/18/ecologia/20070418klpcnaecl_19.Ges.SC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0713" y="1052513"/>
            <a:ext cx="7848600" cy="4638675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  <p:sp>
        <p:nvSpPr>
          <p:cNvPr id="19459" name="AutoShape 4" descr="http://www.steamboats.org/assets/images/traveller/map-lower-mississippi-river.jpg"/>
          <p:cNvSpPr>
            <a:spLocks noChangeAspect="1" noChangeArrowheads="1"/>
          </p:cNvSpPr>
          <p:nvPr/>
        </p:nvSpPr>
        <p:spPr bwMode="auto">
          <a:xfrm>
            <a:off x="63500" y="-136525"/>
            <a:ext cx="428625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/>
          </a:p>
        </p:txBody>
      </p:sp>
      <p:pic>
        <p:nvPicPr>
          <p:cNvPr id="19460" name="Picture 6" descr="http://margallego.net23.net/mapmudo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" y="771525"/>
            <a:ext cx="8167688" cy="532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3 Imagen" descr="PUEBL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428625"/>
            <a:ext cx="2438400" cy="1928813"/>
          </a:xfrm>
          <a:prstGeom prst="rect">
            <a:avLst/>
          </a:prstGeom>
          <a:solidFill>
            <a:srgbClr val="000000">
              <a:shade val="95000"/>
            </a:srgbClr>
          </a:solidFill>
          <a:ln w="28575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0243" name="4 Imagen" descr="CARRETER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0" y="500063"/>
            <a:ext cx="2833688" cy="1857375"/>
          </a:xfrm>
          <a:prstGeom prst="rect">
            <a:avLst/>
          </a:prstGeom>
          <a:solidFill>
            <a:srgbClr val="000000">
              <a:shade val="95000"/>
            </a:srgbClr>
          </a:solidFill>
          <a:ln w="28575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0244" name="6 Imagen" descr="CANTERA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63" y="4500563"/>
            <a:ext cx="2384425" cy="1785937"/>
          </a:xfrm>
          <a:prstGeom prst="rect">
            <a:avLst/>
          </a:prstGeom>
          <a:solidFill>
            <a:srgbClr val="000000">
              <a:shade val="95000"/>
            </a:srgbClr>
          </a:solidFill>
          <a:ln w="28575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0245" name="7 Imagen" descr="TUNEL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625" y="4500563"/>
            <a:ext cx="2428875" cy="1833562"/>
          </a:xfrm>
          <a:prstGeom prst="rect">
            <a:avLst/>
          </a:prstGeom>
          <a:solidFill>
            <a:srgbClr val="000000">
              <a:shade val="95000"/>
            </a:srgbClr>
          </a:solidFill>
          <a:ln w="28575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0246" name="8 Imagen" descr="PUENTE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15063" y="428625"/>
            <a:ext cx="2527300" cy="1928813"/>
          </a:xfrm>
          <a:prstGeom prst="rect">
            <a:avLst/>
          </a:prstGeom>
          <a:solidFill>
            <a:srgbClr val="000000">
              <a:shade val="95000"/>
            </a:srgbClr>
          </a:solidFill>
          <a:ln w="28575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0247" name="9 Imagen" descr="CULTIVOS.bmp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57563" y="4572000"/>
            <a:ext cx="2428875" cy="1735138"/>
          </a:xfrm>
          <a:prstGeom prst="rect">
            <a:avLst/>
          </a:prstGeom>
          <a:solidFill>
            <a:srgbClr val="000000">
              <a:shade val="95000"/>
            </a:srgbClr>
          </a:solidFill>
          <a:ln w="28575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12" name="11 Elipse"/>
          <p:cNvSpPr/>
          <p:nvPr/>
        </p:nvSpPr>
        <p:spPr>
          <a:xfrm>
            <a:off x="2071670" y="2714620"/>
            <a:ext cx="5786478" cy="128588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sp3d extrusionH="57150">
              <a:bevelT w="38100" h="38100" prst="relaxedInset"/>
            </a:sp3d>
          </a:bodyPr>
          <a:lstStyle/>
          <a:p>
            <a:pPr algn="ctr">
              <a:defRPr/>
            </a:pPr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ELEMENTOS DEL PAISAJE HECHOS POR LAS PERSONAS</a:t>
            </a:r>
          </a:p>
        </p:txBody>
      </p:sp>
      <p:sp>
        <p:nvSpPr>
          <p:cNvPr id="10249" name="12 CuadroTexto"/>
          <p:cNvSpPr txBox="1">
            <a:spLocks noChangeArrowheads="1"/>
          </p:cNvSpPr>
          <p:nvPr/>
        </p:nvSpPr>
        <p:spPr bwMode="auto">
          <a:xfrm>
            <a:off x="928688" y="2357438"/>
            <a:ext cx="1428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Arial Rounded MT Bold" pitchFamily="34" charset="0"/>
              </a:rPr>
              <a:t>PUEBLOS</a:t>
            </a:r>
          </a:p>
        </p:txBody>
      </p:sp>
      <p:sp>
        <p:nvSpPr>
          <p:cNvPr id="10250" name="13 CuadroTexto"/>
          <p:cNvSpPr txBox="1">
            <a:spLocks noChangeArrowheads="1"/>
          </p:cNvSpPr>
          <p:nvPr/>
        </p:nvSpPr>
        <p:spPr bwMode="auto">
          <a:xfrm>
            <a:off x="3786188" y="2357438"/>
            <a:ext cx="1928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Arial Rounded MT Bold" pitchFamily="34" charset="0"/>
              </a:rPr>
              <a:t>CARRETERAS</a:t>
            </a:r>
          </a:p>
        </p:txBody>
      </p:sp>
      <p:sp>
        <p:nvSpPr>
          <p:cNvPr id="10251" name="14 CuadroTexto"/>
          <p:cNvSpPr txBox="1">
            <a:spLocks noChangeArrowheads="1"/>
          </p:cNvSpPr>
          <p:nvPr/>
        </p:nvSpPr>
        <p:spPr bwMode="auto">
          <a:xfrm>
            <a:off x="7000875" y="2357438"/>
            <a:ext cx="1428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Arial Rounded MT Bold" pitchFamily="34" charset="0"/>
              </a:rPr>
              <a:t>PUENTES</a:t>
            </a:r>
          </a:p>
        </p:txBody>
      </p:sp>
      <p:sp>
        <p:nvSpPr>
          <p:cNvPr id="10252" name="15 CuadroTexto"/>
          <p:cNvSpPr txBox="1">
            <a:spLocks noChangeArrowheads="1"/>
          </p:cNvSpPr>
          <p:nvPr/>
        </p:nvSpPr>
        <p:spPr bwMode="auto">
          <a:xfrm>
            <a:off x="857250" y="4143375"/>
            <a:ext cx="1428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Arial Rounded MT Bold" pitchFamily="34" charset="0"/>
              </a:rPr>
              <a:t>TÚNELES</a:t>
            </a:r>
          </a:p>
        </p:txBody>
      </p:sp>
      <p:sp>
        <p:nvSpPr>
          <p:cNvPr id="10253" name="16 CuadroTexto"/>
          <p:cNvSpPr txBox="1">
            <a:spLocks noChangeArrowheads="1"/>
          </p:cNvSpPr>
          <p:nvPr/>
        </p:nvSpPr>
        <p:spPr bwMode="auto">
          <a:xfrm>
            <a:off x="3214688" y="4214813"/>
            <a:ext cx="3000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Arial Rounded MT Bold" pitchFamily="34" charset="0"/>
              </a:rPr>
              <a:t>CAMPOS DE CULTIVO</a:t>
            </a:r>
          </a:p>
        </p:txBody>
      </p:sp>
      <p:sp>
        <p:nvSpPr>
          <p:cNvPr id="10254" name="17 CuadroTexto"/>
          <p:cNvSpPr txBox="1">
            <a:spLocks noChangeArrowheads="1"/>
          </p:cNvSpPr>
          <p:nvPr/>
        </p:nvSpPr>
        <p:spPr bwMode="auto">
          <a:xfrm>
            <a:off x="7000875" y="4143375"/>
            <a:ext cx="1143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>
                <a:latin typeface="Arial Rounded MT Bold" pitchFamily="34" charset="0"/>
              </a:rPr>
              <a:t>MINAS</a:t>
            </a:r>
            <a:endParaRPr lang="es-ES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9" grpId="0"/>
      <p:bldP spid="10250" grpId="0"/>
      <p:bldP spid="10251" grpId="0"/>
      <p:bldP spid="10252" grpId="0"/>
      <p:bldP spid="10253" grpId="0"/>
      <p:bldP spid="1025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 redondeado"/>
          <p:cNvSpPr/>
          <p:nvPr/>
        </p:nvSpPr>
        <p:spPr>
          <a:xfrm>
            <a:off x="3500438" y="500063"/>
            <a:ext cx="1714500" cy="64293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1266" name="1 CuadroTexto"/>
          <p:cNvSpPr txBox="1">
            <a:spLocks noChangeArrowheads="1"/>
          </p:cNvSpPr>
          <p:nvPr/>
        </p:nvSpPr>
        <p:spPr bwMode="auto">
          <a:xfrm>
            <a:off x="3643313" y="571500"/>
            <a:ext cx="16430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E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COSTA</a:t>
            </a:r>
          </a:p>
        </p:txBody>
      </p:sp>
      <p:pic>
        <p:nvPicPr>
          <p:cNvPr id="11267" name="2 Imagen" descr="ACANTILAD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3714750"/>
            <a:ext cx="3857625" cy="2592388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1268" name="3 Imagen" descr="PLAY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0" y="3714750"/>
            <a:ext cx="3286125" cy="2463800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10" name="9 Rectángulo redondeado"/>
          <p:cNvSpPr/>
          <p:nvPr/>
        </p:nvSpPr>
        <p:spPr>
          <a:xfrm>
            <a:off x="1071563" y="2714625"/>
            <a:ext cx="2357437" cy="5715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ES" sz="1400">
              <a:latin typeface="Arial Rounded MT Bold" pitchFamily="34" charset="0"/>
            </a:endParaRPr>
          </a:p>
        </p:txBody>
      </p:sp>
      <p:sp>
        <p:nvSpPr>
          <p:cNvPr id="11272" name="6 CuadroTexto"/>
          <p:cNvSpPr txBox="1">
            <a:spLocks noChangeArrowheads="1"/>
          </p:cNvSpPr>
          <p:nvPr/>
        </p:nvSpPr>
        <p:spPr bwMode="auto">
          <a:xfrm>
            <a:off x="285750" y="2714625"/>
            <a:ext cx="39290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400">
                <a:latin typeface="Arial Rounded MT Bold" pitchFamily="34" charset="0"/>
              </a:rPr>
              <a:t>COSTA ALTA: </a:t>
            </a:r>
          </a:p>
          <a:p>
            <a:pPr algn="ctr"/>
            <a:r>
              <a:rPr lang="es-ES" sz="1400">
                <a:latin typeface="Arial Rounded MT Bold" pitchFamily="34" charset="0"/>
              </a:rPr>
              <a:t>CON ACANTILADOS</a:t>
            </a:r>
          </a:p>
        </p:txBody>
      </p:sp>
      <p:sp>
        <p:nvSpPr>
          <p:cNvPr id="11" name="10 Rectángulo redondeado"/>
          <p:cNvSpPr/>
          <p:nvPr/>
        </p:nvSpPr>
        <p:spPr>
          <a:xfrm>
            <a:off x="6072188" y="2714625"/>
            <a:ext cx="1500187" cy="64293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ES" sz="1400">
              <a:latin typeface="Arial Rounded MT Bold" pitchFamily="34" charset="0"/>
            </a:endParaRPr>
          </a:p>
        </p:txBody>
      </p:sp>
      <p:sp>
        <p:nvSpPr>
          <p:cNvPr id="11274" name="8 CuadroTexto"/>
          <p:cNvSpPr txBox="1">
            <a:spLocks noChangeArrowheads="1"/>
          </p:cNvSpPr>
          <p:nvPr/>
        </p:nvSpPr>
        <p:spPr bwMode="auto">
          <a:xfrm>
            <a:off x="4857750" y="2786063"/>
            <a:ext cx="39290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400">
                <a:latin typeface="Arial Rounded MT Bold" pitchFamily="34" charset="0"/>
              </a:rPr>
              <a:t>COSTA BAJA: </a:t>
            </a:r>
          </a:p>
          <a:p>
            <a:pPr algn="ctr"/>
            <a:r>
              <a:rPr lang="es-ES" sz="1400">
                <a:latin typeface="Arial Rounded MT Bold" pitchFamily="34" charset="0"/>
              </a:rPr>
              <a:t>CON PLAYAS</a:t>
            </a:r>
          </a:p>
        </p:txBody>
      </p:sp>
      <p:sp>
        <p:nvSpPr>
          <p:cNvPr id="12" name="11 Flecha izquierda, derecha y arriba"/>
          <p:cNvSpPr/>
          <p:nvPr/>
        </p:nvSpPr>
        <p:spPr>
          <a:xfrm>
            <a:off x="3929063" y="2000250"/>
            <a:ext cx="1357312" cy="1214438"/>
          </a:xfrm>
          <a:prstGeom prst="leftRightUp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400">
              <a:latin typeface="Arial Rounded MT Bold" pitchFamily="34" charset="0"/>
            </a:endParaRPr>
          </a:p>
        </p:txBody>
      </p:sp>
      <p:sp>
        <p:nvSpPr>
          <p:cNvPr id="11270" name="5 CuadroTexto"/>
          <p:cNvSpPr txBox="1">
            <a:spLocks noChangeArrowheads="1"/>
          </p:cNvSpPr>
          <p:nvPr/>
        </p:nvSpPr>
        <p:spPr bwMode="auto">
          <a:xfrm>
            <a:off x="4000500" y="2786063"/>
            <a:ext cx="12858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200" b="1">
                <a:latin typeface="Arial Rounded MT Bold" pitchFamily="34" charset="0"/>
              </a:rPr>
              <a:t>PUEDEN SER</a:t>
            </a:r>
          </a:p>
        </p:txBody>
      </p:sp>
      <p:sp>
        <p:nvSpPr>
          <p:cNvPr id="21516" name="12 Rectángulo"/>
          <p:cNvSpPr>
            <a:spLocks noChangeArrowheads="1"/>
          </p:cNvSpPr>
          <p:nvPr/>
        </p:nvSpPr>
        <p:spPr bwMode="auto">
          <a:xfrm>
            <a:off x="357188" y="1500188"/>
            <a:ext cx="83581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600" b="1">
                <a:latin typeface="Arial Rounded MT Bold" pitchFamily="34" charset="0"/>
              </a:rPr>
              <a:t>LOS PAISAJES SITUADOS PRÓXIMOS AL MAR SON PAISAJES DE COSTA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0" grpId="0" animBg="1"/>
      <p:bldP spid="11272" grpId="0"/>
      <p:bldP spid="11" grpId="0" animBg="1"/>
      <p:bldP spid="11274" grpId="0"/>
      <p:bldP spid="1127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Acapulco_Cliff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052513"/>
            <a:ext cx="3605213" cy="4808537"/>
          </a:xfrm>
          <a:prstGeom prst="rect">
            <a:avLst/>
          </a:prstGeom>
          <a:solidFill>
            <a:srgbClr val="000000">
              <a:shade val="95000"/>
            </a:srgbClr>
          </a:solidFill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3" name="Picture 10" descr="cancu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7538" y="2060575"/>
            <a:ext cx="4230687" cy="3173413"/>
          </a:xfrm>
          <a:prstGeom prst="rect">
            <a:avLst/>
          </a:prstGeom>
          <a:solidFill>
            <a:srgbClr val="000000">
              <a:shade val="95000"/>
            </a:srgbClr>
          </a:solidFill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  <p:sp>
        <p:nvSpPr>
          <p:cNvPr id="4" name="1 CuadroTexto"/>
          <p:cNvSpPr txBox="1">
            <a:spLocks noChangeArrowheads="1"/>
          </p:cNvSpPr>
          <p:nvPr/>
        </p:nvSpPr>
        <p:spPr bwMode="auto">
          <a:xfrm>
            <a:off x="712788" y="1196975"/>
            <a:ext cx="22034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E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ACAPULCO</a:t>
            </a:r>
          </a:p>
        </p:txBody>
      </p:sp>
      <p:sp>
        <p:nvSpPr>
          <p:cNvPr id="5" name="1 CuadroTexto"/>
          <p:cNvSpPr txBox="1">
            <a:spLocks noChangeArrowheads="1"/>
          </p:cNvSpPr>
          <p:nvPr/>
        </p:nvSpPr>
        <p:spPr bwMode="auto">
          <a:xfrm>
            <a:off x="4859338" y="2232025"/>
            <a:ext cx="22034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E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CANCÚN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CuadroTexto"/>
          <p:cNvSpPr txBox="1">
            <a:spLocks noChangeArrowheads="1"/>
          </p:cNvSpPr>
          <p:nvPr/>
        </p:nvSpPr>
        <p:spPr bwMode="auto">
          <a:xfrm>
            <a:off x="357188" y="714375"/>
            <a:ext cx="464343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LAS FORMAS DE LA COSTA</a:t>
            </a:r>
          </a:p>
        </p:txBody>
      </p:sp>
      <p:pic>
        <p:nvPicPr>
          <p:cNvPr id="12291" name="2 Imagen" descr="PAISAJE DE COSTA.bmp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3" y="571500"/>
            <a:ext cx="3571875" cy="5621338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12293" name="4 CuadroTexto"/>
          <p:cNvSpPr txBox="1">
            <a:spLocks noChangeArrowheads="1"/>
          </p:cNvSpPr>
          <p:nvPr/>
        </p:nvSpPr>
        <p:spPr bwMode="auto">
          <a:xfrm>
            <a:off x="500063" y="1785938"/>
            <a:ext cx="45005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es-E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CABO </a:t>
            </a:r>
            <a:r>
              <a:rPr lang="es-ES" b="1" dirty="0">
                <a:solidFill>
                  <a:srgbClr val="FF0000"/>
                </a:solidFill>
                <a:latin typeface="Arial Rounded MT Bold" pitchFamily="34" charset="0"/>
              </a:rPr>
              <a:t>(1) </a:t>
            </a:r>
            <a:r>
              <a:rPr lang="es-ES" dirty="0">
                <a:latin typeface="Arial Rounded MT Bold" pitchFamily="34" charset="0"/>
              </a:rPr>
              <a:t>: Es una parte de tierra que entra en el mar. </a:t>
            </a:r>
            <a:endParaRPr lang="es-ES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12294" name="5 CuadroTexto"/>
          <p:cNvSpPr txBox="1">
            <a:spLocks noChangeArrowheads="1"/>
          </p:cNvSpPr>
          <p:nvPr/>
        </p:nvSpPr>
        <p:spPr bwMode="auto">
          <a:xfrm>
            <a:off x="500063" y="2500313"/>
            <a:ext cx="45005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es-ES" dirty="0">
                <a:latin typeface="Arial Rounded MT Bold" pitchFamily="34" charset="0"/>
              </a:rPr>
              <a:t> </a:t>
            </a:r>
            <a:r>
              <a:rPr lang="es-E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PENÍNSULA</a:t>
            </a:r>
            <a:r>
              <a:rPr lang="es-ES" b="1" dirty="0">
                <a:solidFill>
                  <a:srgbClr val="7030A0"/>
                </a:solidFill>
                <a:latin typeface="Arial Rounded MT Bold" pitchFamily="34" charset="0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Arial Rounded MT Bold" pitchFamily="34" charset="0"/>
              </a:rPr>
              <a:t>(2)</a:t>
            </a:r>
            <a:r>
              <a:rPr lang="es-ES" dirty="0">
                <a:latin typeface="Arial Rounded MT Bold" pitchFamily="34" charset="0"/>
              </a:rPr>
              <a:t>: Terreno rodeado de agua por todas partes menos por una, llamada </a:t>
            </a:r>
            <a:r>
              <a:rPr lang="es-E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ISTMO</a:t>
            </a:r>
            <a:r>
              <a:rPr lang="es-ES" b="1" dirty="0">
                <a:solidFill>
                  <a:srgbClr val="7030A0"/>
                </a:solidFill>
                <a:latin typeface="Arial Rounded MT Bold" pitchFamily="34" charset="0"/>
              </a:rPr>
              <a:t>. </a:t>
            </a:r>
            <a:r>
              <a:rPr lang="es-ES" b="1" dirty="0">
                <a:solidFill>
                  <a:srgbClr val="FF0000"/>
                </a:solidFill>
                <a:latin typeface="Arial Rounded MT Bold" pitchFamily="34" charset="0"/>
              </a:rPr>
              <a:t>(3)</a:t>
            </a:r>
          </a:p>
        </p:txBody>
      </p:sp>
      <p:sp>
        <p:nvSpPr>
          <p:cNvPr id="12295" name="6 CuadroTexto"/>
          <p:cNvSpPr txBox="1">
            <a:spLocks noChangeArrowheads="1"/>
          </p:cNvSpPr>
          <p:nvPr/>
        </p:nvSpPr>
        <p:spPr bwMode="auto">
          <a:xfrm>
            <a:off x="500063" y="3643313"/>
            <a:ext cx="45005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es-ES" dirty="0">
                <a:latin typeface="Arial Rounded MT Bold" pitchFamily="34" charset="0"/>
              </a:rPr>
              <a:t> </a:t>
            </a:r>
            <a:r>
              <a:rPr lang="es-E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ISLA</a:t>
            </a:r>
            <a:r>
              <a:rPr lang="es-ES" b="1" dirty="0">
                <a:solidFill>
                  <a:srgbClr val="7030A0"/>
                </a:solidFill>
                <a:latin typeface="Arial Rounded MT Bold" pitchFamily="34" charset="0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Arial Rounded MT Bold" pitchFamily="34" charset="0"/>
              </a:rPr>
              <a:t>(4)</a:t>
            </a:r>
            <a:r>
              <a:rPr lang="es-ES" dirty="0">
                <a:latin typeface="Arial Rounded MT Bold" pitchFamily="34" charset="0"/>
              </a:rPr>
              <a:t>: Porción de tierra rodeada de agua por todas partes. Varias islas juntas forman un  </a:t>
            </a:r>
            <a:r>
              <a:rPr lang="es-E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ARCHIPIÉLAGO.</a:t>
            </a:r>
            <a:r>
              <a:rPr lang="es-ES" b="1" dirty="0">
                <a:solidFill>
                  <a:srgbClr val="7030A0"/>
                </a:solidFill>
                <a:latin typeface="Arial Rounded MT Bold" pitchFamily="34" charset="0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Arial Rounded MT Bold" pitchFamily="34" charset="0"/>
              </a:rPr>
              <a:t>(5)</a:t>
            </a:r>
          </a:p>
        </p:txBody>
      </p:sp>
      <p:sp>
        <p:nvSpPr>
          <p:cNvPr id="12296" name="7 CuadroTexto"/>
          <p:cNvSpPr txBox="1">
            <a:spLocks noChangeArrowheads="1"/>
          </p:cNvSpPr>
          <p:nvPr/>
        </p:nvSpPr>
        <p:spPr bwMode="auto">
          <a:xfrm>
            <a:off x="500063" y="4643438"/>
            <a:ext cx="45005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es-ES" dirty="0">
                <a:latin typeface="Arial Rounded MT Bold" pitchFamily="34" charset="0"/>
              </a:rPr>
              <a:t> </a:t>
            </a:r>
            <a:r>
              <a:rPr lang="es-E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GOLFO</a:t>
            </a:r>
            <a:r>
              <a:rPr lang="es-ES" b="1" dirty="0">
                <a:solidFill>
                  <a:srgbClr val="7030A0"/>
                </a:solidFill>
                <a:latin typeface="Arial Rounded MT Bold" pitchFamily="34" charset="0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Arial Rounded MT Bold" pitchFamily="34" charset="0"/>
              </a:rPr>
              <a:t>(6)</a:t>
            </a:r>
            <a:r>
              <a:rPr lang="es-ES" dirty="0">
                <a:latin typeface="Arial Rounded MT Bold" pitchFamily="34" charset="0"/>
              </a:rPr>
              <a:t>: Entrada del mar en la tierra. Si es pequeño, se llama </a:t>
            </a:r>
            <a:r>
              <a:rPr lang="es-E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BAHÍA</a:t>
            </a:r>
            <a:r>
              <a:rPr lang="es-ES" b="1" dirty="0">
                <a:solidFill>
                  <a:srgbClr val="7030A0"/>
                </a:solidFill>
                <a:latin typeface="Arial Rounded MT Bold" pitchFamily="34" charset="0"/>
              </a:rPr>
              <a:t>. </a:t>
            </a:r>
            <a:r>
              <a:rPr lang="es-ES" b="1" dirty="0">
                <a:solidFill>
                  <a:srgbClr val="FF0000"/>
                </a:solidFill>
                <a:latin typeface="Arial Rounded MT Bold" pitchFamily="34" charset="0"/>
              </a:rPr>
              <a:t>(7)</a:t>
            </a:r>
          </a:p>
        </p:txBody>
      </p:sp>
      <p:sp>
        <p:nvSpPr>
          <p:cNvPr id="12297" name="10 Rectángulo"/>
          <p:cNvSpPr>
            <a:spLocks noChangeArrowheads="1"/>
          </p:cNvSpPr>
          <p:nvPr/>
        </p:nvSpPr>
        <p:spPr bwMode="auto">
          <a:xfrm>
            <a:off x="7072313" y="5286375"/>
            <a:ext cx="4667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b="1">
                <a:solidFill>
                  <a:srgbClr val="FF0000"/>
                </a:solidFill>
              </a:rPr>
              <a:t>(1)</a:t>
            </a:r>
            <a:endParaRPr lang="es-ES"/>
          </a:p>
        </p:txBody>
      </p:sp>
      <p:sp>
        <p:nvSpPr>
          <p:cNvPr id="12298" name="11 Rectángulo"/>
          <p:cNvSpPr>
            <a:spLocks noChangeArrowheads="1"/>
          </p:cNvSpPr>
          <p:nvPr/>
        </p:nvSpPr>
        <p:spPr bwMode="auto">
          <a:xfrm>
            <a:off x="5643563" y="4214813"/>
            <a:ext cx="4667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b="1">
                <a:solidFill>
                  <a:srgbClr val="FF0000"/>
                </a:solidFill>
              </a:rPr>
              <a:t>(2)</a:t>
            </a:r>
            <a:endParaRPr lang="es-ES"/>
          </a:p>
        </p:txBody>
      </p:sp>
      <p:sp>
        <p:nvSpPr>
          <p:cNvPr id="12299" name="12 Rectángulo"/>
          <p:cNvSpPr>
            <a:spLocks noChangeArrowheads="1"/>
          </p:cNvSpPr>
          <p:nvPr/>
        </p:nvSpPr>
        <p:spPr bwMode="auto">
          <a:xfrm>
            <a:off x="6286500" y="4286250"/>
            <a:ext cx="4667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b="1">
                <a:solidFill>
                  <a:srgbClr val="FF0000"/>
                </a:solidFill>
              </a:rPr>
              <a:t>(3)</a:t>
            </a:r>
            <a:endParaRPr lang="es-ES"/>
          </a:p>
        </p:txBody>
      </p:sp>
      <p:sp>
        <p:nvSpPr>
          <p:cNvPr id="12300" name="13 Rectángulo"/>
          <p:cNvSpPr>
            <a:spLocks noChangeArrowheads="1"/>
          </p:cNvSpPr>
          <p:nvPr/>
        </p:nvSpPr>
        <p:spPr bwMode="auto">
          <a:xfrm>
            <a:off x="5214938" y="3643313"/>
            <a:ext cx="4667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b="1">
                <a:solidFill>
                  <a:srgbClr val="FF0000"/>
                </a:solidFill>
              </a:rPr>
              <a:t>(4)</a:t>
            </a:r>
            <a:endParaRPr lang="es-ES"/>
          </a:p>
        </p:txBody>
      </p:sp>
      <p:sp>
        <p:nvSpPr>
          <p:cNvPr id="12301" name="14 Rectángulo"/>
          <p:cNvSpPr>
            <a:spLocks noChangeArrowheads="1"/>
          </p:cNvSpPr>
          <p:nvPr/>
        </p:nvSpPr>
        <p:spPr bwMode="auto">
          <a:xfrm>
            <a:off x="5357813" y="5357813"/>
            <a:ext cx="4667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b="1">
                <a:solidFill>
                  <a:srgbClr val="FF0000"/>
                </a:solidFill>
              </a:rPr>
              <a:t>(5)</a:t>
            </a:r>
            <a:endParaRPr lang="es-ES"/>
          </a:p>
        </p:txBody>
      </p:sp>
      <p:sp>
        <p:nvSpPr>
          <p:cNvPr id="12302" name="15 Rectángulo"/>
          <p:cNvSpPr>
            <a:spLocks noChangeArrowheads="1"/>
          </p:cNvSpPr>
          <p:nvPr/>
        </p:nvSpPr>
        <p:spPr bwMode="auto">
          <a:xfrm>
            <a:off x="6286500" y="2500313"/>
            <a:ext cx="4667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b="1">
                <a:solidFill>
                  <a:srgbClr val="FF0000"/>
                </a:solidFill>
              </a:rPr>
              <a:t>(6)</a:t>
            </a:r>
            <a:endParaRPr lang="es-ES"/>
          </a:p>
        </p:txBody>
      </p:sp>
      <p:sp>
        <p:nvSpPr>
          <p:cNvPr id="12303" name="16 Rectángulo"/>
          <p:cNvSpPr>
            <a:spLocks noChangeArrowheads="1"/>
          </p:cNvSpPr>
          <p:nvPr/>
        </p:nvSpPr>
        <p:spPr bwMode="auto">
          <a:xfrm>
            <a:off x="6572250" y="4786313"/>
            <a:ext cx="4667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b="1">
                <a:solidFill>
                  <a:srgbClr val="FF0000"/>
                </a:solidFill>
              </a:rPr>
              <a:t>(7)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3" grpId="0"/>
      <p:bldP spid="12294" grpId="0"/>
      <p:bldP spid="12295" grpId="0"/>
      <p:bldP spid="12296" grpId="0"/>
      <p:bldP spid="12297" grpId="0"/>
      <p:bldP spid="12298" grpId="0"/>
      <p:bldP spid="12299" grpId="0"/>
      <p:bldP spid="12300" grpId="0"/>
      <p:bldP spid="12301" grpId="0"/>
      <p:bldP spid="12302" grpId="0"/>
      <p:bldP spid="1230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 Imagen" descr="CABO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642938"/>
            <a:ext cx="3563938" cy="2357437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3" name="7 Imagen" descr="ISL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642938"/>
            <a:ext cx="3571875" cy="2357437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4" name="4 Imagen" descr="ITSMO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" y="3500438"/>
            <a:ext cx="3500438" cy="2625725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5" name="6 Imagen" descr="ARCHIPIELAGO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500438"/>
            <a:ext cx="3571875" cy="2679700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6" name="5 Rectángulo"/>
          <p:cNvSpPr/>
          <p:nvPr/>
        </p:nvSpPr>
        <p:spPr>
          <a:xfrm>
            <a:off x="2571736" y="2428868"/>
            <a:ext cx="109196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CABO</a:t>
            </a:r>
          </a:p>
        </p:txBody>
      </p:sp>
      <p:sp>
        <p:nvSpPr>
          <p:cNvPr id="7" name="6 Rectángulo"/>
          <p:cNvSpPr/>
          <p:nvPr/>
        </p:nvSpPr>
        <p:spPr>
          <a:xfrm>
            <a:off x="4714876" y="2500306"/>
            <a:ext cx="88517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ISLA</a:t>
            </a:r>
          </a:p>
        </p:txBody>
      </p:sp>
      <p:sp>
        <p:nvSpPr>
          <p:cNvPr id="8" name="7 Rectángulo"/>
          <p:cNvSpPr/>
          <p:nvPr/>
        </p:nvSpPr>
        <p:spPr>
          <a:xfrm>
            <a:off x="642910" y="5500702"/>
            <a:ext cx="330071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PENÍNSULA E ISTMO</a:t>
            </a:r>
          </a:p>
        </p:txBody>
      </p:sp>
      <p:sp>
        <p:nvSpPr>
          <p:cNvPr id="9" name="8 Rectángulo"/>
          <p:cNvSpPr/>
          <p:nvPr/>
        </p:nvSpPr>
        <p:spPr>
          <a:xfrm>
            <a:off x="5000628" y="3571876"/>
            <a:ext cx="254428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ARCHIPIÉLAGO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2 Imagen" descr="BAHI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500063"/>
            <a:ext cx="3286125" cy="2462212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3" name="14 Imagen" descr="GOLFO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500063"/>
            <a:ext cx="4000500" cy="2401887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4" name="16 Imagen" descr="ACANTILADO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3" y="3571875"/>
            <a:ext cx="3786187" cy="2463800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5" name="18 Imagen" descr="PLAYA2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" y="3500438"/>
            <a:ext cx="3714750" cy="2614612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6" name="5 Rectángulo"/>
          <p:cNvSpPr/>
          <p:nvPr/>
        </p:nvSpPr>
        <p:spPr>
          <a:xfrm>
            <a:off x="1428728" y="2143116"/>
            <a:ext cx="116089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BAHÍA</a:t>
            </a:r>
          </a:p>
        </p:txBody>
      </p:sp>
      <p:sp>
        <p:nvSpPr>
          <p:cNvPr id="7" name="6 Rectángulo"/>
          <p:cNvSpPr/>
          <p:nvPr/>
        </p:nvSpPr>
        <p:spPr>
          <a:xfrm>
            <a:off x="6286512" y="1857364"/>
            <a:ext cx="127631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GOLFO</a:t>
            </a:r>
          </a:p>
        </p:txBody>
      </p:sp>
      <p:sp>
        <p:nvSpPr>
          <p:cNvPr id="8" name="7 Rectángulo"/>
          <p:cNvSpPr/>
          <p:nvPr/>
        </p:nvSpPr>
        <p:spPr>
          <a:xfrm>
            <a:off x="1571604" y="5429264"/>
            <a:ext cx="117166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PLAYA</a:t>
            </a:r>
          </a:p>
        </p:txBody>
      </p:sp>
      <p:sp>
        <p:nvSpPr>
          <p:cNvPr id="9" name="8 Rectángulo"/>
          <p:cNvSpPr/>
          <p:nvPr/>
        </p:nvSpPr>
        <p:spPr>
          <a:xfrm>
            <a:off x="6215074" y="3857628"/>
            <a:ext cx="222048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ACANTILADO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Elipse"/>
          <p:cNvSpPr/>
          <p:nvPr/>
        </p:nvSpPr>
        <p:spPr>
          <a:xfrm>
            <a:off x="571472" y="4214818"/>
            <a:ext cx="3811232" cy="152642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sp3d extrusionH="57150">
              <a:bevelT w="38100" h="38100" prst="relaxedInset"/>
            </a:sp3d>
          </a:bodyPr>
          <a:lstStyle/>
          <a:p>
            <a:pPr algn="ctr">
              <a:defRPr/>
            </a:pPr>
            <a:r>
              <a:rPr lang="es-E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CONSTRUCCIONES DE LA COSTA HECHAS POR EL HOMBRE</a:t>
            </a:r>
          </a:p>
        </p:txBody>
      </p:sp>
      <p:pic>
        <p:nvPicPr>
          <p:cNvPr id="3" name="3 Imagen" descr="URBANIZACION COST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571500"/>
            <a:ext cx="2071687" cy="3244850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4" name="4 Imagen" descr="PUERT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857250"/>
            <a:ext cx="3736975" cy="2428875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5" name="5 Imagen" descr="PASEO MARITIMO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38" y="4000500"/>
            <a:ext cx="2857500" cy="2143125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6" name="5 Rectángulo"/>
          <p:cNvSpPr/>
          <p:nvPr/>
        </p:nvSpPr>
        <p:spPr>
          <a:xfrm>
            <a:off x="1071538" y="571480"/>
            <a:ext cx="2513830" cy="83099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Hoteles y</a:t>
            </a:r>
          </a:p>
          <a:p>
            <a:pPr algn="ctr">
              <a:defRPr/>
            </a:pPr>
            <a:r>
              <a:rPr lang="es-E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urbanizaciones</a:t>
            </a:r>
          </a:p>
        </p:txBody>
      </p:sp>
      <p:sp>
        <p:nvSpPr>
          <p:cNvPr id="7" name="6 Rectángulo"/>
          <p:cNvSpPr/>
          <p:nvPr/>
        </p:nvSpPr>
        <p:spPr>
          <a:xfrm>
            <a:off x="6000760" y="4000504"/>
            <a:ext cx="1713932" cy="83099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Paseos </a:t>
            </a:r>
          </a:p>
          <a:p>
            <a:pPr algn="ctr">
              <a:defRPr/>
            </a:pPr>
            <a:r>
              <a:rPr lang="es-E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marítimos</a:t>
            </a:r>
          </a:p>
        </p:txBody>
      </p:sp>
      <p:sp>
        <p:nvSpPr>
          <p:cNvPr id="8" name="7 Rectángulo"/>
          <p:cNvSpPr/>
          <p:nvPr/>
        </p:nvSpPr>
        <p:spPr>
          <a:xfrm>
            <a:off x="4786314" y="1000108"/>
            <a:ext cx="1375698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Puertos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aristotelizar.com/web/wp-content/2008/11/6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428625"/>
            <a:ext cx="8215313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1692275" y="692150"/>
            <a:ext cx="5543550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FORMAS GLACIARES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3286125"/>
            <a:ext cx="3429000" cy="2571750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 t="13910" b="2628"/>
          <a:stretch>
            <a:fillRect/>
          </a:stretch>
        </p:blipFill>
        <p:spPr bwMode="auto">
          <a:xfrm>
            <a:off x="4572000" y="3286125"/>
            <a:ext cx="3641725" cy="2571750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5" name="4 Rectángulo"/>
          <p:cNvSpPr/>
          <p:nvPr/>
        </p:nvSpPr>
        <p:spPr>
          <a:xfrm>
            <a:off x="1071563" y="785813"/>
            <a:ext cx="7500937" cy="2032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dirty="0">
                <a:latin typeface="Arial Rounded MT Bold" pitchFamily="34" charset="0"/>
              </a:rPr>
              <a:t>El </a:t>
            </a:r>
            <a:r>
              <a:rPr lang="es-E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GLACIAR</a:t>
            </a:r>
            <a:r>
              <a:rPr lang="es-ES" dirty="0">
                <a:latin typeface="Arial Rounded MT Bold" pitchFamily="34" charset="0"/>
              </a:rPr>
              <a:t> es una gruesa masa de hielo que se origina en la superficie</a:t>
            </a:r>
            <a:r>
              <a:rPr lang="es-ES" dirty="0">
                <a:latin typeface="Arial Rounded MT Bold" pitchFamily="34" charset="0"/>
                <a:hlinkClick r:id="rId4" action="ppaction://hlinkfile" tooltip="Corteza terrestre"/>
              </a:rPr>
              <a:t> </a:t>
            </a:r>
            <a:r>
              <a:rPr lang="es-ES" dirty="0">
                <a:latin typeface="Arial Rounded MT Bold" pitchFamily="34" charset="0"/>
              </a:rPr>
              <a:t>terrestre por acumulación, compactación. y recristalización de la nieve, mostrando evidencias de flujo en el pasado o en la actualidad. Su existencia es posible cuando la precipitación anual de nieve supera la evaporada en verano, por lo cual la mayoría se encuentra en zonas cercanas a los polos, aunque existen en otras zonas montañosas.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kalipedia.com/kalipediamedia/geografia/media/200704/17/geogeneral/20070417klpgeogra_57.Ees.SCO.png"/>
          <p:cNvPicPr>
            <a:picLocks noChangeAspect="1" noChangeArrowheads="1"/>
          </p:cNvPicPr>
          <p:nvPr/>
        </p:nvPicPr>
        <p:blipFill>
          <a:blip r:embed="rId2">
            <a:lum bright="-20000" contrast="40000"/>
          </a:blip>
          <a:srcRect l="8456" r="-1475"/>
          <a:stretch>
            <a:fillRect/>
          </a:stretch>
        </p:blipFill>
        <p:spPr bwMode="auto">
          <a:xfrm>
            <a:off x="857250" y="785813"/>
            <a:ext cx="2393950" cy="2786062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785813"/>
            <a:ext cx="3560763" cy="2428875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1269" name="Picture 5" descr="http://www.iescasasviejas.net/salus/SALUS%20DOCUMENTOS/2BHGEHU/vocabulario/circoglacia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643313"/>
            <a:ext cx="3810000" cy="2533650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6" name="5 CuadroTexto"/>
          <p:cNvSpPr txBox="1"/>
          <p:nvPr/>
        </p:nvSpPr>
        <p:spPr>
          <a:xfrm>
            <a:off x="500063" y="4000500"/>
            <a:ext cx="3786187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1400" dirty="0"/>
              <a:t>Un </a:t>
            </a:r>
            <a:r>
              <a:rPr lang="es-ES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CIRCO GLACIAR</a:t>
            </a:r>
            <a:r>
              <a:rPr lang="es-ES" sz="1400" dirty="0"/>
              <a:t> es una cuenca con menos de un kilómetro de ancho, en forma de silla o anfiteatro, situada en la cabecera de un valle glaciar y producida por la acumulación del hielo que, a su vez, da origen a la excavación progresiva de dicho anfiteatro. Se mueve por deslizamiento y esta acción forma, por la abrasión la concavidad rocosa circular o circo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0" y="642938"/>
            <a:ext cx="3524250" cy="2643187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25" y="3571875"/>
            <a:ext cx="2244725" cy="2714625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6" name="Picture 2" descr="http://www.kalipedia.com/kalipediamedia/geografia/media/200704/17/geogeneral/20070417klpgeogra_57.Ees.SCO.png"/>
          <p:cNvPicPr>
            <a:picLocks noChangeAspect="1" noChangeArrowheads="1"/>
          </p:cNvPicPr>
          <p:nvPr/>
        </p:nvPicPr>
        <p:blipFill>
          <a:blip r:embed="rId4">
            <a:lum bright="-20000" contrast="40000"/>
          </a:blip>
          <a:srcRect l="8456" r="-1475"/>
          <a:stretch>
            <a:fillRect/>
          </a:stretch>
        </p:blipFill>
        <p:spPr bwMode="auto">
          <a:xfrm>
            <a:off x="1285875" y="714375"/>
            <a:ext cx="2357438" cy="2743200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7" name="6 Rectángulo"/>
          <p:cNvSpPr/>
          <p:nvPr/>
        </p:nvSpPr>
        <p:spPr>
          <a:xfrm>
            <a:off x="714375" y="4643438"/>
            <a:ext cx="4071938" cy="7381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sz="1400" dirty="0"/>
              <a:t>Las </a:t>
            </a:r>
            <a:r>
              <a:rPr lang="es-ES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ARISTAS</a:t>
            </a:r>
            <a:r>
              <a:rPr lang="es-ES" sz="1400" dirty="0"/>
              <a:t> son crestas sinuosas de bordes agudos o aserrados que se tienen dividiendo dos diferentes circos glaciares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kalipedia.com/kalipediamedia/geografia/media/200704/17/geogeneral/20070417klpgeogra_57.Ees.SCO.png"/>
          <p:cNvPicPr>
            <a:picLocks noChangeAspect="1" noChangeArrowheads="1"/>
          </p:cNvPicPr>
          <p:nvPr/>
        </p:nvPicPr>
        <p:blipFill>
          <a:blip r:embed="rId2">
            <a:lum bright="-20000" contrast="40000"/>
          </a:blip>
          <a:srcRect l="8456" r="-1475"/>
          <a:stretch>
            <a:fillRect/>
          </a:stretch>
        </p:blipFill>
        <p:spPr bwMode="auto">
          <a:xfrm>
            <a:off x="857250" y="785813"/>
            <a:ext cx="2393950" cy="2786062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3" y="714375"/>
            <a:ext cx="3143250" cy="2357438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3316" name="Picture 4" descr="http://geoinfo.amu.edu.pl/wpk/pe/a/harbbook/c_viii/images/geomorph/Car0348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3" y="3286125"/>
            <a:ext cx="2071687" cy="3097213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6" name="5 Rectángulo"/>
          <p:cNvSpPr/>
          <p:nvPr/>
        </p:nvSpPr>
        <p:spPr>
          <a:xfrm>
            <a:off x="642938" y="4286250"/>
            <a:ext cx="4071937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sz="1400" dirty="0"/>
              <a:t>Un </a:t>
            </a:r>
            <a:r>
              <a:rPr lang="es-ES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HORN </a:t>
            </a:r>
            <a:r>
              <a:rPr lang="es-ES" sz="1400" dirty="0"/>
              <a:t>es un pico generalmente de forma piramidal que se desarrolla cuando se varios circos glaciares confluyen en una misma montaña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kalipedia.com/kalipediamedia/geografia/media/200704/17/geogeneral/20070417klpgeogra_57.Ees.SCO.png"/>
          <p:cNvPicPr>
            <a:picLocks noChangeAspect="1" noChangeArrowheads="1"/>
          </p:cNvPicPr>
          <p:nvPr/>
        </p:nvPicPr>
        <p:blipFill>
          <a:blip r:embed="rId2">
            <a:lum bright="-20000" contrast="40000"/>
          </a:blip>
          <a:srcRect l="8456" r="-1475"/>
          <a:stretch>
            <a:fillRect/>
          </a:stretch>
        </p:blipFill>
        <p:spPr bwMode="auto">
          <a:xfrm>
            <a:off x="1000125" y="785813"/>
            <a:ext cx="2393950" cy="2786062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714375"/>
            <a:ext cx="3429000" cy="2570163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4340" name="Picture 4" descr="http://virtual.yosemite.cc.ca.us/ghayes/images/Tiogacirque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571875"/>
            <a:ext cx="3700463" cy="2500313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6" name="5 Rectángulo"/>
          <p:cNvSpPr/>
          <p:nvPr/>
        </p:nvSpPr>
        <p:spPr>
          <a:xfrm>
            <a:off x="428625" y="4071938"/>
            <a:ext cx="4071938" cy="18161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sz="1400" dirty="0"/>
              <a:t>Existe varios tipos de </a:t>
            </a:r>
            <a:r>
              <a:rPr lang="es-ES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LAGOS</a:t>
            </a:r>
            <a:r>
              <a:rPr lang="es-ES" sz="1400" dirty="0"/>
              <a:t>, los más frecuentes son los "de circo", que aprovechan la excavación producida en el circo glaciar.</a:t>
            </a:r>
          </a:p>
          <a:p>
            <a:pPr>
              <a:defRPr/>
            </a:pPr>
            <a:r>
              <a:rPr lang="es-ES" sz="1400" dirty="0"/>
              <a:t>Sin embargo, a lo largo del valle es frecuente también encontrar lagos, bien debido a la barrera que suponen las antiguas morrenas (lagos de morrena), bien aprovechando los múltiples lugares </a:t>
            </a:r>
            <a:r>
              <a:rPr lang="es-ES" sz="1400" dirty="0" err="1"/>
              <a:t>sobreescavados</a:t>
            </a:r>
            <a:r>
              <a:rPr lang="es-ES" sz="1400" dirty="0"/>
              <a:t> a causa del hielo.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kalipedia.com/kalipediamedia/geografia/media/200704/17/geogeneral/20070417klpgeogra_57.Ees.SCO.png"/>
          <p:cNvPicPr>
            <a:picLocks noChangeAspect="1" noChangeArrowheads="1"/>
          </p:cNvPicPr>
          <p:nvPr/>
        </p:nvPicPr>
        <p:blipFill>
          <a:blip r:embed="rId2">
            <a:lum bright="-20000" contrast="40000"/>
          </a:blip>
          <a:srcRect l="8456" r="-1475"/>
          <a:stretch>
            <a:fillRect/>
          </a:stretch>
        </p:blipFill>
        <p:spPr bwMode="auto">
          <a:xfrm>
            <a:off x="1000125" y="785813"/>
            <a:ext cx="2393950" cy="2786062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5363" name="Picture 2" descr="http://www.lakedistrict.gov.uk/honist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3" y="642938"/>
            <a:ext cx="2857500" cy="2733675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3571875"/>
            <a:ext cx="3429000" cy="2571750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6" name="5 Rectángulo"/>
          <p:cNvSpPr/>
          <p:nvPr/>
        </p:nvSpPr>
        <p:spPr>
          <a:xfrm>
            <a:off x="500063" y="4071938"/>
            <a:ext cx="3929062" cy="1600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sz="1400" dirty="0"/>
              <a:t>Antes de la glaciación los valles de montaña </a:t>
            </a:r>
            <a:r>
              <a:rPr lang="es-ES" sz="1400" dirty="0" err="1"/>
              <a:t>tenian</a:t>
            </a:r>
            <a:r>
              <a:rPr lang="es-ES" sz="1400" dirty="0"/>
              <a:t> una característica forma de V, producida por la erosión del agua en la vertical. Sin embargo, durante la glaciación esos valles se ensanchan y ahondan, lo que da lugar a la creación de un </a:t>
            </a:r>
            <a:r>
              <a:rPr lang="es-ES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VALLE GLACIAR EN FORMA DE U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500063"/>
            <a:ext cx="7858125" cy="588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1692275" y="692150"/>
            <a:ext cx="5543550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FORMAS FLUVIALES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www.geologia.uson.mx/academicos/grijalva/ambientesfluviales/introduccion_archivos/image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0" y="857250"/>
            <a:ext cx="3071813" cy="218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4" descr="http://www.geo.uu.nl/fg/palaeogeography/pictures/results_fluvialstyle/02_Meanderende_rivi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3357563"/>
            <a:ext cx="3335338" cy="2500312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7412" name="Picture 8" descr="http://www.geo.uu.nl/fg/palaeogeography/pictures/results_avulsions/02_Anastomoseren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4000500"/>
            <a:ext cx="3536950" cy="2214563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7413" name="Picture 10" descr="http://www.teara.govt.nz/files/p18195gn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0" y="571500"/>
            <a:ext cx="2633663" cy="3194050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6" name="5 CuadroTexto"/>
          <p:cNvSpPr txBox="1"/>
          <p:nvPr/>
        </p:nvSpPr>
        <p:spPr>
          <a:xfrm>
            <a:off x="714375" y="571500"/>
            <a:ext cx="35718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FORMAS DE CANALES FLUVIALES</a:t>
            </a:r>
            <a:endParaRPr lang="es-E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785813" y="3429000"/>
            <a:ext cx="14287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MEÁNDRICO</a:t>
            </a:r>
            <a:endParaRPr lang="es-E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357938" y="642938"/>
            <a:ext cx="14287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TRENZADO</a:t>
            </a:r>
            <a:endParaRPr lang="es-E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5929313" y="4071938"/>
            <a:ext cx="192881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ANASTOMOSADO</a:t>
            </a:r>
            <a:endParaRPr lang="es-E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astro.lsa.umich.edu/undergrad/Labs/MarsGeo/MissippiDelt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571500"/>
            <a:ext cx="3043237" cy="2786063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8435" name="Picture 4" descr="http://pescaprofesional.net/wp-content/uploads/2010/01/DELTA-DEL-NILO.jpg"/>
          <p:cNvPicPr>
            <a:picLocks noChangeAspect="1" noChangeArrowheads="1"/>
          </p:cNvPicPr>
          <p:nvPr/>
        </p:nvPicPr>
        <p:blipFill>
          <a:blip r:embed="rId3"/>
          <a:srcRect b="7394"/>
          <a:stretch>
            <a:fillRect/>
          </a:stretch>
        </p:blipFill>
        <p:spPr bwMode="auto">
          <a:xfrm>
            <a:off x="3857625" y="714375"/>
            <a:ext cx="4605338" cy="3351213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8436" name="Picture 6" descr="http://www.eduspace.esa.int/subdocument/images/large_delt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" y="3571875"/>
            <a:ext cx="2965450" cy="2714625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5" name="4 Rectángulo"/>
          <p:cNvSpPr/>
          <p:nvPr/>
        </p:nvSpPr>
        <p:spPr>
          <a:xfrm>
            <a:off x="4357688" y="4643438"/>
            <a:ext cx="3786187" cy="14779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dirty="0">
                <a:latin typeface="Arial Rounded MT Bold" pitchFamily="34" charset="0"/>
              </a:rPr>
              <a:t>Los </a:t>
            </a:r>
            <a:r>
              <a:rPr lang="es-E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DELTAS</a:t>
            </a:r>
            <a:r>
              <a:rPr lang="es-ES" dirty="0">
                <a:latin typeface="Arial Rounded MT Bold" pitchFamily="34" charset="0"/>
              </a:rPr>
              <a:t> se forman en las desembocaduras de ríos por la acumulación de materiales hasta formar la penetración de tierra en el mar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reviewearthscience.com/subjects/es/review/100ill/images/7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1214438"/>
            <a:ext cx="6816725" cy="4857750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3" name="1 CuadroTexto"/>
          <p:cNvSpPr txBox="1">
            <a:spLocks noChangeArrowheads="1"/>
          </p:cNvSpPr>
          <p:nvPr/>
        </p:nvSpPr>
        <p:spPr bwMode="auto">
          <a:xfrm>
            <a:off x="2357438" y="571500"/>
            <a:ext cx="42148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E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PATRÓN DE DRENAJE FLUVIAL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www.uwsp.edu/geO/faculty/ozsvath/images/natural_levees.jpg"/>
          <p:cNvPicPr>
            <a:picLocks noChangeAspect="1" noChangeArrowheads="1"/>
          </p:cNvPicPr>
          <p:nvPr/>
        </p:nvPicPr>
        <p:blipFill>
          <a:blip r:embed="rId2"/>
          <a:srcRect b="3362"/>
          <a:stretch>
            <a:fillRect/>
          </a:stretch>
        </p:blipFill>
        <p:spPr bwMode="auto">
          <a:xfrm>
            <a:off x="928688" y="714375"/>
            <a:ext cx="7180262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4" descr="http://web.mst.edu/~rogersda/levees/press&amp;siever13.1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3500438"/>
            <a:ext cx="3087688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6" descr="http://images.publicradio.org/content/2008/07/08/20080708_missouri_river_3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5" y="3500438"/>
            <a:ext cx="3784600" cy="2571750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1071563"/>
            <a:ext cx="7615237" cy="4929187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642938"/>
            <a:ext cx="3895725" cy="2619375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22531" name="Picture 14" descr="http://www.fgmorph.com/images/09/09_07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3571875"/>
            <a:ext cx="3740150" cy="2493963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40964" name="Picture 16" descr="http://www.texasbeyondhistory.net/beene/digging/images/floodplai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88" y="571500"/>
            <a:ext cx="325755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4786313" y="3929063"/>
            <a:ext cx="3786187" cy="15700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sz="1600" dirty="0">
                <a:latin typeface="Arial Rounded MT Bold" pitchFamily="34" charset="0"/>
              </a:rPr>
              <a:t>La </a:t>
            </a:r>
            <a:r>
              <a:rPr lang="es-ES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PLANICIE DE INUNDACIÓN </a:t>
            </a:r>
            <a:r>
              <a:rPr lang="es-ES" sz="1600" dirty="0">
                <a:latin typeface="Arial Rounded MT Bold" pitchFamily="34" charset="0"/>
              </a:rPr>
              <a:t>es un área relativamente plana que se encuentra adyacente a la corriente de los ríos y que frecuentemente es cubierta por el agua durante las inundaciones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/>
          <p:cNvPicPr>
            <a:picLocks noChangeAspect="1" noChangeArrowheads="1"/>
          </p:cNvPicPr>
          <p:nvPr/>
        </p:nvPicPr>
        <p:blipFill>
          <a:blip r:embed="rId2"/>
          <a:srcRect l="29883" t="28564" b="6616"/>
          <a:stretch>
            <a:fillRect/>
          </a:stretch>
        </p:blipFill>
        <p:spPr bwMode="auto">
          <a:xfrm>
            <a:off x="785813" y="642938"/>
            <a:ext cx="7643812" cy="5653087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canadiancounty.org/county/offices/flood%20plain/floodplain%20mgmt%20101/Chapter6/Fig-6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0" y="571500"/>
            <a:ext cx="7500938" cy="5626100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uregina.ca/~sauchyn/geog323/2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714375"/>
            <a:ext cx="3155950" cy="2357438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26627" name="Picture 4" descr="http://www.smate.wwu.edu/teched/geology/GeoHaz/vo-Mt-Pin-lahars/vo-Mt-Pin-lahars-01.JPG"/>
          <p:cNvPicPr>
            <a:picLocks noChangeAspect="1" noChangeArrowheads="1"/>
          </p:cNvPicPr>
          <p:nvPr/>
        </p:nvPicPr>
        <p:blipFill>
          <a:blip r:embed="rId3"/>
          <a:srcRect l="1758" t="2637" b="5041"/>
          <a:stretch>
            <a:fillRect/>
          </a:stretch>
        </p:blipFill>
        <p:spPr bwMode="auto">
          <a:xfrm>
            <a:off x="4143375" y="785813"/>
            <a:ext cx="3990975" cy="2500312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26628" name="Picture 6" descr="http://upload.wikimedia.org/wikipedia/en/b/bb/Unpaired_stream_terrac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" y="3571875"/>
            <a:ext cx="4830763" cy="2643188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6" name="5 CuadroTexto"/>
          <p:cNvSpPr txBox="1"/>
          <p:nvPr/>
        </p:nvSpPr>
        <p:spPr>
          <a:xfrm>
            <a:off x="5643563" y="3643313"/>
            <a:ext cx="3143250" cy="2462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1400" dirty="0">
                <a:latin typeface="Arial Rounded MT Bold" pitchFamily="34" charset="0"/>
              </a:rPr>
              <a:t>Las </a:t>
            </a:r>
            <a:r>
              <a:rPr lang="es-ES" sz="1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TERRAZAS FLUVIALES </a:t>
            </a:r>
            <a:r>
              <a:rPr lang="es-ES" sz="1400" dirty="0">
                <a:latin typeface="Arial Rounded MT Bold" pitchFamily="34" charset="0"/>
              </a:rPr>
              <a:t>constituyen pequeñas plataformas o mesas construidas en un valle fluvial por los propios sedimentos del río que se depositan a los lados del cauce en los lugares en los que la pendiente del mismo se hace menor, con lo que su capacidad de arrastre también se hace menor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 descr="http://www.indiana.edu/~g105lab/images/gaia_chapter_12/terrac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285875"/>
            <a:ext cx="7534275" cy="464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5072063" y="1643063"/>
            <a:ext cx="2854325" cy="6461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DESARROLLO DE LAS </a:t>
            </a:r>
          </a:p>
          <a:p>
            <a:pPr>
              <a:defRPr/>
            </a:pPr>
            <a:r>
              <a:rPr lang="es-E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TERRAZAS FLUVIALES </a:t>
            </a:r>
            <a:endParaRPr lang="es-E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adcensanche.es/images/volc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428625"/>
            <a:ext cx="800100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1692275" y="692150"/>
            <a:ext cx="5543550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FORMAS VOLCÁNICAS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 descr="http://4.bp.blogspot.com/_TWjMiXYtncE/SJjgHJ4NwbI/AAAAAAAAAOQ/3b3AFiAqFwk/s320/5+de+agosto+visur+10++volcan_estructura0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1143000"/>
            <a:ext cx="4286250" cy="4746625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4" name="3 CuadroTexto"/>
          <p:cNvSpPr txBox="1"/>
          <p:nvPr/>
        </p:nvSpPr>
        <p:spPr>
          <a:xfrm>
            <a:off x="785813" y="642938"/>
            <a:ext cx="39512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ESTRUCTURA DE UN VOLCÁN</a:t>
            </a:r>
          </a:p>
        </p:txBody>
      </p:sp>
      <p:pic>
        <p:nvPicPr>
          <p:cNvPr id="47108" name="Picture 6" descr="http://mx.kalipedia.com/kalipediamedia/cienciasnaturales/media/200704/17/tierrayuniverso/20070417klpcnatun_132.Ees.SC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75" y="1500188"/>
            <a:ext cx="1514475" cy="451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Picture 8" descr="http://www.educa.madrid.org/web/ies.alonsoquijano.alcala/carpetas/quienes/departamentos/ccnn/web_1_ciclo_ESO/2eso/images/tema10/lapill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38" y="3357563"/>
            <a:ext cx="1622425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0" name="Picture 10" descr="http://www.educa.madrid.org/web/ies.alonsoquijano.alcala/carpetas/quienes/departamentos/ccnn/web_1_ciclo_ESO/2eso/images/tema10/bombas_volcanica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29438" y="1785938"/>
            <a:ext cx="1643062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1" name="Picture 12" descr="http://www.educa.madrid.org/web/ies.alonsoquijano.alcala/carpetas/quienes/departamentos/ccnn/web_1_ciclo_ESO/2eso/images/tema10/Ceniza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29438" y="5000625"/>
            <a:ext cx="1643062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5857875" y="642938"/>
            <a:ext cx="22860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PRODUCTOS VOLCÁNICOS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upload.wikimedia.org/wikipedia/commons/8/89/Shield_volcano_lm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63" y="1143000"/>
            <a:ext cx="26193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642938" y="4071938"/>
            <a:ext cx="4572000" cy="14779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dirty="0"/>
              <a:t>Un </a:t>
            </a:r>
            <a:r>
              <a:rPr lang="es-E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VOLCÁN EN ESCUDO </a:t>
            </a:r>
            <a:r>
              <a:rPr lang="es-ES" dirty="0"/>
              <a:t>es un volcán de grandes dimensiones y está formado a partir de las capas de sucesivas erupciones basálticas fluidas, por este motivo tienen una pendiente suave.</a:t>
            </a:r>
          </a:p>
        </p:txBody>
      </p:sp>
      <p:pic>
        <p:nvPicPr>
          <p:cNvPr id="49156" name="Picture 4" descr="http://geotres.aprenderapensar.net/files/2010/02/Kilauea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0" y="642938"/>
            <a:ext cx="3276600" cy="3065462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49158" name="Picture 6" descr="http://blog.destinia.com/wp-content/uploads/2008/02/hawai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75" y="4000500"/>
            <a:ext cx="3160713" cy="2136775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centros3.pntic.mec.es/cp.valvanera/volcanes/foma/e-estratovolc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500063"/>
            <a:ext cx="3500437" cy="299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500063" y="3786188"/>
            <a:ext cx="4572000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sz="1600" dirty="0">
                <a:latin typeface="Arial Rounded MT Bold" pitchFamily="34" charset="0"/>
              </a:rPr>
              <a:t>Un </a:t>
            </a:r>
            <a:r>
              <a:rPr lang="es-ES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ESTRATOVOLCÁN </a:t>
            </a:r>
            <a:r>
              <a:rPr lang="es-ES" sz="1600" dirty="0">
                <a:latin typeface="Arial Rounded MT Bold" pitchFamily="34" charset="0"/>
              </a:rPr>
              <a:t>es un tipo de volcán cónico y de gran altura, compuesto por múltiples capas de lava endurecida, piroclastos alternantes (surgidos por una alternancia de épocas de actividad explosiva y de corrientes de lava fluida) y cenizas volcánicas.</a:t>
            </a:r>
            <a:r>
              <a:rPr lang="es-ES" sz="1600" baseline="30000" dirty="0">
                <a:latin typeface="Arial Rounded MT Bold" pitchFamily="34" charset="0"/>
              </a:rPr>
              <a:t> </a:t>
            </a:r>
            <a:r>
              <a:rPr lang="es-ES" sz="1600" dirty="0">
                <a:latin typeface="Arial Rounded MT Bold" pitchFamily="34" charset="0"/>
              </a:rPr>
              <a:t>Estos volcanes están caracterizados por un perfil escarpado y erupciones periódicas y explosivas</a:t>
            </a:r>
          </a:p>
        </p:txBody>
      </p:sp>
      <p:pic>
        <p:nvPicPr>
          <p:cNvPr id="50180" name="Picture 4" descr="http://www.visitchile.com/imagenes/hi/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5" y="928688"/>
            <a:ext cx="3362325" cy="2214562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49157" name="4 Rectángulo"/>
          <p:cNvSpPr>
            <a:spLocks noChangeArrowheads="1"/>
          </p:cNvSpPr>
          <p:nvPr/>
        </p:nvSpPr>
        <p:spPr bwMode="auto">
          <a:xfrm>
            <a:off x="5500688" y="642938"/>
            <a:ext cx="25892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200" b="1">
                <a:latin typeface="Arial Rounded MT Bold" pitchFamily="34" charset="0"/>
              </a:rPr>
              <a:t>Nevado Ojos del Salado  (Chile)</a:t>
            </a:r>
            <a:endParaRPr lang="es-ES" sz="1200">
              <a:latin typeface="Arial Rounded MT Bold" pitchFamily="34" charset="0"/>
            </a:endParaRPr>
          </a:p>
        </p:txBody>
      </p:sp>
      <p:pic>
        <p:nvPicPr>
          <p:cNvPr id="50182" name="Picture 6" descr="http://img7.imageshack.us/img7/783/izalcoaerea7at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88" y="3857625"/>
            <a:ext cx="3586162" cy="2357438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49159" name="6 Rectángulo"/>
          <p:cNvSpPr>
            <a:spLocks noChangeArrowheads="1"/>
          </p:cNvSpPr>
          <p:nvPr/>
        </p:nvSpPr>
        <p:spPr bwMode="auto">
          <a:xfrm>
            <a:off x="5500688" y="3500438"/>
            <a:ext cx="23812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200" b="1">
                <a:latin typeface="Arial Rounded MT Bold" pitchFamily="34" charset="0"/>
              </a:rPr>
              <a:t>volcán de Izalco (El Salvador)</a:t>
            </a:r>
            <a:endParaRPr lang="es-ES" sz="120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 descr="http://americancivilwar.com/volcano/pictures/cinder_cone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3" y="1214438"/>
            <a:ext cx="3333750" cy="2085975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50179" name="3 Rectángulo"/>
          <p:cNvSpPr>
            <a:spLocks noChangeArrowheads="1"/>
          </p:cNvSpPr>
          <p:nvPr/>
        </p:nvSpPr>
        <p:spPr bwMode="auto">
          <a:xfrm>
            <a:off x="5357813" y="857250"/>
            <a:ext cx="17129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200" b="1">
                <a:latin typeface="Arial Rounded MT Bold" pitchFamily="34" charset="0"/>
              </a:rPr>
              <a:t>Red Cone, California</a:t>
            </a:r>
            <a:endParaRPr lang="es-ES" sz="1200">
              <a:latin typeface="Arial Rounded MT Bold" pitchFamily="34" charset="0"/>
            </a:endParaRPr>
          </a:p>
        </p:txBody>
      </p:sp>
      <p:pic>
        <p:nvPicPr>
          <p:cNvPr id="51206" name="Picture 6" descr="http://americancivilwar.com/volcano/pictures/cinder_cone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4071938"/>
            <a:ext cx="3333750" cy="2085975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9" name="8 Rectángulo"/>
          <p:cNvSpPr/>
          <p:nvPr/>
        </p:nvSpPr>
        <p:spPr>
          <a:xfrm>
            <a:off x="5357813" y="3714750"/>
            <a:ext cx="1679575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1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Pu`u</a:t>
            </a:r>
            <a:r>
              <a:rPr lang="es-E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s-ES" sz="1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ka</a:t>
            </a:r>
            <a:r>
              <a:rPr lang="es-E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Pele, </a:t>
            </a:r>
            <a:r>
              <a:rPr lang="es-ES" sz="1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Hawaii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571500" y="3286125"/>
            <a:ext cx="3714750" cy="25860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dirty="0">
                <a:latin typeface="Arial Rounded MT Bold" pitchFamily="34" charset="0"/>
              </a:rPr>
              <a:t>En un </a:t>
            </a:r>
            <a:r>
              <a:rPr lang="es-E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VOLCÁN PELEANO </a:t>
            </a:r>
            <a:r>
              <a:rPr lang="es-ES" dirty="0">
                <a:latin typeface="Arial Rounded MT Bold" pitchFamily="34" charset="0"/>
              </a:rPr>
              <a:t>se</a:t>
            </a:r>
            <a:r>
              <a:rPr lang="es-ES" b="1" dirty="0">
                <a:latin typeface="Arial Rounded MT Bold" pitchFamily="34" charset="0"/>
              </a:rPr>
              <a:t> </a:t>
            </a:r>
            <a:r>
              <a:rPr lang="es-ES" dirty="0">
                <a:latin typeface="Arial Rounded MT Bold" pitchFamily="34" charset="0"/>
              </a:rPr>
              <a:t>tiene un magma muy viscoso, los gases escapan con dificultad, por lo que originan erupciones muy explosivas y la lava sale prácticamente sólida. Erupción explosiva con emisiones de violentos flujos </a:t>
            </a:r>
            <a:r>
              <a:rPr lang="es-ES" dirty="0" err="1">
                <a:latin typeface="Arial Rounded MT Bold" pitchFamily="34" charset="0"/>
              </a:rPr>
              <a:t>piroclásticos</a:t>
            </a:r>
            <a:endParaRPr lang="es-ES" dirty="0">
              <a:latin typeface="Arial Rounded MT Bold" pitchFamily="34" charset="0"/>
            </a:endParaRPr>
          </a:p>
        </p:txBody>
      </p:sp>
      <p:pic>
        <p:nvPicPr>
          <p:cNvPr id="50183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813" y="1000125"/>
            <a:ext cx="316230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428</TotalTime>
  <Words>1068</Words>
  <Application>Microsoft Office PowerPoint</Application>
  <PresentationFormat>Presentación en pantalla (4:3)</PresentationFormat>
  <Paragraphs>151</Paragraphs>
  <Slides>44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45" baseType="lpstr">
      <vt:lpstr>Aspecto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Jose Alfredo Ochoa</dc:creator>
  <cp:lastModifiedBy>Dell</cp:lastModifiedBy>
  <cp:revision>46</cp:revision>
  <dcterms:created xsi:type="dcterms:W3CDTF">2010-07-07T23:55:47Z</dcterms:created>
  <dcterms:modified xsi:type="dcterms:W3CDTF">2014-09-22T16:31:23Z</dcterms:modified>
</cp:coreProperties>
</file>