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6" r:id="rId3"/>
    <p:sldId id="277" r:id="rId4"/>
    <p:sldId id="278" r:id="rId5"/>
    <p:sldId id="258" r:id="rId6"/>
    <p:sldId id="259" r:id="rId7"/>
    <p:sldId id="264" r:id="rId8"/>
    <p:sldId id="265" r:id="rId9"/>
    <p:sldId id="266" r:id="rId10"/>
    <p:sldId id="267" r:id="rId11"/>
    <p:sldId id="269" r:id="rId12"/>
    <p:sldId id="270" r:id="rId13"/>
    <p:sldId id="260" r:id="rId14"/>
    <p:sldId id="261" r:id="rId15"/>
    <p:sldId id="262" r:id="rId16"/>
    <p:sldId id="263" r:id="rId17"/>
    <p:sldId id="271" r:id="rId18"/>
    <p:sldId id="279" r:id="rId19"/>
    <p:sldId id="272" r:id="rId20"/>
    <p:sldId id="273" r:id="rId21"/>
    <p:sldId id="274" r:id="rId22"/>
    <p:sldId id="275" r:id="rId23"/>
    <p:sldId id="280" r:id="rId24"/>
    <p:sldId id="281" r:id="rId25"/>
    <p:sldId id="282" r:id="rId26"/>
    <p:sldId id="283" r:id="rId27"/>
    <p:sldId id="284" r:id="rId28"/>
    <p:sldId id="285" r:id="rId29"/>
    <p:sldId id="287" r:id="rId30"/>
    <p:sldId id="288" r:id="rId31"/>
    <p:sldId id="289" r:id="rId3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FE70A-87C8-4BFE-AAF8-D0DB22CBC30B}" type="datetimeFigureOut">
              <a:rPr lang="es-MX" smtClean="0"/>
              <a:pPr/>
              <a:t>22/09/2014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16226F-86AF-42D6-A60B-AF975C1C942F}" type="slidenum">
              <a:rPr lang="es-MX" smtClean="0"/>
              <a:pPr/>
              <a:t>‹Nº›</a:t>
            </a:fld>
            <a:endParaRPr lang="es-MX"/>
          </a:p>
        </p:txBody>
      </p:sp>
    </p:spTree>
    <p:extLst>
      <p:ext uri="{BB962C8B-B14F-4D97-AF65-F5344CB8AC3E}">
        <p14:creationId xmlns:p14="http://schemas.microsoft.com/office/powerpoint/2010/main" val="405639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C042DF64-1CCA-4003-8092-6AFDB8C61734}" type="slidenum">
              <a:rPr lang="en-US" sz="1200" smtClean="0">
                <a:latin typeface="Times New Roman" pitchFamily="18" charset="0"/>
              </a:rPr>
              <a:pPr/>
              <a:t>11</a:t>
            </a:fld>
            <a:endParaRPr lang="en-US" sz="120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F3FB0326-9957-475D-AAD8-584628FEE7F5}" type="slidenum">
              <a:rPr lang="en-US" sz="1200" smtClean="0">
                <a:latin typeface="Times New Roman" pitchFamily="18" charset="0"/>
              </a:rPr>
              <a:pPr/>
              <a:t>12</a:t>
            </a:fld>
            <a:endParaRPr lang="en-US"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fld id="{879532F9-6D29-4A87-AB5C-F1C1E13614B0}" type="slidenum">
              <a:rPr lang="en-US" sz="1200" smtClean="0">
                <a:latin typeface="Times New Roman" pitchFamily="18" charset="0"/>
              </a:rPr>
              <a:pPr/>
              <a:t>20</a:t>
            </a:fld>
            <a:endParaRPr 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89C54FB8-C6E6-43E6-A96C-4ED79A916E9F}" type="slidenum">
              <a:rPr lang="en-US"/>
              <a:pPr eaLnBrk="1" hangingPunct="1"/>
              <a:t>24</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02083E64-A65D-4810-B3E3-6F79D00AE9B0}" type="slidenum">
              <a:rPr lang="en-US"/>
              <a:pPr eaLnBrk="1" hangingPunct="1"/>
              <a:t>25</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D69C8175-775E-47FE-996A-3936D1138C51}" type="slidenum">
              <a:rPr lang="en-US"/>
              <a:pPr eaLnBrk="1" hangingPunct="1"/>
              <a:t>26</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2D333A4F-4992-4575-9A27-61EFFA76E343}" type="slidenum">
              <a:rPr lang="en-US"/>
              <a:pPr eaLnBrk="1" hangingPunct="1"/>
              <a:t>27</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E6FB555E-E7F1-455E-9199-FD92DB068D11}" type="slidenum">
              <a:rPr lang="en-US"/>
              <a:pPr eaLnBrk="1" hangingPunct="1"/>
              <a:t>28</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84E7CCFB-CEE3-4740-BD85-61E6E99B8A35}" type="slidenum">
              <a:rPr lang="en-US"/>
              <a:pPr eaLnBrk="1" hangingPunct="1"/>
              <a:t>29</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A5437F41-EC8B-4042-8430-C12687A958B1}" type="slidenum">
              <a:rPr lang="en-US"/>
              <a:pPr eaLnBrk="1" hangingPunct="1"/>
              <a:t>30</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FF947A55-0E67-44F8-BE50-32C35D8377A1}" type="slidenum">
              <a:rPr lang="en-US"/>
              <a:pPr eaLnBrk="1" hangingPunct="1"/>
              <a:t>31</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2206C0CD-EBFD-4A9C-9338-118FAAAE4D9C}" type="datetimeFigureOut">
              <a:rPr lang="es-ES"/>
              <a:pPr>
                <a:defRPr/>
              </a:pPr>
              <a:t>22/09/2014</a:t>
            </a:fld>
            <a:endParaRPr lang="es-ES"/>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10 Marcador de número de diapositiva"/>
          <p:cNvSpPr>
            <a:spLocks noGrp="1"/>
          </p:cNvSpPr>
          <p:nvPr>
            <p:ph type="sldNum" sz="quarter" idx="12"/>
          </p:nvPr>
        </p:nvSpPr>
        <p:spPr/>
        <p:txBody>
          <a:bodyPr/>
          <a:lstStyle>
            <a:lvl1pPr>
              <a:defRPr/>
            </a:lvl1pPr>
            <a:extLst/>
          </a:lstStyle>
          <a:p>
            <a:pPr>
              <a:defRPr/>
            </a:pPr>
            <a:fld id="{4117D78D-D77F-47D0-A678-68EDF2985BAF}"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475EAE14-B963-42DB-B33A-24CF38982491}"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1B24C41B-357E-44F5-8D77-63276CB30812}"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C9C2D45F-50D7-433D-80AF-058675931918}" type="datetimeFigureOut">
              <a:rPr lang="es-ES"/>
              <a:pPr>
                <a:defRPr/>
              </a:pPr>
              <a:t>22/09/2014</a:t>
            </a:fld>
            <a:endParaRPr lang="es-ES"/>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45559E29-42CC-4828-B615-6D515C93B31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5C93F1B1-8353-4390-8479-4DC961BFF3A2}" type="datetimeFigureOut">
              <a:rPr lang="es-ES"/>
              <a:pPr>
                <a:defRPr/>
              </a:pPr>
              <a:t>22/09/2014</a:t>
            </a:fld>
            <a:endParaRPr lang="es-ES"/>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0DF4BE1E-68B2-45BD-94D7-E30C975D0E7F}"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066847C2-7542-4E48-9465-12AFECD0F68B}" type="datetimeFigureOut">
              <a:rPr lang="es-ES"/>
              <a:pPr>
                <a:defRPr/>
              </a:pPr>
              <a:t>22/09/2014</a:t>
            </a:fld>
            <a:endParaRPr lang="es-ES"/>
          </a:p>
        </p:txBody>
      </p:sp>
      <p:sp>
        <p:nvSpPr>
          <p:cNvPr id="8" name="17 Marcador de pie de página"/>
          <p:cNvSpPr>
            <a:spLocks noGrp="1"/>
          </p:cNvSpPr>
          <p:nvPr>
            <p:ph type="ftr" sz="quarter" idx="11"/>
          </p:nvPr>
        </p:nvSpPr>
        <p:spPr/>
        <p:txBody>
          <a:bodyPr/>
          <a:lstStyle>
            <a:lvl1pPr>
              <a:defRPr/>
            </a:lvl1pPr>
          </a:lstStyle>
          <a:p>
            <a:pPr>
              <a:defRPr/>
            </a:pPr>
            <a:endParaRPr lang="es-ES"/>
          </a:p>
        </p:txBody>
      </p:sp>
      <p:sp>
        <p:nvSpPr>
          <p:cNvPr id="9" name="4 Marcador de número de diapositiva"/>
          <p:cNvSpPr>
            <a:spLocks noGrp="1"/>
          </p:cNvSpPr>
          <p:nvPr>
            <p:ph type="sldNum" sz="quarter" idx="12"/>
          </p:nvPr>
        </p:nvSpPr>
        <p:spPr/>
        <p:txBody>
          <a:bodyPr/>
          <a:lstStyle>
            <a:lvl1pPr>
              <a:defRPr/>
            </a:lvl1pPr>
          </a:lstStyle>
          <a:p>
            <a:pPr>
              <a:defRPr/>
            </a:pPr>
            <a:fld id="{0B007FD4-0843-49E3-B590-8BAC30A88295}"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B1B3F173-F5BD-4A1D-9C2B-43AEAC9B4BCF}" type="datetimeFigureOut">
              <a:rPr lang="es-ES"/>
              <a:pPr>
                <a:defRPr/>
              </a:pPr>
              <a:t>22/09/2014</a:t>
            </a:fld>
            <a:endParaRPr lang="es-ES"/>
          </a:p>
        </p:txBody>
      </p:sp>
      <p:sp>
        <p:nvSpPr>
          <p:cNvPr id="4" name="17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p:txBody>
          <a:bodyPr/>
          <a:lstStyle>
            <a:lvl1pPr>
              <a:defRPr/>
            </a:lvl1pPr>
          </a:lstStyle>
          <a:p>
            <a:pPr>
              <a:defRPr/>
            </a:pPr>
            <a:fld id="{E305C5B1-DA34-4DBB-91A9-A683F07C1A47}"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Marcador de fecha"/>
          <p:cNvSpPr>
            <a:spLocks noGrp="1"/>
          </p:cNvSpPr>
          <p:nvPr>
            <p:ph type="dt" sz="half" idx="10"/>
          </p:nvPr>
        </p:nvSpPr>
        <p:spPr/>
        <p:txBody>
          <a:bodyPr/>
          <a:lstStyle>
            <a:lvl1pPr>
              <a:defRPr/>
            </a:lvl1pPr>
            <a:extLst/>
          </a:lstStyle>
          <a:p>
            <a:pPr>
              <a:defRPr/>
            </a:pPr>
            <a:fld id="{6FDFAC0F-2A57-43F0-8C4B-57A1754D45EE}" type="datetimeFigureOut">
              <a:rPr lang="es-ES"/>
              <a:pPr>
                <a:defRPr/>
              </a:pPr>
              <a:t>22/09/2014</a:t>
            </a:fld>
            <a:endParaRPr lang="es-ES"/>
          </a:p>
        </p:txBody>
      </p:sp>
      <p:sp>
        <p:nvSpPr>
          <p:cNvPr id="4" name="2 Marcador de pie de página"/>
          <p:cNvSpPr>
            <a:spLocks noGrp="1"/>
          </p:cNvSpPr>
          <p:nvPr>
            <p:ph type="ftr" sz="quarter" idx="11"/>
          </p:nvPr>
        </p:nvSpPr>
        <p:spPr/>
        <p:txBody>
          <a:bodyPr/>
          <a:lstStyle>
            <a:lvl1pPr>
              <a:defRPr/>
            </a:lvl1pPr>
            <a:extLst/>
          </a:lstStyle>
          <a:p>
            <a:pPr>
              <a:defRPr/>
            </a:pPr>
            <a:endParaRPr lang="es-ES"/>
          </a:p>
        </p:txBody>
      </p:sp>
      <p:sp>
        <p:nvSpPr>
          <p:cNvPr id="5" name="3 Marcador de número de diapositiva"/>
          <p:cNvSpPr>
            <a:spLocks noGrp="1"/>
          </p:cNvSpPr>
          <p:nvPr>
            <p:ph type="sldNum" sz="quarter" idx="12"/>
          </p:nvPr>
        </p:nvSpPr>
        <p:spPr/>
        <p:txBody>
          <a:bodyPr/>
          <a:lstStyle>
            <a:lvl1pPr>
              <a:defRPr/>
            </a:lvl1pPr>
            <a:extLst/>
          </a:lstStyle>
          <a:p>
            <a:pPr>
              <a:defRPr/>
            </a:pPr>
            <a:fld id="{94991BE1-29C1-4096-87B5-AFBD457EF3B1}"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10548E90-9FD5-4981-868C-A64B11B7958D}" type="datetimeFigureOut">
              <a:rPr lang="es-ES"/>
              <a:pPr>
                <a:defRPr/>
              </a:pPr>
              <a:t>22/09/2014</a:t>
            </a:fld>
            <a:endParaRPr lang="es-ES"/>
          </a:p>
        </p:txBody>
      </p:sp>
      <p:sp>
        <p:nvSpPr>
          <p:cNvPr id="6" name="17 Marcador de pie de página"/>
          <p:cNvSpPr>
            <a:spLocks noGrp="1"/>
          </p:cNvSpPr>
          <p:nvPr>
            <p:ph type="ftr" sz="quarter" idx="11"/>
          </p:nvPr>
        </p:nvSpPr>
        <p:spPr/>
        <p:txBody>
          <a:bodyPr/>
          <a:lstStyle>
            <a:lvl1pPr>
              <a:defRPr/>
            </a:lvl1pPr>
          </a:lstStyle>
          <a:p>
            <a:pPr>
              <a:defRPr/>
            </a:pPr>
            <a:endParaRPr lang="es-ES"/>
          </a:p>
        </p:txBody>
      </p:sp>
      <p:sp>
        <p:nvSpPr>
          <p:cNvPr id="7" name="4 Marcador de número de diapositiva"/>
          <p:cNvSpPr>
            <a:spLocks noGrp="1"/>
          </p:cNvSpPr>
          <p:nvPr>
            <p:ph type="sldNum" sz="quarter" idx="12"/>
          </p:nvPr>
        </p:nvSpPr>
        <p:spPr/>
        <p:txBody>
          <a:bodyPr/>
          <a:lstStyle>
            <a:lvl1pPr>
              <a:defRPr/>
            </a:lvl1pPr>
          </a:lstStyle>
          <a:p>
            <a:pPr>
              <a:defRPr/>
            </a:pPr>
            <a:fld id="{91327CE0-EE26-4F57-950A-1B8697EDE2A0}"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7" name="4 Marcador de fecha"/>
          <p:cNvSpPr>
            <a:spLocks noGrp="1"/>
          </p:cNvSpPr>
          <p:nvPr>
            <p:ph type="dt" sz="half" idx="10"/>
          </p:nvPr>
        </p:nvSpPr>
        <p:spPr/>
        <p:txBody>
          <a:bodyPr/>
          <a:lstStyle>
            <a:lvl1pPr>
              <a:defRPr/>
            </a:lvl1pPr>
            <a:extLst/>
          </a:lstStyle>
          <a:p>
            <a:pPr>
              <a:defRPr/>
            </a:pPr>
            <a:fld id="{30E651B9-CEF9-41BC-B5A3-5A97D2CD8C42}" type="datetimeFigureOut">
              <a:rPr lang="es-ES"/>
              <a:pPr>
                <a:defRPr/>
              </a:pPr>
              <a:t>22/09/2014</a:t>
            </a:fld>
            <a:endParaRPr lang="es-ES"/>
          </a:p>
        </p:txBody>
      </p:sp>
      <p:sp>
        <p:nvSpPr>
          <p:cNvPr id="8" name="5 Marcador de pie de página"/>
          <p:cNvSpPr>
            <a:spLocks noGrp="1"/>
          </p:cNvSpPr>
          <p:nvPr>
            <p:ph type="ftr" sz="quarter" idx="11"/>
          </p:nvPr>
        </p:nvSpPr>
        <p:spPr/>
        <p:txBody>
          <a:bodyPr/>
          <a:lstStyle>
            <a:lvl1pPr>
              <a:defRPr/>
            </a:lvl1pPr>
            <a:extLst/>
          </a:lstStyle>
          <a:p>
            <a:pPr>
              <a:defRPr/>
            </a:pPr>
            <a:endParaRPr lang="es-ES"/>
          </a:p>
        </p:txBody>
      </p:sp>
      <p:sp>
        <p:nvSpPr>
          <p:cNvPr id="9" name="6 Marcador de número de diapositiva"/>
          <p:cNvSpPr>
            <a:spLocks noGrp="1"/>
          </p:cNvSpPr>
          <p:nvPr>
            <p:ph type="sldNum" sz="quarter" idx="12"/>
          </p:nvPr>
        </p:nvSpPr>
        <p:spPr/>
        <p:txBody>
          <a:bodyPr/>
          <a:lstStyle>
            <a:lvl1pPr>
              <a:defRPr/>
            </a:lvl1pPr>
            <a:extLst/>
          </a:lstStyle>
          <a:p>
            <a:pPr>
              <a:defRPr/>
            </a:pPr>
            <a:fld id="{787CB635-99A7-4C4E-AC50-8646A9EF1D38}"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E9E223F2-A82E-4656-A8A1-83FEB9271C69}"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E606DB48-AA65-43C4-A6EA-F854FA0C146A}"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5ABCEB0B-D9D7-4B4E-9221-39E80A0D1F7D}" type="datetimeFigureOut">
              <a:rPr lang="es-ES"/>
              <a:pPr>
                <a:defRPr/>
              </a:pPr>
              <a:t>22/09/2014</a:t>
            </a:fld>
            <a:endParaRPr lang="es-ES"/>
          </a:p>
        </p:txBody>
      </p:sp>
      <p:sp>
        <p:nvSpPr>
          <p:cNvPr id="5" name="17 Marcador de pie de página"/>
          <p:cNvSpPr>
            <a:spLocks noGrp="1"/>
          </p:cNvSpPr>
          <p:nvPr>
            <p:ph type="ftr" sz="quarter" idx="11"/>
          </p:nvPr>
        </p:nvSpPr>
        <p:spPr/>
        <p:txBody>
          <a:bodyPr/>
          <a:lstStyle>
            <a:lvl1pPr>
              <a:defRPr/>
            </a:lvl1pPr>
          </a:lstStyle>
          <a:p>
            <a:pPr>
              <a:defRPr/>
            </a:pPr>
            <a:endParaRPr lang="es-ES"/>
          </a:p>
        </p:txBody>
      </p:sp>
      <p:sp>
        <p:nvSpPr>
          <p:cNvPr id="6" name="4 Marcador de número de diapositiva"/>
          <p:cNvSpPr>
            <a:spLocks noGrp="1"/>
          </p:cNvSpPr>
          <p:nvPr>
            <p:ph type="sldNum" sz="quarter" idx="12"/>
          </p:nvPr>
        </p:nvSpPr>
        <p:spPr/>
        <p:txBody>
          <a:bodyPr/>
          <a:lstStyle>
            <a:lvl1pPr>
              <a:defRPr/>
            </a:lvl1pPr>
          </a:lstStyle>
          <a:p>
            <a:pPr>
              <a:defRPr/>
            </a:pPr>
            <a:fld id="{43B0635E-5B8C-441E-AD16-706C87D0856E}"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49D338-08BF-49FC-84CE-F428142E9550}" type="slidenum">
              <a:rPr lang="en-US"/>
              <a:pPr>
                <a:defRPr/>
              </a:pPr>
              <a:t>‹Nº›</a:t>
            </a:fld>
            <a:endParaRPr lang="en-US" dirty="0"/>
          </a:p>
        </p:txBody>
      </p:sp>
    </p:spTree>
    <p:extLst>
      <p:ext uri="{BB962C8B-B14F-4D97-AF65-F5344CB8AC3E}">
        <p14:creationId xmlns:p14="http://schemas.microsoft.com/office/powerpoint/2010/main" val="2706173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1031"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smtClean="0">
                <a:solidFill>
                  <a:schemeClr val="bg2">
                    <a:shade val="50000"/>
                  </a:schemeClr>
                </a:solidFill>
                <a:latin typeface="+mn-lt"/>
              </a:defRPr>
            </a:lvl1pPr>
            <a:extLst/>
          </a:lstStyle>
          <a:p>
            <a:pPr>
              <a:defRPr/>
            </a:pPr>
            <a:fld id="{5EEF8470-FAF2-4B01-BD76-0B72CCDD42CC}" type="datetimeFigureOut">
              <a:rPr lang="es-ES"/>
              <a:pPr>
                <a:defRPr/>
              </a:pPr>
              <a:t>22/09/2014</a:t>
            </a:fld>
            <a:endParaRPr lang="es-ES"/>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s-ES"/>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smtClean="0">
                <a:solidFill>
                  <a:schemeClr val="bg2">
                    <a:shade val="50000"/>
                  </a:schemeClr>
                </a:solidFill>
                <a:latin typeface="+mn-lt"/>
              </a:defRPr>
            </a:lvl1pPr>
            <a:extLst/>
          </a:lstStyle>
          <a:p>
            <a:pPr>
              <a:defRPr/>
            </a:pPr>
            <a:fld id="{F5728084-D4D3-4E3A-976C-C9C92CE12FDC}"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83" r:id="rId1"/>
    <p:sldLayoutId id="2147483676" r:id="rId2"/>
    <p:sldLayoutId id="2147483684" r:id="rId3"/>
    <p:sldLayoutId id="2147483677" r:id="rId4"/>
    <p:sldLayoutId id="2147483678" r:id="rId5"/>
    <p:sldLayoutId id="2147483679" r:id="rId6"/>
    <p:sldLayoutId id="2147483685" r:id="rId7"/>
    <p:sldLayoutId id="2147483680" r:id="rId8"/>
    <p:sldLayoutId id="2147483686" r:id="rId9"/>
    <p:sldLayoutId id="2147483681" r:id="rId10"/>
    <p:sldLayoutId id="2147483682" r:id="rId11"/>
    <p:sldLayoutId id="2147483687" r:id="rId12"/>
  </p:sldLayoutIdLst>
  <p:txStyles>
    <p:title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fontAlgn="base">
        <a:spcBef>
          <a:spcPct val="0"/>
        </a:spcBef>
        <a:spcAft>
          <a:spcPct val="0"/>
        </a:spcAft>
        <a:defRPr sz="3600" b="1">
          <a:solidFill>
            <a:srgbClr val="FF8D3E"/>
          </a:solidFill>
          <a:latin typeface="Verdana" pitchFamily="34" charset="0"/>
        </a:defRPr>
      </a:lvl2pPr>
      <a:lvl3pPr algn="l" rtl="0" fontAlgn="base">
        <a:spcBef>
          <a:spcPct val="0"/>
        </a:spcBef>
        <a:spcAft>
          <a:spcPct val="0"/>
        </a:spcAft>
        <a:defRPr sz="3600" b="1">
          <a:solidFill>
            <a:srgbClr val="FF8D3E"/>
          </a:solidFill>
          <a:latin typeface="Verdana" pitchFamily="34" charset="0"/>
        </a:defRPr>
      </a:lvl3pPr>
      <a:lvl4pPr algn="l" rtl="0" fontAlgn="base">
        <a:spcBef>
          <a:spcPct val="0"/>
        </a:spcBef>
        <a:spcAft>
          <a:spcPct val="0"/>
        </a:spcAft>
        <a:defRPr sz="3600" b="1">
          <a:solidFill>
            <a:srgbClr val="FF8D3E"/>
          </a:solidFill>
          <a:latin typeface="Verdana" pitchFamily="34" charset="0"/>
        </a:defRPr>
      </a:lvl4pPr>
      <a:lvl5pPr algn="l" rtl="0" fontAlgn="base">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fontAlgn="base">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2.bp.blogspot.com/_DpV5wMLyke4/R1Me7S3fvaI/AAAAAAAAAbY/By6yuwpeb7A/s1600-R/xto_templo_jerusalen_100.jpg" TargetMode="Externa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deasg.org/img/geodesia.jpg"/>
          <p:cNvPicPr>
            <a:picLocks noChangeAspect="1" noChangeArrowheads="1"/>
          </p:cNvPicPr>
          <p:nvPr/>
        </p:nvPicPr>
        <p:blipFill>
          <a:blip r:embed="rId2"/>
          <a:srcRect/>
          <a:stretch>
            <a:fillRect/>
          </a:stretch>
        </p:blipFill>
        <p:spPr bwMode="auto">
          <a:xfrm>
            <a:off x="928688" y="1214438"/>
            <a:ext cx="7172325" cy="4500562"/>
          </a:xfrm>
          <a:prstGeom prst="rect">
            <a:avLst/>
          </a:prstGeom>
          <a:noFill/>
          <a:ln w="9525">
            <a:noFill/>
            <a:miter lim="800000"/>
            <a:headEnd/>
            <a:tailEnd/>
          </a:ln>
        </p:spPr>
      </p:pic>
      <p:sp>
        <p:nvSpPr>
          <p:cNvPr id="5" name="4 CuadroTexto"/>
          <p:cNvSpPr txBox="1"/>
          <p:nvPr/>
        </p:nvSpPr>
        <p:spPr>
          <a:xfrm>
            <a:off x="2500313" y="2571750"/>
            <a:ext cx="3786187" cy="830263"/>
          </a:xfrm>
          <a:prstGeom prst="rect">
            <a:avLst/>
          </a:prstGeom>
          <a:noFill/>
        </p:spPr>
        <p:txBody>
          <a:bodyPr>
            <a:spAutoFit/>
          </a:bodyPr>
          <a:lstStyle/>
          <a:p>
            <a:pPr fontAlgn="auto">
              <a:spcBef>
                <a:spcPts val="0"/>
              </a:spcBef>
              <a:spcAft>
                <a:spcPts val="0"/>
              </a:spcAft>
              <a:defRPr/>
            </a:pPr>
            <a:r>
              <a:rPr lang="es-MX" sz="4800" b="1" dirty="0">
                <a:effectLst>
                  <a:outerShdw blurRad="38100" dist="38100" dir="2700000" algn="tl">
                    <a:srgbClr val="000000">
                      <a:alpha val="43137"/>
                    </a:srgbClr>
                  </a:outerShdw>
                </a:effectLst>
                <a:latin typeface="Arial Rounded MT Bold" pitchFamily="34" charset="0"/>
              </a:rPr>
              <a:t>GEODESIA</a:t>
            </a:r>
            <a:endParaRPr lang="es-ES" sz="48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845" y="3789040"/>
            <a:ext cx="7848872" cy="2308324"/>
          </a:xfrm>
          <a:prstGeom prst="rect">
            <a:avLst/>
          </a:prstGeom>
        </p:spPr>
        <p:txBody>
          <a:bodyPr wrap="square">
            <a:spAutoFit/>
          </a:bodyPr>
          <a:lstStyle/>
          <a:p>
            <a:r>
              <a:rPr lang="es-MX" dirty="0" err="1" smtClean="0">
                <a:latin typeface="Arial Rounded MT Bold" pitchFamily="34" charset="0"/>
              </a:rPr>
              <a:t>Helmert</a:t>
            </a:r>
            <a:r>
              <a:rPr lang="es-MX" dirty="0" smtClean="0">
                <a:latin typeface="Arial Rounded MT Bold" pitchFamily="34" charset="0"/>
              </a:rPr>
              <a:t> (1880):  </a:t>
            </a:r>
            <a:r>
              <a:rPr lang="es-MX" dirty="0">
                <a:latin typeface="Arial Rounded MT Bold" pitchFamily="34" charset="0"/>
              </a:rPr>
              <a:t>La Geodesia es la ciencia de la medida y</a:t>
            </a:r>
          </a:p>
          <a:p>
            <a:r>
              <a:rPr lang="es-MX" dirty="0">
                <a:latin typeface="Arial Rounded MT Bold" pitchFamily="34" charset="0"/>
              </a:rPr>
              <a:t>representación de la </a:t>
            </a:r>
            <a:r>
              <a:rPr lang="es-MX" dirty="0" smtClean="0">
                <a:latin typeface="Arial Rounded MT Bold" pitchFamily="34" charset="0"/>
              </a:rPr>
              <a:t>tierra</a:t>
            </a:r>
          </a:p>
          <a:p>
            <a:endParaRPr lang="es-MX" dirty="0">
              <a:latin typeface="Arial Rounded MT Bold" pitchFamily="34" charset="0"/>
            </a:endParaRPr>
          </a:p>
          <a:p>
            <a:r>
              <a:rPr lang="es-MX" dirty="0">
                <a:latin typeface="Arial Rounded MT Bold" pitchFamily="34" charset="0"/>
              </a:rPr>
              <a:t>Es una de las ciencias más antiguas cultivadas por el hombre </a:t>
            </a:r>
            <a:r>
              <a:rPr lang="es-MX" dirty="0" smtClean="0">
                <a:latin typeface="Arial Rounded MT Bold" pitchFamily="34" charset="0"/>
              </a:rPr>
              <a:t>cuyo objeto </a:t>
            </a:r>
            <a:r>
              <a:rPr lang="es-MX" dirty="0">
                <a:latin typeface="Arial Rounded MT Bold" pitchFamily="34" charset="0"/>
              </a:rPr>
              <a:t>es el estudio y determinación de la forma </a:t>
            </a:r>
            <a:r>
              <a:rPr lang="es-MX" dirty="0" smtClean="0">
                <a:latin typeface="Arial Rounded MT Bold" pitchFamily="34" charset="0"/>
              </a:rPr>
              <a:t>y dimensiones </a:t>
            </a:r>
            <a:r>
              <a:rPr lang="es-MX" dirty="0">
                <a:latin typeface="Arial Rounded MT Bold" pitchFamily="34" charset="0"/>
              </a:rPr>
              <a:t>de </a:t>
            </a:r>
            <a:r>
              <a:rPr lang="es-MX" dirty="0" smtClean="0">
                <a:latin typeface="Arial Rounded MT Bold" pitchFamily="34" charset="0"/>
              </a:rPr>
              <a:t>la tierra</a:t>
            </a:r>
            <a:r>
              <a:rPr lang="es-MX" dirty="0">
                <a:latin typeface="Arial Rounded MT Bold" pitchFamily="34" charset="0"/>
              </a:rPr>
              <a:t>, de su campo de gravedad y sus variaciones </a:t>
            </a:r>
            <a:r>
              <a:rPr lang="es-MX" dirty="0" smtClean="0">
                <a:latin typeface="Arial Rounded MT Bold" pitchFamily="34" charset="0"/>
              </a:rPr>
              <a:t>temporales. Establece </a:t>
            </a:r>
            <a:r>
              <a:rPr lang="es-MX" dirty="0">
                <a:latin typeface="Arial Rounded MT Bold" pitchFamily="34" charset="0"/>
              </a:rPr>
              <a:t>la referencia geométrica para otras ciencias que estudian </a:t>
            </a:r>
            <a:r>
              <a:rPr lang="es-MX" dirty="0" smtClean="0">
                <a:latin typeface="Arial Rounded MT Bold" pitchFamily="34" charset="0"/>
              </a:rPr>
              <a:t>la dinámica </a:t>
            </a:r>
            <a:r>
              <a:rPr lang="es-MX" dirty="0">
                <a:latin typeface="Arial Rounded MT Bold" pitchFamily="34" charset="0"/>
              </a:rPr>
              <a:t>terrestre</a:t>
            </a:r>
          </a:p>
        </p:txBody>
      </p:sp>
      <p:sp>
        <p:nvSpPr>
          <p:cNvPr id="3" name="2 Rectángulo"/>
          <p:cNvSpPr/>
          <p:nvPr/>
        </p:nvSpPr>
        <p:spPr>
          <a:xfrm>
            <a:off x="3009129" y="1726149"/>
            <a:ext cx="2622256" cy="369332"/>
          </a:xfrm>
          <a:prstGeom prst="rect">
            <a:avLst/>
          </a:prstGeom>
        </p:spPr>
        <p:txBody>
          <a:bodyPr wrap="none">
            <a:spAutoFit/>
          </a:bodyPr>
          <a:lstStyle/>
          <a:p>
            <a:r>
              <a:rPr lang="es-MX" dirty="0">
                <a:latin typeface="Arial Rounded MT Bold" pitchFamily="34" charset="0"/>
              </a:rPr>
              <a:t>Etimología: del griego</a:t>
            </a:r>
          </a:p>
        </p:txBody>
      </p:sp>
      <p:sp>
        <p:nvSpPr>
          <p:cNvPr id="4" name="3 Rectángulo"/>
          <p:cNvSpPr/>
          <p:nvPr/>
        </p:nvSpPr>
        <p:spPr>
          <a:xfrm>
            <a:off x="1062149" y="2391271"/>
            <a:ext cx="2430016" cy="646331"/>
          </a:xfrm>
          <a:prstGeom prst="rect">
            <a:avLst/>
          </a:prstGeom>
        </p:spPr>
        <p:txBody>
          <a:bodyPr wrap="square">
            <a:spAutoFit/>
          </a:bodyPr>
          <a:lstStyle/>
          <a:p>
            <a:r>
              <a:rPr lang="es-MX" dirty="0">
                <a:latin typeface="Arial Rounded MT Bold" pitchFamily="34" charset="0"/>
              </a:rPr>
              <a:t>geo = tierra</a:t>
            </a:r>
          </a:p>
          <a:p>
            <a:r>
              <a:rPr lang="es-MX" dirty="0" err="1">
                <a:latin typeface="Arial Rounded MT Bold" pitchFamily="34" charset="0"/>
              </a:rPr>
              <a:t>desia</a:t>
            </a:r>
            <a:r>
              <a:rPr lang="es-MX" dirty="0">
                <a:latin typeface="Arial Rounded MT Bold" pitchFamily="34" charset="0"/>
              </a:rPr>
              <a:t> = </a:t>
            </a:r>
            <a:r>
              <a:rPr lang="es-MX" dirty="0" smtClean="0">
                <a:latin typeface="Arial Rounded MT Bold" pitchFamily="34" charset="0"/>
              </a:rPr>
              <a:t>divisiones</a:t>
            </a:r>
            <a:endParaRPr lang="es-MX" dirty="0">
              <a:latin typeface="Arial Rounded MT Bold" pitchFamily="34" charset="0"/>
            </a:endParaRPr>
          </a:p>
        </p:txBody>
      </p:sp>
      <p:sp>
        <p:nvSpPr>
          <p:cNvPr id="5" name="4 Rectángulo"/>
          <p:cNvSpPr/>
          <p:nvPr/>
        </p:nvSpPr>
        <p:spPr>
          <a:xfrm>
            <a:off x="5076340" y="2529770"/>
            <a:ext cx="2739083" cy="369332"/>
          </a:xfrm>
          <a:prstGeom prst="rect">
            <a:avLst/>
          </a:prstGeom>
        </p:spPr>
        <p:txBody>
          <a:bodyPr wrap="none">
            <a:spAutoFit/>
          </a:bodyPr>
          <a:lstStyle/>
          <a:p>
            <a:r>
              <a:rPr lang="es-MX" dirty="0">
                <a:latin typeface="Arial Rounded MT Bold" pitchFamily="34" charset="0"/>
              </a:rPr>
              <a:t>Acto de dividir la tierra</a:t>
            </a:r>
          </a:p>
        </p:txBody>
      </p:sp>
      <p:sp>
        <p:nvSpPr>
          <p:cNvPr id="6" name="5 Flecha derecha"/>
          <p:cNvSpPr/>
          <p:nvPr/>
        </p:nvSpPr>
        <p:spPr>
          <a:xfrm>
            <a:off x="3636181" y="2483604"/>
            <a:ext cx="1152128" cy="55399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CuadroTexto"/>
          <p:cNvSpPr txBox="1"/>
          <p:nvPr/>
        </p:nvSpPr>
        <p:spPr>
          <a:xfrm>
            <a:off x="2643188" y="642938"/>
            <a:ext cx="3786187" cy="830262"/>
          </a:xfrm>
          <a:prstGeom prst="rect">
            <a:avLst/>
          </a:prstGeom>
          <a:noFill/>
        </p:spPr>
        <p:txBody>
          <a:bodyPr>
            <a:spAutoFit/>
          </a:bodyPr>
          <a:lstStyle/>
          <a:p>
            <a:pPr fontAlgn="auto">
              <a:spcBef>
                <a:spcPts val="0"/>
              </a:spcBef>
              <a:spcAft>
                <a:spcPts val="0"/>
              </a:spcAft>
              <a:defRPr/>
            </a:pPr>
            <a:r>
              <a:rPr lang="es-MX" sz="4800" b="1" dirty="0">
                <a:solidFill>
                  <a:srgbClr val="C00000"/>
                </a:solidFill>
                <a:effectLst>
                  <a:outerShdw blurRad="38100" dist="38100" dir="2700000" algn="tl">
                    <a:srgbClr val="000000">
                      <a:alpha val="43137"/>
                    </a:srgbClr>
                  </a:outerShdw>
                </a:effectLst>
                <a:latin typeface="Arial Rounded MT Bold" pitchFamily="34" charset="0"/>
              </a:rPr>
              <a:t>GEODESIA</a:t>
            </a:r>
            <a:endParaRPr lang="es-ES" sz="4800" b="1" dirty="0">
              <a:solidFill>
                <a:srgbClr val="C00000"/>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156165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5777" y="1196752"/>
            <a:ext cx="3376709" cy="1754326"/>
          </a:xfrm>
          <a:prstGeom prst="rect">
            <a:avLst/>
          </a:prstGeom>
        </p:spPr>
        <p:txBody>
          <a:bodyPr wrap="square">
            <a:spAutoFit/>
          </a:bodyPr>
          <a:lstStyle/>
          <a:p>
            <a:r>
              <a:rPr lang="es-MX" b="1" dirty="0"/>
              <a:t>Mesopotamia </a:t>
            </a:r>
            <a:r>
              <a:rPr lang="es-MX" dirty="0"/>
              <a:t>(1000-2000 a.C.): la tierra es un disco plano </a:t>
            </a:r>
            <a:r>
              <a:rPr lang="es-MX" dirty="0" smtClean="0"/>
              <a:t>que flota </a:t>
            </a:r>
            <a:r>
              <a:rPr lang="es-MX" dirty="0"/>
              <a:t>en el agua y cuyo centro es Babilonia (Mapa 600 a.C. en </a:t>
            </a:r>
            <a:r>
              <a:rPr lang="es-MX" dirty="0" smtClean="0"/>
              <a:t>el Museo </a:t>
            </a:r>
            <a:r>
              <a:rPr lang="es-MX" dirty="0"/>
              <a:t>Británico).</a:t>
            </a:r>
          </a:p>
        </p:txBody>
      </p:sp>
      <p:sp>
        <p:nvSpPr>
          <p:cNvPr id="3" name="2 Rectángulo"/>
          <p:cNvSpPr/>
          <p:nvPr/>
        </p:nvSpPr>
        <p:spPr>
          <a:xfrm>
            <a:off x="963933" y="4365104"/>
            <a:ext cx="3600400" cy="1477328"/>
          </a:xfrm>
          <a:prstGeom prst="rect">
            <a:avLst/>
          </a:prstGeom>
        </p:spPr>
        <p:txBody>
          <a:bodyPr wrap="square">
            <a:spAutoFit/>
          </a:bodyPr>
          <a:lstStyle/>
          <a:p>
            <a:r>
              <a:rPr lang="es-MX" b="1" dirty="0"/>
              <a:t>Egipto</a:t>
            </a:r>
            <a:r>
              <a:rPr lang="es-MX" dirty="0"/>
              <a:t>: pirámides orientadas al Norte Geográfico con </a:t>
            </a:r>
            <a:r>
              <a:rPr lang="es-MX" dirty="0" smtClean="0"/>
              <a:t>gran precisión </a:t>
            </a:r>
            <a:r>
              <a:rPr lang="es-MX" dirty="0"/>
              <a:t>(en la pirámide de Keops se observa una desviación de </a:t>
            </a:r>
            <a:r>
              <a:rPr lang="es-MX" dirty="0" smtClean="0"/>
              <a:t>2’ 28</a:t>
            </a:r>
            <a:r>
              <a:rPr lang="es-MX" dirty="0"/>
              <a:t>”)</a:t>
            </a:r>
          </a:p>
        </p:txBody>
      </p:sp>
      <p:sp>
        <p:nvSpPr>
          <p:cNvPr id="4" name="AutoShape 2" descr="http://giza-esfinge.deferti.imageloop.com/content/721b8c6e-c45c-12db-850b-0015c5fd2ed5_1194918540141,rw400x/image.jpg"/>
          <p:cNvSpPr>
            <a:spLocks noChangeAspect="1" noChangeArrowheads="1"/>
          </p:cNvSpPr>
          <p:nvPr/>
        </p:nvSpPr>
        <p:spPr bwMode="auto">
          <a:xfrm>
            <a:off x="63500" y="-136525"/>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30" name="Picture 6" descr="http://2.bp.blogspot.com/_DpV5wMLyke4/R1Me7S3fvaI/AAAAAAAAAbY/ch_ATQHIUps/s400/xto_templo_jerusalen_10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3157" y="772087"/>
            <a:ext cx="3810000" cy="2743201"/>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a:extLst/>
        </p:spPr>
      </p:pic>
      <p:pic>
        <p:nvPicPr>
          <p:cNvPr id="1032" name="Picture 8" descr="http://www.lasescapadas.com/fondos/imagenes/piramides-egipcia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7" y="3834627"/>
            <a:ext cx="3384376" cy="253828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119856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63742" y="620688"/>
            <a:ext cx="7416824" cy="923330"/>
          </a:xfrm>
          <a:prstGeom prst="rect">
            <a:avLst/>
          </a:prstGeom>
        </p:spPr>
        <p:txBody>
          <a:bodyPr wrap="square">
            <a:spAutoFit/>
          </a:bodyPr>
          <a:lstStyle/>
          <a:p>
            <a:r>
              <a:rPr lang="es-MX" dirty="0"/>
              <a:t>No se puede hablar de </a:t>
            </a:r>
            <a:r>
              <a:rPr lang="es-MX" b="1" dirty="0" smtClean="0">
                <a:effectLst>
                  <a:outerShdw blurRad="38100" dist="38100" dir="2700000" algn="tl">
                    <a:srgbClr val="000000">
                      <a:alpha val="43137"/>
                    </a:srgbClr>
                  </a:outerShdw>
                </a:effectLst>
              </a:rPr>
              <a:t>GEODESIA</a:t>
            </a:r>
            <a:r>
              <a:rPr lang="es-MX" dirty="0" smtClean="0"/>
              <a:t> </a:t>
            </a:r>
            <a:r>
              <a:rPr lang="es-MX" dirty="0"/>
              <a:t>sin apoyarse en otras ciencias</a:t>
            </a:r>
          </a:p>
          <a:p>
            <a:r>
              <a:rPr lang="es-MX" dirty="0"/>
              <a:t>fundamentales como las Matemáticas, la Astronomía o la Física y en</a:t>
            </a:r>
          </a:p>
          <a:p>
            <a:r>
              <a:rPr lang="es-MX" dirty="0"/>
              <a:t>otras ciencias auxiliares como la Cartografía o la Fotogrametría</a:t>
            </a:r>
          </a:p>
        </p:txBody>
      </p:sp>
      <p:sp>
        <p:nvSpPr>
          <p:cNvPr id="3" name="2 Rectángulo"/>
          <p:cNvSpPr/>
          <p:nvPr/>
        </p:nvSpPr>
        <p:spPr>
          <a:xfrm>
            <a:off x="954776" y="5258817"/>
            <a:ext cx="7128792" cy="923330"/>
          </a:xfrm>
          <a:prstGeom prst="rect">
            <a:avLst/>
          </a:prstGeom>
        </p:spPr>
        <p:txBody>
          <a:bodyPr wrap="square">
            <a:spAutoFit/>
          </a:bodyPr>
          <a:lstStyle/>
          <a:p>
            <a:r>
              <a:rPr lang="es-MX" dirty="0"/>
              <a:t>La Tierra es un planeta que rota sobre sí mismo, describe una órbita </a:t>
            </a:r>
            <a:r>
              <a:rPr lang="es-MX" dirty="0" smtClean="0"/>
              <a:t>y está </a:t>
            </a:r>
            <a:r>
              <a:rPr lang="es-MX" dirty="0"/>
              <a:t>sometido a ciertas atracciones. Es fundamental el estudio de </a:t>
            </a:r>
            <a:r>
              <a:rPr lang="es-MX" dirty="0" smtClean="0"/>
              <a:t>la gravedad </a:t>
            </a:r>
            <a:r>
              <a:rPr lang="es-MX" dirty="0"/>
              <a:t>para determinar su forma física.</a:t>
            </a: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2302193"/>
            <a:ext cx="2086085" cy="2086085"/>
          </a:xfrm>
          <a:prstGeom prst="rect">
            <a:avLst/>
          </a:prstGeom>
        </p:spPr>
      </p:pic>
      <p:pic>
        <p:nvPicPr>
          <p:cNvPr id="6" name="Picture 27" descr="geodetic_import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5" y="1749306"/>
            <a:ext cx="4269203" cy="319186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86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earth"/>
          <p:cNvPicPr>
            <a:picLocks noChangeAspect="1" noChangeArrowheads="1"/>
          </p:cNvPicPr>
          <p:nvPr/>
        </p:nvPicPr>
        <p:blipFill>
          <a:blip r:embed="rId2"/>
          <a:srcRect/>
          <a:stretch>
            <a:fillRect/>
          </a:stretch>
        </p:blipFill>
        <p:spPr bwMode="auto">
          <a:xfrm>
            <a:off x="1357313" y="3929063"/>
            <a:ext cx="2476500" cy="2384425"/>
          </a:xfrm>
          <a:prstGeom prst="rect">
            <a:avLst/>
          </a:prstGeom>
          <a:noFill/>
          <a:ln w="9525">
            <a:noFill/>
            <a:miter lim="800000"/>
            <a:headEnd/>
            <a:tailEnd/>
          </a:ln>
        </p:spPr>
      </p:pic>
      <p:pic>
        <p:nvPicPr>
          <p:cNvPr id="8195" name="Picture 5" descr="earth"/>
          <p:cNvPicPr>
            <a:picLocks noChangeAspect="1" noChangeArrowheads="1"/>
          </p:cNvPicPr>
          <p:nvPr/>
        </p:nvPicPr>
        <p:blipFill>
          <a:blip r:embed="rId2"/>
          <a:srcRect/>
          <a:stretch>
            <a:fillRect/>
          </a:stretch>
        </p:blipFill>
        <p:spPr bwMode="auto">
          <a:xfrm>
            <a:off x="5072063" y="4071938"/>
            <a:ext cx="2590800" cy="2143125"/>
          </a:xfrm>
          <a:prstGeom prst="rect">
            <a:avLst/>
          </a:prstGeom>
          <a:noFill/>
          <a:ln w="9525">
            <a:noFill/>
            <a:miter lim="800000"/>
            <a:headEnd/>
            <a:tailEnd/>
          </a:ln>
        </p:spPr>
      </p:pic>
      <p:sp>
        <p:nvSpPr>
          <p:cNvPr id="4" name="3 CuadroTexto"/>
          <p:cNvSpPr txBox="1"/>
          <p:nvPr/>
        </p:nvSpPr>
        <p:spPr>
          <a:xfrm>
            <a:off x="1214438" y="2500313"/>
            <a:ext cx="3357562" cy="1016000"/>
          </a:xfrm>
          <a:prstGeom prst="rect">
            <a:avLst/>
          </a:prstGeom>
          <a:noFill/>
        </p:spPr>
        <p:txBody>
          <a:bodyPr>
            <a:spAutoFit/>
          </a:bodyPr>
          <a:lstStyle/>
          <a:p>
            <a:pPr fontAlgn="auto">
              <a:spcBef>
                <a:spcPts val="0"/>
              </a:spcBef>
              <a:spcAft>
                <a:spcPts val="0"/>
              </a:spcAft>
              <a:defRPr/>
            </a:pPr>
            <a:r>
              <a:rPr lang="es-MX" sz="2000" dirty="0">
                <a:latin typeface="Arial Rounded MT Bold" pitchFamily="34" charset="0"/>
              </a:rPr>
              <a:t>Generalmente nosotros pensamos que la Tierra es una </a:t>
            </a:r>
            <a:r>
              <a:rPr lang="es-MX" sz="2000" b="1" dirty="0">
                <a:solidFill>
                  <a:srgbClr val="C00000"/>
                </a:solidFill>
                <a:effectLst>
                  <a:outerShdw blurRad="38100" dist="38100" dir="2700000" algn="tl">
                    <a:srgbClr val="000000">
                      <a:alpha val="43137"/>
                    </a:srgbClr>
                  </a:outerShdw>
                </a:effectLst>
                <a:latin typeface="Arial Rounded MT Bold" pitchFamily="34" charset="0"/>
              </a:rPr>
              <a:t>ESFERA</a:t>
            </a:r>
            <a:endParaRPr lang="es-ES" sz="20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5" name="4 CuadroTexto"/>
          <p:cNvSpPr txBox="1"/>
          <p:nvPr/>
        </p:nvSpPr>
        <p:spPr>
          <a:xfrm>
            <a:off x="5072063" y="2357438"/>
            <a:ext cx="2857500" cy="1631950"/>
          </a:xfrm>
          <a:prstGeom prst="rect">
            <a:avLst/>
          </a:prstGeom>
          <a:noFill/>
        </p:spPr>
        <p:txBody>
          <a:bodyPr>
            <a:spAutoFit/>
          </a:bodyPr>
          <a:lstStyle/>
          <a:p>
            <a:pPr fontAlgn="auto">
              <a:spcBef>
                <a:spcPts val="0"/>
              </a:spcBef>
              <a:spcAft>
                <a:spcPts val="0"/>
              </a:spcAft>
              <a:defRPr/>
            </a:pPr>
            <a:r>
              <a:rPr lang="es-MX" sz="2000" dirty="0">
                <a:latin typeface="Arial Rounded MT Bold" pitchFamily="34" charset="0"/>
              </a:rPr>
              <a:t>Pero realmente es un </a:t>
            </a:r>
            <a:r>
              <a:rPr lang="es-MX" sz="2000" b="1" dirty="0">
                <a:solidFill>
                  <a:srgbClr val="C00000"/>
                </a:solidFill>
                <a:effectLst>
                  <a:outerShdw blurRad="38100" dist="38100" dir="2700000" algn="tl">
                    <a:srgbClr val="000000">
                      <a:alpha val="43137"/>
                    </a:srgbClr>
                  </a:outerShdw>
                </a:effectLst>
                <a:latin typeface="Arial Rounded MT Bold" pitchFamily="34" charset="0"/>
              </a:rPr>
              <a:t>ESFEROIDE</a:t>
            </a:r>
            <a:r>
              <a:rPr lang="es-MX" sz="2000" dirty="0">
                <a:latin typeface="Arial Rounded MT Bold" pitchFamily="34" charset="0"/>
              </a:rPr>
              <a:t> con un radio más grande en el ecuador que en los polos</a:t>
            </a:r>
            <a:endParaRPr lang="es-ES" sz="2000" dirty="0">
              <a:latin typeface="Arial Rounded MT Bold" pitchFamily="34" charset="0"/>
            </a:endParaRPr>
          </a:p>
        </p:txBody>
      </p:sp>
      <p:pic>
        <p:nvPicPr>
          <p:cNvPr id="8198" name="Picture 2"/>
          <p:cNvPicPr>
            <a:picLocks noChangeArrowheads="1"/>
          </p:cNvPicPr>
          <p:nvPr/>
        </p:nvPicPr>
        <p:blipFill>
          <a:blip r:embed="rId3"/>
          <a:srcRect r="56084" b="13792"/>
          <a:stretch>
            <a:fillRect/>
          </a:stretch>
        </p:blipFill>
        <p:spPr bwMode="auto">
          <a:xfrm>
            <a:off x="1500188" y="428625"/>
            <a:ext cx="2286000" cy="1795463"/>
          </a:xfrm>
          <a:prstGeom prst="rect">
            <a:avLst/>
          </a:prstGeom>
          <a:noFill/>
          <a:ln w="9525">
            <a:noFill/>
            <a:miter lim="800000"/>
            <a:headEnd/>
            <a:tailEnd/>
          </a:ln>
        </p:spPr>
      </p:pic>
      <p:pic>
        <p:nvPicPr>
          <p:cNvPr id="8199" name="Picture 2"/>
          <p:cNvPicPr>
            <a:picLocks noChangeArrowheads="1"/>
          </p:cNvPicPr>
          <p:nvPr/>
        </p:nvPicPr>
        <p:blipFill>
          <a:blip r:embed="rId3"/>
          <a:srcRect l="50778" b="13792"/>
          <a:stretch>
            <a:fillRect/>
          </a:stretch>
        </p:blipFill>
        <p:spPr bwMode="auto">
          <a:xfrm>
            <a:off x="5143500" y="428625"/>
            <a:ext cx="2562225" cy="1795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43000" y="642938"/>
            <a:ext cx="7143750" cy="1570037"/>
          </a:xfrm>
          <a:prstGeom prst="rect">
            <a:avLst/>
          </a:prstGeom>
          <a:noFill/>
        </p:spPr>
        <p:txBody>
          <a:bodyPr>
            <a:spAutoFit/>
          </a:bodyPr>
          <a:lstStyle/>
          <a:p>
            <a:pPr algn="ctr" fontAlgn="auto">
              <a:spcBef>
                <a:spcPts val="0"/>
              </a:spcBef>
              <a:spcAft>
                <a:spcPts val="0"/>
              </a:spcAft>
              <a:defRPr/>
            </a:pPr>
            <a:r>
              <a:rPr lang="es-MX" sz="3200" b="1" dirty="0">
                <a:effectLst>
                  <a:outerShdw blurRad="38100" dist="38100" dir="2700000" algn="tl">
                    <a:srgbClr val="000000">
                      <a:alpha val="43137"/>
                    </a:srgbClr>
                  </a:outerShdw>
                </a:effectLst>
                <a:latin typeface="Arial Rounded MT Bold" pitchFamily="34" charset="0"/>
              </a:rPr>
              <a:t>LA TIERRA SE APROXIMA MEJOR A UN </a:t>
            </a:r>
            <a:r>
              <a:rPr lang="es-MX" sz="3200" b="1" dirty="0">
                <a:solidFill>
                  <a:srgbClr val="C00000"/>
                </a:solidFill>
                <a:effectLst>
                  <a:outerShdw blurRad="38100" dist="38100" dir="2700000" algn="tl">
                    <a:srgbClr val="000000">
                      <a:alpha val="43137"/>
                    </a:srgbClr>
                  </a:outerShdw>
                </a:effectLst>
                <a:latin typeface="Arial Rounded MT Bold" pitchFamily="34" charset="0"/>
              </a:rPr>
              <a:t>ESFERIODE OBLADO </a:t>
            </a:r>
            <a:r>
              <a:rPr lang="es-MX" sz="3200" b="1" dirty="0">
                <a:effectLst>
                  <a:outerShdw blurRad="38100" dist="38100" dir="2700000" algn="tl">
                    <a:srgbClr val="000000">
                      <a:alpha val="43137"/>
                    </a:srgbClr>
                  </a:outerShdw>
                </a:effectLst>
                <a:latin typeface="Arial Rounded MT Bold" pitchFamily="34" charset="0"/>
              </a:rPr>
              <a:t>(OBLATE SPHEROID)</a:t>
            </a:r>
            <a:endParaRPr lang="es-ES" sz="3200" b="1"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9219" name="5 CuadroTexto"/>
          <p:cNvSpPr txBox="1">
            <a:spLocks noChangeArrowheads="1"/>
          </p:cNvSpPr>
          <p:nvPr/>
        </p:nvSpPr>
        <p:spPr bwMode="auto">
          <a:xfrm>
            <a:off x="785813" y="2428875"/>
            <a:ext cx="5500687" cy="508000"/>
          </a:xfrm>
          <a:prstGeom prst="rect">
            <a:avLst/>
          </a:prstGeom>
          <a:noFill/>
          <a:ln w="9525">
            <a:noFill/>
            <a:miter lim="800000"/>
            <a:headEnd/>
            <a:tailEnd/>
          </a:ln>
        </p:spPr>
        <p:txBody>
          <a:bodyPr>
            <a:spAutoFit/>
          </a:bodyPr>
          <a:lstStyle/>
          <a:p>
            <a:pPr algn="just">
              <a:lnSpc>
                <a:spcPct val="150000"/>
              </a:lnSpc>
            </a:pPr>
            <a:r>
              <a:rPr lang="es-MX" b="1">
                <a:latin typeface="Arial Rounded MT Bold" pitchFamily="34" charset="0"/>
              </a:rPr>
              <a:t>Aplanamiento polar y adomamiento ecuatorial</a:t>
            </a:r>
          </a:p>
        </p:txBody>
      </p:sp>
      <p:sp>
        <p:nvSpPr>
          <p:cNvPr id="9220" name="6 CuadroTexto"/>
          <p:cNvSpPr txBox="1">
            <a:spLocks noChangeArrowheads="1"/>
          </p:cNvSpPr>
          <p:nvPr/>
        </p:nvSpPr>
        <p:spPr bwMode="auto">
          <a:xfrm>
            <a:off x="928688" y="3214688"/>
            <a:ext cx="7500937" cy="646112"/>
          </a:xfrm>
          <a:prstGeom prst="rect">
            <a:avLst/>
          </a:prstGeom>
          <a:noFill/>
          <a:ln w="9525">
            <a:noFill/>
            <a:miter lim="800000"/>
            <a:headEnd/>
            <a:tailEnd/>
          </a:ln>
        </p:spPr>
        <p:txBody>
          <a:bodyPr>
            <a:spAutoFit/>
          </a:bodyPr>
          <a:lstStyle/>
          <a:p>
            <a:pPr algn="just"/>
            <a:r>
              <a:rPr lang="es-MX" b="1">
                <a:latin typeface="Arial Rounded MT Bold" pitchFamily="34" charset="0"/>
              </a:rPr>
              <a:t>Es generado por las fuerzas centrífugas cuando la Tierra rota  sobre su eje con un movimiento hacia el este.</a:t>
            </a:r>
          </a:p>
        </p:txBody>
      </p:sp>
      <p:sp>
        <p:nvSpPr>
          <p:cNvPr id="9221" name="7 CuadroTexto"/>
          <p:cNvSpPr txBox="1">
            <a:spLocks noChangeArrowheads="1"/>
          </p:cNvSpPr>
          <p:nvPr/>
        </p:nvSpPr>
        <p:spPr bwMode="auto">
          <a:xfrm>
            <a:off x="2214563" y="4286250"/>
            <a:ext cx="5786437" cy="1338828"/>
          </a:xfrm>
          <a:prstGeom prst="rect">
            <a:avLst/>
          </a:prstGeom>
          <a:noFill/>
          <a:ln w="9525">
            <a:noFill/>
            <a:miter lim="800000"/>
            <a:headEnd/>
            <a:tailEnd/>
          </a:ln>
        </p:spPr>
        <p:txBody>
          <a:bodyPr>
            <a:spAutoFit/>
          </a:bodyPr>
          <a:lstStyle/>
          <a:p>
            <a:pPr algn="just">
              <a:lnSpc>
                <a:spcPct val="150000"/>
              </a:lnSpc>
            </a:pPr>
            <a:r>
              <a:rPr lang="es-MX" b="1" dirty="0">
                <a:latin typeface="Arial Rounded MT Bold" pitchFamily="34" charset="0"/>
              </a:rPr>
              <a:t>Diámetro Polar   =   7900 millas</a:t>
            </a:r>
          </a:p>
          <a:p>
            <a:pPr algn="just">
              <a:lnSpc>
                <a:spcPct val="150000"/>
              </a:lnSpc>
            </a:pPr>
            <a:r>
              <a:rPr lang="es-MX" b="1" dirty="0">
                <a:latin typeface="Arial Rounded MT Bold" pitchFamily="34" charset="0"/>
              </a:rPr>
              <a:t>Diámetro Ecuatorial     =    7927 </a:t>
            </a:r>
            <a:r>
              <a:rPr lang="es-MX" b="1" dirty="0" smtClean="0">
                <a:latin typeface="Arial Rounded MT Bold" pitchFamily="34" charset="0"/>
              </a:rPr>
              <a:t>millas</a:t>
            </a:r>
            <a:endParaRPr lang="es-MX" b="1" dirty="0">
              <a:latin typeface="Arial Rounded MT Bold" pitchFamily="34" charset="0"/>
            </a:endParaRPr>
          </a:p>
          <a:p>
            <a:pPr algn="just">
              <a:lnSpc>
                <a:spcPct val="150000"/>
              </a:lnSpc>
            </a:pPr>
            <a:r>
              <a:rPr lang="es-MX" b="1" dirty="0">
                <a:latin typeface="Arial Rounded MT Bold" pitchFamily="34" charset="0"/>
              </a:rPr>
              <a:t>.3% de diferencia …….. No es una esfera </a:t>
            </a:r>
            <a:r>
              <a:rPr lang="es-MX" b="1" dirty="0" err="1">
                <a:latin typeface="Arial Rounded MT Bold" pitchFamily="34" charset="0"/>
              </a:rPr>
              <a:t>perecta</a:t>
            </a:r>
            <a:endParaRPr lang="es-MX" b="1"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umpyear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3600400" cy="359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503548" y="1196752"/>
            <a:ext cx="3816424" cy="369332"/>
          </a:xfrm>
          <a:prstGeom prst="rect">
            <a:avLst/>
          </a:prstGeom>
          <a:noFill/>
          <a:ln w="9525">
            <a:noFill/>
            <a:miter lim="800000"/>
            <a:headEnd/>
            <a:tailEnd/>
          </a:ln>
        </p:spPr>
        <p:txBody>
          <a:bodyPr wrap="square">
            <a:spAutoFit/>
          </a:bodyPr>
          <a:lstStyle/>
          <a:p>
            <a:pPr algn="just"/>
            <a:r>
              <a:rPr lang="es-MX" b="1" dirty="0" smtClean="0">
                <a:latin typeface="Arial Rounded MT Bold" pitchFamily="34" charset="0"/>
              </a:rPr>
              <a:t>LA TIERRA ES GRUMOSA!!!!!!</a:t>
            </a:r>
            <a:endParaRPr lang="es-MX" b="1" dirty="0">
              <a:latin typeface="Arial Rounded MT Bold" pitchFamily="34" charset="0"/>
            </a:endParaRPr>
          </a:p>
        </p:txBody>
      </p:sp>
      <p:sp>
        <p:nvSpPr>
          <p:cNvPr id="4" name="13 CuadroTexto"/>
          <p:cNvSpPr txBox="1">
            <a:spLocks noChangeArrowheads="1"/>
          </p:cNvSpPr>
          <p:nvPr/>
        </p:nvSpPr>
        <p:spPr bwMode="auto">
          <a:xfrm>
            <a:off x="4644008" y="1196752"/>
            <a:ext cx="3880341" cy="923330"/>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Debido a las variaciones en la  densidad de la corteza oceánica y continental</a:t>
            </a:r>
            <a:endParaRPr lang="es-MX" dirty="0">
              <a:latin typeface="Arial Rounded MT Bold" pitchFamily="34" charset="0"/>
            </a:endParaRPr>
          </a:p>
        </p:txBody>
      </p:sp>
      <p:sp>
        <p:nvSpPr>
          <p:cNvPr id="5" name="13 CuadroTexto"/>
          <p:cNvSpPr txBox="1">
            <a:spLocks noChangeArrowheads="1"/>
          </p:cNvSpPr>
          <p:nvPr/>
        </p:nvSpPr>
        <p:spPr bwMode="auto">
          <a:xfrm>
            <a:off x="4663562" y="2420888"/>
            <a:ext cx="3880341" cy="1200329"/>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La fuerza de gravedad actúa de manera proporcional a la densidad de las rocas en la corteza terrestre</a:t>
            </a:r>
            <a:endParaRPr lang="es-MX" dirty="0">
              <a:latin typeface="Arial Rounded MT Bold" pitchFamily="34" charset="0"/>
            </a:endParaRPr>
          </a:p>
        </p:txBody>
      </p:sp>
      <p:sp>
        <p:nvSpPr>
          <p:cNvPr id="6" name="13 CuadroTexto"/>
          <p:cNvSpPr txBox="1">
            <a:spLocks noChangeArrowheads="1"/>
          </p:cNvSpPr>
          <p:nvPr/>
        </p:nvSpPr>
        <p:spPr bwMode="auto">
          <a:xfrm>
            <a:off x="4645104" y="4005064"/>
            <a:ext cx="3880341" cy="1754326"/>
          </a:xfrm>
          <a:prstGeom prst="rect">
            <a:avLst/>
          </a:prstGeom>
          <a:noFill/>
          <a:ln w="9525">
            <a:noFill/>
            <a:miter lim="800000"/>
            <a:headEnd/>
            <a:tailEnd/>
          </a:ln>
        </p:spPr>
        <p:txBody>
          <a:bodyPr wrap="square">
            <a:spAutoFit/>
          </a:bodyPr>
          <a:lstStyle/>
          <a:p>
            <a:pPr algn="just"/>
            <a:r>
              <a:rPr lang="es-MX" dirty="0" smtClean="0">
                <a:latin typeface="Arial Rounded MT Bold" pitchFamily="34" charset="0"/>
              </a:rPr>
              <a:t>Las rocas graníticas son menos densas que las rocas basálticas, por lo áreas </a:t>
            </a:r>
            <a:r>
              <a:rPr lang="es-MX" dirty="0" err="1" smtClean="0">
                <a:latin typeface="Arial Rounded MT Bold" pitchFamily="34" charset="0"/>
              </a:rPr>
              <a:t>infrayacidas</a:t>
            </a:r>
            <a:r>
              <a:rPr lang="es-MX" dirty="0" smtClean="0">
                <a:latin typeface="Arial Rounded MT Bold" pitchFamily="34" charset="0"/>
              </a:rPr>
              <a:t> por estas últimas, pueden presentar una mayor fuerza de gravedad actuando sobre ellas</a:t>
            </a:r>
            <a:endParaRPr lang="es-MX" dirty="0">
              <a:latin typeface="Arial Rounded MT Bold" pitchFamily="34" charset="0"/>
            </a:endParaRPr>
          </a:p>
        </p:txBody>
      </p:sp>
    </p:spTree>
    <p:extLst>
      <p:ext uri="{BB962C8B-B14F-4D97-AF65-F5344CB8AC3E}">
        <p14:creationId xmlns:p14="http://schemas.microsoft.com/office/powerpoint/2010/main" val="494322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Tony Stallins\Desktop\bouguer_gravit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7418784" cy="4408411"/>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
        <p:nvSpPr>
          <p:cNvPr id="4" name="13 CuadroTexto"/>
          <p:cNvSpPr txBox="1">
            <a:spLocks noChangeArrowheads="1"/>
          </p:cNvSpPr>
          <p:nvPr/>
        </p:nvSpPr>
        <p:spPr bwMode="auto">
          <a:xfrm>
            <a:off x="353515" y="5262435"/>
            <a:ext cx="8222906" cy="1077218"/>
          </a:xfrm>
          <a:prstGeom prst="rect">
            <a:avLst/>
          </a:prstGeom>
          <a:noFill/>
          <a:ln w="9525">
            <a:noFill/>
            <a:miter lim="800000"/>
            <a:headEnd/>
            <a:tailEnd/>
          </a:ln>
        </p:spPr>
        <p:txBody>
          <a:bodyPr wrap="square">
            <a:spAutoFit/>
          </a:bodyPr>
          <a:lstStyle/>
          <a:p>
            <a:pPr algn="just"/>
            <a:r>
              <a:rPr lang="es-MX" sz="1600" dirty="0" smtClean="0">
                <a:latin typeface="Arial Rounded MT Bold" pitchFamily="34" charset="0"/>
              </a:rPr>
              <a:t>Las áreas en </a:t>
            </a:r>
            <a:r>
              <a:rPr lang="es-MX" sz="1600" b="1" dirty="0" smtClean="0">
                <a:solidFill>
                  <a:srgbClr val="FF0000"/>
                </a:solidFill>
                <a:latin typeface="Arial Rounded MT Bold" pitchFamily="34" charset="0"/>
              </a:rPr>
              <a:t>rojo</a:t>
            </a:r>
            <a:r>
              <a:rPr lang="es-MX" sz="1600" dirty="0" smtClean="0">
                <a:latin typeface="Arial Rounded MT Bold" pitchFamily="34" charset="0"/>
              </a:rPr>
              <a:t> indican los valores de gravedad altos producidos por densidades altas de las rocas de la corteza y del manto superior. Las áreas en </a:t>
            </a:r>
            <a:r>
              <a:rPr lang="es-MX" sz="1600" dirty="0" smtClean="0">
                <a:solidFill>
                  <a:srgbClr val="00B0F0"/>
                </a:solidFill>
                <a:latin typeface="Arial Rounded MT Bold" pitchFamily="34" charset="0"/>
              </a:rPr>
              <a:t>azul</a:t>
            </a:r>
            <a:r>
              <a:rPr lang="es-MX" sz="1600" dirty="0" smtClean="0">
                <a:latin typeface="Arial Rounded MT Bold" pitchFamily="34" charset="0"/>
              </a:rPr>
              <a:t> indican áreas donde la gravedad es menor por los bajos valores de densidad de las rocas.</a:t>
            </a:r>
            <a:endParaRPr lang="es-MX" sz="1600" dirty="0">
              <a:latin typeface="Arial Rounded MT Bold" pitchFamily="34" charset="0"/>
            </a:endParaRPr>
          </a:p>
        </p:txBody>
      </p:sp>
    </p:spTree>
    <p:extLst>
      <p:ext uri="{BB962C8B-B14F-4D97-AF65-F5344CB8AC3E}">
        <p14:creationId xmlns:p14="http://schemas.microsoft.com/office/powerpoint/2010/main" val="2068876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ony Stallins\Desktop\euro-map-7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84784"/>
            <a:ext cx="4392488" cy="420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548395" y="2312244"/>
            <a:ext cx="3600400" cy="2554545"/>
          </a:xfrm>
          <a:prstGeom prst="rect">
            <a:avLst/>
          </a:prstGeom>
          <a:noFill/>
          <a:ln w="9525">
            <a:noFill/>
            <a:miter lim="800000"/>
            <a:headEnd/>
            <a:tailEnd/>
          </a:ln>
        </p:spPr>
        <p:txBody>
          <a:bodyPr wrap="square">
            <a:spAutoFit/>
          </a:bodyPr>
          <a:lstStyle/>
          <a:p>
            <a:pPr algn="just"/>
            <a:r>
              <a:rPr lang="es-MX" sz="2000" dirty="0" smtClean="0">
                <a:latin typeface="Arial Rounded MT Bold" pitchFamily="34" charset="0"/>
              </a:rPr>
              <a:t>En esta representación de la Tierra «grumosa», la escala vertical de la «</a:t>
            </a:r>
            <a:r>
              <a:rPr lang="es-MX" sz="2000" dirty="0" err="1" smtClean="0">
                <a:latin typeface="Arial Rounded MT Bold" pitchFamily="34" charset="0"/>
              </a:rPr>
              <a:t>grumosidad</a:t>
            </a:r>
            <a:r>
              <a:rPr lang="es-MX" sz="2000" dirty="0" smtClean="0">
                <a:latin typeface="Arial Rounded MT Bold" pitchFamily="34" charset="0"/>
              </a:rPr>
              <a:t>» ha sido exagerada para tener una mejor idea de lo que realmente es la forma de la Tierra.</a:t>
            </a:r>
            <a:endParaRPr lang="es-MX" sz="2000" dirty="0">
              <a:latin typeface="Arial Rounded MT Bold" pitchFamily="34" charset="0"/>
            </a:endParaRPr>
          </a:p>
        </p:txBody>
      </p:sp>
    </p:spTree>
    <p:extLst>
      <p:ext uri="{BB962C8B-B14F-4D97-AF65-F5344CB8AC3E}">
        <p14:creationId xmlns:p14="http://schemas.microsoft.com/office/powerpoint/2010/main" val="324415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Tony Stallins\Desktop\untitle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7"/>
            <a:ext cx="7117680" cy="4436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3 CuadroTexto"/>
          <p:cNvSpPr txBox="1">
            <a:spLocks noChangeArrowheads="1"/>
          </p:cNvSpPr>
          <p:nvPr/>
        </p:nvSpPr>
        <p:spPr bwMode="auto">
          <a:xfrm>
            <a:off x="611560" y="5286664"/>
            <a:ext cx="7890893" cy="830997"/>
          </a:xfrm>
          <a:prstGeom prst="rect">
            <a:avLst/>
          </a:prstGeom>
          <a:noFill/>
          <a:ln w="9525">
            <a:noFill/>
            <a:miter lim="800000"/>
            <a:headEnd/>
            <a:tailEnd/>
          </a:ln>
        </p:spPr>
        <p:txBody>
          <a:bodyPr wrap="square">
            <a:spAutoFit/>
          </a:bodyPr>
          <a:lstStyle/>
          <a:p>
            <a:pPr algn="just"/>
            <a:r>
              <a:rPr lang="es-MX" sz="1600" dirty="0" smtClean="0">
                <a:latin typeface="Arial Rounded MT Bold" pitchFamily="34" charset="0"/>
              </a:rPr>
              <a:t>Las montañas y los valles (relieve) pueden ser considerados como una especia de  capa de pintura cuando uno considera la forma y el tamaño de nuestro planeta</a:t>
            </a:r>
            <a:endParaRPr lang="es-MX" sz="1600" dirty="0">
              <a:latin typeface="Arial Rounded MT Bold" pitchFamily="34" charset="0"/>
            </a:endParaRPr>
          </a:p>
        </p:txBody>
      </p:sp>
    </p:spTree>
    <p:extLst>
      <p:ext uri="{BB962C8B-B14F-4D97-AF65-F5344CB8AC3E}">
        <p14:creationId xmlns:p14="http://schemas.microsoft.com/office/powerpoint/2010/main" val="1357871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3131840" y="332656"/>
            <a:ext cx="3059832" cy="738336"/>
          </a:xfrm>
        </p:spPr>
        <p:txBody>
          <a:bodyPr/>
          <a:lstStyle/>
          <a:p>
            <a:r>
              <a:rPr lang="en-US" dirty="0" smtClean="0">
                <a:solidFill>
                  <a:schemeClr val="tx1"/>
                </a:solidFill>
                <a:latin typeface="Arial" charset="0"/>
                <a:cs typeface="Arial" charset="0"/>
              </a:rPr>
              <a:t>ELIPSOIDES</a:t>
            </a:r>
          </a:p>
        </p:txBody>
      </p:sp>
      <p:sp>
        <p:nvSpPr>
          <p:cNvPr id="22531" name="Text Placeholder 2"/>
          <p:cNvSpPr>
            <a:spLocks noGrp="1"/>
          </p:cNvSpPr>
          <p:nvPr>
            <p:ph type="body" sz="half" idx="4294967295"/>
          </p:nvPr>
        </p:nvSpPr>
        <p:spPr>
          <a:xfrm>
            <a:off x="395536" y="1124744"/>
            <a:ext cx="4786064" cy="5328592"/>
          </a:xfrm>
        </p:spPr>
        <p:txBody>
          <a:bodyPr/>
          <a:lstStyle/>
          <a:p>
            <a:r>
              <a:rPr lang="en-US" sz="2400" b="1" dirty="0" err="1" smtClean="0">
                <a:solidFill>
                  <a:srgbClr val="FF0000"/>
                </a:solidFill>
                <a:effectLst>
                  <a:outerShdw blurRad="38100" dist="38100" dir="2700000" algn="tl">
                    <a:srgbClr val="000000">
                      <a:alpha val="43137"/>
                    </a:srgbClr>
                  </a:outerShdw>
                </a:effectLst>
                <a:latin typeface="Arial" charset="0"/>
                <a:cs typeface="Arial" charset="0"/>
              </a:rPr>
              <a:t>Problema</a:t>
            </a:r>
            <a:r>
              <a:rPr lang="en-US" sz="2400" b="1" dirty="0" smtClean="0">
                <a:solidFill>
                  <a:srgbClr val="FF0000"/>
                </a:solidFill>
                <a:effectLst>
                  <a:outerShdw blurRad="38100" dist="38100" dir="2700000" algn="tl">
                    <a:srgbClr val="000000">
                      <a:alpha val="43137"/>
                    </a:srgbClr>
                  </a:outerShdw>
                </a:effectLst>
                <a:latin typeface="Arial" charset="0"/>
                <a:cs typeface="Arial" charset="0"/>
              </a:rPr>
              <a:t>:</a:t>
            </a:r>
            <a:r>
              <a:rPr lang="en-US" sz="2400" dirty="0" smtClean="0">
                <a:latin typeface="Arial" charset="0"/>
                <a:cs typeface="Arial" charset="0"/>
              </a:rPr>
              <a:t>  </a:t>
            </a:r>
            <a:r>
              <a:rPr lang="en-US" sz="2400" dirty="0" err="1" smtClean="0">
                <a:latin typeface="Arial" charset="0"/>
                <a:cs typeface="Arial" charset="0"/>
              </a:rPr>
              <a:t>latitud</a:t>
            </a:r>
            <a:r>
              <a:rPr lang="en-US" sz="2400" dirty="0" smtClean="0">
                <a:latin typeface="Arial" charset="0"/>
                <a:cs typeface="Arial" charset="0"/>
              </a:rPr>
              <a:t> y longitude </a:t>
            </a:r>
            <a:r>
              <a:rPr lang="en-US" sz="2400" dirty="0" err="1" smtClean="0">
                <a:latin typeface="Arial" charset="0"/>
                <a:cs typeface="Arial" charset="0"/>
              </a:rPr>
              <a:t>trabajan</a:t>
            </a:r>
            <a:r>
              <a:rPr lang="en-US" sz="2400" dirty="0" smtClean="0">
                <a:latin typeface="Arial" charset="0"/>
                <a:cs typeface="Arial" charset="0"/>
              </a:rPr>
              <a:t> </a:t>
            </a:r>
            <a:r>
              <a:rPr lang="en-US" sz="2400" dirty="0" err="1" smtClean="0">
                <a:latin typeface="Arial" charset="0"/>
                <a:cs typeface="Arial" charset="0"/>
              </a:rPr>
              <a:t>perfectamente</a:t>
            </a:r>
            <a:r>
              <a:rPr lang="en-US" sz="2400" dirty="0" smtClean="0">
                <a:latin typeface="Arial" charset="0"/>
                <a:cs typeface="Arial" charset="0"/>
              </a:rPr>
              <a:t> </a:t>
            </a:r>
            <a:r>
              <a:rPr lang="en-US" sz="2400" dirty="0" err="1" smtClean="0">
                <a:latin typeface="Arial" charset="0"/>
                <a:cs typeface="Arial" charset="0"/>
              </a:rPr>
              <a:t>sobre</a:t>
            </a:r>
            <a:r>
              <a:rPr lang="en-US" sz="2400" dirty="0" smtClean="0">
                <a:latin typeface="Arial" charset="0"/>
                <a:cs typeface="Arial" charset="0"/>
              </a:rPr>
              <a:t> un </a:t>
            </a:r>
            <a:r>
              <a:rPr lang="en-US" sz="2400" dirty="0" err="1" smtClean="0">
                <a:latin typeface="Arial" charset="0"/>
                <a:cs typeface="Arial" charset="0"/>
              </a:rPr>
              <a:t>globo</a:t>
            </a:r>
            <a:r>
              <a:rPr lang="en-US" sz="2400" dirty="0" smtClean="0">
                <a:latin typeface="Arial" charset="0"/>
                <a:cs typeface="Arial" charset="0"/>
              </a:rPr>
              <a:t> circular, </a:t>
            </a:r>
            <a:r>
              <a:rPr lang="en-US" sz="2400" dirty="0" err="1" smtClean="0">
                <a:latin typeface="Arial" charset="0"/>
                <a:cs typeface="Arial" charset="0"/>
              </a:rPr>
              <a:t>pero</a:t>
            </a:r>
            <a:r>
              <a:rPr lang="en-US" sz="2400" dirty="0" smtClean="0">
                <a:latin typeface="Arial" charset="0"/>
                <a:cs typeface="Arial" charset="0"/>
              </a:rPr>
              <a:t> la Tierra </a:t>
            </a:r>
            <a:r>
              <a:rPr lang="en-US" sz="2400" dirty="0" err="1" smtClean="0">
                <a:latin typeface="Arial" charset="0"/>
                <a:cs typeface="Arial" charset="0"/>
              </a:rPr>
              <a:t>es</a:t>
            </a:r>
            <a:r>
              <a:rPr lang="en-US" sz="2400" dirty="0" smtClean="0">
                <a:latin typeface="Arial" charset="0"/>
                <a:cs typeface="Arial" charset="0"/>
              </a:rPr>
              <a:t> un </a:t>
            </a:r>
            <a:r>
              <a:rPr lang="en-US" sz="2400" dirty="0" err="1" smtClean="0">
                <a:latin typeface="Arial" charset="0"/>
                <a:cs typeface="Arial" charset="0"/>
              </a:rPr>
              <a:t>esferoide</a:t>
            </a:r>
            <a:r>
              <a:rPr lang="en-US" sz="2400" dirty="0" smtClean="0">
                <a:latin typeface="Arial" charset="0"/>
                <a:cs typeface="Arial" charset="0"/>
              </a:rPr>
              <a:t> </a:t>
            </a:r>
            <a:r>
              <a:rPr lang="en-US" sz="2400" dirty="0" err="1" smtClean="0">
                <a:latin typeface="Arial" charset="0"/>
                <a:cs typeface="Arial" charset="0"/>
              </a:rPr>
              <a:t>oblado</a:t>
            </a:r>
            <a:r>
              <a:rPr lang="en-US" sz="2400" dirty="0" smtClean="0">
                <a:latin typeface="Arial" charset="0"/>
                <a:cs typeface="Arial" charset="0"/>
              </a:rPr>
              <a:t>.  </a:t>
            </a:r>
          </a:p>
          <a:p>
            <a:pPr marL="0" indent="0">
              <a:buNone/>
            </a:pPr>
            <a:endParaRPr lang="en-US" sz="2400" dirty="0" smtClean="0">
              <a:latin typeface="Arial" charset="0"/>
              <a:cs typeface="Arial" charset="0"/>
            </a:endParaRPr>
          </a:p>
          <a:p>
            <a:r>
              <a:rPr lang="en-US" sz="2400" b="1" dirty="0" err="1" smtClean="0">
                <a:solidFill>
                  <a:srgbClr val="00B050"/>
                </a:solidFill>
                <a:effectLst>
                  <a:outerShdw blurRad="38100" dist="38100" dir="2700000" algn="tl">
                    <a:srgbClr val="000000">
                      <a:alpha val="43137"/>
                    </a:srgbClr>
                  </a:outerShdw>
                </a:effectLst>
                <a:latin typeface="Arial" charset="0"/>
                <a:cs typeface="Arial" charset="0"/>
              </a:rPr>
              <a:t>Solución</a:t>
            </a:r>
            <a:r>
              <a:rPr lang="en-US" sz="2400" b="1" dirty="0" smtClean="0">
                <a:solidFill>
                  <a:srgbClr val="00B050"/>
                </a:solidFill>
                <a:effectLst>
                  <a:outerShdw blurRad="38100" dist="38100" dir="2700000" algn="tl">
                    <a:srgbClr val="000000">
                      <a:alpha val="43137"/>
                    </a:srgbClr>
                  </a:outerShdw>
                </a:effectLst>
                <a:latin typeface="Arial" charset="0"/>
                <a:cs typeface="Arial" charset="0"/>
              </a:rPr>
              <a:t>:</a:t>
            </a:r>
            <a:r>
              <a:rPr lang="en-US" sz="2400" dirty="0" smtClean="0">
                <a:solidFill>
                  <a:srgbClr val="00B050"/>
                </a:solidFill>
                <a:latin typeface="Arial" charset="0"/>
                <a:cs typeface="Arial" charset="0"/>
              </a:rPr>
              <a:t>  </a:t>
            </a:r>
            <a:r>
              <a:rPr lang="en-US" sz="2400" dirty="0" smtClean="0">
                <a:latin typeface="Arial" charset="0"/>
                <a:cs typeface="Arial" charset="0"/>
              </a:rPr>
              <a:t>Los </a:t>
            </a:r>
            <a:r>
              <a:rPr lang="en-US" sz="2400" dirty="0" err="1" smtClean="0">
                <a:latin typeface="Arial" charset="0"/>
                <a:cs typeface="Arial" charset="0"/>
              </a:rPr>
              <a:t>geodestas</a:t>
            </a:r>
            <a:r>
              <a:rPr lang="en-US" sz="2400" dirty="0" smtClean="0">
                <a:latin typeface="Arial" charset="0"/>
                <a:cs typeface="Arial" charset="0"/>
              </a:rPr>
              <a:t> </a:t>
            </a:r>
            <a:r>
              <a:rPr lang="en-US" sz="2400" dirty="0" err="1" smtClean="0">
                <a:latin typeface="Arial" charset="0"/>
                <a:cs typeface="Arial" charset="0"/>
              </a:rPr>
              <a:t>desarrollaron</a:t>
            </a:r>
            <a:r>
              <a:rPr lang="en-US" sz="2400" dirty="0" smtClean="0">
                <a:latin typeface="Arial" charset="0"/>
                <a:cs typeface="Arial" charset="0"/>
              </a:rPr>
              <a:t> los </a:t>
            </a:r>
            <a:r>
              <a:rPr lang="en-US" sz="2400" dirty="0" err="1" smtClean="0">
                <a:latin typeface="Arial" charset="0"/>
                <a:cs typeface="Arial" charset="0"/>
              </a:rPr>
              <a:t>elipsoides</a:t>
            </a:r>
            <a:r>
              <a:rPr lang="en-US" sz="2400" dirty="0" smtClean="0">
                <a:latin typeface="Arial" charset="0"/>
                <a:cs typeface="Arial" charset="0"/>
              </a:rPr>
              <a:t>, </a:t>
            </a:r>
            <a:r>
              <a:rPr lang="en-US" sz="2400" dirty="0" err="1" smtClean="0">
                <a:latin typeface="Arial" charset="0"/>
                <a:cs typeface="Arial" charset="0"/>
              </a:rPr>
              <a:t>formas</a:t>
            </a:r>
            <a:r>
              <a:rPr lang="en-US" sz="2400" dirty="0" smtClean="0">
                <a:latin typeface="Arial" charset="0"/>
                <a:cs typeface="Arial" charset="0"/>
              </a:rPr>
              <a:t> </a:t>
            </a:r>
            <a:r>
              <a:rPr lang="en-US" sz="2400" dirty="0" err="1" smtClean="0">
                <a:latin typeface="Arial" charset="0"/>
                <a:cs typeface="Arial" charset="0"/>
              </a:rPr>
              <a:t>matemáticas</a:t>
            </a:r>
            <a:r>
              <a:rPr lang="en-US" sz="2400" dirty="0" smtClean="0">
                <a:latin typeface="Arial" charset="0"/>
                <a:cs typeface="Arial" charset="0"/>
              </a:rPr>
              <a:t> </a:t>
            </a:r>
            <a:r>
              <a:rPr lang="en-US" sz="2400" dirty="0" err="1" smtClean="0">
                <a:latin typeface="Arial" charset="0"/>
                <a:cs typeface="Arial" charset="0"/>
              </a:rPr>
              <a:t>utilizadas</a:t>
            </a:r>
            <a:r>
              <a:rPr lang="en-US" sz="2400" dirty="0" smtClean="0">
                <a:latin typeface="Arial" charset="0"/>
                <a:cs typeface="Arial" charset="0"/>
              </a:rPr>
              <a:t> </a:t>
            </a:r>
            <a:r>
              <a:rPr lang="en-US" sz="2400" dirty="0" err="1" smtClean="0">
                <a:latin typeface="Arial" charset="0"/>
                <a:cs typeface="Arial" charset="0"/>
              </a:rPr>
              <a:t>para</a:t>
            </a:r>
            <a:r>
              <a:rPr lang="en-US" sz="2400" dirty="0" smtClean="0">
                <a:latin typeface="Arial" charset="0"/>
                <a:cs typeface="Arial" charset="0"/>
              </a:rPr>
              <a:t> </a:t>
            </a:r>
            <a:r>
              <a:rPr lang="en-US" sz="2400" dirty="0" err="1" smtClean="0">
                <a:latin typeface="Arial" charset="0"/>
                <a:cs typeface="Arial" charset="0"/>
              </a:rPr>
              <a:t>establecer</a:t>
            </a:r>
            <a:r>
              <a:rPr lang="en-US" sz="2400" dirty="0" smtClean="0">
                <a:latin typeface="Arial" charset="0"/>
                <a:cs typeface="Arial" charset="0"/>
              </a:rPr>
              <a:t> y </a:t>
            </a:r>
            <a:r>
              <a:rPr lang="en-US" sz="2400" dirty="0" err="1" smtClean="0">
                <a:latin typeface="Arial" charset="0"/>
                <a:cs typeface="Arial" charset="0"/>
              </a:rPr>
              <a:t>standarizar</a:t>
            </a:r>
            <a:r>
              <a:rPr lang="en-US" sz="2400" dirty="0" smtClean="0">
                <a:latin typeface="Arial" charset="0"/>
                <a:cs typeface="Arial" charset="0"/>
              </a:rPr>
              <a:t> la </a:t>
            </a:r>
            <a:r>
              <a:rPr lang="en-US" sz="2400" dirty="0" err="1" smtClean="0">
                <a:latin typeface="Arial" charset="0"/>
                <a:cs typeface="Arial" charset="0"/>
              </a:rPr>
              <a:t>posición</a:t>
            </a:r>
            <a:r>
              <a:rPr lang="en-US" sz="2400" dirty="0" smtClean="0">
                <a:latin typeface="Arial" charset="0"/>
                <a:cs typeface="Arial" charset="0"/>
              </a:rPr>
              <a:t> horizontal. La </a:t>
            </a:r>
            <a:r>
              <a:rPr lang="en-US" sz="2400" dirty="0" err="1" smtClean="0">
                <a:latin typeface="Arial" charset="0"/>
                <a:cs typeface="Arial" charset="0"/>
              </a:rPr>
              <a:t>latitud</a:t>
            </a:r>
            <a:r>
              <a:rPr lang="en-US" sz="2400" dirty="0" smtClean="0">
                <a:latin typeface="Arial" charset="0"/>
                <a:cs typeface="Arial" charset="0"/>
              </a:rPr>
              <a:t> y la </a:t>
            </a:r>
            <a:r>
              <a:rPr lang="en-US" sz="2400" dirty="0" err="1" smtClean="0">
                <a:latin typeface="Arial" charset="0"/>
                <a:cs typeface="Arial" charset="0"/>
              </a:rPr>
              <a:t>longitud</a:t>
            </a:r>
            <a:r>
              <a:rPr lang="en-US" sz="2400" dirty="0" smtClean="0">
                <a:latin typeface="Arial" charset="0"/>
                <a:cs typeface="Arial" charset="0"/>
              </a:rPr>
              <a:t> son </a:t>
            </a:r>
            <a:r>
              <a:rPr lang="en-US" sz="2400" dirty="0" err="1" smtClean="0">
                <a:latin typeface="Arial" charset="0"/>
                <a:cs typeface="Arial" charset="0"/>
              </a:rPr>
              <a:t>medidas</a:t>
            </a:r>
            <a:r>
              <a:rPr lang="en-US" sz="2400" dirty="0" smtClean="0">
                <a:latin typeface="Arial" charset="0"/>
                <a:cs typeface="Arial" charset="0"/>
              </a:rPr>
              <a:t> </a:t>
            </a:r>
            <a:r>
              <a:rPr lang="en-US" sz="2400" dirty="0" err="1" smtClean="0">
                <a:latin typeface="Arial" charset="0"/>
                <a:cs typeface="Arial" charset="0"/>
              </a:rPr>
              <a:t>relativas</a:t>
            </a:r>
            <a:r>
              <a:rPr lang="en-US" sz="2400" dirty="0" smtClean="0">
                <a:latin typeface="Arial" charset="0"/>
                <a:cs typeface="Arial" charset="0"/>
              </a:rPr>
              <a:t> a </a:t>
            </a:r>
            <a:r>
              <a:rPr lang="en-US" sz="2400" dirty="0" err="1" smtClean="0">
                <a:latin typeface="Arial" charset="0"/>
                <a:cs typeface="Arial" charset="0"/>
              </a:rPr>
              <a:t>este</a:t>
            </a:r>
            <a:r>
              <a:rPr lang="en-US" sz="2400" dirty="0" smtClean="0">
                <a:latin typeface="Arial" charset="0"/>
                <a:cs typeface="Arial" charset="0"/>
              </a:rPr>
              <a:t> </a:t>
            </a:r>
            <a:r>
              <a:rPr lang="en-US" sz="2400" dirty="0" err="1" smtClean="0">
                <a:latin typeface="Arial" charset="0"/>
                <a:cs typeface="Arial" charset="0"/>
              </a:rPr>
              <a:t>elipsoide</a:t>
            </a:r>
            <a:r>
              <a:rPr lang="en-US" sz="2400" dirty="0" smtClean="0">
                <a:latin typeface="Arial" charset="0"/>
                <a:cs typeface="Arial" charset="0"/>
              </a:rPr>
              <a:t>, no a la </a:t>
            </a:r>
            <a:r>
              <a:rPr lang="en-US" sz="2400" dirty="0" err="1" smtClean="0">
                <a:latin typeface="Arial" charset="0"/>
                <a:cs typeface="Arial" charset="0"/>
              </a:rPr>
              <a:t>superficie</a:t>
            </a:r>
            <a:r>
              <a:rPr lang="en-US" sz="2400" dirty="0" smtClean="0">
                <a:latin typeface="Arial" charset="0"/>
                <a:cs typeface="Arial" charset="0"/>
              </a:rPr>
              <a:t> real. </a:t>
            </a:r>
            <a:endParaRPr lang="en-US" sz="2000" dirty="0" smtClean="0">
              <a:latin typeface="Arial" charset="0"/>
              <a:cs typeface="Arial" charset="0"/>
            </a:endParaRPr>
          </a:p>
        </p:txBody>
      </p:sp>
      <p:pic>
        <p:nvPicPr>
          <p:cNvPr id="22532" name="Picture 3" descr="obl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093913"/>
            <a:ext cx="350520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901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3419872" y="332656"/>
            <a:ext cx="2267744" cy="738336"/>
          </a:xfrm>
        </p:spPr>
        <p:txBody>
          <a:bodyPr/>
          <a:lstStyle/>
          <a:p>
            <a:r>
              <a:rPr lang="en-US" dirty="0" smtClean="0">
                <a:solidFill>
                  <a:schemeClr val="tx1"/>
                </a:solidFill>
                <a:latin typeface="Arial" charset="0"/>
                <a:cs typeface="Arial" charset="0"/>
              </a:rPr>
              <a:t>GEOIDES</a:t>
            </a:r>
          </a:p>
        </p:txBody>
      </p:sp>
      <p:sp>
        <p:nvSpPr>
          <p:cNvPr id="23555" name="Text Placeholder 2"/>
          <p:cNvSpPr>
            <a:spLocks noGrp="1"/>
          </p:cNvSpPr>
          <p:nvPr>
            <p:ph type="body" sz="half" idx="4294967295"/>
          </p:nvPr>
        </p:nvSpPr>
        <p:spPr>
          <a:xfrm>
            <a:off x="395536" y="1556792"/>
            <a:ext cx="4572000" cy="4392488"/>
          </a:xfrm>
        </p:spPr>
        <p:txBody>
          <a:bodyPr/>
          <a:lstStyle/>
          <a:p>
            <a:r>
              <a:rPr lang="en-US" sz="2000" b="1" dirty="0" err="1" smtClean="0">
                <a:solidFill>
                  <a:srgbClr val="FF0000"/>
                </a:solidFill>
                <a:effectLst>
                  <a:outerShdw blurRad="38100" dist="38100" dir="2700000" algn="tl">
                    <a:srgbClr val="000000">
                      <a:alpha val="43137"/>
                    </a:srgbClr>
                  </a:outerShdw>
                </a:effectLst>
                <a:latin typeface="Arial" charset="0"/>
                <a:cs typeface="Arial" charset="0"/>
              </a:rPr>
              <a:t>Problema</a:t>
            </a:r>
            <a:r>
              <a:rPr lang="en-US" sz="2000" dirty="0" smtClean="0">
                <a:solidFill>
                  <a:srgbClr val="FF0000"/>
                </a:solidFill>
                <a:latin typeface="Arial" charset="0"/>
                <a:cs typeface="Arial" charset="0"/>
              </a:rPr>
              <a:t>:  </a:t>
            </a:r>
            <a:r>
              <a:rPr lang="en-US" sz="2000" dirty="0" smtClean="0">
                <a:latin typeface="Arial" charset="0"/>
                <a:cs typeface="Arial" charset="0"/>
              </a:rPr>
              <a:t>La Tierra </a:t>
            </a:r>
            <a:r>
              <a:rPr lang="en-US" sz="2000" dirty="0" err="1" smtClean="0">
                <a:latin typeface="Arial" charset="0"/>
                <a:cs typeface="Arial" charset="0"/>
              </a:rPr>
              <a:t>es</a:t>
            </a:r>
            <a:r>
              <a:rPr lang="en-US" sz="2000" dirty="0" smtClean="0">
                <a:latin typeface="Arial" charset="0"/>
                <a:cs typeface="Arial" charset="0"/>
              </a:rPr>
              <a:t> </a:t>
            </a:r>
            <a:r>
              <a:rPr lang="en-US" sz="2000" dirty="0" err="1" smtClean="0">
                <a:latin typeface="Arial" charset="0"/>
                <a:cs typeface="Arial" charset="0"/>
              </a:rPr>
              <a:t>grumosa</a:t>
            </a:r>
            <a:r>
              <a:rPr lang="en-US" sz="2000" dirty="0" smtClean="0">
                <a:latin typeface="Arial" charset="0"/>
                <a:cs typeface="Arial" charset="0"/>
              </a:rPr>
              <a:t>, </a:t>
            </a:r>
            <a:r>
              <a:rPr lang="en-US" sz="2000" dirty="0" err="1" smtClean="0">
                <a:latin typeface="Arial" charset="0"/>
                <a:cs typeface="Arial" charset="0"/>
              </a:rPr>
              <a:t>por</a:t>
            </a:r>
            <a:r>
              <a:rPr lang="en-US" sz="2000" dirty="0" smtClean="0">
                <a:latin typeface="Arial" charset="0"/>
                <a:cs typeface="Arial" charset="0"/>
              </a:rPr>
              <a:t> lo </a:t>
            </a:r>
            <a:r>
              <a:rPr lang="en-US" sz="2000" dirty="0" err="1" smtClean="0">
                <a:latin typeface="Arial" charset="0"/>
                <a:cs typeface="Arial" charset="0"/>
              </a:rPr>
              <a:t>que</a:t>
            </a:r>
            <a:r>
              <a:rPr lang="en-US" sz="2000" dirty="0" smtClean="0">
                <a:latin typeface="Arial" charset="0"/>
                <a:cs typeface="Arial" charset="0"/>
              </a:rPr>
              <a:t> el </a:t>
            </a:r>
            <a:r>
              <a:rPr lang="en-US" sz="2000" dirty="0" err="1" smtClean="0">
                <a:latin typeface="Arial" charset="0"/>
                <a:cs typeface="Arial" charset="0"/>
              </a:rPr>
              <a:t>nivel</a:t>
            </a:r>
            <a:r>
              <a:rPr lang="en-US" sz="2000" dirty="0" smtClean="0">
                <a:latin typeface="Arial" charset="0"/>
                <a:cs typeface="Arial" charset="0"/>
              </a:rPr>
              <a:t> del mar no </a:t>
            </a:r>
            <a:r>
              <a:rPr lang="en-US" sz="2000" dirty="0" err="1" smtClean="0">
                <a:latin typeface="Arial" charset="0"/>
                <a:cs typeface="Arial" charset="0"/>
              </a:rPr>
              <a:t>necesariamente</a:t>
            </a:r>
            <a:r>
              <a:rPr lang="en-US" sz="2000" dirty="0" smtClean="0">
                <a:latin typeface="Arial" charset="0"/>
                <a:cs typeface="Arial" charset="0"/>
              </a:rPr>
              <a:t> </a:t>
            </a:r>
            <a:r>
              <a:rPr lang="en-US" sz="2000" dirty="0" err="1" smtClean="0">
                <a:latin typeface="Arial" charset="0"/>
                <a:cs typeface="Arial" charset="0"/>
              </a:rPr>
              <a:t>está</a:t>
            </a:r>
            <a:r>
              <a:rPr lang="en-US" sz="2000" dirty="0" smtClean="0">
                <a:latin typeface="Arial" charset="0"/>
                <a:cs typeface="Arial" charset="0"/>
              </a:rPr>
              <a:t> a </a:t>
            </a:r>
            <a:r>
              <a:rPr lang="en-US" sz="2000" dirty="0" err="1" smtClean="0">
                <a:latin typeface="Arial" charset="0"/>
                <a:cs typeface="Arial" charset="0"/>
              </a:rPr>
              <a:t>una</a:t>
            </a:r>
            <a:r>
              <a:rPr lang="en-US" sz="2000" dirty="0" smtClean="0">
                <a:latin typeface="Arial" charset="0"/>
                <a:cs typeface="Arial" charset="0"/>
              </a:rPr>
              <a:t> </a:t>
            </a:r>
            <a:r>
              <a:rPr lang="en-US" sz="2000" dirty="0" err="1" smtClean="0">
                <a:latin typeface="Arial" charset="0"/>
                <a:cs typeface="Arial" charset="0"/>
              </a:rPr>
              <a:t>misma</a:t>
            </a:r>
            <a:r>
              <a:rPr lang="en-US" sz="2000" dirty="0" smtClean="0">
                <a:latin typeface="Arial" charset="0"/>
                <a:cs typeface="Arial" charset="0"/>
              </a:rPr>
              <a:t> </a:t>
            </a:r>
            <a:r>
              <a:rPr lang="en-US" sz="2000" dirty="0" err="1" smtClean="0">
                <a:latin typeface="Arial" charset="0"/>
                <a:cs typeface="Arial" charset="0"/>
              </a:rPr>
              <a:t>elevación</a:t>
            </a:r>
            <a:r>
              <a:rPr lang="en-US" sz="2000" dirty="0" smtClean="0">
                <a:latin typeface="Arial" charset="0"/>
                <a:cs typeface="Arial" charset="0"/>
              </a:rPr>
              <a:t> de un </a:t>
            </a:r>
            <a:r>
              <a:rPr lang="en-US" sz="2000" dirty="0" err="1" smtClean="0">
                <a:latin typeface="Arial" charset="0"/>
                <a:cs typeface="Arial" charset="0"/>
              </a:rPr>
              <a:t>oceano</a:t>
            </a:r>
            <a:r>
              <a:rPr lang="en-US" sz="2000" dirty="0" smtClean="0">
                <a:latin typeface="Arial" charset="0"/>
                <a:cs typeface="Arial" charset="0"/>
              </a:rPr>
              <a:t> a </a:t>
            </a:r>
            <a:r>
              <a:rPr lang="en-US" sz="2000" dirty="0" err="1" smtClean="0">
                <a:latin typeface="Arial" charset="0"/>
                <a:cs typeface="Arial" charset="0"/>
              </a:rPr>
              <a:t>otro</a:t>
            </a:r>
            <a:r>
              <a:rPr lang="en-US" sz="2000" dirty="0" smtClean="0">
                <a:latin typeface="Arial" charset="0"/>
                <a:cs typeface="Arial" charset="0"/>
              </a:rPr>
              <a:t> (un </a:t>
            </a:r>
            <a:r>
              <a:rPr lang="en-US" sz="2000" dirty="0" err="1" smtClean="0">
                <a:latin typeface="Arial" charset="0"/>
                <a:cs typeface="Arial" charset="0"/>
              </a:rPr>
              <a:t>mínimo</a:t>
            </a:r>
            <a:r>
              <a:rPr lang="en-US" sz="2000" dirty="0" smtClean="0">
                <a:latin typeface="Arial" charset="0"/>
                <a:cs typeface="Arial" charset="0"/>
              </a:rPr>
              <a:t> en la India!)</a:t>
            </a:r>
          </a:p>
          <a:p>
            <a:endParaRPr lang="en-US" sz="2000" dirty="0" smtClean="0">
              <a:latin typeface="Arial" charset="0"/>
              <a:cs typeface="Arial" charset="0"/>
            </a:endParaRPr>
          </a:p>
          <a:p>
            <a:r>
              <a:rPr lang="en-US" sz="2000" b="1" dirty="0" err="1" smtClean="0">
                <a:solidFill>
                  <a:srgbClr val="00B050"/>
                </a:solidFill>
                <a:effectLst>
                  <a:outerShdw blurRad="38100" dist="38100" dir="2700000" algn="tl">
                    <a:srgbClr val="000000">
                      <a:alpha val="43137"/>
                    </a:srgbClr>
                  </a:outerShdw>
                </a:effectLst>
                <a:latin typeface="Arial" charset="0"/>
                <a:cs typeface="Arial" charset="0"/>
              </a:rPr>
              <a:t>Solución</a:t>
            </a:r>
            <a:r>
              <a:rPr lang="en-US" sz="2000" b="1" dirty="0" smtClean="0">
                <a:solidFill>
                  <a:srgbClr val="00B050"/>
                </a:solidFill>
                <a:effectLst>
                  <a:outerShdw blurRad="38100" dist="38100" dir="2700000" algn="tl">
                    <a:srgbClr val="000000">
                      <a:alpha val="43137"/>
                    </a:srgbClr>
                  </a:outerShdw>
                </a:effectLst>
                <a:latin typeface="Arial" charset="0"/>
                <a:cs typeface="Arial" charset="0"/>
              </a:rPr>
              <a:t>:</a:t>
            </a:r>
            <a:r>
              <a:rPr lang="en-US" sz="2000" dirty="0" smtClean="0">
                <a:solidFill>
                  <a:srgbClr val="00B050"/>
                </a:solidFill>
                <a:latin typeface="Arial" charset="0"/>
                <a:cs typeface="Arial" charset="0"/>
              </a:rPr>
              <a:t> </a:t>
            </a:r>
            <a:r>
              <a:rPr lang="en-US" sz="2000" dirty="0" smtClean="0">
                <a:latin typeface="Arial" charset="0"/>
                <a:cs typeface="Arial" charset="0"/>
              </a:rPr>
              <a:t>Los </a:t>
            </a:r>
            <a:r>
              <a:rPr lang="en-US" sz="2000" dirty="0" err="1" smtClean="0">
                <a:latin typeface="Arial" charset="0"/>
                <a:cs typeface="Arial" charset="0"/>
              </a:rPr>
              <a:t>geodestas</a:t>
            </a:r>
            <a:r>
              <a:rPr lang="en-US" sz="2000" dirty="0" smtClean="0">
                <a:latin typeface="Arial" charset="0"/>
                <a:cs typeface="Arial" charset="0"/>
              </a:rPr>
              <a:t> </a:t>
            </a:r>
            <a:r>
              <a:rPr lang="en-US" sz="2000" dirty="0" err="1" smtClean="0">
                <a:latin typeface="Arial" charset="0"/>
                <a:cs typeface="Arial" charset="0"/>
              </a:rPr>
              <a:t>inventaron</a:t>
            </a:r>
            <a:r>
              <a:rPr lang="en-US" sz="2000" dirty="0" smtClean="0">
                <a:latin typeface="Arial" charset="0"/>
                <a:cs typeface="Arial" charset="0"/>
              </a:rPr>
              <a:t> los </a:t>
            </a:r>
            <a:r>
              <a:rPr lang="en-US" sz="2000" dirty="0" err="1" smtClean="0">
                <a:latin typeface="Arial" charset="0"/>
                <a:cs typeface="Arial" charset="0"/>
              </a:rPr>
              <a:t>geoides</a:t>
            </a:r>
            <a:r>
              <a:rPr lang="en-US" sz="2000" dirty="0" smtClean="0">
                <a:latin typeface="Arial" charset="0"/>
                <a:cs typeface="Arial" charset="0"/>
              </a:rPr>
              <a:t>, superficies </a:t>
            </a:r>
            <a:r>
              <a:rPr lang="en-US" sz="2000" dirty="0" err="1" smtClean="0">
                <a:latin typeface="Arial" charset="0"/>
                <a:cs typeface="Arial" charset="0"/>
              </a:rPr>
              <a:t>matemáticas</a:t>
            </a:r>
            <a:r>
              <a:rPr lang="en-US" sz="2000" dirty="0" smtClean="0">
                <a:latin typeface="Arial" charset="0"/>
                <a:cs typeface="Arial" charset="0"/>
              </a:rPr>
              <a:t> </a:t>
            </a:r>
            <a:r>
              <a:rPr lang="en-US" sz="2000" dirty="0" err="1" smtClean="0">
                <a:latin typeface="Arial" charset="0"/>
                <a:cs typeface="Arial" charset="0"/>
              </a:rPr>
              <a:t>para</a:t>
            </a:r>
            <a:r>
              <a:rPr lang="en-US" sz="2000" dirty="0" smtClean="0">
                <a:latin typeface="Arial" charset="0"/>
                <a:cs typeface="Arial" charset="0"/>
              </a:rPr>
              <a:t> </a:t>
            </a:r>
            <a:r>
              <a:rPr lang="en-US" sz="2000" dirty="0" err="1" smtClean="0">
                <a:latin typeface="Arial" charset="0"/>
                <a:cs typeface="Arial" charset="0"/>
              </a:rPr>
              <a:t>establecer</a:t>
            </a:r>
            <a:r>
              <a:rPr lang="en-US" sz="2000" dirty="0" smtClean="0">
                <a:latin typeface="Arial" charset="0"/>
                <a:cs typeface="Arial" charset="0"/>
              </a:rPr>
              <a:t> y </a:t>
            </a:r>
            <a:r>
              <a:rPr lang="en-US" sz="2000" dirty="0" err="1" smtClean="0">
                <a:latin typeface="Arial" charset="0"/>
                <a:cs typeface="Arial" charset="0"/>
              </a:rPr>
              <a:t>standarizar</a:t>
            </a:r>
            <a:r>
              <a:rPr lang="en-US" sz="2000" dirty="0" smtClean="0">
                <a:latin typeface="Arial" charset="0"/>
                <a:cs typeface="Arial" charset="0"/>
              </a:rPr>
              <a:t> la </a:t>
            </a:r>
            <a:r>
              <a:rPr lang="en-US" sz="2000" dirty="0" err="1" smtClean="0">
                <a:latin typeface="Arial" charset="0"/>
                <a:cs typeface="Arial" charset="0"/>
              </a:rPr>
              <a:t>posición</a:t>
            </a:r>
            <a:r>
              <a:rPr lang="en-US" sz="2000" dirty="0" smtClean="0">
                <a:latin typeface="Arial" charset="0"/>
                <a:cs typeface="Arial" charset="0"/>
              </a:rPr>
              <a:t> vertical (</a:t>
            </a:r>
            <a:r>
              <a:rPr lang="en-US" sz="2000" dirty="0" err="1" smtClean="0">
                <a:latin typeface="Arial" charset="0"/>
                <a:cs typeface="Arial" charset="0"/>
              </a:rPr>
              <a:t>elevación</a:t>
            </a:r>
            <a:r>
              <a:rPr lang="en-US" sz="2000" dirty="0" smtClean="0">
                <a:latin typeface="Arial" charset="0"/>
                <a:cs typeface="Arial" charset="0"/>
              </a:rPr>
              <a:t>). Un </a:t>
            </a:r>
            <a:r>
              <a:rPr lang="en-US" sz="2000" dirty="0" err="1" smtClean="0">
                <a:latin typeface="Arial" charset="0"/>
                <a:cs typeface="Arial" charset="0"/>
              </a:rPr>
              <a:t>geoide</a:t>
            </a:r>
            <a:r>
              <a:rPr lang="en-US" sz="2000" dirty="0" smtClean="0">
                <a:latin typeface="Arial" charset="0"/>
                <a:cs typeface="Arial" charset="0"/>
              </a:rPr>
              <a:t> </a:t>
            </a:r>
            <a:r>
              <a:rPr lang="en-US" sz="2000" dirty="0" err="1" smtClean="0">
                <a:latin typeface="Arial" charset="0"/>
                <a:cs typeface="Arial" charset="0"/>
              </a:rPr>
              <a:t>esta</a:t>
            </a:r>
            <a:r>
              <a:rPr lang="en-US" sz="2000" dirty="0" smtClean="0">
                <a:latin typeface="Arial" charset="0"/>
                <a:cs typeface="Arial" charset="0"/>
              </a:rPr>
              <a:t> en </a:t>
            </a:r>
            <a:r>
              <a:rPr lang="en-US" sz="2000" dirty="0" err="1" smtClean="0">
                <a:latin typeface="Arial" charset="0"/>
                <a:cs typeface="Arial" charset="0"/>
              </a:rPr>
              <a:t>función</a:t>
            </a:r>
            <a:r>
              <a:rPr lang="en-US" sz="2000" dirty="0" smtClean="0">
                <a:latin typeface="Arial" charset="0"/>
                <a:cs typeface="Arial" charset="0"/>
              </a:rPr>
              <a:t> de la </a:t>
            </a:r>
            <a:r>
              <a:rPr lang="en-US" sz="2000" dirty="0" err="1" smtClean="0">
                <a:latin typeface="Arial" charset="0"/>
                <a:cs typeface="Arial" charset="0"/>
              </a:rPr>
              <a:t>densidad</a:t>
            </a:r>
            <a:r>
              <a:rPr lang="en-US" sz="2000" dirty="0" smtClean="0">
                <a:latin typeface="Arial" charset="0"/>
                <a:cs typeface="Arial" charset="0"/>
              </a:rPr>
              <a:t> de </a:t>
            </a:r>
            <a:r>
              <a:rPr lang="en-US" sz="2000" dirty="0" err="1" smtClean="0">
                <a:latin typeface="Arial" charset="0"/>
                <a:cs typeface="Arial" charset="0"/>
              </a:rPr>
              <a:t>las</a:t>
            </a:r>
            <a:r>
              <a:rPr lang="en-US" sz="2000" dirty="0" smtClean="0">
                <a:latin typeface="Arial" charset="0"/>
                <a:cs typeface="Arial" charset="0"/>
              </a:rPr>
              <a:t> </a:t>
            </a:r>
            <a:r>
              <a:rPr lang="en-US" sz="2000" dirty="0" err="1" smtClean="0">
                <a:latin typeface="Arial" charset="0"/>
                <a:cs typeface="Arial" charset="0"/>
              </a:rPr>
              <a:t>rocas</a:t>
            </a:r>
            <a:r>
              <a:rPr lang="en-US" sz="2000" dirty="0" smtClean="0">
                <a:latin typeface="Arial" charset="0"/>
                <a:cs typeface="Arial" charset="0"/>
              </a:rPr>
              <a:t> y la </a:t>
            </a:r>
            <a:r>
              <a:rPr lang="en-US" sz="2000" dirty="0" err="1" smtClean="0">
                <a:latin typeface="Arial" charset="0"/>
                <a:cs typeface="Arial" charset="0"/>
              </a:rPr>
              <a:t>gavedad</a:t>
            </a:r>
            <a:r>
              <a:rPr lang="en-US" sz="2000" dirty="0" smtClean="0">
                <a:latin typeface="Arial" charset="0"/>
                <a:cs typeface="Arial" charset="0"/>
              </a:rPr>
              <a:t> </a:t>
            </a:r>
            <a:r>
              <a:rPr lang="en-US" sz="2000" dirty="0" err="1" smtClean="0">
                <a:latin typeface="Arial" charset="0"/>
                <a:cs typeface="Arial" charset="0"/>
              </a:rPr>
              <a:t>ejercida</a:t>
            </a:r>
            <a:r>
              <a:rPr lang="en-US" sz="2000" dirty="0" smtClean="0">
                <a:latin typeface="Arial" charset="0"/>
                <a:cs typeface="Arial" charset="0"/>
              </a:rPr>
              <a:t> </a:t>
            </a:r>
            <a:r>
              <a:rPr lang="en-US" sz="2000" dirty="0" err="1" smtClean="0">
                <a:latin typeface="Arial" charset="0"/>
                <a:cs typeface="Arial" charset="0"/>
              </a:rPr>
              <a:t>sobre</a:t>
            </a:r>
            <a:r>
              <a:rPr lang="en-US" sz="2000" dirty="0" smtClean="0">
                <a:latin typeface="Arial" charset="0"/>
                <a:cs typeface="Arial" charset="0"/>
              </a:rPr>
              <a:t> </a:t>
            </a:r>
            <a:r>
              <a:rPr lang="en-US" sz="2000" dirty="0" err="1" smtClean="0">
                <a:latin typeface="Arial" charset="0"/>
                <a:cs typeface="Arial" charset="0"/>
              </a:rPr>
              <a:t>éstas</a:t>
            </a:r>
            <a:r>
              <a:rPr lang="en-US" sz="2000" dirty="0" smtClean="0">
                <a:solidFill>
                  <a:srgbClr val="00B050"/>
                </a:solidFill>
                <a:latin typeface="Arial" charset="0"/>
                <a:cs typeface="Arial" charset="0"/>
              </a:rPr>
              <a:t>.</a:t>
            </a:r>
            <a:endParaRPr lang="en-US" sz="1600" dirty="0" smtClean="0"/>
          </a:p>
        </p:txBody>
      </p:sp>
      <p:pic>
        <p:nvPicPr>
          <p:cNvPr id="23556" name="Picture 2" descr="lumpy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700808"/>
            <a:ext cx="335280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023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2"/>
          <p:cNvSpPr>
            <a:spLocks noChangeArrowheads="1"/>
          </p:cNvSpPr>
          <p:nvPr/>
        </p:nvSpPr>
        <p:spPr bwMode="auto">
          <a:xfrm>
            <a:off x="1089005" y="928340"/>
            <a:ext cx="1981200" cy="1295400"/>
          </a:xfrm>
          <a:prstGeom prst="ellipse">
            <a:avLst/>
          </a:prstGeom>
          <a:solidFill>
            <a:srgbClr val="FF9999"/>
          </a:solidFill>
          <a:ln w="9525">
            <a:solidFill>
              <a:schemeClr val="tx1"/>
            </a:solidFill>
            <a:round/>
            <a:headEnd/>
            <a:tailEnd/>
          </a:ln>
        </p:spPr>
        <p:txBody>
          <a:bodyPr wrap="none" anchor="ctr"/>
          <a:lstStyle/>
          <a:p>
            <a:endParaRPr lang="es-ES">
              <a:latin typeface="Verdana" pitchFamily="34" charset="0"/>
            </a:endParaRPr>
          </a:p>
        </p:txBody>
      </p:sp>
      <p:sp>
        <p:nvSpPr>
          <p:cNvPr id="10243" name="Freeform 3"/>
          <p:cNvSpPr>
            <a:spLocks/>
          </p:cNvSpPr>
          <p:nvPr/>
        </p:nvSpPr>
        <p:spPr bwMode="auto">
          <a:xfrm>
            <a:off x="1120526" y="2726605"/>
            <a:ext cx="2019300" cy="1397000"/>
          </a:xfrm>
          <a:custGeom>
            <a:avLst/>
            <a:gdLst>
              <a:gd name="T0" fmla="*/ 177800 w 1272"/>
              <a:gd name="T1" fmla="*/ 381000 h 880"/>
              <a:gd name="T2" fmla="*/ 406400 w 1272"/>
              <a:gd name="T3" fmla="*/ 152400 h 880"/>
              <a:gd name="T4" fmla="*/ 635000 w 1272"/>
              <a:gd name="T5" fmla="*/ 76200 h 880"/>
              <a:gd name="T6" fmla="*/ 863600 w 1272"/>
              <a:gd name="T7" fmla="*/ 0 h 880"/>
              <a:gd name="T8" fmla="*/ 1092200 w 1272"/>
              <a:gd name="T9" fmla="*/ 76200 h 880"/>
              <a:gd name="T10" fmla="*/ 1320800 w 1272"/>
              <a:gd name="T11" fmla="*/ 76200 h 880"/>
              <a:gd name="T12" fmla="*/ 1473200 w 1272"/>
              <a:gd name="T13" fmla="*/ 76200 h 880"/>
              <a:gd name="T14" fmla="*/ 1625600 w 1272"/>
              <a:gd name="T15" fmla="*/ 152400 h 880"/>
              <a:gd name="T16" fmla="*/ 1854200 w 1272"/>
              <a:gd name="T17" fmla="*/ 304800 h 880"/>
              <a:gd name="T18" fmla="*/ 1930400 w 1272"/>
              <a:gd name="T19" fmla="*/ 381000 h 880"/>
              <a:gd name="T20" fmla="*/ 2006600 w 1272"/>
              <a:gd name="T21" fmla="*/ 609600 h 880"/>
              <a:gd name="T22" fmla="*/ 2006600 w 1272"/>
              <a:gd name="T23" fmla="*/ 685800 h 880"/>
              <a:gd name="T24" fmla="*/ 1930400 w 1272"/>
              <a:gd name="T25" fmla="*/ 838200 h 880"/>
              <a:gd name="T26" fmla="*/ 1854200 w 1272"/>
              <a:gd name="T27" fmla="*/ 990600 h 880"/>
              <a:gd name="T28" fmla="*/ 1701800 w 1272"/>
              <a:gd name="T29" fmla="*/ 1143000 h 880"/>
              <a:gd name="T30" fmla="*/ 1549400 w 1272"/>
              <a:gd name="T31" fmla="*/ 1219200 h 880"/>
              <a:gd name="T32" fmla="*/ 1473200 w 1272"/>
              <a:gd name="T33" fmla="*/ 1219200 h 880"/>
              <a:gd name="T34" fmla="*/ 1320800 w 1272"/>
              <a:gd name="T35" fmla="*/ 1219200 h 880"/>
              <a:gd name="T36" fmla="*/ 1168400 w 1272"/>
              <a:gd name="T37" fmla="*/ 1371600 h 880"/>
              <a:gd name="T38" fmla="*/ 939800 w 1272"/>
              <a:gd name="T39" fmla="*/ 1371600 h 880"/>
              <a:gd name="T40" fmla="*/ 1016000 w 1272"/>
              <a:gd name="T41" fmla="*/ 1371600 h 880"/>
              <a:gd name="T42" fmla="*/ 711200 w 1272"/>
              <a:gd name="T43" fmla="*/ 1295400 h 880"/>
              <a:gd name="T44" fmla="*/ 558800 w 1272"/>
              <a:gd name="T45" fmla="*/ 1219200 h 880"/>
              <a:gd name="T46" fmla="*/ 406400 w 1272"/>
              <a:gd name="T47" fmla="*/ 1219200 h 880"/>
              <a:gd name="T48" fmla="*/ 254000 w 1272"/>
              <a:gd name="T49" fmla="*/ 1066800 h 880"/>
              <a:gd name="T50" fmla="*/ 177800 w 1272"/>
              <a:gd name="T51" fmla="*/ 990600 h 880"/>
              <a:gd name="T52" fmla="*/ 25400 w 1272"/>
              <a:gd name="T53" fmla="*/ 838200 h 880"/>
              <a:gd name="T54" fmla="*/ 25400 w 1272"/>
              <a:gd name="T55" fmla="*/ 685800 h 880"/>
              <a:gd name="T56" fmla="*/ 25400 w 1272"/>
              <a:gd name="T57" fmla="*/ 533400 h 880"/>
              <a:gd name="T58" fmla="*/ 177800 w 1272"/>
              <a:gd name="T59" fmla="*/ 381000 h 88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72"/>
              <a:gd name="T91" fmla="*/ 0 h 880"/>
              <a:gd name="T92" fmla="*/ 1272 w 1272"/>
              <a:gd name="T93" fmla="*/ 880 h 88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72" h="880">
                <a:moveTo>
                  <a:pt x="112" y="240"/>
                </a:moveTo>
                <a:cubicBezTo>
                  <a:pt x="152" y="200"/>
                  <a:pt x="208" y="128"/>
                  <a:pt x="256" y="96"/>
                </a:cubicBezTo>
                <a:cubicBezTo>
                  <a:pt x="304" y="64"/>
                  <a:pt x="352" y="64"/>
                  <a:pt x="400" y="48"/>
                </a:cubicBezTo>
                <a:cubicBezTo>
                  <a:pt x="448" y="32"/>
                  <a:pt x="496" y="0"/>
                  <a:pt x="544" y="0"/>
                </a:cubicBezTo>
                <a:cubicBezTo>
                  <a:pt x="592" y="0"/>
                  <a:pt x="640" y="40"/>
                  <a:pt x="688" y="48"/>
                </a:cubicBezTo>
                <a:cubicBezTo>
                  <a:pt x="736" y="56"/>
                  <a:pt x="792" y="48"/>
                  <a:pt x="832" y="48"/>
                </a:cubicBezTo>
                <a:cubicBezTo>
                  <a:pt x="872" y="48"/>
                  <a:pt x="896" y="40"/>
                  <a:pt x="928" y="48"/>
                </a:cubicBezTo>
                <a:cubicBezTo>
                  <a:pt x="960" y="56"/>
                  <a:pt x="984" y="72"/>
                  <a:pt x="1024" y="96"/>
                </a:cubicBezTo>
                <a:cubicBezTo>
                  <a:pt x="1064" y="120"/>
                  <a:pt x="1136" y="168"/>
                  <a:pt x="1168" y="192"/>
                </a:cubicBezTo>
                <a:cubicBezTo>
                  <a:pt x="1200" y="216"/>
                  <a:pt x="1200" y="208"/>
                  <a:pt x="1216" y="240"/>
                </a:cubicBezTo>
                <a:cubicBezTo>
                  <a:pt x="1232" y="272"/>
                  <a:pt x="1256" y="352"/>
                  <a:pt x="1264" y="384"/>
                </a:cubicBezTo>
                <a:cubicBezTo>
                  <a:pt x="1272" y="416"/>
                  <a:pt x="1272" y="408"/>
                  <a:pt x="1264" y="432"/>
                </a:cubicBezTo>
                <a:cubicBezTo>
                  <a:pt x="1256" y="456"/>
                  <a:pt x="1232" y="496"/>
                  <a:pt x="1216" y="528"/>
                </a:cubicBezTo>
                <a:cubicBezTo>
                  <a:pt x="1200" y="560"/>
                  <a:pt x="1192" y="592"/>
                  <a:pt x="1168" y="624"/>
                </a:cubicBezTo>
                <a:cubicBezTo>
                  <a:pt x="1144" y="656"/>
                  <a:pt x="1104" y="696"/>
                  <a:pt x="1072" y="720"/>
                </a:cubicBezTo>
                <a:cubicBezTo>
                  <a:pt x="1040" y="744"/>
                  <a:pt x="1000" y="760"/>
                  <a:pt x="976" y="768"/>
                </a:cubicBezTo>
                <a:cubicBezTo>
                  <a:pt x="952" y="776"/>
                  <a:pt x="952" y="768"/>
                  <a:pt x="928" y="768"/>
                </a:cubicBezTo>
                <a:cubicBezTo>
                  <a:pt x="904" y="768"/>
                  <a:pt x="864" y="752"/>
                  <a:pt x="832" y="768"/>
                </a:cubicBezTo>
                <a:cubicBezTo>
                  <a:pt x="800" y="784"/>
                  <a:pt x="776" y="848"/>
                  <a:pt x="736" y="864"/>
                </a:cubicBezTo>
                <a:cubicBezTo>
                  <a:pt x="696" y="880"/>
                  <a:pt x="608" y="864"/>
                  <a:pt x="592" y="864"/>
                </a:cubicBezTo>
                <a:cubicBezTo>
                  <a:pt x="576" y="864"/>
                  <a:pt x="664" y="872"/>
                  <a:pt x="640" y="864"/>
                </a:cubicBezTo>
                <a:cubicBezTo>
                  <a:pt x="616" y="856"/>
                  <a:pt x="496" y="832"/>
                  <a:pt x="448" y="816"/>
                </a:cubicBezTo>
                <a:cubicBezTo>
                  <a:pt x="400" y="800"/>
                  <a:pt x="384" y="776"/>
                  <a:pt x="352" y="768"/>
                </a:cubicBezTo>
                <a:cubicBezTo>
                  <a:pt x="320" y="760"/>
                  <a:pt x="288" y="784"/>
                  <a:pt x="256" y="768"/>
                </a:cubicBezTo>
                <a:cubicBezTo>
                  <a:pt x="224" y="752"/>
                  <a:pt x="184" y="696"/>
                  <a:pt x="160" y="672"/>
                </a:cubicBezTo>
                <a:cubicBezTo>
                  <a:pt x="136" y="648"/>
                  <a:pt x="136" y="648"/>
                  <a:pt x="112" y="624"/>
                </a:cubicBezTo>
                <a:cubicBezTo>
                  <a:pt x="88" y="600"/>
                  <a:pt x="32" y="560"/>
                  <a:pt x="16" y="528"/>
                </a:cubicBezTo>
                <a:cubicBezTo>
                  <a:pt x="0" y="496"/>
                  <a:pt x="16" y="464"/>
                  <a:pt x="16" y="432"/>
                </a:cubicBezTo>
                <a:cubicBezTo>
                  <a:pt x="16" y="400"/>
                  <a:pt x="0" y="368"/>
                  <a:pt x="16" y="336"/>
                </a:cubicBezTo>
                <a:cubicBezTo>
                  <a:pt x="32" y="304"/>
                  <a:pt x="72" y="280"/>
                  <a:pt x="112" y="240"/>
                </a:cubicBezTo>
                <a:close/>
              </a:path>
            </a:pathLst>
          </a:custGeom>
          <a:solidFill>
            <a:srgbClr val="996633"/>
          </a:solidFill>
          <a:ln w="9525">
            <a:solidFill>
              <a:schemeClr val="tx1"/>
            </a:solidFill>
            <a:round/>
            <a:headEnd/>
            <a:tailEnd/>
          </a:ln>
        </p:spPr>
        <p:txBody>
          <a:bodyPr/>
          <a:lstStyle/>
          <a:p>
            <a:endParaRPr lang="es-ES">
              <a:latin typeface="Verdana" pitchFamily="34" charset="0"/>
            </a:endParaRPr>
          </a:p>
        </p:txBody>
      </p:sp>
      <p:sp>
        <p:nvSpPr>
          <p:cNvPr id="10244" name="Freeform 4"/>
          <p:cNvSpPr>
            <a:spLocks/>
          </p:cNvSpPr>
          <p:nvPr/>
        </p:nvSpPr>
        <p:spPr bwMode="auto">
          <a:xfrm>
            <a:off x="1263401" y="4655418"/>
            <a:ext cx="1978025" cy="1323975"/>
          </a:xfrm>
          <a:custGeom>
            <a:avLst/>
            <a:gdLst>
              <a:gd name="T0" fmla="*/ 604837 w 1246"/>
              <a:gd name="T1" fmla="*/ 76200 h 834"/>
              <a:gd name="T2" fmla="*/ 909638 w 1246"/>
              <a:gd name="T3" fmla="*/ 0 h 834"/>
              <a:gd name="T4" fmla="*/ 1062037 w 1246"/>
              <a:gd name="T5" fmla="*/ 0 h 834"/>
              <a:gd name="T6" fmla="*/ 1336675 w 1246"/>
              <a:gd name="T7" fmla="*/ 41275 h 834"/>
              <a:gd name="T8" fmla="*/ 1570037 w 1246"/>
              <a:gd name="T9" fmla="*/ 136525 h 834"/>
              <a:gd name="T10" fmla="*/ 1787525 w 1246"/>
              <a:gd name="T11" fmla="*/ 273050 h 834"/>
              <a:gd name="T12" fmla="*/ 1897063 w 1246"/>
              <a:gd name="T13" fmla="*/ 409575 h 834"/>
              <a:gd name="T14" fmla="*/ 1951038 w 1246"/>
              <a:gd name="T15" fmla="*/ 504825 h 834"/>
              <a:gd name="T16" fmla="*/ 1978025 w 1246"/>
              <a:gd name="T17" fmla="*/ 682625 h 834"/>
              <a:gd name="T18" fmla="*/ 1938338 w 1246"/>
              <a:gd name="T19" fmla="*/ 831850 h 834"/>
              <a:gd name="T20" fmla="*/ 1870075 w 1246"/>
              <a:gd name="T21" fmla="*/ 941388 h 834"/>
              <a:gd name="T22" fmla="*/ 1733550 w 1246"/>
              <a:gd name="T23" fmla="*/ 1092200 h 834"/>
              <a:gd name="T24" fmla="*/ 1609725 w 1246"/>
              <a:gd name="T25" fmla="*/ 1160463 h 834"/>
              <a:gd name="T26" fmla="*/ 1446212 w 1246"/>
              <a:gd name="T27" fmla="*/ 1201738 h 834"/>
              <a:gd name="T28" fmla="*/ 1282700 w 1246"/>
              <a:gd name="T29" fmla="*/ 1241425 h 834"/>
              <a:gd name="T30" fmla="*/ 1173162 w 1246"/>
              <a:gd name="T31" fmla="*/ 1270000 h 834"/>
              <a:gd name="T32" fmla="*/ 968375 w 1246"/>
              <a:gd name="T33" fmla="*/ 1323975 h 834"/>
              <a:gd name="T34" fmla="*/ 831850 w 1246"/>
              <a:gd name="T35" fmla="*/ 1323975 h 834"/>
              <a:gd name="T36" fmla="*/ 587375 w 1246"/>
              <a:gd name="T37" fmla="*/ 1241425 h 834"/>
              <a:gd name="T38" fmla="*/ 436563 w 1246"/>
              <a:gd name="T39" fmla="*/ 1214438 h 834"/>
              <a:gd name="T40" fmla="*/ 273050 w 1246"/>
              <a:gd name="T41" fmla="*/ 1133475 h 834"/>
              <a:gd name="T42" fmla="*/ 109538 w 1246"/>
              <a:gd name="T43" fmla="*/ 996950 h 834"/>
              <a:gd name="T44" fmla="*/ 80962 w 1246"/>
              <a:gd name="T45" fmla="*/ 887413 h 834"/>
              <a:gd name="T46" fmla="*/ 0 w 1246"/>
              <a:gd name="T47" fmla="*/ 600075 h 834"/>
              <a:gd name="T48" fmla="*/ 68262 w 1246"/>
              <a:gd name="T49" fmla="*/ 463550 h 834"/>
              <a:gd name="T50" fmla="*/ 136525 w 1246"/>
              <a:gd name="T51" fmla="*/ 327025 h 834"/>
              <a:gd name="T52" fmla="*/ 231775 w 1246"/>
              <a:gd name="T53" fmla="*/ 219075 h 834"/>
              <a:gd name="T54" fmla="*/ 368300 w 1246"/>
              <a:gd name="T55" fmla="*/ 177800 h 834"/>
              <a:gd name="T56" fmla="*/ 490538 w 1246"/>
              <a:gd name="T57" fmla="*/ 95250 h 834"/>
              <a:gd name="T58" fmla="*/ 604837 w 1246"/>
              <a:gd name="T59" fmla="*/ 76200 h 8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6"/>
              <a:gd name="T91" fmla="*/ 0 h 834"/>
              <a:gd name="T92" fmla="*/ 1246 w 1246"/>
              <a:gd name="T93" fmla="*/ 834 h 8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6" h="834">
                <a:moveTo>
                  <a:pt x="381" y="48"/>
                </a:moveTo>
                <a:lnTo>
                  <a:pt x="573" y="0"/>
                </a:lnTo>
                <a:lnTo>
                  <a:pt x="669" y="0"/>
                </a:lnTo>
                <a:lnTo>
                  <a:pt x="842" y="26"/>
                </a:lnTo>
                <a:lnTo>
                  <a:pt x="989" y="86"/>
                </a:lnTo>
                <a:lnTo>
                  <a:pt x="1126" y="172"/>
                </a:lnTo>
                <a:lnTo>
                  <a:pt x="1195" y="258"/>
                </a:lnTo>
                <a:lnTo>
                  <a:pt x="1229" y="318"/>
                </a:lnTo>
                <a:lnTo>
                  <a:pt x="1246" y="430"/>
                </a:lnTo>
                <a:lnTo>
                  <a:pt x="1221" y="524"/>
                </a:lnTo>
                <a:lnTo>
                  <a:pt x="1178" y="593"/>
                </a:lnTo>
                <a:lnTo>
                  <a:pt x="1092" y="688"/>
                </a:lnTo>
                <a:lnTo>
                  <a:pt x="1014" y="731"/>
                </a:lnTo>
                <a:lnTo>
                  <a:pt x="911" y="757"/>
                </a:lnTo>
                <a:lnTo>
                  <a:pt x="808" y="782"/>
                </a:lnTo>
                <a:lnTo>
                  <a:pt x="739" y="800"/>
                </a:lnTo>
                <a:lnTo>
                  <a:pt x="610" y="834"/>
                </a:lnTo>
                <a:lnTo>
                  <a:pt x="524" y="834"/>
                </a:lnTo>
                <a:lnTo>
                  <a:pt x="370" y="782"/>
                </a:lnTo>
                <a:lnTo>
                  <a:pt x="275" y="765"/>
                </a:lnTo>
                <a:lnTo>
                  <a:pt x="172" y="714"/>
                </a:lnTo>
                <a:lnTo>
                  <a:pt x="69" y="628"/>
                </a:lnTo>
                <a:lnTo>
                  <a:pt x="51" y="559"/>
                </a:lnTo>
                <a:lnTo>
                  <a:pt x="0" y="378"/>
                </a:lnTo>
                <a:lnTo>
                  <a:pt x="43" y="292"/>
                </a:lnTo>
                <a:lnTo>
                  <a:pt x="86" y="206"/>
                </a:lnTo>
                <a:lnTo>
                  <a:pt x="146" y="138"/>
                </a:lnTo>
                <a:lnTo>
                  <a:pt x="232" y="112"/>
                </a:lnTo>
                <a:lnTo>
                  <a:pt x="309" y="60"/>
                </a:lnTo>
                <a:lnTo>
                  <a:pt x="381" y="48"/>
                </a:lnTo>
                <a:close/>
              </a:path>
            </a:pathLst>
          </a:custGeom>
          <a:solidFill>
            <a:srgbClr val="3366FF"/>
          </a:solidFill>
          <a:ln w="9525">
            <a:solidFill>
              <a:schemeClr val="tx1"/>
            </a:solidFill>
            <a:round/>
            <a:headEnd/>
            <a:tailEnd/>
          </a:ln>
        </p:spPr>
        <p:txBody>
          <a:bodyPr/>
          <a:lstStyle/>
          <a:p>
            <a:endParaRPr lang="es-ES">
              <a:latin typeface="Verdana" pitchFamily="34" charset="0"/>
            </a:endParaRPr>
          </a:p>
        </p:txBody>
      </p:sp>
      <p:sp>
        <p:nvSpPr>
          <p:cNvPr id="10245" name="Line 9"/>
          <p:cNvSpPr>
            <a:spLocks noChangeShapeType="1"/>
          </p:cNvSpPr>
          <p:nvPr/>
        </p:nvSpPr>
        <p:spPr bwMode="auto">
          <a:xfrm>
            <a:off x="2003405" y="928340"/>
            <a:ext cx="0" cy="609600"/>
          </a:xfrm>
          <a:prstGeom prst="line">
            <a:avLst/>
          </a:prstGeom>
          <a:noFill/>
          <a:ln w="9525">
            <a:solidFill>
              <a:schemeClr val="tx1"/>
            </a:solidFill>
            <a:round/>
            <a:headEnd/>
            <a:tailEnd/>
          </a:ln>
        </p:spPr>
        <p:txBody>
          <a:bodyPr/>
          <a:lstStyle/>
          <a:p>
            <a:endParaRPr lang="es-ES"/>
          </a:p>
        </p:txBody>
      </p:sp>
      <p:sp>
        <p:nvSpPr>
          <p:cNvPr id="10246" name="Line 10"/>
          <p:cNvSpPr>
            <a:spLocks noChangeShapeType="1"/>
          </p:cNvSpPr>
          <p:nvPr/>
        </p:nvSpPr>
        <p:spPr bwMode="auto">
          <a:xfrm>
            <a:off x="2003405" y="1537940"/>
            <a:ext cx="1066800" cy="0"/>
          </a:xfrm>
          <a:prstGeom prst="line">
            <a:avLst/>
          </a:prstGeom>
          <a:noFill/>
          <a:ln w="9525">
            <a:solidFill>
              <a:schemeClr val="tx1"/>
            </a:solidFill>
            <a:round/>
            <a:headEnd/>
            <a:tailEnd/>
          </a:ln>
        </p:spPr>
        <p:txBody>
          <a:bodyPr/>
          <a:lstStyle/>
          <a:p>
            <a:endParaRPr lang="es-ES"/>
          </a:p>
        </p:txBody>
      </p:sp>
      <p:sp>
        <p:nvSpPr>
          <p:cNvPr id="10247" name="Text Box 11"/>
          <p:cNvSpPr txBox="1">
            <a:spLocks noChangeArrowheads="1"/>
          </p:cNvSpPr>
          <p:nvPr/>
        </p:nvSpPr>
        <p:spPr bwMode="auto">
          <a:xfrm>
            <a:off x="2308205" y="1233140"/>
            <a:ext cx="298450" cy="366713"/>
          </a:xfrm>
          <a:prstGeom prst="rect">
            <a:avLst/>
          </a:prstGeom>
          <a:noFill/>
          <a:ln w="9525">
            <a:noFill/>
            <a:miter lim="800000"/>
            <a:headEnd/>
            <a:tailEnd/>
          </a:ln>
        </p:spPr>
        <p:txBody>
          <a:bodyPr wrap="none">
            <a:spAutoFit/>
          </a:bodyPr>
          <a:lstStyle/>
          <a:p>
            <a:pPr eaLnBrk="0" hangingPunct="0"/>
            <a:r>
              <a:rPr lang="en-US" b="1">
                <a:latin typeface="Verdana" pitchFamily="34" charset="0"/>
              </a:rPr>
              <a:t>a</a:t>
            </a:r>
          </a:p>
        </p:txBody>
      </p:sp>
      <p:sp>
        <p:nvSpPr>
          <p:cNvPr id="10248" name="Text Box 12"/>
          <p:cNvSpPr txBox="1">
            <a:spLocks noChangeArrowheads="1"/>
          </p:cNvSpPr>
          <p:nvPr/>
        </p:nvSpPr>
        <p:spPr bwMode="auto">
          <a:xfrm>
            <a:off x="1774805" y="1004540"/>
            <a:ext cx="311150" cy="366713"/>
          </a:xfrm>
          <a:prstGeom prst="rect">
            <a:avLst/>
          </a:prstGeom>
          <a:noFill/>
          <a:ln w="9525">
            <a:noFill/>
            <a:miter lim="800000"/>
            <a:headEnd/>
            <a:tailEnd/>
          </a:ln>
        </p:spPr>
        <p:txBody>
          <a:bodyPr wrap="none">
            <a:spAutoFit/>
          </a:bodyPr>
          <a:lstStyle/>
          <a:p>
            <a:pPr eaLnBrk="0" hangingPunct="0"/>
            <a:r>
              <a:rPr lang="en-US" b="1">
                <a:latin typeface="Verdana" pitchFamily="34" charset="0"/>
              </a:rPr>
              <a:t>b</a:t>
            </a:r>
          </a:p>
        </p:txBody>
      </p:sp>
      <p:sp>
        <p:nvSpPr>
          <p:cNvPr id="10249" name="9 CuadroTexto"/>
          <p:cNvSpPr txBox="1">
            <a:spLocks noChangeArrowheads="1"/>
          </p:cNvSpPr>
          <p:nvPr/>
        </p:nvSpPr>
        <p:spPr bwMode="auto">
          <a:xfrm>
            <a:off x="3406526" y="3012355"/>
            <a:ext cx="4643437" cy="646113"/>
          </a:xfrm>
          <a:prstGeom prst="rect">
            <a:avLst/>
          </a:prstGeom>
          <a:noFill/>
          <a:ln w="9525">
            <a:noFill/>
            <a:miter lim="800000"/>
            <a:headEnd/>
            <a:tailEnd/>
          </a:ln>
        </p:spPr>
        <p:txBody>
          <a:bodyPr>
            <a:spAutoFit/>
          </a:bodyPr>
          <a:lstStyle/>
          <a:p>
            <a:pPr algn="just"/>
            <a:r>
              <a:rPr lang="es-MX" b="1">
                <a:latin typeface="Arial Rounded MT Bold" pitchFamily="34" charset="0"/>
              </a:rPr>
              <a:t>La superficie de la Tierra presenta montañas y otras irregularidades</a:t>
            </a:r>
          </a:p>
        </p:txBody>
      </p:sp>
      <p:sp>
        <p:nvSpPr>
          <p:cNvPr id="10250" name="10 CuadroTexto"/>
          <p:cNvSpPr txBox="1">
            <a:spLocks noChangeArrowheads="1"/>
          </p:cNvSpPr>
          <p:nvPr/>
        </p:nvSpPr>
        <p:spPr bwMode="auto">
          <a:xfrm>
            <a:off x="3549401" y="4941168"/>
            <a:ext cx="4643437" cy="1200150"/>
          </a:xfrm>
          <a:prstGeom prst="rect">
            <a:avLst/>
          </a:prstGeom>
          <a:noFill/>
          <a:ln w="9525">
            <a:noFill/>
            <a:miter lim="800000"/>
            <a:headEnd/>
            <a:tailEnd/>
          </a:ln>
        </p:spPr>
        <p:txBody>
          <a:bodyPr>
            <a:spAutoFit/>
          </a:bodyPr>
          <a:lstStyle/>
          <a:p>
            <a:pPr algn="just"/>
            <a:r>
              <a:rPr lang="es-MX" b="1" dirty="0">
                <a:latin typeface="Arial Rounded MT Bold" pitchFamily="34" charset="0"/>
              </a:rPr>
              <a:t>El </a:t>
            </a:r>
            <a:r>
              <a:rPr lang="es-MX" b="1" dirty="0">
                <a:solidFill>
                  <a:srgbClr val="C00000"/>
                </a:solidFill>
                <a:effectLst>
                  <a:outerShdw blurRad="38100" dist="38100" dir="2700000" algn="tl">
                    <a:srgbClr val="000000">
                      <a:alpha val="43137"/>
                    </a:srgbClr>
                  </a:outerShdw>
                </a:effectLst>
                <a:latin typeface="Arial Rounded MT Bold" pitchFamily="34" charset="0"/>
              </a:rPr>
              <a:t>GEOIDE</a:t>
            </a:r>
            <a:r>
              <a:rPr lang="es-MX" b="1" dirty="0">
                <a:latin typeface="Arial Rounded MT Bold" pitchFamily="34" charset="0"/>
              </a:rPr>
              <a:t> es una superficie equipotencial perpendicular a la gravedad y aproximadamente  está determinada por el nivel del mar</a:t>
            </a:r>
          </a:p>
        </p:txBody>
      </p:sp>
      <p:sp>
        <p:nvSpPr>
          <p:cNvPr id="10251" name="13 CuadroTexto"/>
          <p:cNvSpPr txBox="1">
            <a:spLocks noChangeArrowheads="1"/>
          </p:cNvSpPr>
          <p:nvPr/>
        </p:nvSpPr>
        <p:spPr bwMode="auto">
          <a:xfrm>
            <a:off x="3355955" y="980728"/>
            <a:ext cx="4643438" cy="1200150"/>
          </a:xfrm>
          <a:prstGeom prst="rect">
            <a:avLst/>
          </a:prstGeom>
          <a:noFill/>
          <a:ln w="9525">
            <a:noFill/>
            <a:miter lim="800000"/>
            <a:headEnd/>
            <a:tailEnd/>
          </a:ln>
        </p:spPr>
        <p:txBody>
          <a:bodyPr>
            <a:spAutoFit/>
          </a:bodyPr>
          <a:lstStyle/>
          <a:p>
            <a:pPr algn="just"/>
            <a:r>
              <a:rPr lang="es-MX" b="1" dirty="0">
                <a:latin typeface="Arial Rounded MT Bold" pitchFamily="34" charset="0"/>
              </a:rPr>
              <a:t>El </a:t>
            </a:r>
            <a:r>
              <a:rPr lang="es-MX" b="1" dirty="0">
                <a:solidFill>
                  <a:srgbClr val="C00000"/>
                </a:solidFill>
                <a:effectLst>
                  <a:outerShdw blurRad="38100" dist="38100" dir="2700000" algn="tl">
                    <a:srgbClr val="000000">
                      <a:alpha val="43137"/>
                    </a:srgbClr>
                  </a:outerShdw>
                </a:effectLst>
                <a:latin typeface="Arial Rounded MT Bold" pitchFamily="34" charset="0"/>
              </a:rPr>
              <a:t>ELIPSOIDE</a:t>
            </a:r>
            <a:r>
              <a:rPr lang="es-MX" b="1" dirty="0">
                <a:latin typeface="Arial Rounded MT Bold" pitchFamily="34" charset="0"/>
              </a:rPr>
              <a:t>  modela la superficie de un geoide utilizando una figura definida matemáticamente (a = eje mayor; b = eje menor)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geo03a_7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192" y="692696"/>
            <a:ext cx="3689233" cy="5517232"/>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59886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5" descr="geo07b_62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333" y="2276872"/>
            <a:ext cx="4824536" cy="403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83568" y="836712"/>
            <a:ext cx="7994848" cy="1200329"/>
          </a:xfrm>
          <a:prstGeom prst="rect">
            <a:avLst/>
          </a:prstGeom>
          <a:noFill/>
        </p:spPr>
        <p:txBody>
          <a:bodyPr wrap="square" rtlCol="0">
            <a:spAutoFit/>
          </a:bodyPr>
          <a:lstStyle/>
          <a:p>
            <a:r>
              <a:rPr lang="es-MX" dirty="0" smtClean="0"/>
              <a:t>En este mapa global del Geoide (Geoid99), el área en morado cerca de la India indica una región donde la gravedad es más débil. En esta porción, el nivel del mar es bajo porque hipotéticamente ha sido «empujado hacia afuera» hacia partes donde la gravedad es mayor.</a:t>
            </a:r>
            <a:endParaRPr lang="es-MX" dirty="0"/>
          </a:p>
        </p:txBody>
      </p:sp>
    </p:spTree>
    <p:extLst>
      <p:ext uri="{BB962C8B-B14F-4D97-AF65-F5344CB8AC3E}">
        <p14:creationId xmlns:p14="http://schemas.microsoft.com/office/powerpoint/2010/main" val="395332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5" descr="geo07c_62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751731"/>
            <a:ext cx="4536504" cy="363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683568" y="836712"/>
            <a:ext cx="7994848" cy="1200329"/>
          </a:xfrm>
          <a:prstGeom prst="rect">
            <a:avLst/>
          </a:prstGeom>
          <a:noFill/>
        </p:spPr>
        <p:txBody>
          <a:bodyPr wrap="square" rtlCol="0">
            <a:spAutoFit/>
          </a:bodyPr>
          <a:lstStyle/>
          <a:p>
            <a:pPr algn="just"/>
            <a:r>
              <a:rPr lang="es-MX" dirty="0" smtClean="0"/>
              <a:t>En este mapa global del Geoide (Geoid99), el área en rojo al norte de Australia indica una región donde la gravedad es más fuerte. En esta porción, el nivel del mar es alto porque hipotéticamente ha sido «empujado hacia afuera» hasta esta porción.</a:t>
            </a:r>
            <a:endParaRPr lang="es-MX" dirty="0"/>
          </a:p>
        </p:txBody>
      </p:sp>
      <p:sp>
        <p:nvSpPr>
          <p:cNvPr id="6" name="5 CuadroTexto"/>
          <p:cNvSpPr txBox="1"/>
          <p:nvPr/>
        </p:nvSpPr>
        <p:spPr>
          <a:xfrm>
            <a:off x="683568" y="2151566"/>
            <a:ext cx="7994848" cy="646331"/>
          </a:xfrm>
          <a:prstGeom prst="rect">
            <a:avLst/>
          </a:prstGeom>
          <a:noFill/>
        </p:spPr>
        <p:txBody>
          <a:bodyPr wrap="square" rtlCol="0">
            <a:spAutoFit/>
          </a:bodyPr>
          <a:lstStyle/>
          <a:p>
            <a:pPr algn="just"/>
            <a:r>
              <a:rPr lang="es-MX" dirty="0" smtClean="0"/>
              <a:t>…..Si estamos cerca de la India, pesamos menos que si estuviéramos al norte de Australia</a:t>
            </a:r>
            <a:endParaRPr lang="es-MX" dirty="0"/>
          </a:p>
        </p:txBody>
      </p:sp>
    </p:spTree>
    <p:extLst>
      <p:ext uri="{BB962C8B-B14F-4D97-AF65-F5344CB8AC3E}">
        <p14:creationId xmlns:p14="http://schemas.microsoft.com/office/powerpoint/2010/main" val="1740606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Tony Stallins\Desktop\geoid1_lg.g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907704" y="692696"/>
            <a:ext cx="5544616" cy="39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58538" y="5157192"/>
            <a:ext cx="7994848" cy="923330"/>
          </a:xfrm>
          <a:prstGeom prst="rect">
            <a:avLst/>
          </a:prstGeom>
          <a:noFill/>
        </p:spPr>
        <p:txBody>
          <a:bodyPr wrap="square" rtlCol="0">
            <a:spAutoFit/>
          </a:bodyPr>
          <a:lstStyle/>
          <a:p>
            <a:pPr algn="just"/>
            <a:r>
              <a:rPr lang="es-MX" dirty="0" smtClean="0"/>
              <a:t>La superficie de un geoide provee una superficie de referencia que aproxima el nivel del mar. Cuando, por ejemplo, nos referimos a una elevación sobre el nivel del mar (msnm), nos referimos a la elevación sobre el geoide.</a:t>
            </a:r>
            <a:endParaRPr lang="es-MX" dirty="0"/>
          </a:p>
        </p:txBody>
      </p:sp>
    </p:spTree>
    <p:extLst>
      <p:ext uri="{BB962C8B-B14F-4D97-AF65-F5344CB8AC3E}">
        <p14:creationId xmlns:p14="http://schemas.microsoft.com/office/powerpoint/2010/main" val="2725142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1" descr="surfaces_ge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39384"/>
            <a:ext cx="8077200" cy="4389437"/>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959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geoi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87" y="908720"/>
            <a:ext cx="7769225" cy="4646613"/>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4226765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a:xfrm>
            <a:off x="467544" y="404664"/>
            <a:ext cx="7772400" cy="1143000"/>
          </a:xfrm>
        </p:spPr>
        <p:txBody>
          <a:bodyPr>
            <a:normAutofit fontScale="90000"/>
          </a:bodyPr>
          <a:lstStyle/>
          <a:p>
            <a:pPr algn="ctr"/>
            <a:r>
              <a:rPr lang="en-US" dirty="0" smtClean="0">
                <a:solidFill>
                  <a:schemeClr val="tx1"/>
                </a:solidFill>
                <a:latin typeface="Arial" charset="0"/>
                <a:cs typeface="Arial" charset="0"/>
              </a:rPr>
              <a:t>SISTEMAS DE REFERENCIA GEODÉSICA  (DATUM GEODÉSICO)</a:t>
            </a:r>
          </a:p>
        </p:txBody>
      </p:sp>
      <p:sp>
        <p:nvSpPr>
          <p:cNvPr id="26627" name="Text Placeholder 2"/>
          <p:cNvSpPr>
            <a:spLocks noGrp="1"/>
          </p:cNvSpPr>
          <p:nvPr>
            <p:ph type="body" sz="half" idx="4294967295"/>
          </p:nvPr>
        </p:nvSpPr>
        <p:spPr>
          <a:xfrm>
            <a:off x="1349896" y="1628800"/>
            <a:ext cx="6444208" cy="1104528"/>
          </a:xfrm>
        </p:spPr>
        <p:txBody>
          <a:bodyPr/>
          <a:lstStyle/>
          <a:p>
            <a:r>
              <a:rPr lang="en-US" sz="2400" dirty="0" smtClean="0">
                <a:latin typeface="Arial" charset="0"/>
                <a:cs typeface="Arial" charset="0"/>
              </a:rPr>
              <a:t>Un </a:t>
            </a:r>
            <a:r>
              <a:rPr lang="en-US" sz="2400" dirty="0" err="1" smtClean="0">
                <a:latin typeface="Arial" charset="0"/>
                <a:cs typeface="Arial" charset="0"/>
              </a:rPr>
              <a:t>sistema</a:t>
            </a:r>
            <a:r>
              <a:rPr lang="en-US" sz="2400" dirty="0" smtClean="0">
                <a:latin typeface="Arial" charset="0"/>
                <a:cs typeface="Arial" charset="0"/>
              </a:rPr>
              <a:t> de </a:t>
            </a:r>
            <a:r>
              <a:rPr lang="en-US" sz="2400" dirty="0" err="1" smtClean="0">
                <a:latin typeface="Arial" charset="0"/>
                <a:cs typeface="Arial" charset="0"/>
              </a:rPr>
              <a:t>referencia</a:t>
            </a:r>
            <a:r>
              <a:rPr lang="en-US" sz="2400" dirty="0" smtClean="0">
                <a:latin typeface="Arial" charset="0"/>
                <a:cs typeface="Arial" charset="0"/>
              </a:rPr>
              <a:t> </a:t>
            </a:r>
            <a:r>
              <a:rPr lang="en-US" sz="2400" dirty="0" err="1" smtClean="0">
                <a:latin typeface="Arial" charset="0"/>
                <a:cs typeface="Arial" charset="0"/>
              </a:rPr>
              <a:t>geodésico</a:t>
            </a:r>
            <a:r>
              <a:rPr lang="en-US" sz="2400" dirty="0" smtClean="0">
                <a:latin typeface="Arial" charset="0"/>
                <a:cs typeface="Arial" charset="0"/>
              </a:rPr>
              <a:t> </a:t>
            </a:r>
            <a:r>
              <a:rPr lang="en-US" sz="2400" dirty="0" err="1" smtClean="0">
                <a:latin typeface="Arial" charset="0"/>
                <a:cs typeface="Arial" charset="0"/>
              </a:rPr>
              <a:t>es</a:t>
            </a:r>
            <a:r>
              <a:rPr lang="en-US" sz="2400" dirty="0" smtClean="0">
                <a:latin typeface="Arial" charset="0"/>
                <a:cs typeface="Arial" charset="0"/>
              </a:rPr>
              <a:t> </a:t>
            </a:r>
            <a:r>
              <a:rPr lang="en-US" sz="2400" dirty="0" err="1" smtClean="0">
                <a:latin typeface="Arial" charset="0"/>
                <a:cs typeface="Arial" charset="0"/>
              </a:rPr>
              <a:t>una</a:t>
            </a:r>
            <a:r>
              <a:rPr lang="en-US" sz="2400" dirty="0" smtClean="0">
                <a:latin typeface="Arial" charset="0"/>
                <a:cs typeface="Arial" charset="0"/>
              </a:rPr>
              <a:t> </a:t>
            </a:r>
            <a:r>
              <a:rPr lang="en-US" sz="2400" dirty="0" err="1" smtClean="0">
                <a:latin typeface="Arial" charset="0"/>
                <a:cs typeface="Arial" charset="0"/>
              </a:rPr>
              <a:t>combinación</a:t>
            </a:r>
            <a:r>
              <a:rPr lang="en-US" sz="2400" dirty="0" smtClean="0">
                <a:latin typeface="Arial" charset="0"/>
                <a:cs typeface="Arial" charset="0"/>
              </a:rPr>
              <a:t> de un </a:t>
            </a:r>
            <a:r>
              <a:rPr lang="en-US" sz="2400" dirty="0" err="1" smtClean="0">
                <a:latin typeface="Arial" charset="0"/>
                <a:cs typeface="Arial" charset="0"/>
              </a:rPr>
              <a:t>elipsoide</a:t>
            </a:r>
            <a:r>
              <a:rPr lang="en-US" sz="2400" dirty="0" smtClean="0">
                <a:latin typeface="Arial" charset="0"/>
                <a:cs typeface="Arial" charset="0"/>
              </a:rPr>
              <a:t> y un </a:t>
            </a:r>
            <a:r>
              <a:rPr lang="en-US" sz="2400" dirty="0" err="1" smtClean="0">
                <a:latin typeface="Arial" charset="0"/>
                <a:cs typeface="Arial" charset="0"/>
              </a:rPr>
              <a:t>geoide</a:t>
            </a:r>
            <a:endParaRPr lang="en-US" dirty="0" smtClean="0">
              <a:latin typeface="Arial" charset="0"/>
              <a:cs typeface="Arial" charset="0"/>
            </a:endParaRPr>
          </a:p>
        </p:txBody>
      </p:sp>
      <p:grpSp>
        <p:nvGrpSpPr>
          <p:cNvPr id="26628" name="Group 5"/>
          <p:cNvGrpSpPr>
            <a:grpSpLocks/>
          </p:cNvGrpSpPr>
          <p:nvPr/>
        </p:nvGrpSpPr>
        <p:grpSpPr bwMode="auto">
          <a:xfrm>
            <a:off x="1882775" y="2681486"/>
            <a:ext cx="5378450" cy="3524250"/>
            <a:chOff x="1882412" y="3124200"/>
            <a:chExt cx="5379175" cy="3524081"/>
          </a:xfrm>
        </p:grpSpPr>
        <p:pic>
          <p:nvPicPr>
            <p:cNvPr id="26629" name="Picture 4" descr="geo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412" y="3124200"/>
              <a:ext cx="5379175" cy="352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562733" y="5257698"/>
              <a:ext cx="1066944" cy="1219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034020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07704" y="476672"/>
            <a:ext cx="5110336" cy="803176"/>
          </a:xfrm>
          <a:prstGeom prst="rect">
            <a:avLst/>
          </a:prstGeom>
        </p:spPr>
        <p:txBody>
          <a:bodyPr/>
          <a:lst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fontAlgn="base">
              <a:spcBef>
                <a:spcPct val="0"/>
              </a:spcBef>
              <a:spcAft>
                <a:spcPct val="0"/>
              </a:spcAft>
              <a:defRPr sz="3600" b="1">
                <a:solidFill>
                  <a:srgbClr val="FF8D3E"/>
                </a:solidFill>
                <a:latin typeface="Verdana" pitchFamily="34" charset="0"/>
              </a:defRPr>
            </a:lvl2pPr>
            <a:lvl3pPr algn="l" rtl="0" fontAlgn="base">
              <a:spcBef>
                <a:spcPct val="0"/>
              </a:spcBef>
              <a:spcAft>
                <a:spcPct val="0"/>
              </a:spcAft>
              <a:defRPr sz="3600" b="1">
                <a:solidFill>
                  <a:srgbClr val="FF8D3E"/>
                </a:solidFill>
                <a:latin typeface="Verdana" pitchFamily="34" charset="0"/>
              </a:defRPr>
            </a:lvl3pPr>
            <a:lvl4pPr algn="l" rtl="0" fontAlgn="base">
              <a:spcBef>
                <a:spcPct val="0"/>
              </a:spcBef>
              <a:spcAft>
                <a:spcPct val="0"/>
              </a:spcAft>
              <a:defRPr sz="3600" b="1">
                <a:solidFill>
                  <a:srgbClr val="FF8D3E"/>
                </a:solidFill>
                <a:latin typeface="Verdana" pitchFamily="34" charset="0"/>
              </a:defRPr>
            </a:lvl4pPr>
            <a:lvl5pPr algn="l" rtl="0" fontAlgn="base">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a:lstStyle>
          <a:p>
            <a:r>
              <a:rPr lang="en-US" dirty="0" smtClean="0">
                <a:solidFill>
                  <a:schemeClr val="tx1"/>
                </a:solidFill>
                <a:latin typeface="Arial" charset="0"/>
                <a:cs typeface="Arial" charset="0"/>
              </a:rPr>
              <a:t>DATUM GEODÉSICO</a:t>
            </a:r>
          </a:p>
        </p:txBody>
      </p:sp>
      <p:sp>
        <p:nvSpPr>
          <p:cNvPr id="3" name="Content Placeholder 2"/>
          <p:cNvSpPr txBox="1">
            <a:spLocks/>
          </p:cNvSpPr>
          <p:nvPr/>
        </p:nvSpPr>
        <p:spPr>
          <a:xfrm>
            <a:off x="686124" y="1279848"/>
            <a:ext cx="7772400" cy="4680520"/>
          </a:xfrm>
          <a:prstGeom prst="rect">
            <a:avLst/>
          </a:prstGeom>
        </p:spPr>
        <p:txBody>
          <a:bodyPr/>
          <a:lstStyle>
            <a:lvl1pPr marL="265113" indent="-265113" algn="l" rtl="0" fontAlgn="base">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sz="2400" dirty="0" err="1" smtClean="0">
                <a:latin typeface="Arial" charset="0"/>
                <a:cs typeface="Arial" charset="0"/>
              </a:rPr>
              <a:t>Datums</a:t>
            </a:r>
            <a:r>
              <a:rPr lang="en-US" sz="2400" dirty="0" smtClean="0">
                <a:latin typeface="Arial" charset="0"/>
                <a:cs typeface="Arial" charset="0"/>
              </a:rPr>
              <a:t> </a:t>
            </a:r>
            <a:r>
              <a:rPr lang="en-US" sz="2400" dirty="0" err="1" smtClean="0">
                <a:latin typeface="Arial" charset="0"/>
                <a:cs typeface="Arial" charset="0"/>
              </a:rPr>
              <a:t>geodésicos</a:t>
            </a:r>
            <a:r>
              <a:rPr lang="en-US" sz="2400" dirty="0" smtClean="0">
                <a:latin typeface="Arial" charset="0"/>
                <a:cs typeface="Arial" charset="0"/>
              </a:rPr>
              <a:t> </a:t>
            </a:r>
            <a:r>
              <a:rPr lang="en-US" sz="2400" dirty="0" err="1" smtClean="0">
                <a:latin typeface="Arial" charset="0"/>
                <a:cs typeface="Arial" charset="0"/>
              </a:rPr>
              <a:t>comunmente</a:t>
            </a:r>
            <a:r>
              <a:rPr lang="en-US" sz="2400" dirty="0" smtClean="0">
                <a:latin typeface="Arial" charset="0"/>
                <a:cs typeface="Arial" charset="0"/>
              </a:rPr>
              <a:t> </a:t>
            </a:r>
            <a:r>
              <a:rPr lang="en-US" sz="2400" dirty="0" err="1" smtClean="0">
                <a:latin typeface="Arial" charset="0"/>
                <a:cs typeface="Arial" charset="0"/>
              </a:rPr>
              <a:t>usados</a:t>
            </a:r>
            <a:r>
              <a:rPr lang="en-US" sz="2400" dirty="0" smtClean="0">
                <a:latin typeface="Arial" charset="0"/>
                <a:cs typeface="Arial" charset="0"/>
              </a:rPr>
              <a:t> en NA:</a:t>
            </a:r>
          </a:p>
          <a:p>
            <a:pPr lvl="1"/>
            <a:r>
              <a:rPr lang="en-US" sz="2000" dirty="0" smtClean="0">
                <a:latin typeface="Arial" charset="0"/>
                <a:cs typeface="Arial" charset="0"/>
              </a:rPr>
              <a:t>NAD 1983 (North American Datum of 1983)</a:t>
            </a:r>
          </a:p>
          <a:p>
            <a:pPr lvl="1"/>
            <a:r>
              <a:rPr lang="en-US" sz="2000" dirty="0" smtClean="0">
                <a:latin typeface="Arial" charset="0"/>
                <a:cs typeface="Arial" charset="0"/>
              </a:rPr>
              <a:t>NAD 1927 (North American Datum of 1927)</a:t>
            </a:r>
          </a:p>
          <a:p>
            <a:pPr lvl="1"/>
            <a:r>
              <a:rPr lang="en-US" sz="2000" dirty="0" smtClean="0">
                <a:latin typeface="Arial" charset="0"/>
                <a:cs typeface="Arial" charset="0"/>
              </a:rPr>
              <a:t>WGS 1984 (World Geodetic Survey of 1984)</a:t>
            </a:r>
          </a:p>
          <a:p>
            <a:pPr marL="347663" lvl="1" indent="0">
              <a:buNone/>
            </a:pPr>
            <a:endParaRPr lang="en-US" sz="2000" dirty="0" smtClean="0">
              <a:latin typeface="Arial" charset="0"/>
              <a:cs typeface="Arial" charset="0"/>
            </a:endParaRPr>
          </a:p>
          <a:p>
            <a:r>
              <a:rPr lang="en-US" sz="2400" dirty="0" smtClean="0">
                <a:latin typeface="Arial" charset="0"/>
                <a:cs typeface="Arial" charset="0"/>
              </a:rPr>
              <a:t>NAD83 y WGS84 son </a:t>
            </a:r>
            <a:r>
              <a:rPr lang="en-US" sz="2400" dirty="0" err="1" smtClean="0">
                <a:latin typeface="Arial" charset="0"/>
                <a:cs typeface="Arial" charset="0"/>
              </a:rPr>
              <a:t>muy</a:t>
            </a:r>
            <a:r>
              <a:rPr lang="en-US" sz="2400" dirty="0" smtClean="0">
                <a:latin typeface="Arial" charset="0"/>
                <a:cs typeface="Arial" charset="0"/>
              </a:rPr>
              <a:t> </a:t>
            </a:r>
            <a:r>
              <a:rPr lang="en-US" sz="2400" dirty="0" err="1" smtClean="0">
                <a:latin typeface="Arial" charset="0"/>
                <a:cs typeface="Arial" charset="0"/>
              </a:rPr>
              <a:t>similares</a:t>
            </a:r>
            <a:r>
              <a:rPr lang="en-US" sz="2400" dirty="0" smtClean="0">
                <a:latin typeface="Arial" charset="0"/>
                <a:cs typeface="Arial" charset="0"/>
              </a:rPr>
              <a:t> y se </a:t>
            </a:r>
            <a:r>
              <a:rPr lang="en-US" sz="2400" dirty="0" err="1" smtClean="0">
                <a:latin typeface="Arial" charset="0"/>
                <a:cs typeface="Arial" charset="0"/>
              </a:rPr>
              <a:t>usan</a:t>
            </a:r>
            <a:r>
              <a:rPr lang="en-US" sz="2400" dirty="0" smtClean="0">
                <a:latin typeface="Arial" charset="0"/>
                <a:cs typeface="Arial" charset="0"/>
              </a:rPr>
              <a:t> </a:t>
            </a:r>
            <a:r>
              <a:rPr lang="en-US" sz="2400" dirty="0" err="1" smtClean="0">
                <a:latin typeface="Arial" charset="0"/>
                <a:cs typeface="Arial" charset="0"/>
              </a:rPr>
              <a:t>indistintamente</a:t>
            </a:r>
            <a:endParaRPr lang="en-US" sz="2400" dirty="0" smtClean="0">
              <a:latin typeface="Arial" charset="0"/>
              <a:cs typeface="Arial" charset="0"/>
            </a:endParaRPr>
          </a:p>
          <a:p>
            <a:pPr marL="0" indent="0">
              <a:buNone/>
            </a:pPr>
            <a:endParaRPr lang="en-US" sz="2400" dirty="0" smtClean="0">
              <a:latin typeface="Arial" charset="0"/>
              <a:cs typeface="Arial" charset="0"/>
            </a:endParaRPr>
          </a:p>
          <a:p>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países</a:t>
            </a:r>
            <a:r>
              <a:rPr lang="en-US" sz="2400" dirty="0" smtClean="0">
                <a:latin typeface="Arial" charset="0"/>
                <a:cs typeface="Arial" charset="0"/>
              </a:rPr>
              <a:t> y </a:t>
            </a:r>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gobiernos</a:t>
            </a:r>
            <a:r>
              <a:rPr lang="en-US" sz="2400" dirty="0" smtClean="0">
                <a:latin typeface="Arial" charset="0"/>
                <a:cs typeface="Arial" charset="0"/>
              </a:rPr>
              <a:t> </a:t>
            </a:r>
            <a:r>
              <a:rPr lang="en-US" sz="2400" dirty="0" err="1" smtClean="0">
                <a:latin typeface="Arial" charset="0"/>
                <a:cs typeface="Arial" charset="0"/>
              </a:rPr>
              <a:t>usan</a:t>
            </a:r>
            <a:r>
              <a:rPr lang="en-US" sz="2400" dirty="0" smtClean="0">
                <a:latin typeface="Arial" charset="0"/>
                <a:cs typeface="Arial" charset="0"/>
              </a:rPr>
              <a:t> </a:t>
            </a:r>
            <a:r>
              <a:rPr lang="en-US" sz="2400" dirty="0" err="1" smtClean="0">
                <a:latin typeface="Arial" charset="0"/>
                <a:cs typeface="Arial" charset="0"/>
              </a:rPr>
              <a:t>diferentes</a:t>
            </a:r>
            <a:r>
              <a:rPr lang="en-US" sz="2400" dirty="0" smtClean="0">
                <a:latin typeface="Arial" charset="0"/>
                <a:cs typeface="Arial" charset="0"/>
              </a:rPr>
              <a:t> </a:t>
            </a:r>
            <a:r>
              <a:rPr lang="en-US" sz="2400" dirty="0" err="1" smtClean="0">
                <a:latin typeface="Arial" charset="0"/>
                <a:cs typeface="Arial" charset="0"/>
              </a:rPr>
              <a:t>datums</a:t>
            </a:r>
            <a:r>
              <a:rPr lang="en-US" sz="2400" dirty="0" smtClean="0">
                <a:latin typeface="Arial" charset="0"/>
                <a:cs typeface="Arial" charset="0"/>
              </a:rPr>
              <a:t> </a:t>
            </a:r>
            <a:r>
              <a:rPr lang="en-US" sz="2400" dirty="0" err="1" smtClean="0">
                <a:latin typeface="Arial" charset="0"/>
                <a:cs typeface="Arial" charset="0"/>
              </a:rPr>
              <a:t>geodésicos</a:t>
            </a:r>
            <a:r>
              <a:rPr lang="en-US" sz="2400" dirty="0" smtClean="0">
                <a:latin typeface="Arial" charset="0"/>
                <a:cs typeface="Arial" charset="0"/>
              </a:rPr>
              <a:t>, </a:t>
            </a:r>
            <a:r>
              <a:rPr lang="en-US" sz="2400" dirty="0" err="1" smtClean="0">
                <a:latin typeface="Arial" charset="0"/>
                <a:cs typeface="Arial" charset="0"/>
              </a:rPr>
              <a:t>por</a:t>
            </a:r>
            <a:r>
              <a:rPr lang="en-US" sz="2400" dirty="0" smtClean="0">
                <a:latin typeface="Arial" charset="0"/>
                <a:cs typeface="Arial" charset="0"/>
              </a:rPr>
              <a:t> lo </a:t>
            </a:r>
            <a:r>
              <a:rPr lang="en-US" sz="2400" dirty="0" err="1" smtClean="0">
                <a:latin typeface="Arial" charset="0"/>
                <a:cs typeface="Arial" charset="0"/>
              </a:rPr>
              <a:t>que</a:t>
            </a:r>
            <a:r>
              <a:rPr lang="en-US" sz="2400" dirty="0" smtClean="0">
                <a:latin typeface="Arial" charset="0"/>
                <a:cs typeface="Arial" charset="0"/>
              </a:rPr>
              <a:t> </a:t>
            </a:r>
            <a:r>
              <a:rPr lang="en-US" sz="2400" dirty="0" err="1" smtClean="0">
                <a:latin typeface="Arial" charset="0"/>
                <a:cs typeface="Arial" charset="0"/>
              </a:rPr>
              <a:t>depende</a:t>
            </a:r>
            <a:r>
              <a:rPr lang="en-US" sz="2400" dirty="0" smtClean="0">
                <a:latin typeface="Arial" charset="0"/>
                <a:cs typeface="Arial" charset="0"/>
              </a:rPr>
              <a:t> de </a:t>
            </a:r>
            <a:r>
              <a:rPr lang="en-US" sz="2400" dirty="0" err="1" smtClean="0">
                <a:latin typeface="Arial" charset="0"/>
                <a:cs typeface="Arial" charset="0"/>
              </a:rPr>
              <a:t>dónde</a:t>
            </a:r>
            <a:r>
              <a:rPr lang="en-US" sz="2400" dirty="0" smtClean="0">
                <a:latin typeface="Arial" charset="0"/>
                <a:cs typeface="Arial" charset="0"/>
              </a:rPr>
              <a:t> </a:t>
            </a:r>
            <a:r>
              <a:rPr lang="en-US" sz="2400" dirty="0" err="1" smtClean="0">
                <a:latin typeface="Arial" charset="0"/>
                <a:cs typeface="Arial" charset="0"/>
              </a:rPr>
              <a:t>te</a:t>
            </a:r>
            <a:r>
              <a:rPr lang="en-US" sz="2400" dirty="0" smtClean="0">
                <a:latin typeface="Arial" charset="0"/>
                <a:cs typeface="Arial" charset="0"/>
              </a:rPr>
              <a:t> </a:t>
            </a:r>
            <a:r>
              <a:rPr lang="en-US" sz="2400" dirty="0" err="1" smtClean="0">
                <a:latin typeface="Arial" charset="0"/>
                <a:cs typeface="Arial" charset="0"/>
              </a:rPr>
              <a:t>encuentres</a:t>
            </a:r>
            <a:r>
              <a:rPr lang="en-US" sz="2400" dirty="0" smtClean="0">
                <a:latin typeface="Arial" charset="0"/>
                <a:cs typeface="Arial" charset="0"/>
              </a:rPr>
              <a:t> </a:t>
            </a:r>
            <a:r>
              <a:rPr lang="en-US" sz="2400" dirty="0" err="1" smtClean="0">
                <a:latin typeface="Arial" charset="0"/>
                <a:cs typeface="Arial" charset="0"/>
              </a:rPr>
              <a:t>trabajando</a:t>
            </a:r>
            <a:r>
              <a:rPr lang="en-US" sz="2400" dirty="0" smtClean="0">
                <a:latin typeface="Arial" charset="0"/>
                <a:cs typeface="Arial" charset="0"/>
              </a:rPr>
              <a:t>, </a:t>
            </a:r>
            <a:r>
              <a:rPr lang="en-US" sz="2400" dirty="0" err="1" smtClean="0">
                <a:latin typeface="Arial" charset="0"/>
                <a:cs typeface="Arial" charset="0"/>
              </a:rPr>
              <a:t>debes</a:t>
            </a:r>
            <a:r>
              <a:rPr lang="en-US" sz="2400" dirty="0" smtClean="0">
                <a:latin typeface="Arial" charset="0"/>
                <a:cs typeface="Arial" charset="0"/>
              </a:rPr>
              <a:t> </a:t>
            </a:r>
            <a:r>
              <a:rPr lang="en-US" sz="2400" dirty="0" err="1" smtClean="0">
                <a:latin typeface="Arial" charset="0"/>
                <a:cs typeface="Arial" charset="0"/>
              </a:rPr>
              <a:t>utilizar</a:t>
            </a:r>
            <a:r>
              <a:rPr lang="en-US" sz="2400" dirty="0" smtClean="0">
                <a:latin typeface="Arial" charset="0"/>
                <a:cs typeface="Arial" charset="0"/>
              </a:rPr>
              <a:t> un datum </a:t>
            </a:r>
            <a:r>
              <a:rPr lang="en-US" sz="2400" dirty="0" err="1" smtClean="0">
                <a:latin typeface="Arial" charset="0"/>
                <a:cs typeface="Arial" charset="0"/>
              </a:rPr>
              <a:t>diferente</a:t>
            </a:r>
            <a:r>
              <a:rPr lang="en-US" sz="2400" dirty="0" smtClean="0">
                <a:latin typeface="Arial" charset="0"/>
                <a:cs typeface="Arial" charset="0"/>
              </a:rPr>
              <a:t>. </a:t>
            </a:r>
          </a:p>
        </p:txBody>
      </p:sp>
    </p:spTree>
    <p:extLst>
      <p:ext uri="{BB962C8B-B14F-4D97-AF65-F5344CB8AC3E}">
        <p14:creationId xmlns:p14="http://schemas.microsoft.com/office/powerpoint/2010/main" val="152570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PS%20Datum%20List_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620688"/>
            <a:ext cx="3174504" cy="5502114"/>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782980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104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ChangeArrowheads="1"/>
          </p:cNvSpPr>
          <p:nvPr/>
        </p:nvSpPr>
        <p:spPr bwMode="auto">
          <a:xfrm>
            <a:off x="760413" y="764704"/>
            <a:ext cx="7772400" cy="990600"/>
          </a:xfrm>
          <a:prstGeom prst="rect">
            <a:avLst/>
          </a:prstGeom>
          <a:noFill/>
          <a:ln w="9525">
            <a:noFill/>
            <a:miter lim="800000"/>
            <a:headEnd/>
            <a:tailEnd/>
          </a:ln>
          <a:effectLst/>
        </p:spPr>
        <p:txBody>
          <a:bodyPr anchor="b"/>
          <a:lstStyle/>
          <a:p>
            <a:pPr algn="ctr">
              <a:defRPr/>
            </a:pPr>
            <a:r>
              <a:rPr lang="es-ES" sz="4000" b="1" dirty="0">
                <a:solidFill>
                  <a:schemeClr val="tx2"/>
                </a:solidFill>
                <a:effectLst>
                  <a:outerShdw blurRad="38100" dist="38100" dir="2700000" algn="tl">
                    <a:srgbClr val="000000">
                      <a:alpha val="43137"/>
                    </a:srgbClr>
                  </a:outerShdw>
                </a:effectLst>
                <a:latin typeface="Arial" pitchFamily="34" charset="0"/>
                <a:cs typeface="Times New Roman" pitchFamily="18" charset="0"/>
              </a:rPr>
              <a:t>PROYECCION TRANSVERSA MERCATOR</a:t>
            </a:r>
            <a:r>
              <a:rPr lang="es-ES" sz="4000" b="1" dirty="0">
                <a:solidFill>
                  <a:schemeClr val="tx2"/>
                </a:solidFill>
                <a:effectLst>
                  <a:outerShdw blurRad="38100" dist="38100" dir="2700000" algn="tl">
                    <a:srgbClr val="000000">
                      <a:alpha val="43137"/>
                    </a:srgbClr>
                  </a:outerShdw>
                </a:effectLst>
                <a:latin typeface="Arial" pitchFamily="34" charset="0"/>
              </a:rPr>
              <a:t> </a:t>
            </a:r>
          </a:p>
        </p:txBody>
      </p:sp>
      <p:sp>
        <p:nvSpPr>
          <p:cNvPr id="206851" name="Rectangle 3"/>
          <p:cNvSpPr>
            <a:spLocks noChangeArrowheads="1"/>
          </p:cNvSpPr>
          <p:nvPr/>
        </p:nvSpPr>
        <p:spPr bwMode="auto">
          <a:xfrm>
            <a:off x="539552" y="1960563"/>
            <a:ext cx="4752975" cy="3988717"/>
          </a:xfrm>
          <a:prstGeom prst="rect">
            <a:avLst/>
          </a:prstGeom>
          <a:noFill/>
          <a:ln w="9525">
            <a:noFill/>
            <a:miter lim="800000"/>
            <a:headEnd/>
            <a:tailEnd/>
          </a:ln>
          <a:effectLst/>
        </p:spPr>
        <p:txBody>
          <a:bodyPr/>
          <a:lstStyle/>
          <a:p>
            <a:pPr marL="342900" indent="-342900">
              <a:spcBef>
                <a:spcPct val="20000"/>
              </a:spcBef>
              <a:buClr>
                <a:schemeClr val="hlink"/>
              </a:buClr>
              <a:buSzPct val="60000"/>
              <a:buFont typeface="Wingdings" pitchFamily="2" charset="2"/>
              <a:buChar char="n"/>
              <a:defRPr/>
            </a:pPr>
            <a:r>
              <a:rPr lang="es-ES" dirty="0">
                <a:cs typeface="Times New Roman" pitchFamily="18" charset="0"/>
              </a:rPr>
              <a:t>Es similar a la MERCATOR excepto en que </a:t>
            </a:r>
            <a:r>
              <a:rPr lang="es-ES_tradnl" dirty="0">
                <a:cs typeface="Times New Roman" pitchFamily="18" charset="0"/>
              </a:rPr>
              <a:t>los laterales del cilindro son </a:t>
            </a:r>
            <a:r>
              <a:rPr lang="es-ES_tradnl" dirty="0">
                <a:solidFill>
                  <a:srgbClr val="FF3300"/>
                </a:solidFill>
                <a:cs typeface="Times New Roman" pitchFamily="18" charset="0"/>
              </a:rPr>
              <a:t>paralelos</a:t>
            </a:r>
            <a:r>
              <a:rPr lang="es-ES" dirty="0">
                <a:cs typeface="Times New Roman" pitchFamily="18" charset="0"/>
              </a:rPr>
              <a:t> al Ecuador.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El resultado es una proyección </a:t>
            </a:r>
            <a:r>
              <a:rPr lang="es-ES" b="1" dirty="0">
                <a:solidFill>
                  <a:srgbClr val="FF0000"/>
                </a:solidFill>
                <a:cs typeface="Times New Roman" pitchFamily="18" charset="0"/>
              </a:rPr>
              <a:t>conforme</a:t>
            </a:r>
            <a:r>
              <a:rPr lang="es-ES" dirty="0">
                <a:cs typeface="Times New Roman" pitchFamily="18" charset="0"/>
              </a:rPr>
              <a:t>.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El </a:t>
            </a:r>
            <a:r>
              <a:rPr lang="es-ES" dirty="0">
                <a:solidFill>
                  <a:srgbClr val="FF0000"/>
                </a:solidFill>
                <a:cs typeface="Times New Roman" pitchFamily="18" charset="0"/>
              </a:rPr>
              <a:t>meridiano central </a:t>
            </a:r>
            <a:r>
              <a:rPr lang="es-ES" dirty="0">
                <a:cs typeface="Times New Roman" pitchFamily="18" charset="0"/>
              </a:rPr>
              <a:t>minimiza la distorsión de todas las propiedades de esta región. </a:t>
            </a:r>
          </a:p>
          <a:p>
            <a:pPr marL="342900" indent="-342900">
              <a:spcBef>
                <a:spcPct val="20000"/>
              </a:spcBef>
              <a:buClr>
                <a:schemeClr val="hlink"/>
              </a:buClr>
              <a:buSzPct val="60000"/>
              <a:buFont typeface="Wingdings" pitchFamily="2" charset="2"/>
              <a:buChar char="n"/>
              <a:defRPr/>
            </a:pPr>
            <a:r>
              <a:rPr lang="es-ES" dirty="0">
                <a:cs typeface="Times New Roman" pitchFamily="18" charset="0"/>
              </a:rPr>
              <a:t>Dado que los meridianos corren de norte al sur, esta proyección </a:t>
            </a:r>
            <a:r>
              <a:rPr lang="es-ES" u="sng" dirty="0">
                <a:cs typeface="Times New Roman" pitchFamily="18" charset="0"/>
              </a:rPr>
              <a:t>es la más apropiada para masa terrestres que también se extienden de </a:t>
            </a:r>
            <a:r>
              <a:rPr lang="es-ES" u="sng" dirty="0">
                <a:solidFill>
                  <a:srgbClr val="FF3300"/>
                </a:solidFill>
                <a:cs typeface="Times New Roman" pitchFamily="18" charset="0"/>
              </a:rPr>
              <a:t>norte al sur</a:t>
            </a:r>
            <a:r>
              <a:rPr lang="es-ES" dirty="0">
                <a:cs typeface="Times New Roman" pitchFamily="18" charset="0"/>
              </a:rPr>
              <a:t> (ej. Argentina). </a:t>
            </a:r>
          </a:p>
          <a:p>
            <a:pPr marL="342900" indent="-342900">
              <a:spcBef>
                <a:spcPct val="20000"/>
              </a:spcBef>
              <a:buClr>
                <a:schemeClr val="hlink"/>
              </a:buClr>
              <a:buSzPct val="60000"/>
              <a:buFont typeface="Wingdings" pitchFamily="2" charset="2"/>
              <a:buChar char="n"/>
              <a:defRPr/>
            </a:pPr>
            <a:endParaRPr lang="es-ES" dirty="0"/>
          </a:p>
        </p:txBody>
      </p:sp>
      <p:pic>
        <p:nvPicPr>
          <p:cNvPr id="41988" name="Picture 4" descr="Transver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50" y="2204864"/>
            <a:ext cx="2976563" cy="3168650"/>
          </a:xfrm>
          <a:prstGeom prst="rect">
            <a:avLst/>
          </a:prstGeom>
          <a:solidFill>
            <a:srgbClr val="000000">
              <a:shade val="95000"/>
            </a:srgbClr>
          </a:solidFill>
          <a:ln w="9525">
            <a:solidFill>
              <a:srgbClr val="000000"/>
            </a:solidFill>
            <a:miter lim="800000"/>
            <a:headEnd/>
            <a:tailEnd/>
          </a:ln>
          <a:effectLst>
            <a:outerShdw blurRad="254000" dist="190500" dir="2700000" sy="90000" algn="bl" rotWithShape="0">
              <a:srgbClr val="000000">
                <a:alpha val="40000"/>
              </a:srgbClr>
            </a:outerShdw>
          </a:effectLst>
          <a:extLst/>
        </p:spPr>
      </p:pic>
      <p:sp>
        <p:nvSpPr>
          <p:cNvPr id="41989" name="Line 5"/>
          <p:cNvSpPr>
            <a:spLocks noChangeShapeType="1"/>
          </p:cNvSpPr>
          <p:nvPr/>
        </p:nvSpPr>
        <p:spPr bwMode="auto">
          <a:xfrm>
            <a:off x="4032052" y="3239633"/>
            <a:ext cx="1764084" cy="549555"/>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52149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Proyección transversa Merc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125538"/>
            <a:ext cx="4352925"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0" name="Rectangle 6"/>
          <p:cNvSpPr>
            <a:spLocks noChangeArrowheads="1"/>
          </p:cNvSpPr>
          <p:nvPr/>
        </p:nvSpPr>
        <p:spPr bwMode="auto">
          <a:xfrm>
            <a:off x="376237" y="549005"/>
            <a:ext cx="8280400" cy="576262"/>
          </a:xfrm>
          <a:prstGeom prst="rect">
            <a:avLst/>
          </a:prstGeom>
          <a:noFill/>
          <a:ln w="9525">
            <a:noFill/>
            <a:miter lim="800000"/>
            <a:headEnd/>
            <a:tailEnd/>
          </a:ln>
          <a:effectLst/>
        </p:spPr>
        <p:txBody>
          <a:bodyPr anchor="b"/>
          <a:lstStyle/>
          <a:p>
            <a:pPr algn="ctr">
              <a:defRPr/>
            </a:pPr>
            <a:r>
              <a:rPr lang="es-ES" sz="2800" b="1" dirty="0">
                <a:solidFill>
                  <a:schemeClr val="tx2"/>
                </a:solidFill>
                <a:latin typeface="Arial Rounded MT Bold" pitchFamily="34" charset="0"/>
                <a:cs typeface="Times New Roman" pitchFamily="18" charset="0"/>
              </a:rPr>
              <a:t>PROYECCION TRANSVERSA MERCATOR</a:t>
            </a:r>
            <a:r>
              <a:rPr lang="es-ES" sz="4000" dirty="0">
                <a:solidFill>
                  <a:schemeClr val="tx2"/>
                </a:solidFill>
                <a:latin typeface="Arial Rounded MT Bold" pitchFamily="34" charset="0"/>
              </a:rPr>
              <a:t> </a:t>
            </a:r>
          </a:p>
        </p:txBody>
      </p:sp>
      <p:sp>
        <p:nvSpPr>
          <p:cNvPr id="43012" name="Line 8"/>
          <p:cNvSpPr>
            <a:spLocks noChangeShapeType="1"/>
          </p:cNvSpPr>
          <p:nvPr/>
        </p:nvSpPr>
        <p:spPr bwMode="auto">
          <a:xfrm>
            <a:off x="4427538" y="2995613"/>
            <a:ext cx="0" cy="324167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6517108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ChangeArrowheads="1"/>
          </p:cNvSpPr>
          <p:nvPr/>
        </p:nvSpPr>
        <p:spPr bwMode="auto">
          <a:xfrm>
            <a:off x="539552" y="692696"/>
            <a:ext cx="7772400" cy="990600"/>
          </a:xfrm>
          <a:prstGeom prst="rect">
            <a:avLst/>
          </a:prstGeom>
          <a:noFill/>
          <a:ln w="9525">
            <a:noFill/>
            <a:miter lim="800000"/>
            <a:headEnd/>
            <a:tailEnd/>
          </a:ln>
          <a:effectLst/>
        </p:spPr>
        <p:txBody>
          <a:bodyPr anchor="b"/>
          <a:lstStyle/>
          <a:p>
            <a:pPr algn="ctr">
              <a:defRPr/>
            </a:pPr>
            <a:r>
              <a:rPr lang="es-ES" sz="3200" b="1" dirty="0">
                <a:solidFill>
                  <a:schemeClr val="tx2"/>
                </a:solidFill>
                <a:latin typeface="Arial Rounded MT Bold" pitchFamily="34" charset="0"/>
                <a:cs typeface="Times New Roman" pitchFamily="18" charset="0"/>
              </a:rPr>
              <a:t>PROYECCION TRANSVERSA MERCATOR</a:t>
            </a:r>
            <a:r>
              <a:rPr lang="es-ES_tradnl" sz="3200" b="1" dirty="0">
                <a:solidFill>
                  <a:schemeClr val="tx2"/>
                </a:solidFill>
                <a:latin typeface="Arial Rounded MT Bold" pitchFamily="34" charset="0"/>
                <a:cs typeface="Times New Roman" pitchFamily="18" charset="0"/>
              </a:rPr>
              <a:t> </a:t>
            </a:r>
            <a:endParaRPr lang="es-ES" sz="3200" b="1" dirty="0">
              <a:solidFill>
                <a:schemeClr val="tx2"/>
              </a:solidFill>
              <a:latin typeface="Arial Rounded MT Bold" pitchFamily="34" charset="0"/>
              <a:cs typeface="Times New Roman" pitchFamily="18" charset="0"/>
            </a:endParaRPr>
          </a:p>
        </p:txBody>
      </p:sp>
      <p:sp>
        <p:nvSpPr>
          <p:cNvPr id="169989" name="Rectangle 5"/>
          <p:cNvSpPr>
            <a:spLocks noChangeArrowheads="1"/>
          </p:cNvSpPr>
          <p:nvPr/>
        </p:nvSpPr>
        <p:spPr bwMode="auto">
          <a:xfrm>
            <a:off x="683568" y="2060848"/>
            <a:ext cx="7769225" cy="4113212"/>
          </a:xfrm>
          <a:prstGeom prst="rect">
            <a:avLst/>
          </a:prstGeom>
          <a:noFill/>
          <a:ln w="9525">
            <a:noFill/>
            <a:miter lim="800000"/>
            <a:headEnd/>
            <a:tailEnd/>
          </a:ln>
          <a:effectLst/>
        </p:spPr>
        <p:txBody>
          <a:bodyPr/>
          <a:lstStyle/>
          <a:p>
            <a:pPr marL="342900" indent="-342900">
              <a:spcBef>
                <a:spcPct val="20000"/>
              </a:spcBef>
              <a:buClr>
                <a:schemeClr val="hlink"/>
              </a:buClr>
              <a:buSzPct val="60000"/>
              <a:buFont typeface="Wingdings" pitchFamily="2" charset="2"/>
              <a:buNone/>
              <a:defRPr/>
            </a:pPr>
            <a:r>
              <a:rPr lang="es-ES" sz="2800" b="1" dirty="0">
                <a:latin typeface="Arial Rounded MT Bold" pitchFamily="34" charset="0"/>
                <a:cs typeface="Times New Roman" pitchFamily="18" charset="0"/>
              </a:rPr>
              <a:t>LIMITACIONES:</a:t>
            </a:r>
          </a:p>
          <a:p>
            <a:pPr marL="342900" indent="-342900">
              <a:spcBef>
                <a:spcPct val="20000"/>
              </a:spcBef>
              <a:buClr>
                <a:schemeClr val="hlink"/>
              </a:buClr>
              <a:buSzPct val="60000"/>
              <a:buFont typeface="Wingdings" pitchFamily="2" charset="2"/>
              <a:buChar char="n"/>
              <a:defRPr/>
            </a:pPr>
            <a:r>
              <a:rPr lang="es-ES" sz="2800" dirty="0">
                <a:latin typeface="Arial Rounded MT Bold" pitchFamily="34" charset="0"/>
                <a:cs typeface="Times New Roman" pitchFamily="18" charset="0"/>
              </a:rPr>
              <a:t> </a:t>
            </a:r>
            <a:r>
              <a:rPr lang="es-ES" sz="2400" dirty="0">
                <a:latin typeface="Arial Rounded MT Bold" pitchFamily="34" charset="0"/>
                <a:cs typeface="Times New Roman" pitchFamily="18" charset="0"/>
              </a:rPr>
              <a:t>Su uso debe estar </a:t>
            </a:r>
            <a:r>
              <a:rPr lang="es-ES" sz="2400" dirty="0" err="1">
                <a:latin typeface="Arial Rounded MT Bold" pitchFamily="34" charset="0"/>
                <a:cs typeface="Times New Roman" pitchFamily="18" charset="0"/>
              </a:rPr>
              <a:t>limi</a:t>
            </a:r>
            <a:r>
              <a:rPr lang="es-ES_tradnl" sz="2400" dirty="0">
                <a:latin typeface="Arial Rounded MT Bold" pitchFamily="34" charset="0"/>
                <a:cs typeface="Times New Roman" pitchFamily="18" charset="0"/>
              </a:rPr>
              <a:t>t</a:t>
            </a:r>
            <a:r>
              <a:rPr lang="es-ES" sz="2400" dirty="0" err="1">
                <a:latin typeface="Arial Rounded MT Bold" pitchFamily="34" charset="0"/>
                <a:cs typeface="Times New Roman" pitchFamily="18" charset="0"/>
              </a:rPr>
              <a:t>ado</a:t>
            </a:r>
            <a:r>
              <a:rPr lang="es-ES" sz="2400" dirty="0">
                <a:latin typeface="Arial Rounded MT Bold" pitchFamily="34" charset="0"/>
                <a:cs typeface="Times New Roman" pitchFamily="18" charset="0"/>
              </a:rPr>
              <a:t> a los 15 a 20 grados a ambos lados del meridiano central. </a:t>
            </a:r>
            <a:endParaRPr lang="es-ES_tradnl" sz="24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None/>
              <a:defRPr/>
            </a:pPr>
            <a:endParaRPr lang="es-ES" sz="28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None/>
              <a:defRPr/>
            </a:pPr>
            <a:r>
              <a:rPr lang="es-ES" sz="2800" b="1" dirty="0">
                <a:latin typeface="Arial Rounded MT Bold" pitchFamily="34" charset="0"/>
                <a:cs typeface="Times New Roman" pitchFamily="18" charset="0"/>
              </a:rPr>
              <a:t>USOS Y APLICACIONES:</a:t>
            </a:r>
          </a:p>
          <a:p>
            <a:pPr marL="342900" indent="-342900">
              <a:spcBef>
                <a:spcPct val="20000"/>
              </a:spcBef>
              <a:buClr>
                <a:schemeClr val="hlink"/>
              </a:buClr>
              <a:buSzPct val="60000"/>
              <a:buFont typeface="Wingdings" pitchFamily="2" charset="2"/>
              <a:buChar char="n"/>
              <a:defRPr/>
            </a:pPr>
            <a:r>
              <a:rPr lang="es-ES" sz="2400" dirty="0">
                <a:latin typeface="Arial Rounded MT Bold" pitchFamily="34" charset="0"/>
                <a:cs typeface="Times New Roman" pitchFamily="18" charset="0"/>
              </a:rPr>
              <a:t>Sistema del Coordenadas plano del Estado – USA</a:t>
            </a:r>
            <a:endParaRPr lang="es-ES_tradnl" sz="2400" dirty="0">
              <a:latin typeface="Arial Rounded MT Bold" pitchFamily="34" charset="0"/>
              <a:cs typeface="Times New Roman" pitchFamily="18" charset="0"/>
            </a:endParaRPr>
          </a:p>
          <a:p>
            <a:pPr marL="342900" indent="-342900">
              <a:spcBef>
                <a:spcPct val="20000"/>
              </a:spcBef>
              <a:buClr>
                <a:schemeClr val="hlink"/>
              </a:buClr>
              <a:buSzPct val="60000"/>
              <a:buFont typeface="Wingdings" pitchFamily="2" charset="2"/>
              <a:buChar char="n"/>
              <a:defRPr/>
            </a:pPr>
            <a:r>
              <a:rPr lang="es-ES" sz="2400" dirty="0" err="1">
                <a:latin typeface="Arial Rounded MT Bold" pitchFamily="34" charset="0"/>
                <a:cs typeface="Times New Roman" pitchFamily="18" charset="0"/>
              </a:rPr>
              <a:t>Serv</a:t>
            </a:r>
            <a:r>
              <a:rPr lang="es-ES_tradnl" sz="2400" dirty="0" err="1">
                <a:latin typeface="Arial Rounded MT Bold" pitchFamily="34" charset="0"/>
                <a:cs typeface="Times New Roman" pitchFamily="18" charset="0"/>
              </a:rPr>
              <a:t>ic</a:t>
            </a:r>
            <a:r>
              <a:rPr lang="es-ES" sz="2400" dirty="0" err="1">
                <a:latin typeface="Arial Rounded MT Bold" pitchFamily="34" charset="0"/>
                <a:cs typeface="Times New Roman" pitchFamily="18" charset="0"/>
              </a:rPr>
              <a:t>io</a:t>
            </a:r>
            <a:r>
              <a:rPr lang="es-ES" sz="2400" dirty="0">
                <a:latin typeface="Arial Rounded MT Bold" pitchFamily="34" charset="0"/>
                <a:cs typeface="Times New Roman" pitchFamily="18" charset="0"/>
              </a:rPr>
              <a:t> Geológico Nacional de USA</a:t>
            </a:r>
          </a:p>
          <a:p>
            <a:pPr marL="342900" indent="-342900">
              <a:spcBef>
                <a:spcPct val="20000"/>
              </a:spcBef>
              <a:buClr>
                <a:schemeClr val="hlink"/>
              </a:buClr>
              <a:buSzPct val="60000"/>
              <a:buFont typeface="Wingdings" pitchFamily="2" charset="2"/>
              <a:buChar char="n"/>
              <a:defRPr/>
            </a:pPr>
            <a:r>
              <a:rPr lang="es-ES" sz="2400" dirty="0">
                <a:latin typeface="Arial Rounded MT Bold" pitchFamily="34" charset="0"/>
                <a:cs typeface="Times New Roman" pitchFamily="18" charset="0"/>
              </a:rPr>
              <a:t>Argentina (sistema Gauss </a:t>
            </a:r>
            <a:r>
              <a:rPr lang="es-ES" sz="2400" dirty="0" err="1">
                <a:latin typeface="Arial Rounded MT Bold" pitchFamily="34" charset="0"/>
                <a:cs typeface="Times New Roman" pitchFamily="18" charset="0"/>
              </a:rPr>
              <a:t>Krüger</a:t>
            </a:r>
            <a:r>
              <a:rPr lang="es-ES" sz="2400" dirty="0">
                <a:latin typeface="Arial Rounded MT Bold" pitchFamily="34" charset="0"/>
                <a:cs typeface="Times New Roman" pitchFamily="18" charset="0"/>
              </a:rPr>
              <a:t>)</a:t>
            </a:r>
            <a:endParaRPr lang="es-ES" sz="2400" dirty="0">
              <a:latin typeface="Arial Rounded MT Bold" pitchFamily="34" charset="0"/>
            </a:endParaRPr>
          </a:p>
        </p:txBody>
      </p:sp>
    </p:spTree>
    <p:extLst>
      <p:ext uri="{BB962C8B-B14F-4D97-AF65-F5344CB8AC3E}">
        <p14:creationId xmlns:p14="http://schemas.microsoft.com/office/powerpoint/2010/main" val="1779686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1187624" y="548680"/>
            <a:ext cx="6347866" cy="1052512"/>
          </a:xfrm>
        </p:spPr>
        <p:txBody>
          <a:bodyPr>
            <a:normAutofit fontScale="90000"/>
          </a:bodyPr>
          <a:lstStyle/>
          <a:p>
            <a:pPr algn="ctr" eaLnBrk="1" hangingPunct="1">
              <a:defRPr/>
            </a:pPr>
            <a:r>
              <a:rPr lang="es-ES" sz="3200" b="1" dirty="0" smtClean="0">
                <a:solidFill>
                  <a:schemeClr val="tx1"/>
                </a:solidFill>
                <a:effectLst/>
                <a:latin typeface="Arial Rounded MT Bold" pitchFamily="34" charset="0"/>
                <a:cs typeface="Times New Roman" pitchFamily="18" charset="0"/>
              </a:rPr>
              <a:t>PROYECCIÓN UTM </a:t>
            </a:r>
            <a:br>
              <a:rPr lang="es-ES" sz="3200" b="1" dirty="0" smtClean="0">
                <a:solidFill>
                  <a:schemeClr val="tx1"/>
                </a:solidFill>
                <a:effectLst/>
                <a:latin typeface="Arial Rounded MT Bold" pitchFamily="34" charset="0"/>
                <a:cs typeface="Times New Roman" pitchFamily="18" charset="0"/>
              </a:rPr>
            </a:br>
            <a:r>
              <a:rPr lang="es-ES" sz="3200" b="1" dirty="0" smtClean="0">
                <a:solidFill>
                  <a:schemeClr val="tx1"/>
                </a:solidFill>
                <a:effectLst/>
                <a:latin typeface="Arial Rounded MT Bold" pitchFamily="34" charset="0"/>
                <a:cs typeface="Times New Roman" pitchFamily="18" charset="0"/>
              </a:rPr>
              <a:t>(Universal </a:t>
            </a:r>
            <a:r>
              <a:rPr lang="es-ES" sz="3200" b="1" dirty="0" err="1" smtClean="0">
                <a:solidFill>
                  <a:schemeClr val="tx1"/>
                </a:solidFill>
                <a:effectLst/>
                <a:latin typeface="Arial Rounded MT Bold" pitchFamily="34" charset="0"/>
                <a:cs typeface="Times New Roman" pitchFamily="18" charset="0"/>
              </a:rPr>
              <a:t>Transverse</a:t>
            </a:r>
            <a:r>
              <a:rPr lang="es-ES" sz="3200" b="1" dirty="0" smtClean="0">
                <a:solidFill>
                  <a:schemeClr val="tx1"/>
                </a:solidFill>
                <a:effectLst/>
                <a:latin typeface="Arial Rounded MT Bold" pitchFamily="34" charset="0"/>
                <a:cs typeface="Times New Roman" pitchFamily="18" charset="0"/>
              </a:rPr>
              <a:t> </a:t>
            </a:r>
            <a:r>
              <a:rPr lang="es-ES" sz="3200" b="1" dirty="0" err="1" smtClean="0">
                <a:solidFill>
                  <a:schemeClr val="tx1"/>
                </a:solidFill>
                <a:effectLst/>
                <a:latin typeface="Arial Rounded MT Bold" pitchFamily="34" charset="0"/>
                <a:cs typeface="Times New Roman" pitchFamily="18" charset="0"/>
              </a:rPr>
              <a:t>Mercator</a:t>
            </a:r>
            <a:r>
              <a:rPr lang="es-ES" sz="3200" b="1" dirty="0" smtClean="0">
                <a:solidFill>
                  <a:schemeClr val="tx1"/>
                </a:solidFill>
                <a:effectLst/>
                <a:latin typeface="Arial Rounded MT Bold" pitchFamily="34" charset="0"/>
                <a:cs typeface="Times New Roman" pitchFamily="18" charset="0"/>
              </a:rPr>
              <a:t>)</a:t>
            </a:r>
            <a:endParaRPr lang="es-AR" sz="3200" b="1" dirty="0" smtClean="0">
              <a:solidFill>
                <a:schemeClr val="tx1"/>
              </a:solidFill>
              <a:effectLst/>
              <a:latin typeface="Arial Rounded MT Bold" pitchFamily="34" charset="0"/>
              <a:cs typeface="Times New Roman" pitchFamily="18" charset="0"/>
            </a:endParaRPr>
          </a:p>
        </p:txBody>
      </p:sp>
      <p:sp>
        <p:nvSpPr>
          <p:cNvPr id="208899" name="Rectangle 3"/>
          <p:cNvSpPr>
            <a:spLocks noGrp="1" noChangeArrowheads="1"/>
          </p:cNvSpPr>
          <p:nvPr>
            <p:ph type="body" idx="4294967295"/>
          </p:nvPr>
        </p:nvSpPr>
        <p:spPr>
          <a:xfrm>
            <a:off x="467544" y="1772816"/>
            <a:ext cx="8183562" cy="4187825"/>
          </a:xfrm>
        </p:spPr>
        <p:txBody>
          <a:bodyPr/>
          <a:lstStyle/>
          <a:p>
            <a:pPr eaLnBrk="1" hangingPunct="1">
              <a:lnSpc>
                <a:spcPct val="80000"/>
              </a:lnSpc>
              <a:defRPr/>
            </a:pPr>
            <a:r>
              <a:rPr lang="es-ES" sz="2400" dirty="0" smtClean="0">
                <a:latin typeface="Arial Rounded MT Bold" pitchFamily="34" charset="0"/>
              </a:rPr>
              <a:t>Es una versión especializada de la Transversa </a:t>
            </a:r>
            <a:r>
              <a:rPr lang="es-ES" sz="2400" dirty="0" err="1" smtClean="0">
                <a:latin typeface="Arial Rounded MT Bold" pitchFamily="34" charset="0"/>
              </a:rPr>
              <a:t>Mercator</a:t>
            </a:r>
            <a:r>
              <a:rPr lang="es-ES" sz="2400" dirty="0" smtClean="0">
                <a:latin typeface="Arial Rounded MT Bold" pitchFamily="34" charset="0"/>
              </a:rPr>
              <a:t>.</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El globo está dividido en </a:t>
            </a:r>
            <a:r>
              <a:rPr lang="es-ES" sz="2400" dirty="0" smtClean="0">
                <a:solidFill>
                  <a:srgbClr val="FF3300"/>
                </a:solidFill>
                <a:latin typeface="Arial Rounded MT Bold" pitchFamily="34" charset="0"/>
              </a:rPr>
              <a:t>60</a:t>
            </a:r>
            <a:r>
              <a:rPr lang="es-ES" sz="2400" dirty="0" smtClean="0">
                <a:latin typeface="Arial Rounded MT Bold" pitchFamily="34" charset="0"/>
              </a:rPr>
              <a:t> fajas al Norte y al Sur de </a:t>
            </a:r>
            <a:r>
              <a:rPr lang="es-ES" sz="2400" dirty="0" smtClean="0">
                <a:solidFill>
                  <a:srgbClr val="FF3300"/>
                </a:solidFill>
                <a:latin typeface="Arial Rounded MT Bold" pitchFamily="34" charset="0"/>
              </a:rPr>
              <a:t>6º de longitud cada una</a:t>
            </a:r>
            <a:r>
              <a:rPr lang="es-ES" sz="2400" dirty="0" smtClean="0">
                <a:latin typeface="Arial Rounded MT Bold" pitchFamily="34" charset="0"/>
              </a:rPr>
              <a:t>.</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Cada faja tiene su propio meridiano central</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Los límites de cada zona son </a:t>
            </a:r>
            <a:r>
              <a:rPr lang="es-ES" sz="2400" dirty="0" smtClean="0">
                <a:solidFill>
                  <a:srgbClr val="FF3300"/>
                </a:solidFill>
                <a:latin typeface="Arial Rounded MT Bold" pitchFamily="34" charset="0"/>
              </a:rPr>
              <a:t>84º al N</a:t>
            </a:r>
            <a:r>
              <a:rPr lang="es-ES" sz="2400" dirty="0" smtClean="0">
                <a:latin typeface="Arial Rounded MT Bold" pitchFamily="34" charset="0"/>
              </a:rPr>
              <a:t> y </a:t>
            </a:r>
            <a:r>
              <a:rPr lang="es-ES" sz="2400" dirty="0" smtClean="0">
                <a:solidFill>
                  <a:srgbClr val="FF3300"/>
                </a:solidFill>
                <a:latin typeface="Arial Rounded MT Bold" pitchFamily="34" charset="0"/>
              </a:rPr>
              <a:t>80º al S</a:t>
            </a:r>
            <a:r>
              <a:rPr lang="es-ES" sz="2400" dirty="0" smtClean="0">
                <a:latin typeface="Arial Rounded MT Bold" pitchFamily="34" charset="0"/>
              </a:rPr>
              <a:t>, ocurriendo la división entre N y S en el ecuador.</a:t>
            </a:r>
          </a:p>
          <a:p>
            <a:pPr marL="0" indent="0" eaLnBrk="1" hangingPunct="1">
              <a:lnSpc>
                <a:spcPct val="80000"/>
              </a:lnSpc>
              <a:buNone/>
              <a:defRPr/>
            </a:pPr>
            <a:endParaRPr lang="es-ES" sz="2400" dirty="0" smtClean="0">
              <a:latin typeface="Arial Rounded MT Bold" pitchFamily="34" charset="0"/>
            </a:endParaRPr>
          </a:p>
          <a:p>
            <a:pPr eaLnBrk="1" hangingPunct="1">
              <a:lnSpc>
                <a:spcPct val="80000"/>
              </a:lnSpc>
              <a:defRPr/>
            </a:pPr>
            <a:r>
              <a:rPr lang="es-ES" sz="2400" dirty="0" smtClean="0">
                <a:latin typeface="Arial Rounded MT Bold" pitchFamily="34" charset="0"/>
              </a:rPr>
              <a:t>El origen de cada zona es el meridiano central y el ecuador.</a:t>
            </a:r>
          </a:p>
        </p:txBody>
      </p:sp>
    </p:spTree>
    <p:extLst>
      <p:ext uri="{BB962C8B-B14F-4D97-AF65-F5344CB8AC3E}">
        <p14:creationId xmlns:p14="http://schemas.microsoft.com/office/powerpoint/2010/main" val="3943790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340768"/>
            <a:ext cx="8227640" cy="472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2295364" y="535333"/>
            <a:ext cx="4572000" cy="584775"/>
          </a:xfrm>
          <a:prstGeom prst="rect">
            <a:avLst/>
          </a:prstGeom>
        </p:spPr>
        <p:txBody>
          <a:bodyPr>
            <a:spAutoFit/>
          </a:bodyPr>
          <a:lstStyle/>
          <a:p>
            <a:r>
              <a:rPr lang="es-ES" sz="3200" b="1" dirty="0">
                <a:latin typeface="Arial Rounded MT Bold" pitchFamily="34" charset="0"/>
                <a:cs typeface="Times New Roman" pitchFamily="18" charset="0"/>
              </a:rPr>
              <a:t>PROYECCIÓN </a:t>
            </a:r>
            <a:r>
              <a:rPr lang="es-ES" sz="3200" b="1" dirty="0" smtClean="0">
                <a:latin typeface="Arial Rounded MT Bold" pitchFamily="34" charset="0"/>
                <a:cs typeface="Times New Roman" pitchFamily="18" charset="0"/>
              </a:rPr>
              <a:t> UTM </a:t>
            </a:r>
            <a:endParaRPr lang="es-MX" sz="3200" dirty="0"/>
          </a:p>
        </p:txBody>
      </p:sp>
    </p:spTree>
    <p:extLst>
      <p:ext uri="{BB962C8B-B14F-4D97-AF65-F5344CB8AC3E}">
        <p14:creationId xmlns:p14="http://schemas.microsoft.com/office/powerpoint/2010/main" val="422452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normAutofit fontScale="90000"/>
          </a:bodyPr>
          <a:lstStyle/>
          <a:p>
            <a:pPr eaLnBrk="1" hangingPunct="1">
              <a:defRPr/>
            </a:pPr>
            <a:r>
              <a:rPr lang="es-ES" sz="3200" b="1" smtClean="0">
                <a:cs typeface="Times New Roman" pitchFamily="18" charset="0"/>
              </a:rPr>
              <a:t>PROYECCION UTM (Universal Transverse Mercator) (cont.)</a:t>
            </a:r>
            <a:endParaRPr lang="es-AR" sz="3200" b="1" smtClean="0">
              <a:cs typeface="Times New Roman" pitchFamily="18" charset="0"/>
            </a:endParaRPr>
          </a:p>
        </p:txBody>
      </p:sp>
      <p:sp>
        <p:nvSpPr>
          <p:cNvPr id="209923" name="Rectangle 3"/>
          <p:cNvSpPr>
            <a:spLocks noGrp="1" noChangeArrowheads="1"/>
          </p:cNvSpPr>
          <p:nvPr>
            <p:ph type="body" idx="1"/>
          </p:nvPr>
        </p:nvSpPr>
        <p:spPr>
          <a:xfrm>
            <a:off x="468313" y="2060575"/>
            <a:ext cx="8229600" cy="3413125"/>
          </a:xfrm>
        </p:spPr>
        <p:txBody>
          <a:bodyPr/>
          <a:lstStyle/>
          <a:p>
            <a:pPr eaLnBrk="1" hangingPunct="1">
              <a:defRPr/>
            </a:pPr>
            <a:r>
              <a:rPr lang="es-ES" b="1" smtClean="0">
                <a:solidFill>
                  <a:srgbClr val="FFFF00"/>
                </a:solidFill>
              </a:rPr>
              <a:t>Método de Proyección</a:t>
            </a:r>
            <a:r>
              <a:rPr lang="es-ES" smtClean="0"/>
              <a:t>: cilindro transverso</a:t>
            </a:r>
          </a:p>
          <a:p>
            <a:pPr eaLnBrk="1" hangingPunct="1">
              <a:defRPr/>
            </a:pPr>
            <a:r>
              <a:rPr lang="es-ES" b="1" smtClean="0">
                <a:solidFill>
                  <a:srgbClr val="FFFF00"/>
                </a:solidFill>
              </a:rPr>
              <a:t>Líneas Estándar</a:t>
            </a:r>
            <a:r>
              <a:rPr lang="es-ES" smtClean="0"/>
              <a:t>: dos líneas paralelas y a aproximadamente 180 km a ambos lados del meridiano central de la zona UTM.</a:t>
            </a:r>
            <a:endParaRPr lang="es-AR" smtClean="0"/>
          </a:p>
        </p:txBody>
      </p:sp>
    </p:spTree>
    <p:extLst>
      <p:ext uri="{BB962C8B-B14F-4D97-AF65-F5344CB8AC3E}">
        <p14:creationId xmlns:p14="http://schemas.microsoft.com/office/powerpoint/2010/main" val="1644335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611188" y="0"/>
            <a:ext cx="6248400" cy="655638"/>
          </a:xfrm>
        </p:spPr>
        <p:txBody>
          <a:bodyPr/>
          <a:lstStyle/>
          <a:p>
            <a:pPr eaLnBrk="1" hangingPunct="1">
              <a:defRPr/>
            </a:pPr>
            <a:r>
              <a:rPr lang="es-ES" smtClean="0"/>
              <a:t>La proyección UTM</a:t>
            </a:r>
          </a:p>
        </p:txBody>
      </p:sp>
      <p:pic>
        <p:nvPicPr>
          <p:cNvPr id="4915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836613"/>
            <a:ext cx="5387975"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596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normAutofit fontScale="90000"/>
          </a:bodyPr>
          <a:lstStyle/>
          <a:p>
            <a:pPr eaLnBrk="1" hangingPunct="1">
              <a:defRPr/>
            </a:pPr>
            <a:r>
              <a:rPr lang="es-ES" sz="3200" b="1" smtClean="0">
                <a:cs typeface="Times New Roman" pitchFamily="18" charset="0"/>
              </a:rPr>
              <a:t>PROYECCION UTM (Universal Transverse Mercator) (cont.)</a:t>
            </a:r>
            <a:endParaRPr lang="es-AR" sz="3200" b="1" smtClean="0">
              <a:cs typeface="Times New Roman" pitchFamily="18" charset="0"/>
            </a:endParaRPr>
          </a:p>
        </p:txBody>
      </p:sp>
      <p:sp>
        <p:nvSpPr>
          <p:cNvPr id="211971" name="Rectangle 3"/>
          <p:cNvSpPr>
            <a:spLocks noGrp="1" noChangeArrowheads="1"/>
          </p:cNvSpPr>
          <p:nvPr>
            <p:ph type="body" idx="1"/>
          </p:nvPr>
        </p:nvSpPr>
        <p:spPr>
          <a:xfrm>
            <a:off x="457200" y="1600200"/>
            <a:ext cx="8229600" cy="3124200"/>
          </a:xfrm>
        </p:spPr>
        <p:txBody>
          <a:bodyPr/>
          <a:lstStyle/>
          <a:p>
            <a:pPr eaLnBrk="1" hangingPunct="1">
              <a:lnSpc>
                <a:spcPct val="90000"/>
              </a:lnSpc>
              <a:defRPr/>
            </a:pPr>
            <a:r>
              <a:rPr lang="es-ES" sz="2800" smtClean="0"/>
              <a:t>LIMITACIONES:</a:t>
            </a:r>
          </a:p>
          <a:p>
            <a:pPr eaLnBrk="1" hangingPunct="1">
              <a:lnSpc>
                <a:spcPct val="90000"/>
              </a:lnSpc>
              <a:defRPr/>
            </a:pPr>
            <a:endParaRPr lang="es-ES" sz="2800" smtClean="0"/>
          </a:p>
          <a:p>
            <a:pPr lvl="1" eaLnBrk="1" hangingPunct="1">
              <a:lnSpc>
                <a:spcPct val="90000"/>
              </a:lnSpc>
              <a:defRPr/>
            </a:pPr>
            <a:r>
              <a:rPr lang="es-ES" smtClean="0"/>
              <a:t>Diseñada para que el error de escala no exceda el 0,1 % dentro de cada zona.</a:t>
            </a:r>
          </a:p>
          <a:p>
            <a:pPr lvl="1" eaLnBrk="1" hangingPunct="1">
              <a:lnSpc>
                <a:spcPct val="90000"/>
              </a:lnSpc>
              <a:defRPr/>
            </a:pPr>
            <a:r>
              <a:rPr lang="es-ES" smtClean="0"/>
              <a:t>El error y la distorsión se incrementa para la región que atraviesa más de una zona.</a:t>
            </a:r>
            <a:endParaRPr lang="es-AR" smtClean="0"/>
          </a:p>
        </p:txBody>
      </p:sp>
    </p:spTree>
    <p:extLst>
      <p:ext uri="{BB962C8B-B14F-4D97-AF65-F5344CB8AC3E}">
        <p14:creationId xmlns:p14="http://schemas.microsoft.com/office/powerpoint/2010/main" val="2705375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151</TotalTime>
  <Words>1187</Words>
  <Application>Microsoft Office PowerPoint</Application>
  <PresentationFormat>Presentación en pantalla (4:3)</PresentationFormat>
  <Paragraphs>104</Paragraphs>
  <Slides>31</Slides>
  <Notes>11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Aspecto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ELIPSOIDES</vt:lpstr>
      <vt:lpstr>GEOIDES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SISTEMAS DE REFERENCIA GEODÉSICA  (DATUM GEODÉSICO)</vt:lpstr>
      <vt:lpstr>Presentación de PowerPoint</vt:lpstr>
      <vt:lpstr>Presentación de PowerPoint</vt:lpstr>
      <vt:lpstr>Presentación de PowerPoint</vt:lpstr>
      <vt:lpstr>Presentación de PowerPoint</vt:lpstr>
      <vt:lpstr>Presentación de PowerPoint</vt:lpstr>
      <vt:lpstr>Presentación de PowerPoint</vt:lpstr>
      <vt:lpstr>PROYECCIÓN UTM  (Universal Transverse Mercator)</vt:lpstr>
      <vt:lpstr>Presentación de PowerPoint</vt:lpstr>
      <vt:lpstr>PROYECCION UTM (Universal Transverse Mercator) (cont.)</vt:lpstr>
      <vt:lpstr>La proyección UTM</vt:lpstr>
      <vt:lpstr>PROYECCION UTM (Universal Transverse Mercator)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Alfredo Ochoa</dc:creator>
  <cp:lastModifiedBy>Dell</cp:lastModifiedBy>
  <cp:revision>16</cp:revision>
  <dcterms:created xsi:type="dcterms:W3CDTF">2010-08-10T22:59:38Z</dcterms:created>
  <dcterms:modified xsi:type="dcterms:W3CDTF">2014-09-22T16:31:58Z</dcterms:modified>
</cp:coreProperties>
</file>