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6" r:id="rId3"/>
    <p:sldId id="278" r:id="rId4"/>
    <p:sldId id="257" r:id="rId5"/>
    <p:sldId id="27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</p:sldIdLst>
  <p:sldSz cx="9144000" cy="6858000" type="screen4x3"/>
  <p:notesSz cx="6858000" cy="9144000"/>
  <p:defaultTextStyle>
    <a:defPPr>
      <a:defRPr lang="es-MX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5 Rectángulo redondeado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4 Título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20" name="19 Subtítulo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7" name="18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881C16D-3CB4-4260-B655-1F3516D146B4}" type="datetimeFigureOut">
              <a:rPr lang="es-MX"/>
              <a:pPr>
                <a:defRPr/>
              </a:pPr>
              <a:t>22/09/2014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MX"/>
          </a:p>
        </p:txBody>
      </p:sp>
      <p:sp>
        <p:nvSpPr>
          <p:cNvPr id="9" name="1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192887A-60F2-44DC-A86F-DB8139BEF113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F3D760-5275-4CA3-B138-55707DC51181}" type="datetimeFigureOut">
              <a:rPr lang="es-MX"/>
              <a:pPr>
                <a:defRPr/>
              </a:pPr>
              <a:t>22/09/2014</a:t>
            </a:fld>
            <a:endParaRPr lang="es-MX"/>
          </a:p>
        </p:txBody>
      </p:sp>
      <p:sp>
        <p:nvSpPr>
          <p:cNvPr id="5" name="1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693AEE-B9D2-4D4F-88CD-BD756C15674E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4 Rectángulo redondeado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6E04E0A-1978-4C2B-91CA-E3A2FEBC42FE}" type="datetimeFigureOut">
              <a:rPr lang="es-MX"/>
              <a:pPr>
                <a:defRPr/>
              </a:pPr>
              <a:t>22/09/2014</a:t>
            </a:fld>
            <a:endParaRPr lang="es-MX"/>
          </a:p>
        </p:txBody>
      </p:sp>
      <p:sp>
        <p:nvSpPr>
          <p:cNvPr id="7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MX"/>
          </a:p>
        </p:txBody>
      </p:sp>
      <p:sp>
        <p:nvSpPr>
          <p:cNvPr id="8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FD2E44B-42C2-4B6C-99AE-747556E9597E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5C0FE6-F6C9-43B6-9A9D-57913A155FF2}" type="datetimeFigureOut">
              <a:rPr lang="es-MX"/>
              <a:pPr>
                <a:defRPr/>
              </a:pPr>
              <a:t>22/09/2014</a:t>
            </a:fld>
            <a:endParaRPr lang="es-MX"/>
          </a:p>
        </p:txBody>
      </p:sp>
      <p:sp>
        <p:nvSpPr>
          <p:cNvPr id="6" name="1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C55B67-09A2-42CA-8A1A-9D8A3255176B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5CA82E-A9E2-4D36-A7F8-C0F7CDEDC9F4}" type="datetimeFigureOut">
              <a:rPr lang="es-MX"/>
              <a:pPr>
                <a:defRPr/>
              </a:pPr>
              <a:t>22/09/2014</a:t>
            </a:fld>
            <a:endParaRPr lang="es-MX"/>
          </a:p>
        </p:txBody>
      </p:sp>
      <p:sp>
        <p:nvSpPr>
          <p:cNvPr id="8" name="1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9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248B89-A7C0-42E8-9473-99780D7DA838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D95818-DC5A-422F-82D3-825D434C4C51}" type="datetimeFigureOut">
              <a:rPr lang="es-MX"/>
              <a:pPr>
                <a:defRPr/>
              </a:pPr>
              <a:t>22/09/2014</a:t>
            </a:fld>
            <a:endParaRPr lang="es-MX"/>
          </a:p>
        </p:txBody>
      </p:sp>
      <p:sp>
        <p:nvSpPr>
          <p:cNvPr id="4" name="1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DB9730-28FF-474F-9E80-D3D0949C917B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 redondeado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2516EE3-28DD-46EC-A0CC-00C116B9D87F}" type="datetimeFigureOut">
              <a:rPr lang="es-MX"/>
              <a:pPr>
                <a:defRPr/>
              </a:pPr>
              <a:t>22/09/2014</a:t>
            </a:fld>
            <a:endParaRPr lang="es-MX"/>
          </a:p>
        </p:txBody>
      </p:sp>
      <p:sp>
        <p:nvSpPr>
          <p:cNvPr id="4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MX"/>
          </a:p>
        </p:txBody>
      </p:sp>
      <p:sp>
        <p:nvSpPr>
          <p:cNvPr id="5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2BAB67A-4101-460C-804C-D1511C899735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2E1E61-DA47-4FEF-A9D4-829B791C0A46}" type="datetimeFigureOut">
              <a:rPr lang="es-MX"/>
              <a:pPr>
                <a:defRPr/>
              </a:pPr>
              <a:t>22/09/2014</a:t>
            </a:fld>
            <a:endParaRPr lang="es-MX"/>
          </a:p>
        </p:txBody>
      </p:sp>
      <p:sp>
        <p:nvSpPr>
          <p:cNvPr id="6" name="1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86FBF4-4F77-4F40-AA86-7675AE8BC564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 redondeado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5 Redondear rectángulo de esquina sencilla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s-ES" noProof="0" smtClean="0"/>
              <a:t>Haga clic en el icono para agregar una imagen</a:t>
            </a:r>
            <a:endParaRPr lang="en-US" noProof="0"/>
          </a:p>
        </p:txBody>
      </p:sp>
      <p:sp>
        <p:nvSpPr>
          <p:cNvPr id="7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5A45C07-DDD1-4978-BF95-46A0FBCEF8F0}" type="datetimeFigureOut">
              <a:rPr lang="es-MX"/>
              <a:pPr>
                <a:defRPr/>
              </a:pPr>
              <a:t>22/09/2014</a:t>
            </a:fld>
            <a:endParaRPr lang="es-MX"/>
          </a:p>
        </p:txBody>
      </p:sp>
      <p:sp>
        <p:nvSpPr>
          <p:cNvPr id="8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MX"/>
          </a:p>
        </p:txBody>
      </p:sp>
      <p:sp>
        <p:nvSpPr>
          <p:cNvPr id="9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24DA666-735E-4D66-B261-72D4B7BF0B85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1BEF1F-0FB4-425B-9CEE-E93A56EE0C84}" type="datetimeFigureOut">
              <a:rPr lang="es-MX"/>
              <a:pPr>
                <a:defRPr/>
              </a:pPr>
              <a:t>22/09/2014</a:t>
            </a:fld>
            <a:endParaRPr lang="es-MX"/>
          </a:p>
        </p:txBody>
      </p:sp>
      <p:sp>
        <p:nvSpPr>
          <p:cNvPr id="5" name="1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A2F9D4-7276-4836-8FA8-5A70217E5E31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BF84E4-1699-4B58-94D1-19FD9BA850A2}" type="datetimeFigureOut">
              <a:rPr lang="es-MX"/>
              <a:pPr>
                <a:defRPr/>
              </a:pPr>
              <a:t>22/09/2014</a:t>
            </a:fld>
            <a:endParaRPr lang="es-MX"/>
          </a:p>
        </p:txBody>
      </p:sp>
      <p:sp>
        <p:nvSpPr>
          <p:cNvPr id="5" name="1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E27E9A-7804-4CE2-981B-CD90B5E8F4F4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8 Rectángulo redondeado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12 Marcador de título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031" name="3 Marcador de texto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bg2">
                    <a:shade val="5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6DF7AE0E-5AF9-4F1D-A9B6-575ED61E99D2}" type="datetimeFigureOut">
              <a:rPr lang="es-MX"/>
              <a:pPr>
                <a:defRPr/>
              </a:pPr>
              <a:t>22/09/2014</a:t>
            </a:fld>
            <a:endParaRPr lang="es-MX"/>
          </a:p>
        </p:txBody>
      </p:sp>
      <p:sp>
        <p:nvSpPr>
          <p:cNvPr id="18" name="17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bg2">
                    <a:shade val="5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bg2">
                    <a:shade val="5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5FC77624-913E-4417-8421-13392831C1B9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06" r:id="rId2"/>
    <p:sldLayoutId id="2147483714" r:id="rId3"/>
    <p:sldLayoutId id="2147483707" r:id="rId4"/>
    <p:sldLayoutId id="2147483708" r:id="rId5"/>
    <p:sldLayoutId id="2147483709" r:id="rId6"/>
    <p:sldLayoutId id="2147483715" r:id="rId7"/>
    <p:sldLayoutId id="2147483710" r:id="rId8"/>
    <p:sldLayoutId id="2147483716" r:id="rId9"/>
    <p:sldLayoutId id="2147483711" r:id="rId10"/>
    <p:sldLayoutId id="214748371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9pPr>
      <a:extLst/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116013" y="5373688"/>
            <a:ext cx="6985000" cy="830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+mn-cs"/>
              </a:rPr>
              <a:t>GEOGRAFÍA URBANA</a:t>
            </a:r>
          </a:p>
        </p:txBody>
      </p:sp>
      <p:pic>
        <p:nvPicPr>
          <p:cNvPr id="6147" name="Picture 4" descr="http://www.swisshaus.com.mx/images/mapa5.jpg"/>
          <p:cNvPicPr>
            <a:picLocks noChangeAspect="1" noChangeArrowheads="1"/>
          </p:cNvPicPr>
          <p:nvPr/>
        </p:nvPicPr>
        <p:blipFill>
          <a:blip r:embed="rId2"/>
          <a:srcRect l="15977"/>
          <a:stretch>
            <a:fillRect/>
          </a:stretch>
        </p:blipFill>
        <p:spPr bwMode="auto">
          <a:xfrm>
            <a:off x="395288" y="404813"/>
            <a:ext cx="8329612" cy="482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7"/>
          <p:cNvSpPr txBox="1">
            <a:spLocks noChangeArrowheads="1"/>
          </p:cNvSpPr>
          <p:nvPr/>
        </p:nvSpPr>
        <p:spPr bwMode="auto">
          <a:xfrm>
            <a:off x="900113" y="4005263"/>
            <a:ext cx="7559675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s-E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J.A. Corraliza: </a:t>
            </a:r>
          </a:p>
          <a:p>
            <a:pPr eaLnBrk="0" hangingPunct="0">
              <a:defRPr/>
            </a:pPr>
            <a:r>
              <a:rPr lang="es-ES" sz="2400" b="1" dirty="0"/>
              <a:t>parafraseando a </a:t>
            </a:r>
            <a:r>
              <a:rPr lang="es-ES" sz="2400" b="1" dirty="0" err="1"/>
              <a:t>Montesquieu</a:t>
            </a:r>
            <a:r>
              <a:rPr lang="es-ES" sz="2400" b="1" dirty="0"/>
              <a:t> dice: Primero las personas construyen la ciudad y los edificios, luego, la ciudad construye a las personas.</a:t>
            </a:r>
            <a:endParaRPr lang="es-CL" sz="2400" b="1" dirty="0"/>
          </a:p>
        </p:txBody>
      </p:sp>
      <p:pic>
        <p:nvPicPr>
          <p:cNvPr id="7172" name="Picture 2" descr="http://itacate.files.wordpress.com/2008/04/ciudad-de-mexic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7538" y="1282700"/>
            <a:ext cx="3744912" cy="2219325"/>
          </a:xfrm>
          <a:prstGeom prst="rect">
            <a:avLst/>
          </a:prstGeom>
          <a:solidFill>
            <a:srgbClr val="000000">
              <a:shade val="95000"/>
            </a:srgbClr>
          </a:solidFill>
          <a:ln w="5715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7173" name="Picture 4" descr="http://www.modulomedico.com/fotos/Cd%20Mexic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6913" y="1268413"/>
            <a:ext cx="3082925" cy="2195512"/>
          </a:xfrm>
          <a:prstGeom prst="rect">
            <a:avLst/>
          </a:prstGeom>
          <a:solidFill>
            <a:srgbClr val="000000">
              <a:shade val="95000"/>
            </a:srgbClr>
          </a:solidFill>
          <a:ln w="5715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1 Rectángulo"/>
          <p:cNvSpPr>
            <a:spLocks noChangeArrowheads="1"/>
          </p:cNvSpPr>
          <p:nvPr/>
        </p:nvSpPr>
        <p:spPr bwMode="auto">
          <a:xfrm>
            <a:off x="971550" y="908050"/>
            <a:ext cx="7056438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/>
              <a:t>La </a:t>
            </a:r>
            <a:r>
              <a:rPr lang="es-MX" b="1"/>
              <a:t>GEOGRAFÍA URBANA</a:t>
            </a:r>
            <a:r>
              <a:rPr lang="es-MX"/>
              <a:t> es el estudio de la estructura y funciones de la ciudad, entendida como paisaje urbano.</a:t>
            </a:r>
          </a:p>
          <a:p>
            <a:r>
              <a:rPr lang="es-MX"/>
              <a:t>Comprende el estudio el desarrollo del proceso de urbanización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2627313" y="765175"/>
            <a:ext cx="3816350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PREGUNTA CLAVE………………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755650" y="2060575"/>
            <a:ext cx="7777163" cy="1754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¿CUÁNDO Y POR QUÉ LA GENTE EMPEZÓ A VIVIR EN LAS CIUDADES?</a:t>
            </a:r>
          </a:p>
        </p:txBody>
      </p:sp>
      <p:sp>
        <p:nvSpPr>
          <p:cNvPr id="9220" name="6 CuadroTexto"/>
          <p:cNvSpPr txBox="1">
            <a:spLocks noChangeArrowheads="1"/>
          </p:cNvSpPr>
          <p:nvPr/>
        </p:nvSpPr>
        <p:spPr bwMode="auto">
          <a:xfrm>
            <a:off x="971550" y="4868863"/>
            <a:ext cx="734536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/>
              <a:t>Un conglomerado de gente y construcciones donde predominan fundamentalmente la industria y los servicios, caracterizada también como una entidad político-administrativa urbanizada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971550" y="4508500"/>
            <a:ext cx="381635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CIUDAD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1"/>
          <p:cNvSpPr>
            <a:spLocks noChangeArrowheads="1"/>
          </p:cNvSpPr>
          <p:nvPr/>
        </p:nvSpPr>
        <p:spPr bwMode="auto">
          <a:xfrm>
            <a:off x="971550" y="836613"/>
            <a:ext cx="7272338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>
              <a:defRPr/>
            </a:pPr>
            <a:r>
              <a:rPr lang="es-ES_tradnl" sz="1600" dirty="0">
                <a:latin typeface="Arial Rounded MT Bold" pitchFamily="34" charset="0"/>
                <a:ea typeface="Times"/>
                <a:cs typeface="Times New Roman" pitchFamily="18" charset="0"/>
              </a:rPr>
              <a:t>Una </a:t>
            </a:r>
            <a:r>
              <a:rPr lang="es-ES_tradnl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ea typeface="Times"/>
                <a:cs typeface="Times New Roman" pitchFamily="18" charset="0"/>
              </a:rPr>
              <a:t>CIUDAD</a:t>
            </a:r>
            <a:r>
              <a:rPr lang="es-ES_tradnl" sz="1600" dirty="0">
                <a:latin typeface="Arial Rounded MT Bold" pitchFamily="34" charset="0"/>
                <a:ea typeface="Times"/>
                <a:cs typeface="Times New Roman" pitchFamily="18" charset="0"/>
              </a:rPr>
              <a:t> es una agrupación permanente de casas/viviendas y habitantes, aunque el primer problema con su definición surge cuando se establecen las cifras mínimas para considerar una aglomeración de habitantes como ciudad:</a:t>
            </a:r>
            <a:endParaRPr lang="es-ES_tradnl" sz="1600" dirty="0">
              <a:latin typeface="Arial Rounded MT Bold" pitchFamily="34" charset="0"/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1187450" y="2276475"/>
          <a:ext cx="3168352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76"/>
                <a:gridCol w="158417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sz="1600" dirty="0" smtClean="0">
                          <a:latin typeface="Arial Rounded MT Bold" pitchFamily="34" charset="0"/>
                        </a:rPr>
                        <a:t>PAÍS</a:t>
                      </a:r>
                      <a:endParaRPr lang="es-MX" sz="16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dirty="0" smtClean="0">
                          <a:latin typeface="Arial Rounded MT Bold" pitchFamily="34" charset="0"/>
                        </a:rPr>
                        <a:t>HABITANTES</a:t>
                      </a:r>
                      <a:endParaRPr lang="es-MX" sz="1600" dirty="0">
                        <a:latin typeface="Arial Rounded MT Bold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34" charset="0"/>
                          <a:ea typeface="Times" charset="0"/>
                          <a:cs typeface="Times New Roman" pitchFamily="18" charset="0"/>
                        </a:rPr>
                        <a:t>Francia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34" charset="0"/>
                          <a:ea typeface="Times" charset="0"/>
                          <a:cs typeface="Times New Roman" pitchFamily="18" charset="0"/>
                        </a:rPr>
                        <a:t>2,000</a:t>
                      </a:r>
                      <a:endParaRPr lang="es-MX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34" charset="0"/>
                          <a:ea typeface="Times" charset="0"/>
                          <a:cs typeface="Times New Roman" pitchFamily="18" charset="0"/>
                        </a:rPr>
                        <a:t>España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34" charset="0"/>
                          <a:ea typeface="Times" charset="0"/>
                          <a:cs typeface="Times New Roman" pitchFamily="18" charset="0"/>
                        </a:rPr>
                        <a:t>10,000</a:t>
                      </a:r>
                      <a:endParaRPr lang="es-MX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34" charset="0"/>
                          <a:ea typeface="Times" charset="0"/>
                          <a:cs typeface="Times New Roman" pitchFamily="18" charset="0"/>
                        </a:rPr>
                        <a:t>Dinamarca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34" charset="0"/>
                          <a:ea typeface="Times" charset="0"/>
                          <a:cs typeface="Times New Roman" pitchFamily="18" charset="0"/>
                        </a:rPr>
                        <a:t>250</a:t>
                      </a:r>
                      <a:endParaRPr lang="es-MX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34" charset="0"/>
                          <a:ea typeface="Times" charset="0"/>
                          <a:cs typeface="Times New Roman" pitchFamily="18" charset="0"/>
                        </a:rPr>
                        <a:t>EEUU</a:t>
                      </a:r>
                      <a:endParaRPr lang="es-MX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34" charset="0"/>
                          <a:ea typeface="Times" charset="0"/>
                          <a:cs typeface="Times New Roman" pitchFamily="18" charset="0"/>
                        </a:rPr>
                        <a:t>2,500</a:t>
                      </a:r>
                      <a:endParaRPr lang="es-MX" dirty="0">
                        <a:latin typeface="Arial Rounded MT Bold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 smtClean="0">
                          <a:latin typeface="Arial Rounded MT Bold" pitchFamily="34" charset="0"/>
                        </a:rPr>
                        <a:t>URSS</a:t>
                      </a:r>
                      <a:endParaRPr lang="es-MX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34" charset="0"/>
                          <a:ea typeface="Times" charset="0"/>
                          <a:cs typeface="Times New Roman" pitchFamily="18" charset="0"/>
                        </a:rPr>
                        <a:t>12,000</a:t>
                      </a:r>
                      <a:endParaRPr lang="es-MX" dirty="0">
                        <a:latin typeface="Arial Rounded MT Bold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_tradnl" sz="1800" dirty="0" smtClean="0">
                          <a:latin typeface="Arial Rounded MT Bold" pitchFamily="34" charset="0"/>
                          <a:cs typeface="Times New Roman" pitchFamily="18" charset="0"/>
                        </a:rPr>
                        <a:t>México</a:t>
                      </a:r>
                      <a:endParaRPr lang="es-MX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800" dirty="0" smtClean="0">
                          <a:latin typeface="Arial Rounded MT Bold" pitchFamily="34" charset="0"/>
                          <a:cs typeface="Times New Roman" pitchFamily="18" charset="0"/>
                        </a:rPr>
                        <a:t>2,500</a:t>
                      </a:r>
                      <a:endParaRPr lang="es-MX" dirty="0">
                        <a:latin typeface="Arial Rounded MT Bold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 smtClean="0">
                          <a:latin typeface="Arial Rounded MT Bold" pitchFamily="34" charset="0"/>
                        </a:rPr>
                        <a:t>Japón</a:t>
                      </a:r>
                      <a:endParaRPr lang="es-MX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>
                          <a:latin typeface="Arial Rounded MT Bold" pitchFamily="34" charset="0"/>
                        </a:rPr>
                        <a:t>30,000</a:t>
                      </a:r>
                      <a:endParaRPr lang="es-MX" dirty="0">
                        <a:latin typeface="Arial Rounded MT Bold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 smtClean="0">
                          <a:latin typeface="Arial Rounded MT Bold" pitchFamily="34" charset="0"/>
                        </a:rPr>
                        <a:t>Sudáfrica</a:t>
                      </a:r>
                      <a:endParaRPr lang="es-MX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>
                          <a:latin typeface="Arial Rounded MT Bold" pitchFamily="34" charset="0"/>
                        </a:rPr>
                        <a:t>500</a:t>
                      </a:r>
                      <a:endParaRPr lang="es-MX" dirty="0">
                        <a:latin typeface="Arial Rounded MT Bold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 smtClean="0">
                          <a:latin typeface="Arial Rounded MT Bold" pitchFamily="34" charset="0"/>
                        </a:rPr>
                        <a:t>Canadá</a:t>
                      </a:r>
                      <a:endParaRPr lang="es-MX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>
                          <a:latin typeface="Arial Rounded MT Bold" pitchFamily="34" charset="0"/>
                        </a:rPr>
                        <a:t>1,000</a:t>
                      </a:r>
                      <a:endParaRPr lang="es-MX" dirty="0">
                        <a:latin typeface="Arial Rounded MT Bold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9254" name="Picture 4" descr="http://imblog.aufeminin.com/blog/D20080925/340263_521064400_hermosillo2_H052200_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3800" y="2205038"/>
            <a:ext cx="2952750" cy="3798887"/>
          </a:xfrm>
          <a:prstGeom prst="rect">
            <a:avLst/>
          </a:prstGeom>
          <a:solidFill>
            <a:srgbClr val="000000">
              <a:shade val="95000"/>
            </a:srgbClr>
          </a:solidFill>
          <a:ln w="5715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55650" y="692150"/>
            <a:ext cx="7848600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MX" sz="2000" dirty="0"/>
              <a:t>Una </a:t>
            </a:r>
            <a:r>
              <a:rPr lang="es-MX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urbanización</a:t>
            </a:r>
            <a:r>
              <a:rPr lang="es-MX" sz="2000" dirty="0"/>
              <a:t> es un conjunto de construcciones situadas generalmente en un antiguo medio rural junto a otras poblaciones</a:t>
            </a:r>
          </a:p>
        </p:txBody>
      </p:sp>
      <p:pic>
        <p:nvPicPr>
          <p:cNvPr id="10243" name="Picture 10" descr="http://www.granada.org/inet/wprensa.nsf/notweb/15FA5449B46F61B3C12575140035B4FA/$file/PLAN%20PARCIAL%20AZULEJER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2988" y="1557338"/>
            <a:ext cx="6985000" cy="4652962"/>
          </a:xfrm>
          <a:prstGeom prst="rect">
            <a:avLst/>
          </a:prstGeom>
          <a:solidFill>
            <a:srgbClr val="000000">
              <a:shade val="95000"/>
            </a:srgbClr>
          </a:solidFill>
          <a:ln w="5715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shenzhen city vie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32363" y="3429000"/>
            <a:ext cx="3455987" cy="2592388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11267" name="Picture 4" descr="shenzhen night vie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32363" y="765175"/>
            <a:ext cx="3455987" cy="2305050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11268" name="Picture 8" descr="deblij_ch09_fig0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4213" y="1557338"/>
            <a:ext cx="3970337" cy="3970337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900113" y="836613"/>
            <a:ext cx="34559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Shenzhen, China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411413" y="549275"/>
            <a:ext cx="4537075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….EL INICIO DE LA URBANIZACIÓN</a:t>
            </a:r>
          </a:p>
        </p:txBody>
      </p:sp>
      <p:pic>
        <p:nvPicPr>
          <p:cNvPr id="12291" name="Picture 5" descr="deblij_ch09_fig0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1341438"/>
            <a:ext cx="7453312" cy="3790950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4" name="3 CuadroTexto"/>
          <p:cNvSpPr txBox="1"/>
          <p:nvPr/>
        </p:nvSpPr>
        <p:spPr>
          <a:xfrm>
            <a:off x="1187450" y="5516563"/>
            <a:ext cx="6840538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El desarrollo agrícola y la estratificación social generan las condiciones necesarias para formar y mantener una ciudad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6" descr="deblij_ch09_fig0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1268413"/>
            <a:ext cx="3170238" cy="3529012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13315" name="Picture 5" descr="deblij_ch09_fig0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4300" y="3141663"/>
            <a:ext cx="4751388" cy="2879725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995738" y="981075"/>
            <a:ext cx="4906962" cy="1684338"/>
          </a:xfrm>
          <a:prstGeom prst="rect">
            <a:avLst/>
          </a:prstGeom>
        </p:spPr>
        <p:txBody>
          <a:bodyPr/>
          <a:lstStyle/>
          <a:p>
            <a:pPr marL="265113" indent="-265113"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/>
            </a:pPr>
            <a:r>
              <a:rPr lang="en-US" sz="1600" dirty="0">
                <a:latin typeface="Arial Rounded MT Bold" pitchFamily="34" charset="0"/>
                <a:cs typeface="+mn-cs"/>
              </a:rPr>
              <a:t>Mesopotamia, 3500  AC</a:t>
            </a:r>
          </a:p>
          <a:p>
            <a:pPr marL="265113" indent="-265113"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/>
            </a:pPr>
            <a:r>
              <a:rPr lang="en-US" sz="1600" dirty="0">
                <a:latin typeface="Arial Rounded MT Bold" pitchFamily="34" charset="0"/>
                <a:cs typeface="+mn-cs"/>
              </a:rPr>
              <a:t>Nile River Valley, 3200 AC</a:t>
            </a:r>
          </a:p>
          <a:p>
            <a:pPr marL="265113" indent="-265113"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/>
            </a:pPr>
            <a:r>
              <a:rPr lang="en-US" sz="1600" dirty="0">
                <a:latin typeface="Arial Rounded MT Bold" pitchFamily="34" charset="0"/>
                <a:cs typeface="+mn-cs"/>
              </a:rPr>
              <a:t>Indus River Valley, 2200 AC</a:t>
            </a:r>
          </a:p>
          <a:p>
            <a:pPr marL="265113" indent="-265113"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/>
            </a:pPr>
            <a:r>
              <a:rPr lang="en-US" sz="1600" dirty="0">
                <a:latin typeface="Arial Rounded MT Bold" pitchFamily="34" charset="0"/>
                <a:cs typeface="+mn-cs"/>
              </a:rPr>
              <a:t>Huang He and Wei River Valleys, 1500 AC</a:t>
            </a:r>
          </a:p>
          <a:p>
            <a:pPr marL="265113" indent="-265113"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/>
            </a:pPr>
            <a:r>
              <a:rPr lang="en-US" sz="1600" dirty="0">
                <a:latin typeface="Arial Rounded MT Bold" pitchFamily="34" charset="0"/>
                <a:cs typeface="+mn-cs"/>
              </a:rPr>
              <a:t>Mesoamerica, 200 AC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771775" y="404813"/>
            <a:ext cx="3024188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…. LOS GRIEGOS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1042988" y="908050"/>
            <a:ext cx="7416800" cy="12017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Alrededor de los 500 AC fueron altamente urbanizadores:</a:t>
            </a:r>
          </a:p>
          <a:p>
            <a:pPr lvl="1">
              <a:buFont typeface="Arial" charset="0"/>
              <a:buChar char="•"/>
              <a:defRPr/>
            </a:pPr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Más de 500 ciudades y pueblos</a:t>
            </a:r>
          </a:p>
          <a:p>
            <a:pPr lvl="1">
              <a:buFont typeface="Arial" charset="0"/>
              <a:buChar char="•"/>
              <a:defRPr/>
            </a:pPr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En el continente y en islas</a:t>
            </a:r>
          </a:p>
          <a:p>
            <a:pPr lvl="1">
              <a:buFont typeface="Arial" charset="0"/>
              <a:buChar char="•"/>
              <a:defRPr/>
            </a:pPr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Cada una tenía ágora y acrópolis</a:t>
            </a:r>
          </a:p>
        </p:txBody>
      </p:sp>
      <p:pic>
        <p:nvPicPr>
          <p:cNvPr id="14340" name="Picture 5" descr="deblij_ch09_fig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2708275"/>
            <a:ext cx="3627437" cy="2665413"/>
          </a:xfrm>
          <a:prstGeom prst="rect">
            <a:avLst/>
          </a:prstGeom>
          <a:solidFill>
            <a:srgbClr val="000000">
              <a:shade val="95000"/>
            </a:srgbClr>
          </a:solidFill>
          <a:ln w="5715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14341" name="Picture 6" descr="deblij_ch09_fig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6463" y="2708275"/>
            <a:ext cx="3743325" cy="2676525"/>
          </a:xfrm>
          <a:prstGeom prst="rect">
            <a:avLst/>
          </a:prstGeom>
          <a:solidFill>
            <a:srgbClr val="000000">
              <a:shade val="95000"/>
            </a:srgbClr>
          </a:solidFill>
          <a:ln w="5715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15366" name="5 Rectángulo"/>
          <p:cNvSpPr>
            <a:spLocks noChangeArrowheads="1"/>
          </p:cNvSpPr>
          <p:nvPr/>
        </p:nvSpPr>
        <p:spPr bwMode="auto">
          <a:xfrm>
            <a:off x="1908175" y="5445125"/>
            <a:ext cx="10779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C00000"/>
                </a:solidFill>
                <a:latin typeface="Franklin Gothic Medium" pitchFamily="34" charset="0"/>
              </a:rPr>
              <a:t>acrópolis</a:t>
            </a:r>
            <a:endParaRPr lang="es-MX">
              <a:solidFill>
                <a:srgbClr val="C00000"/>
              </a:solidFill>
            </a:endParaRPr>
          </a:p>
        </p:txBody>
      </p:sp>
      <p:sp>
        <p:nvSpPr>
          <p:cNvPr id="15367" name="6 Rectángulo"/>
          <p:cNvSpPr>
            <a:spLocks noChangeArrowheads="1"/>
          </p:cNvSpPr>
          <p:nvPr/>
        </p:nvSpPr>
        <p:spPr bwMode="auto">
          <a:xfrm>
            <a:off x="6227763" y="5445125"/>
            <a:ext cx="7540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C00000"/>
                </a:solidFill>
                <a:latin typeface="Franklin Gothic Medium" pitchFamily="34" charset="0"/>
              </a:rPr>
              <a:t>ágora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www.goshenschoolsny.org/Schools/GHS/Websites/Special%20Education/JWeir/English%2010/map_of_Ancient_Greec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1125538"/>
            <a:ext cx="4702175" cy="496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4" descr="http://static.howstuffworks.com/gif/willow/ancient-greece0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80063" y="2852738"/>
            <a:ext cx="2952750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5508625" y="1773238"/>
            <a:ext cx="2951163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Antigua </a:t>
            </a:r>
            <a:r>
              <a:rPr lang="en-US" sz="28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Grecia</a:t>
            </a:r>
            <a:endParaRPr 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700338" y="549275"/>
            <a:ext cx="3455987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…. LOS ROMANOS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1116013" y="981075"/>
            <a:ext cx="7416800" cy="1476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Sistema de ciudades unidas por rutas terrestres y marítimas</a:t>
            </a:r>
          </a:p>
          <a:p>
            <a:pPr>
              <a:defRPr/>
            </a:pPr>
            <a:endParaRPr lang="es-MX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  <a:p>
            <a:pPr>
              <a:buFont typeface="Arial" charset="0"/>
              <a:buChar char="•"/>
              <a:defRPr/>
            </a:pPr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Se desarrollaron principalmente para comercio</a:t>
            </a:r>
          </a:p>
          <a:p>
            <a:pPr>
              <a:buFont typeface="Arial" charset="0"/>
              <a:buChar char="•"/>
              <a:defRPr/>
            </a:pPr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Combinaban acrópolis y ágora en un solo sitio</a:t>
            </a:r>
          </a:p>
          <a:p>
            <a:pPr>
              <a:buFont typeface="Arial" charset="0"/>
              <a:buChar char="•"/>
              <a:defRPr/>
            </a:pPr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Las ciudades tenían riqueza y pobreza extrema</a:t>
            </a:r>
          </a:p>
        </p:txBody>
      </p:sp>
      <p:pic>
        <p:nvPicPr>
          <p:cNvPr id="17412" name="Picture 2" descr="http://www.maquettes-historiques.net/R5Xaa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2781300"/>
            <a:ext cx="4430712" cy="334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4" descr="http://www.spiritquesttours.com/globus/catholicitaly2010/_Media/roman-foru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64163" y="2997200"/>
            <a:ext cx="28575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6" descr="deblij_ch09_fig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692150"/>
            <a:ext cx="7467600" cy="549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6" descr="deblij_ch09_fig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2988" y="1125538"/>
            <a:ext cx="6697662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CuadroTexto"/>
          <p:cNvSpPr txBox="1"/>
          <p:nvPr/>
        </p:nvSpPr>
        <p:spPr>
          <a:xfrm>
            <a:off x="539750" y="549275"/>
            <a:ext cx="8135938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La </a:t>
            </a:r>
            <a:r>
              <a:rPr lang="es-MX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industria </a:t>
            </a:r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como elemento importante en la urbanización del siglo XX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627313" y="765175"/>
            <a:ext cx="3816350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PREGUNTA CLAVE………………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1547813" y="2420938"/>
            <a:ext cx="6192837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¿DÓNDE SE UBICAN LAS CIUDADES Y POR QUÉ?</a:t>
            </a:r>
          </a:p>
        </p:txBody>
      </p:sp>
      <p:sp>
        <p:nvSpPr>
          <p:cNvPr id="20484" name="3 CuadroTexto"/>
          <p:cNvSpPr txBox="1">
            <a:spLocks noChangeArrowheads="1"/>
          </p:cNvSpPr>
          <p:nvPr/>
        </p:nvSpPr>
        <p:spPr bwMode="auto">
          <a:xfrm>
            <a:off x="827088" y="4941888"/>
            <a:ext cx="734536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/>
              <a:t>La localización estática de una ciudad regularmente se escoge a partir de: comercio, defensa o religión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827088" y="4581525"/>
            <a:ext cx="3816350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SITIO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1 Rectángulo"/>
          <p:cNvSpPr>
            <a:spLocks noChangeArrowheads="1"/>
          </p:cNvSpPr>
          <p:nvPr/>
        </p:nvSpPr>
        <p:spPr bwMode="auto">
          <a:xfrm>
            <a:off x="827088" y="1125538"/>
            <a:ext cx="7561262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/>
              <a:t>En la década de los cincuenta y sesenta dentro del pensamiento geográfico al postular una teoría sobre la distribución y jerarquización de los lugares centrales en un espacio isótropo.</a:t>
            </a:r>
          </a:p>
        </p:txBody>
      </p:sp>
      <p:sp>
        <p:nvSpPr>
          <p:cNvPr id="3" name="2 Rectángulo"/>
          <p:cNvSpPr/>
          <p:nvPr/>
        </p:nvSpPr>
        <p:spPr>
          <a:xfrm>
            <a:off x="900113" y="765175"/>
            <a:ext cx="2881312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WALTER CHRISTALLER </a:t>
            </a:r>
            <a:endParaRPr lang="es-MX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900113" y="4005263"/>
            <a:ext cx="7559675" cy="23082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MX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Premisas:</a:t>
            </a:r>
          </a:p>
          <a:p>
            <a:pPr>
              <a:defRPr/>
            </a:pPr>
            <a:endParaRPr lang="es-MX" dirty="0"/>
          </a:p>
          <a:p>
            <a:pPr lvl="1">
              <a:buFont typeface="Arial" charset="0"/>
              <a:buChar char="•"/>
              <a:defRPr/>
            </a:pPr>
            <a:r>
              <a:rPr lang="es-MX" dirty="0"/>
              <a:t>Una superficie plana sin barreras físicas</a:t>
            </a:r>
          </a:p>
          <a:p>
            <a:pPr lvl="1">
              <a:buFont typeface="Arial" charset="0"/>
              <a:buChar char="•"/>
              <a:defRPr/>
            </a:pPr>
            <a:r>
              <a:rPr lang="es-MX" dirty="0"/>
              <a:t>Fertilidad del suelo homogénea</a:t>
            </a:r>
          </a:p>
          <a:p>
            <a:pPr lvl="1">
              <a:buFont typeface="Arial" charset="0"/>
              <a:buChar char="•"/>
              <a:defRPr/>
            </a:pPr>
            <a:r>
              <a:rPr lang="es-MX" dirty="0"/>
              <a:t>Población y poder de compra proporcionalmente distribuido</a:t>
            </a:r>
          </a:p>
          <a:p>
            <a:pPr lvl="1">
              <a:buFont typeface="Arial" charset="0"/>
              <a:buChar char="•"/>
              <a:defRPr/>
            </a:pPr>
            <a:r>
              <a:rPr lang="es-MX" dirty="0"/>
              <a:t>Una red de transporte uniforme en toda una región</a:t>
            </a:r>
          </a:p>
          <a:p>
            <a:pPr lvl="1">
              <a:buFont typeface="Arial" charset="0"/>
              <a:buChar char="•"/>
              <a:defRPr/>
            </a:pPr>
            <a:r>
              <a:rPr lang="es-MX" dirty="0"/>
              <a:t>Desde cualquier lugar dado, en todas direcciones y a una distancia dada, se pude ofrecer un buen servicio</a:t>
            </a:r>
          </a:p>
        </p:txBody>
      </p:sp>
      <p:pic>
        <p:nvPicPr>
          <p:cNvPr id="21509" name="Picture 2" descr="[Photo of Walter Christaller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80063" y="1844675"/>
            <a:ext cx="2268537" cy="302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4" descr="http://upload.wikimedia.org/wikipedia/commons/e/ea/Christaller%27s_central_place_theory_animation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00338" y="2205038"/>
            <a:ext cx="2159000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8" descr="deblij_ch09_fig2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1341438"/>
            <a:ext cx="5688012" cy="472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Rectángulo"/>
          <p:cNvSpPr/>
          <p:nvPr/>
        </p:nvSpPr>
        <p:spPr>
          <a:xfrm>
            <a:off x="2051050" y="765175"/>
            <a:ext cx="3457575" cy="3683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DISTRIBUCIÓN  HEXAHONAL</a:t>
            </a:r>
            <a:endParaRPr lang="es-MX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532" name="3 Rectángulo"/>
          <p:cNvSpPr>
            <a:spLocks noChangeArrowheads="1"/>
          </p:cNvSpPr>
          <p:nvPr/>
        </p:nvSpPr>
        <p:spPr bwMode="auto">
          <a:xfrm>
            <a:off x="6948488" y="2708275"/>
            <a:ext cx="1800225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000099"/>
                </a:solidFill>
                <a:latin typeface="Franklin Gothic Medium" pitchFamily="34" charset="0"/>
              </a:rPr>
              <a:t>C = ciudad</a:t>
            </a:r>
          </a:p>
          <a:p>
            <a:pPr>
              <a:spcBef>
                <a:spcPct val="50000"/>
              </a:spcBef>
            </a:pPr>
            <a:r>
              <a:rPr lang="en-US">
                <a:solidFill>
                  <a:srgbClr val="000099"/>
                </a:solidFill>
                <a:latin typeface="Franklin Gothic Medium" pitchFamily="34" charset="0"/>
              </a:rPr>
              <a:t>T = pueblo</a:t>
            </a:r>
          </a:p>
          <a:p>
            <a:pPr>
              <a:spcBef>
                <a:spcPct val="50000"/>
              </a:spcBef>
            </a:pPr>
            <a:r>
              <a:rPr lang="en-US">
                <a:solidFill>
                  <a:srgbClr val="000099"/>
                </a:solidFill>
                <a:latin typeface="Franklin Gothic Medium" pitchFamily="34" charset="0"/>
              </a:rPr>
              <a:t>V = poblado</a:t>
            </a:r>
          </a:p>
          <a:p>
            <a:pPr>
              <a:spcBef>
                <a:spcPct val="50000"/>
              </a:spcBef>
            </a:pPr>
            <a:r>
              <a:rPr lang="en-US">
                <a:solidFill>
                  <a:srgbClr val="000099"/>
                </a:solidFill>
                <a:latin typeface="Franklin Gothic Medium" pitchFamily="34" charset="0"/>
              </a:rPr>
              <a:t>H = ranchería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627313" y="765175"/>
            <a:ext cx="3816350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PREGUNTA CLAVE………………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827088" y="1916113"/>
            <a:ext cx="7561262" cy="1755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¿CÓMO ESTÁN ORGANIZADAS LAS CIUDADES Y CUÁL ES SU FUNCIÓN?</a:t>
            </a:r>
          </a:p>
        </p:txBody>
      </p:sp>
      <p:sp>
        <p:nvSpPr>
          <p:cNvPr id="23556" name="3 CuadroTexto"/>
          <p:cNvSpPr txBox="1">
            <a:spLocks noChangeArrowheads="1"/>
          </p:cNvSpPr>
          <p:nvPr/>
        </p:nvSpPr>
        <p:spPr bwMode="auto">
          <a:xfrm>
            <a:off x="827088" y="4724400"/>
            <a:ext cx="7345362" cy="1201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 typeface="Arial" charset="0"/>
              <a:buChar char="•"/>
            </a:pPr>
            <a:r>
              <a:rPr lang="es-MX"/>
              <a:t>Distrito Central de Negocios (CBD)</a:t>
            </a:r>
          </a:p>
          <a:p>
            <a:pPr lvl="1">
              <a:buFont typeface="Arial" charset="0"/>
              <a:buChar char="•"/>
            </a:pPr>
            <a:r>
              <a:rPr lang="es-MX"/>
              <a:t>Ciudad central (CBD + zonas residenciales “viejas”)</a:t>
            </a:r>
          </a:p>
          <a:p>
            <a:pPr lvl="1">
              <a:buFont typeface="Arial" charset="0"/>
              <a:buChar char="•"/>
            </a:pPr>
            <a:r>
              <a:rPr lang="es-MX"/>
              <a:t>Suburbios (zona uniformemente funcional fuera de la ciudad central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827088" y="4292600"/>
            <a:ext cx="381635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ZONAS DE UNA CIUDAD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692275" y="549275"/>
            <a:ext cx="5832475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MODELOS PARA CIUDADES NORTEAMERICANAS</a:t>
            </a:r>
          </a:p>
        </p:txBody>
      </p:sp>
      <p:pic>
        <p:nvPicPr>
          <p:cNvPr id="24579" name="Picture 8" descr="deblij_ch09_fig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1125538"/>
            <a:ext cx="6696075" cy="468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"/>
          <p:cNvSpPr/>
          <p:nvPr/>
        </p:nvSpPr>
        <p:spPr>
          <a:xfrm>
            <a:off x="1258888" y="5229225"/>
            <a:ext cx="1890712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Ernest Burgess</a:t>
            </a:r>
            <a:endParaRPr lang="es-MX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3635375" y="5229225"/>
            <a:ext cx="1493838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Homer Hoyt</a:t>
            </a:r>
            <a:endParaRPr lang="es-MX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4932363" y="5876925"/>
            <a:ext cx="3529012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Chancy Harris and Edward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Ullman</a:t>
            </a:r>
            <a:endParaRPr lang="es-MX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195513" y="549275"/>
            <a:ext cx="4968875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CIUDADES LIMÍTROFES (EDGE CITIES)</a:t>
            </a:r>
          </a:p>
        </p:txBody>
      </p:sp>
      <p:pic>
        <p:nvPicPr>
          <p:cNvPr id="25603" name="Picture 5" descr="deblij_ch09_fig23"/>
          <p:cNvPicPr>
            <a:picLocks noChangeAspect="1" noChangeArrowheads="1"/>
          </p:cNvPicPr>
          <p:nvPr/>
        </p:nvPicPr>
        <p:blipFill>
          <a:blip r:embed="rId2"/>
          <a:srcRect t="7835"/>
          <a:stretch>
            <a:fillRect/>
          </a:stretch>
        </p:blipFill>
        <p:spPr bwMode="auto">
          <a:xfrm>
            <a:off x="611188" y="1268413"/>
            <a:ext cx="3529012" cy="4564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4" name="5 CuadroTexto"/>
          <p:cNvSpPr txBox="1">
            <a:spLocks noChangeArrowheads="1"/>
          </p:cNvSpPr>
          <p:nvPr/>
        </p:nvSpPr>
        <p:spPr bwMode="auto">
          <a:xfrm>
            <a:off x="4211638" y="1341438"/>
            <a:ext cx="4392612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/>
              <a:t>Pueblos conurbados comúnmente localizados adyacente a las intersecciones de autopistas</a:t>
            </a:r>
          </a:p>
          <a:p>
            <a:endParaRPr lang="es-MX" sz="1200"/>
          </a:p>
          <a:p>
            <a:pPr lvl="1">
              <a:buFont typeface="Arial" charset="0"/>
              <a:buChar char="•"/>
            </a:pPr>
            <a:r>
              <a:rPr lang="es-MX" sz="1200"/>
              <a:t>Complejos de oficinas</a:t>
            </a:r>
          </a:p>
          <a:p>
            <a:pPr lvl="1">
              <a:buFont typeface="Arial" charset="0"/>
              <a:buChar char="•"/>
            </a:pPr>
            <a:r>
              <a:rPr lang="es-MX" sz="1200"/>
              <a:t>Centros Comerciales</a:t>
            </a:r>
          </a:p>
          <a:p>
            <a:pPr lvl="1">
              <a:buFont typeface="Arial" charset="0"/>
              <a:buChar char="•"/>
            </a:pPr>
            <a:r>
              <a:rPr lang="es-MX" sz="1200"/>
              <a:t>Hoteles</a:t>
            </a:r>
          </a:p>
          <a:p>
            <a:pPr lvl="1">
              <a:buFont typeface="Arial" charset="0"/>
              <a:buChar char="•"/>
            </a:pPr>
            <a:r>
              <a:rPr lang="es-MX" sz="1200"/>
              <a:t>Restaurantes</a:t>
            </a:r>
          </a:p>
          <a:p>
            <a:pPr lvl="1">
              <a:buFont typeface="Arial" charset="0"/>
              <a:buChar char="•"/>
            </a:pPr>
            <a:r>
              <a:rPr lang="es-MX" sz="1200"/>
              <a:t>Facilidades de entretenimiento</a:t>
            </a:r>
          </a:p>
          <a:p>
            <a:pPr lvl="1">
              <a:buFont typeface="Arial" charset="0"/>
              <a:buChar char="•"/>
            </a:pPr>
            <a:r>
              <a:rPr lang="es-MX" sz="1200"/>
              <a:t>Complejos deportivos</a:t>
            </a:r>
          </a:p>
        </p:txBody>
      </p:sp>
      <p:pic>
        <p:nvPicPr>
          <p:cNvPr id="25605" name="Picture 2" descr="http://www.tempe.gov/comdev/images/Downtown%20Tempe%20-%20Mill%20Avenu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92725" y="3284538"/>
            <a:ext cx="2519363" cy="272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Rectángulo"/>
          <p:cNvSpPr/>
          <p:nvPr/>
        </p:nvSpPr>
        <p:spPr>
          <a:xfrm>
            <a:off x="5580063" y="6021388"/>
            <a:ext cx="1878012" cy="369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Tempe, Arizona</a:t>
            </a:r>
            <a:endParaRPr lang="es-MX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692275" y="549275"/>
            <a:ext cx="5832475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MODELO PARA CIUDADES EN LATINOAMÉRICA</a:t>
            </a:r>
          </a:p>
        </p:txBody>
      </p:sp>
      <p:pic>
        <p:nvPicPr>
          <p:cNvPr id="26627" name="Picture 5" descr="deblij_ch09_fig2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1196975"/>
            <a:ext cx="3959225" cy="488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"/>
          <p:cNvSpPr/>
          <p:nvPr/>
        </p:nvSpPr>
        <p:spPr>
          <a:xfrm>
            <a:off x="2771775" y="6021388"/>
            <a:ext cx="1466850" cy="369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Griffin-Ford</a:t>
            </a:r>
            <a:endParaRPr lang="es-MX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629" name="4 CuadroTexto"/>
          <p:cNvSpPr txBox="1">
            <a:spLocks noChangeArrowheads="1"/>
          </p:cNvSpPr>
          <p:nvPr/>
        </p:nvSpPr>
        <p:spPr bwMode="auto">
          <a:xfrm>
            <a:off x="4284663" y="1989138"/>
            <a:ext cx="439102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/>
              <a:t>Zonas Disarmónicas (Disarmenity zones): partes muy pobres de la ciudad</a:t>
            </a:r>
          </a:p>
          <a:p>
            <a:endParaRPr lang="es-MX" sz="1200"/>
          </a:p>
          <a:p>
            <a:r>
              <a:rPr lang="es-MX" sz="1200"/>
              <a:t>	ej. Las Favelas de Río de Janeiro</a:t>
            </a:r>
          </a:p>
        </p:txBody>
      </p:sp>
      <p:pic>
        <p:nvPicPr>
          <p:cNvPr id="26630" name="Picture 5" descr="deblij_ch09_fig2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3800" y="3284538"/>
            <a:ext cx="3435350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"/>
          <p:cNvSpPr/>
          <p:nvPr/>
        </p:nvSpPr>
        <p:spPr>
          <a:xfrm>
            <a:off x="6156325" y="5661025"/>
            <a:ext cx="825500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Brasil</a:t>
            </a:r>
            <a:endParaRPr lang="es-MX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124075" y="549275"/>
            <a:ext cx="4679950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MODELO PARA CIUDADES EN ÁFRICA</a:t>
            </a:r>
          </a:p>
        </p:txBody>
      </p:sp>
      <p:pic>
        <p:nvPicPr>
          <p:cNvPr id="27651" name="Picture 4" descr="deblij_ch09_fig2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981075"/>
            <a:ext cx="4462462" cy="515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"/>
          <p:cNvSpPr/>
          <p:nvPr/>
        </p:nvSpPr>
        <p:spPr>
          <a:xfrm>
            <a:off x="3779838" y="6021388"/>
            <a:ext cx="544512" cy="369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Blij</a:t>
            </a:r>
            <a:endParaRPr lang="es-MX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7653" name="Picture 2" descr="http://www.valdez.com.mx/files/mercado-raba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92725" y="1341438"/>
            <a:ext cx="3167063" cy="237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4" name="Picture 4" descr="http://marruecos.pordescubrir.com/wp-content/uploads/2010/02/zoco-marruec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64163" y="3933825"/>
            <a:ext cx="2978150" cy="238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"/>
          <p:cNvSpPr/>
          <p:nvPr/>
        </p:nvSpPr>
        <p:spPr>
          <a:xfrm>
            <a:off x="7092950" y="908050"/>
            <a:ext cx="1350963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Marruecos</a:t>
            </a:r>
            <a:endParaRPr lang="es-MX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051050" y="549275"/>
            <a:ext cx="4681538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MODELO PARA CIUDADES EN ASIA</a:t>
            </a:r>
          </a:p>
        </p:txBody>
      </p:sp>
      <p:pic>
        <p:nvPicPr>
          <p:cNvPr id="28675" name="Picture 3" descr="deblij_ch09_fig2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1052513"/>
            <a:ext cx="3829050" cy="493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"/>
          <p:cNvSpPr/>
          <p:nvPr/>
        </p:nvSpPr>
        <p:spPr>
          <a:xfrm>
            <a:off x="684213" y="4149725"/>
            <a:ext cx="941387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McGee</a:t>
            </a:r>
            <a:endParaRPr lang="es-MX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8677" name="Picture 2" descr="http://cdn.wn.com/ph/img/4d/f7/b0443cbe7bbf8eac19ed22e7968e-grand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9700" y="1196975"/>
            <a:ext cx="3097213" cy="207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6300788" y="3284538"/>
            <a:ext cx="1120775" cy="369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Filipinas</a:t>
            </a:r>
            <a:endParaRPr lang="es-MX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8679" name="Picture 4" descr="Dharavi Industry 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9700" y="3789363"/>
            <a:ext cx="3097213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Rectángulo"/>
          <p:cNvSpPr/>
          <p:nvPr/>
        </p:nvSpPr>
        <p:spPr>
          <a:xfrm>
            <a:off x="6227763" y="5876925"/>
            <a:ext cx="723900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India</a:t>
            </a:r>
            <a:endParaRPr lang="es-MX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o">
  <a:themeElements>
    <a:clrScheme name="Aspecto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o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312</TotalTime>
  <Words>553</Words>
  <Application>Microsoft Office PowerPoint</Application>
  <PresentationFormat>Presentación en pantalla (4:3)</PresentationFormat>
  <Paragraphs>105</Paragraphs>
  <Slides>23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4" baseType="lpstr">
      <vt:lpstr>Aspecto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Jose Alfredo Ochoa</dc:creator>
  <cp:lastModifiedBy>Dell</cp:lastModifiedBy>
  <cp:revision>4</cp:revision>
  <dcterms:created xsi:type="dcterms:W3CDTF">2010-06-20T04:07:55Z</dcterms:created>
  <dcterms:modified xsi:type="dcterms:W3CDTF">2014-09-22T16:32:23Z</dcterms:modified>
</cp:coreProperties>
</file>