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5" r:id="rId2"/>
    <p:sldId id="304" r:id="rId3"/>
    <p:sldId id="305" r:id="rId4"/>
    <p:sldId id="266" r:id="rId5"/>
    <p:sldId id="268" r:id="rId6"/>
    <p:sldId id="256" r:id="rId7"/>
    <p:sldId id="257" r:id="rId8"/>
    <p:sldId id="258" r:id="rId9"/>
    <p:sldId id="262" r:id="rId10"/>
    <p:sldId id="260" r:id="rId11"/>
    <p:sldId id="259" r:id="rId12"/>
    <p:sldId id="308" r:id="rId13"/>
    <p:sldId id="263" r:id="rId14"/>
    <p:sldId id="310" r:id="rId15"/>
    <p:sldId id="311" r:id="rId16"/>
    <p:sldId id="312" r:id="rId17"/>
    <p:sldId id="313" r:id="rId18"/>
    <p:sldId id="314" r:id="rId19"/>
    <p:sldId id="284" r:id="rId20"/>
    <p:sldId id="285" r:id="rId21"/>
    <p:sldId id="306" r:id="rId22"/>
    <p:sldId id="303" r:id="rId23"/>
    <p:sldId id="283" r:id="rId24"/>
    <p:sldId id="286" r:id="rId25"/>
    <p:sldId id="269" r:id="rId26"/>
    <p:sldId id="272" r:id="rId27"/>
    <p:sldId id="273" r:id="rId28"/>
    <p:sldId id="281" r:id="rId29"/>
    <p:sldId id="282" r:id="rId30"/>
    <p:sldId id="270" r:id="rId31"/>
    <p:sldId id="271" r:id="rId32"/>
    <p:sldId id="274" r:id="rId33"/>
    <p:sldId id="307" r:id="rId34"/>
    <p:sldId id="275" r:id="rId35"/>
    <p:sldId id="276" r:id="rId36"/>
    <p:sldId id="280" r:id="rId37"/>
    <p:sldId id="300" r:id="rId38"/>
    <p:sldId id="277" r:id="rId39"/>
    <p:sldId id="301" r:id="rId40"/>
    <p:sldId id="278" r:id="rId41"/>
    <p:sldId id="279" r:id="rId42"/>
    <p:sldId id="299" r:id="rId43"/>
    <p:sldId id="287" r:id="rId44"/>
    <p:sldId id="288" r:id="rId45"/>
    <p:sldId id="289" r:id="rId46"/>
    <p:sldId id="290" r:id="rId47"/>
    <p:sldId id="302" r:id="rId48"/>
    <p:sldId id="291" r:id="rId49"/>
    <p:sldId id="294" r:id="rId50"/>
    <p:sldId id="292" r:id="rId51"/>
    <p:sldId id="293" r:id="rId52"/>
    <p:sldId id="295" r:id="rId53"/>
    <p:sldId id="296" r:id="rId54"/>
    <p:sldId id="297" r:id="rId55"/>
    <p:sldId id="298" r:id="rId56"/>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7" d="100"/>
          <a:sy n="87" d="100"/>
        </p:scale>
        <p:origin x="-2220" y="-51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es-ES" smtClean="0"/>
              <a:t>Haga clic para modificar el estilo de título del patrón</a:t>
            </a:r>
            <a:endParaRPr lang="en-US"/>
          </a:p>
        </p:txBody>
      </p:sp>
      <p:sp>
        <p:nvSpPr>
          <p:cNvPr id="20" name="19 Subtítulo"/>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7" name="18 Marcador de fecha"/>
          <p:cNvSpPr>
            <a:spLocks noGrp="1"/>
          </p:cNvSpPr>
          <p:nvPr>
            <p:ph type="dt" sz="half" idx="10"/>
          </p:nvPr>
        </p:nvSpPr>
        <p:spPr/>
        <p:txBody>
          <a:bodyPr/>
          <a:lstStyle>
            <a:lvl1pPr>
              <a:defRPr/>
            </a:lvl1pPr>
            <a:extLst/>
          </a:lstStyle>
          <a:p>
            <a:pPr>
              <a:defRPr/>
            </a:pPr>
            <a:fld id="{D3C1D50A-4DEC-4660-8CD2-445F7341FE00}" type="datetimeFigureOut">
              <a:rPr lang="es-ES"/>
              <a:pPr>
                <a:defRPr/>
              </a:pPr>
              <a:t>22/09/2014</a:t>
            </a:fld>
            <a:endParaRPr lang="es-ES"/>
          </a:p>
        </p:txBody>
      </p:sp>
      <p:sp>
        <p:nvSpPr>
          <p:cNvPr id="8" name="7 Marcador de pie de página"/>
          <p:cNvSpPr>
            <a:spLocks noGrp="1"/>
          </p:cNvSpPr>
          <p:nvPr>
            <p:ph type="ftr" sz="quarter" idx="11"/>
          </p:nvPr>
        </p:nvSpPr>
        <p:spPr/>
        <p:txBody>
          <a:bodyPr/>
          <a:lstStyle>
            <a:lvl1pPr>
              <a:defRPr/>
            </a:lvl1pPr>
            <a:extLst/>
          </a:lstStyle>
          <a:p>
            <a:pPr>
              <a:defRPr/>
            </a:pPr>
            <a:endParaRPr lang="es-ES"/>
          </a:p>
        </p:txBody>
      </p:sp>
      <p:sp>
        <p:nvSpPr>
          <p:cNvPr id="9" name="10 Marcador de número de diapositiva"/>
          <p:cNvSpPr>
            <a:spLocks noGrp="1"/>
          </p:cNvSpPr>
          <p:nvPr>
            <p:ph type="sldNum" sz="quarter" idx="12"/>
          </p:nvPr>
        </p:nvSpPr>
        <p:spPr/>
        <p:txBody>
          <a:bodyPr/>
          <a:lstStyle>
            <a:lvl1pPr>
              <a:defRPr/>
            </a:lvl1pPr>
            <a:extLst/>
          </a:lstStyle>
          <a:p>
            <a:pPr>
              <a:defRPr/>
            </a:pPr>
            <a:fld id="{9ECACFAE-B582-440B-8363-C366FC0D1D20}"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contenido"/>
          <p:cNvSpPr>
            <a:spLocks noGrp="1"/>
          </p:cNvSpPr>
          <p:nvPr>
            <p:ph idx="1"/>
          </p:nvPr>
        </p:nvSpPr>
        <p:spPr>
          <a:xfrm>
            <a:off x="502920" y="530352"/>
            <a:ext cx="8183880" cy="4187952"/>
          </a:xfrm>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E0FE5921-6BCD-4D7D-94E9-50DF6625305C}" type="datetimeFigureOut">
              <a:rPr lang="es-ES"/>
              <a:pPr>
                <a:defRPr/>
              </a:pPr>
              <a:t>22/09/2014</a:t>
            </a:fld>
            <a:endParaRPr lang="es-ES"/>
          </a:p>
        </p:txBody>
      </p:sp>
      <p:sp>
        <p:nvSpPr>
          <p:cNvPr id="5" name="17 Marcador de pie de página"/>
          <p:cNvSpPr>
            <a:spLocks noGrp="1"/>
          </p:cNvSpPr>
          <p:nvPr>
            <p:ph type="ftr" sz="quarter" idx="11"/>
          </p:nvPr>
        </p:nvSpPr>
        <p:spPr/>
        <p:txBody>
          <a:bodyPr/>
          <a:lstStyle>
            <a:lvl1pPr>
              <a:defRPr/>
            </a:lvl1pPr>
          </a:lstStyle>
          <a:p>
            <a:pPr>
              <a:defRPr/>
            </a:pPr>
            <a:endParaRPr lang="es-ES"/>
          </a:p>
        </p:txBody>
      </p:sp>
      <p:sp>
        <p:nvSpPr>
          <p:cNvPr id="6" name="4 Marcador de número de diapositiva"/>
          <p:cNvSpPr>
            <a:spLocks noGrp="1"/>
          </p:cNvSpPr>
          <p:nvPr>
            <p:ph type="sldNum" sz="quarter" idx="12"/>
          </p:nvPr>
        </p:nvSpPr>
        <p:spPr/>
        <p:txBody>
          <a:bodyPr/>
          <a:lstStyle>
            <a:lvl1pPr>
              <a:defRPr/>
            </a:lvl1pPr>
          </a:lstStyle>
          <a:p>
            <a:pPr>
              <a:defRPr/>
            </a:pPr>
            <a:fld id="{65E24351-753B-4EF9-A014-70CE2CB7C2EE}"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Título"/>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fld id="{EBABD02B-66D0-412E-80C6-C87DB1CC4695}" type="datetimeFigureOut">
              <a:rPr lang="es-ES"/>
              <a:pPr>
                <a:defRPr/>
              </a:pPr>
              <a:t>22/09/2014</a:t>
            </a:fld>
            <a:endParaRPr lang="es-ES"/>
          </a:p>
        </p:txBody>
      </p:sp>
      <p:sp>
        <p:nvSpPr>
          <p:cNvPr id="7" name="4 Marcador de pie de página"/>
          <p:cNvSpPr>
            <a:spLocks noGrp="1"/>
          </p:cNvSpPr>
          <p:nvPr>
            <p:ph type="ftr" sz="quarter" idx="11"/>
          </p:nvPr>
        </p:nvSpPr>
        <p:spPr/>
        <p:txBody>
          <a:bodyPr/>
          <a:lstStyle>
            <a:lvl1pPr>
              <a:defRPr/>
            </a:lvl1pPr>
            <a:extLst/>
          </a:lstStyle>
          <a:p>
            <a:pPr>
              <a:defRPr/>
            </a:pPr>
            <a:endParaRPr lang="es-ES"/>
          </a:p>
        </p:txBody>
      </p:sp>
      <p:sp>
        <p:nvSpPr>
          <p:cNvPr id="8" name="5 Marcador de número de diapositiva"/>
          <p:cNvSpPr>
            <a:spLocks noGrp="1"/>
          </p:cNvSpPr>
          <p:nvPr>
            <p:ph type="sldNum" sz="quarter" idx="12"/>
          </p:nvPr>
        </p:nvSpPr>
        <p:spPr/>
        <p:txBody>
          <a:bodyPr/>
          <a:lstStyle>
            <a:lvl1pPr>
              <a:defRPr/>
            </a:lvl1pPr>
            <a:extLst/>
          </a:lstStyle>
          <a:p>
            <a:pPr>
              <a:defRPr/>
            </a:pPr>
            <a:fld id="{CCC3724B-03C3-4260-8E5C-37B47C1B3D07}"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9E716576-E4E6-4E67-B694-A6B519CB03CB}" type="datetimeFigureOut">
              <a:rPr lang="es-ES"/>
              <a:pPr>
                <a:defRPr/>
              </a:pPr>
              <a:t>22/09/2014</a:t>
            </a:fld>
            <a:endParaRPr lang="es-ES"/>
          </a:p>
        </p:txBody>
      </p:sp>
      <p:sp>
        <p:nvSpPr>
          <p:cNvPr id="6" name="17 Marcador de pie de página"/>
          <p:cNvSpPr>
            <a:spLocks noGrp="1"/>
          </p:cNvSpPr>
          <p:nvPr>
            <p:ph type="ftr" sz="quarter" idx="11"/>
          </p:nvPr>
        </p:nvSpPr>
        <p:spPr/>
        <p:txBody>
          <a:bodyPr/>
          <a:lstStyle>
            <a:lvl1pPr>
              <a:defRPr/>
            </a:lvl1pPr>
          </a:lstStyle>
          <a:p>
            <a:pPr>
              <a:defRPr/>
            </a:pPr>
            <a:endParaRPr lang="es-ES"/>
          </a:p>
        </p:txBody>
      </p:sp>
      <p:sp>
        <p:nvSpPr>
          <p:cNvPr id="7" name="4 Marcador de número de diapositiva"/>
          <p:cNvSpPr>
            <a:spLocks noGrp="1"/>
          </p:cNvSpPr>
          <p:nvPr>
            <p:ph type="sldNum" sz="quarter" idx="12"/>
          </p:nvPr>
        </p:nvSpPr>
        <p:spPr/>
        <p:txBody>
          <a:bodyPr/>
          <a:lstStyle>
            <a:lvl1pPr>
              <a:defRPr/>
            </a:lvl1pPr>
          </a:lstStyle>
          <a:p>
            <a:pPr>
              <a:defRPr/>
            </a:pPr>
            <a:fld id="{B4FC263A-231C-4135-8827-A91512B96813}"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lvl1pPr>
              <a:defRPr b="1"/>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24 Marcador de fecha"/>
          <p:cNvSpPr>
            <a:spLocks noGrp="1"/>
          </p:cNvSpPr>
          <p:nvPr>
            <p:ph type="dt" sz="half" idx="10"/>
          </p:nvPr>
        </p:nvSpPr>
        <p:spPr/>
        <p:txBody>
          <a:bodyPr/>
          <a:lstStyle>
            <a:lvl1pPr>
              <a:defRPr/>
            </a:lvl1pPr>
          </a:lstStyle>
          <a:p>
            <a:pPr>
              <a:defRPr/>
            </a:pPr>
            <a:fld id="{69D3AE03-9ED4-404A-BB04-EC79119C0552}" type="datetimeFigureOut">
              <a:rPr lang="es-ES"/>
              <a:pPr>
                <a:defRPr/>
              </a:pPr>
              <a:t>22/09/2014</a:t>
            </a:fld>
            <a:endParaRPr lang="es-ES"/>
          </a:p>
        </p:txBody>
      </p:sp>
      <p:sp>
        <p:nvSpPr>
          <p:cNvPr id="8" name="17 Marcador de pie de página"/>
          <p:cNvSpPr>
            <a:spLocks noGrp="1"/>
          </p:cNvSpPr>
          <p:nvPr>
            <p:ph type="ftr" sz="quarter" idx="11"/>
          </p:nvPr>
        </p:nvSpPr>
        <p:spPr/>
        <p:txBody>
          <a:bodyPr/>
          <a:lstStyle>
            <a:lvl1pPr>
              <a:defRPr/>
            </a:lvl1pPr>
          </a:lstStyle>
          <a:p>
            <a:pPr>
              <a:defRPr/>
            </a:pPr>
            <a:endParaRPr lang="es-ES"/>
          </a:p>
        </p:txBody>
      </p:sp>
      <p:sp>
        <p:nvSpPr>
          <p:cNvPr id="9" name="4 Marcador de número de diapositiva"/>
          <p:cNvSpPr>
            <a:spLocks noGrp="1"/>
          </p:cNvSpPr>
          <p:nvPr>
            <p:ph type="sldNum" sz="quarter" idx="12"/>
          </p:nvPr>
        </p:nvSpPr>
        <p:spPr/>
        <p:txBody>
          <a:bodyPr/>
          <a:lstStyle>
            <a:lvl1pPr>
              <a:defRPr/>
            </a:lvl1pPr>
          </a:lstStyle>
          <a:p>
            <a:pPr>
              <a:defRPr/>
            </a:pPr>
            <a:fld id="{ACED03B7-5C36-4988-BDCB-43AED3CC0329}"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4 Marcador de fecha"/>
          <p:cNvSpPr>
            <a:spLocks noGrp="1"/>
          </p:cNvSpPr>
          <p:nvPr>
            <p:ph type="dt" sz="half" idx="10"/>
          </p:nvPr>
        </p:nvSpPr>
        <p:spPr/>
        <p:txBody>
          <a:bodyPr/>
          <a:lstStyle>
            <a:lvl1pPr>
              <a:defRPr/>
            </a:lvl1pPr>
          </a:lstStyle>
          <a:p>
            <a:pPr>
              <a:defRPr/>
            </a:pPr>
            <a:fld id="{00686723-B366-4741-9E9E-5FAEE82CEFC6}" type="datetimeFigureOut">
              <a:rPr lang="es-ES"/>
              <a:pPr>
                <a:defRPr/>
              </a:pPr>
              <a:t>22/09/2014</a:t>
            </a:fld>
            <a:endParaRPr lang="es-ES"/>
          </a:p>
        </p:txBody>
      </p:sp>
      <p:sp>
        <p:nvSpPr>
          <p:cNvPr id="4" name="17 Marcador de pie de página"/>
          <p:cNvSpPr>
            <a:spLocks noGrp="1"/>
          </p:cNvSpPr>
          <p:nvPr>
            <p:ph type="ftr" sz="quarter" idx="11"/>
          </p:nvPr>
        </p:nvSpPr>
        <p:spPr/>
        <p:txBody>
          <a:bodyPr/>
          <a:lstStyle>
            <a:lvl1pPr>
              <a:defRPr/>
            </a:lvl1pPr>
          </a:lstStyle>
          <a:p>
            <a:pPr>
              <a:defRPr/>
            </a:pPr>
            <a:endParaRPr lang="es-ES"/>
          </a:p>
        </p:txBody>
      </p:sp>
      <p:sp>
        <p:nvSpPr>
          <p:cNvPr id="5" name="4 Marcador de número de diapositiva"/>
          <p:cNvSpPr>
            <a:spLocks noGrp="1"/>
          </p:cNvSpPr>
          <p:nvPr>
            <p:ph type="sldNum" sz="quarter" idx="12"/>
          </p:nvPr>
        </p:nvSpPr>
        <p:spPr/>
        <p:txBody>
          <a:bodyPr/>
          <a:lstStyle>
            <a:lvl1pPr>
              <a:defRPr/>
            </a:lvl1pPr>
          </a:lstStyle>
          <a:p>
            <a:pPr>
              <a:defRPr/>
            </a:pPr>
            <a:fld id="{85826E21-8147-4999-BCDE-B5CE1C7BC32A}"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1 Marcador de fecha"/>
          <p:cNvSpPr>
            <a:spLocks noGrp="1"/>
          </p:cNvSpPr>
          <p:nvPr>
            <p:ph type="dt" sz="half" idx="10"/>
          </p:nvPr>
        </p:nvSpPr>
        <p:spPr/>
        <p:txBody>
          <a:bodyPr/>
          <a:lstStyle>
            <a:lvl1pPr>
              <a:defRPr/>
            </a:lvl1pPr>
            <a:extLst/>
          </a:lstStyle>
          <a:p>
            <a:pPr>
              <a:defRPr/>
            </a:pPr>
            <a:fld id="{B03F2296-E267-41BA-A5C6-E253459CFD04}" type="datetimeFigureOut">
              <a:rPr lang="es-ES"/>
              <a:pPr>
                <a:defRPr/>
              </a:pPr>
              <a:t>22/09/2014</a:t>
            </a:fld>
            <a:endParaRPr lang="es-ES"/>
          </a:p>
        </p:txBody>
      </p:sp>
      <p:sp>
        <p:nvSpPr>
          <p:cNvPr id="4" name="2 Marcador de pie de página"/>
          <p:cNvSpPr>
            <a:spLocks noGrp="1"/>
          </p:cNvSpPr>
          <p:nvPr>
            <p:ph type="ftr" sz="quarter" idx="11"/>
          </p:nvPr>
        </p:nvSpPr>
        <p:spPr/>
        <p:txBody>
          <a:bodyPr/>
          <a:lstStyle>
            <a:lvl1pPr>
              <a:defRPr/>
            </a:lvl1pPr>
            <a:extLst/>
          </a:lstStyle>
          <a:p>
            <a:pPr>
              <a:defRPr/>
            </a:pPr>
            <a:endParaRPr lang="es-ES"/>
          </a:p>
        </p:txBody>
      </p:sp>
      <p:sp>
        <p:nvSpPr>
          <p:cNvPr id="5" name="3 Marcador de número de diapositiva"/>
          <p:cNvSpPr>
            <a:spLocks noGrp="1"/>
          </p:cNvSpPr>
          <p:nvPr>
            <p:ph type="sldNum" sz="quarter" idx="12"/>
          </p:nvPr>
        </p:nvSpPr>
        <p:spPr/>
        <p:txBody>
          <a:bodyPr/>
          <a:lstStyle>
            <a:lvl1pPr>
              <a:defRPr/>
            </a:lvl1pPr>
            <a:extLst/>
          </a:lstStyle>
          <a:p>
            <a:pPr>
              <a:defRPr/>
            </a:pPr>
            <a:fld id="{4F922EFD-3780-41C6-BF67-19B202B0FDE3}"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252BB955-CDD7-4571-964E-BA209BED155E}" type="datetimeFigureOut">
              <a:rPr lang="es-ES"/>
              <a:pPr>
                <a:defRPr/>
              </a:pPr>
              <a:t>22/09/2014</a:t>
            </a:fld>
            <a:endParaRPr lang="es-ES"/>
          </a:p>
        </p:txBody>
      </p:sp>
      <p:sp>
        <p:nvSpPr>
          <p:cNvPr id="6" name="17 Marcador de pie de página"/>
          <p:cNvSpPr>
            <a:spLocks noGrp="1"/>
          </p:cNvSpPr>
          <p:nvPr>
            <p:ph type="ftr" sz="quarter" idx="11"/>
          </p:nvPr>
        </p:nvSpPr>
        <p:spPr/>
        <p:txBody>
          <a:bodyPr/>
          <a:lstStyle>
            <a:lvl1pPr>
              <a:defRPr/>
            </a:lvl1pPr>
          </a:lstStyle>
          <a:p>
            <a:pPr>
              <a:defRPr/>
            </a:pPr>
            <a:endParaRPr lang="es-ES"/>
          </a:p>
        </p:txBody>
      </p:sp>
      <p:sp>
        <p:nvSpPr>
          <p:cNvPr id="7" name="4 Marcador de número de diapositiva"/>
          <p:cNvSpPr>
            <a:spLocks noGrp="1"/>
          </p:cNvSpPr>
          <p:nvPr>
            <p:ph type="sldNum" sz="quarter" idx="12"/>
          </p:nvPr>
        </p:nvSpPr>
        <p:spPr/>
        <p:txBody>
          <a:bodyPr/>
          <a:lstStyle>
            <a:lvl1pPr>
              <a:defRPr/>
            </a:lvl1pPr>
          </a:lstStyle>
          <a:p>
            <a:pPr>
              <a:defRPr/>
            </a:pPr>
            <a:fld id="{9CB3DEC7-B139-4FAB-B48D-C5A6D9120FB3}"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Redondear rectángulo de esquina sencilla"/>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es-ES" smtClean="0"/>
              <a:t>Haga clic para modificar el estilo de título del patrón</a:t>
            </a:r>
            <a:endParaRPr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es-ES" noProof="0" smtClean="0"/>
              <a:t>Haga clic en el icono para agregar una imagen</a:t>
            </a:r>
            <a:endParaRPr lang="en-US" noProof="0"/>
          </a:p>
        </p:txBody>
      </p:sp>
      <p:sp>
        <p:nvSpPr>
          <p:cNvPr id="7" name="4 Marcador de fecha"/>
          <p:cNvSpPr>
            <a:spLocks noGrp="1"/>
          </p:cNvSpPr>
          <p:nvPr>
            <p:ph type="dt" sz="half" idx="10"/>
          </p:nvPr>
        </p:nvSpPr>
        <p:spPr/>
        <p:txBody>
          <a:bodyPr/>
          <a:lstStyle>
            <a:lvl1pPr>
              <a:defRPr/>
            </a:lvl1pPr>
            <a:extLst/>
          </a:lstStyle>
          <a:p>
            <a:pPr>
              <a:defRPr/>
            </a:pPr>
            <a:fld id="{F8879EA0-AE9E-41C2-A5F8-79253B9163C2}" type="datetimeFigureOut">
              <a:rPr lang="es-ES"/>
              <a:pPr>
                <a:defRPr/>
              </a:pPr>
              <a:t>22/09/2014</a:t>
            </a:fld>
            <a:endParaRPr lang="es-ES"/>
          </a:p>
        </p:txBody>
      </p:sp>
      <p:sp>
        <p:nvSpPr>
          <p:cNvPr id="8" name="5 Marcador de pie de página"/>
          <p:cNvSpPr>
            <a:spLocks noGrp="1"/>
          </p:cNvSpPr>
          <p:nvPr>
            <p:ph type="ftr" sz="quarter" idx="11"/>
          </p:nvPr>
        </p:nvSpPr>
        <p:spPr/>
        <p:txBody>
          <a:bodyPr/>
          <a:lstStyle>
            <a:lvl1pPr>
              <a:defRPr/>
            </a:lvl1pPr>
            <a:extLst/>
          </a:lstStyle>
          <a:p>
            <a:pPr>
              <a:defRPr/>
            </a:pPr>
            <a:endParaRPr lang="es-ES"/>
          </a:p>
        </p:txBody>
      </p:sp>
      <p:sp>
        <p:nvSpPr>
          <p:cNvPr id="9" name="6 Marcador de número de diapositiva"/>
          <p:cNvSpPr>
            <a:spLocks noGrp="1"/>
          </p:cNvSpPr>
          <p:nvPr>
            <p:ph type="sldNum" sz="quarter" idx="12"/>
          </p:nvPr>
        </p:nvSpPr>
        <p:spPr/>
        <p:txBody>
          <a:bodyPr/>
          <a:lstStyle>
            <a:lvl1pPr>
              <a:defRPr/>
            </a:lvl1pPr>
            <a:extLst/>
          </a:lstStyle>
          <a:p>
            <a:pPr>
              <a:defRPr/>
            </a:pPr>
            <a:fld id="{2A087422-782B-4AC4-94B7-A8863F038CF1}"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F1F2BF78-2578-4388-BEE3-A0D00ED3C186}" type="datetimeFigureOut">
              <a:rPr lang="es-ES"/>
              <a:pPr>
                <a:defRPr/>
              </a:pPr>
              <a:t>22/09/2014</a:t>
            </a:fld>
            <a:endParaRPr lang="es-ES"/>
          </a:p>
        </p:txBody>
      </p:sp>
      <p:sp>
        <p:nvSpPr>
          <p:cNvPr id="5" name="17 Marcador de pie de página"/>
          <p:cNvSpPr>
            <a:spLocks noGrp="1"/>
          </p:cNvSpPr>
          <p:nvPr>
            <p:ph type="ftr" sz="quarter" idx="11"/>
          </p:nvPr>
        </p:nvSpPr>
        <p:spPr/>
        <p:txBody>
          <a:bodyPr/>
          <a:lstStyle>
            <a:lvl1pPr>
              <a:defRPr/>
            </a:lvl1pPr>
          </a:lstStyle>
          <a:p>
            <a:pPr>
              <a:defRPr/>
            </a:pPr>
            <a:endParaRPr lang="es-ES"/>
          </a:p>
        </p:txBody>
      </p:sp>
      <p:sp>
        <p:nvSpPr>
          <p:cNvPr id="6" name="4 Marcador de número de diapositiva"/>
          <p:cNvSpPr>
            <a:spLocks noGrp="1"/>
          </p:cNvSpPr>
          <p:nvPr>
            <p:ph type="sldNum" sz="quarter" idx="12"/>
          </p:nvPr>
        </p:nvSpPr>
        <p:spPr/>
        <p:txBody>
          <a:bodyPr/>
          <a:lstStyle>
            <a:lvl1pPr>
              <a:defRPr/>
            </a:lvl1pPr>
          </a:lstStyle>
          <a:p>
            <a:pPr>
              <a:defRPr/>
            </a:pPr>
            <a:fld id="{743D0626-6B38-47C6-B3AA-40310D88676C}"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AE256243-0DD7-4252-B11A-8F681A492ADE}" type="datetimeFigureOut">
              <a:rPr lang="es-ES"/>
              <a:pPr>
                <a:defRPr/>
              </a:pPr>
              <a:t>22/09/2014</a:t>
            </a:fld>
            <a:endParaRPr lang="es-ES"/>
          </a:p>
        </p:txBody>
      </p:sp>
      <p:sp>
        <p:nvSpPr>
          <p:cNvPr id="5" name="17 Marcador de pie de página"/>
          <p:cNvSpPr>
            <a:spLocks noGrp="1"/>
          </p:cNvSpPr>
          <p:nvPr>
            <p:ph type="ftr" sz="quarter" idx="11"/>
          </p:nvPr>
        </p:nvSpPr>
        <p:spPr/>
        <p:txBody>
          <a:bodyPr/>
          <a:lstStyle>
            <a:lvl1pPr>
              <a:defRPr/>
            </a:lvl1pPr>
          </a:lstStyle>
          <a:p>
            <a:pPr>
              <a:defRPr/>
            </a:pPr>
            <a:endParaRPr lang="es-ES"/>
          </a:p>
        </p:txBody>
      </p:sp>
      <p:sp>
        <p:nvSpPr>
          <p:cNvPr id="6" name="4 Marcador de número de diapositiva"/>
          <p:cNvSpPr>
            <a:spLocks noGrp="1"/>
          </p:cNvSpPr>
          <p:nvPr>
            <p:ph type="sldNum" sz="quarter" idx="12"/>
          </p:nvPr>
        </p:nvSpPr>
        <p:spPr/>
        <p:txBody>
          <a:bodyPr/>
          <a:lstStyle>
            <a:lvl1pPr>
              <a:defRPr/>
            </a:lvl1pPr>
          </a:lstStyle>
          <a:p>
            <a:pPr>
              <a:defRPr/>
            </a:pPr>
            <a:fld id="{16A0D392-A7CA-4598-8FAC-8E8125712465}"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7" name="6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12 Marcador de título"/>
          <p:cNvSpPr>
            <a:spLocks noGrp="1"/>
          </p:cNvSpPr>
          <p:nvPr>
            <p:ph type="title"/>
          </p:nvPr>
        </p:nvSpPr>
        <p:spPr>
          <a:xfrm>
            <a:off x="503238" y="4986338"/>
            <a:ext cx="8183562" cy="1050925"/>
          </a:xfrm>
          <a:prstGeom prst="rect">
            <a:avLst/>
          </a:prstGeom>
        </p:spPr>
        <p:txBody>
          <a:bodyPr vert="horz" anchor="b">
            <a:normAutofit/>
          </a:bodyPr>
          <a:lstStyle>
            <a:extLst/>
          </a:lstStyle>
          <a:p>
            <a:r>
              <a:rPr lang="es-ES" smtClean="0"/>
              <a:t>Haga clic para modificar el estilo de título del patrón</a:t>
            </a:r>
            <a:endParaRPr lang="en-US"/>
          </a:p>
        </p:txBody>
      </p:sp>
      <p:sp>
        <p:nvSpPr>
          <p:cNvPr id="2055" name="3 Marcador de texto"/>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25" name="24 Marcador de fecha"/>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defRPr>
            </a:lvl1pPr>
            <a:extLst/>
          </a:lstStyle>
          <a:p>
            <a:pPr>
              <a:defRPr/>
            </a:pPr>
            <a:fld id="{B9997E4B-532E-410E-93E9-FF2D55AB26CD}" type="datetimeFigureOut">
              <a:rPr lang="es-ES"/>
              <a:pPr>
                <a:defRPr/>
              </a:pPr>
              <a:t>22/09/2014</a:t>
            </a:fld>
            <a:endParaRPr lang="es-ES"/>
          </a:p>
        </p:txBody>
      </p:sp>
      <p:sp>
        <p:nvSpPr>
          <p:cNvPr id="18" name="17 Marcador de pie de página"/>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defRPr>
            </a:lvl1pPr>
            <a:extLst/>
          </a:lstStyle>
          <a:p>
            <a:pPr>
              <a:defRPr/>
            </a:pPr>
            <a:endParaRPr lang="es-ES"/>
          </a:p>
        </p:txBody>
      </p:sp>
      <p:sp>
        <p:nvSpPr>
          <p:cNvPr id="5" name="4 Marcador de número de diapositiva"/>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defRPr>
            </a:lvl1pPr>
            <a:extLst/>
          </a:lstStyle>
          <a:p>
            <a:pPr>
              <a:defRPr/>
            </a:pPr>
            <a:fld id="{8614E441-A55B-48EB-94CF-1869F1994672}"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770" r:id="rId1"/>
    <p:sldLayoutId id="2147483763" r:id="rId2"/>
    <p:sldLayoutId id="2147483771" r:id="rId3"/>
    <p:sldLayoutId id="2147483764" r:id="rId4"/>
    <p:sldLayoutId id="2147483765" r:id="rId5"/>
    <p:sldLayoutId id="2147483766" r:id="rId6"/>
    <p:sldLayoutId id="2147483772" r:id="rId7"/>
    <p:sldLayoutId id="2147483767" r:id="rId8"/>
    <p:sldLayoutId id="2147483773" r:id="rId9"/>
    <p:sldLayoutId id="2147483768" r:id="rId10"/>
    <p:sldLayoutId id="2147483769" r:id="rId11"/>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2.wmf"/><Relationship Id="rId5" Type="http://schemas.openxmlformats.org/officeDocument/2006/relationships/oleObject" Target="../embeddings/oleObject2.bin"/><Relationship Id="rId4" Type="http://schemas.openxmlformats.org/officeDocument/2006/relationships/image" Target="../media/image41.wmf"/></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3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es.wikipedia.org/wiki/Imagen:RotacionTerrestre.png" TargetMode="External"/><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5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veimages.gsfc.nasa.gov/2429/globe_east_540.jpg"/>
          <p:cNvPicPr>
            <a:picLocks noChangeAspect="1" noChangeArrowheads="1"/>
          </p:cNvPicPr>
          <p:nvPr/>
        </p:nvPicPr>
        <p:blipFill>
          <a:blip r:embed="rId2">
            <a:clrChange>
              <a:clrFrom>
                <a:srgbClr val="000000"/>
              </a:clrFrom>
              <a:clrTo>
                <a:srgbClr val="000000">
                  <a:alpha val="0"/>
                </a:srgbClr>
              </a:clrTo>
            </a:clrChange>
          </a:blip>
          <a:srcRect/>
          <a:stretch>
            <a:fillRect/>
          </a:stretch>
        </p:blipFill>
        <p:spPr bwMode="auto">
          <a:xfrm>
            <a:off x="1835150" y="333375"/>
            <a:ext cx="5257800" cy="5256213"/>
          </a:xfrm>
          <a:prstGeom prst="rect">
            <a:avLst/>
          </a:prstGeom>
          <a:noFill/>
          <a:ln w="9525">
            <a:noFill/>
            <a:miter lim="800000"/>
            <a:headEnd/>
            <a:tailEnd/>
          </a:ln>
        </p:spPr>
      </p:pic>
      <p:sp>
        <p:nvSpPr>
          <p:cNvPr id="7171" name="3 CuadroTexto"/>
          <p:cNvSpPr txBox="1">
            <a:spLocks noChangeArrowheads="1"/>
          </p:cNvSpPr>
          <p:nvPr/>
        </p:nvSpPr>
        <p:spPr bwMode="auto">
          <a:xfrm>
            <a:off x="250825" y="5373688"/>
            <a:ext cx="8353425" cy="922337"/>
          </a:xfrm>
          <a:prstGeom prst="rect">
            <a:avLst/>
          </a:prstGeom>
          <a:noFill/>
          <a:ln w="9525">
            <a:noFill/>
            <a:miter lim="800000"/>
            <a:headEnd/>
            <a:tailEnd/>
          </a:ln>
        </p:spPr>
        <p:txBody>
          <a:bodyPr>
            <a:spAutoFit/>
          </a:bodyPr>
          <a:lstStyle/>
          <a:p>
            <a:pPr algn="ctr"/>
            <a:r>
              <a:rPr lang="es-MX" sz="5400">
                <a:latin typeface="Arial Rounded MT Bold" pitchFamily="34" charset="0"/>
              </a:rPr>
              <a:t>GEOGRAFÍA FÍSICA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descr="C:\Documents and Settings\Steveo\My Documents\Strahler\IHG 4e\eps\images\pro\IG4e_pro_01.jpg"/>
          <p:cNvPicPr>
            <a:picLocks noChangeAspect="1" noChangeArrowheads="1"/>
          </p:cNvPicPr>
          <p:nvPr/>
        </p:nvPicPr>
        <p:blipFill>
          <a:blip r:embed="rId2"/>
          <a:srcRect/>
          <a:stretch>
            <a:fillRect/>
          </a:stretch>
        </p:blipFill>
        <p:spPr bwMode="auto">
          <a:xfrm>
            <a:off x="2051050" y="620713"/>
            <a:ext cx="5400675" cy="5541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6" descr="C:\Documents and Settings\Steveo\My Documents\Strahler\IHG 4e\eps\images\pro\IG4e_pro_03.jpg"/>
          <p:cNvPicPr>
            <a:picLocks noChangeAspect="1" noChangeArrowheads="1"/>
          </p:cNvPicPr>
          <p:nvPr/>
        </p:nvPicPr>
        <p:blipFill>
          <a:blip r:embed="rId2"/>
          <a:srcRect/>
          <a:stretch>
            <a:fillRect/>
          </a:stretch>
        </p:blipFill>
        <p:spPr bwMode="auto">
          <a:xfrm>
            <a:off x="468313" y="981075"/>
            <a:ext cx="8207375" cy="4895850"/>
          </a:xfrm>
          <a:prstGeom prst="rect">
            <a:avLst/>
          </a:prstGeom>
          <a:noFill/>
          <a:ln w="9525">
            <a:noFill/>
            <a:miter lim="800000"/>
            <a:headEnd/>
            <a:tailEnd/>
          </a:ln>
        </p:spPr>
      </p:pic>
      <p:sp>
        <p:nvSpPr>
          <p:cNvPr id="3" name="2 Cara sonriente"/>
          <p:cNvSpPr/>
          <p:nvPr/>
        </p:nvSpPr>
        <p:spPr>
          <a:xfrm>
            <a:off x="5364163" y="1989138"/>
            <a:ext cx="431800" cy="431800"/>
          </a:xfrm>
          <a:prstGeom prst="smileyFac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4" name="3 Cara sonriente"/>
          <p:cNvSpPr/>
          <p:nvPr/>
        </p:nvSpPr>
        <p:spPr>
          <a:xfrm>
            <a:off x="5795963" y="2997200"/>
            <a:ext cx="431800" cy="431800"/>
          </a:xfrm>
          <a:prstGeom prst="smileyFac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5" name="4 Cara sonriente"/>
          <p:cNvSpPr/>
          <p:nvPr/>
        </p:nvSpPr>
        <p:spPr>
          <a:xfrm>
            <a:off x="5580063" y="3500438"/>
            <a:ext cx="431800" cy="433387"/>
          </a:xfrm>
          <a:prstGeom prst="smileyFac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6" name="5 Cara sonriente"/>
          <p:cNvSpPr/>
          <p:nvPr/>
        </p:nvSpPr>
        <p:spPr>
          <a:xfrm>
            <a:off x="4500563" y="4941888"/>
            <a:ext cx="431800" cy="431800"/>
          </a:xfrm>
          <a:prstGeom prst="smileyFac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908175" y="476250"/>
            <a:ext cx="4967288" cy="646113"/>
          </a:xfrm>
          <a:prstGeom prst="rect">
            <a:avLst/>
          </a:prstGeom>
          <a:noFill/>
        </p:spPr>
        <p:txBody>
          <a:bodyPr>
            <a:spAutoFit/>
          </a:bodyPr>
          <a:lstStyle/>
          <a:p>
            <a:pPr algn="ctr">
              <a:defRPr/>
            </a:pPr>
            <a:r>
              <a:rPr lang="es-MX" sz="3600" b="1" dirty="0">
                <a:solidFill>
                  <a:srgbClr val="C00000"/>
                </a:solidFill>
                <a:effectLst>
                  <a:outerShdw blurRad="38100" dist="38100" dir="2700000" algn="tl">
                    <a:srgbClr val="000000">
                      <a:alpha val="43137"/>
                    </a:srgbClr>
                  </a:outerShdw>
                </a:effectLst>
                <a:latin typeface="Arial Rounded MT Bold" pitchFamily="34" charset="0"/>
              </a:rPr>
              <a:t>GEOGRAFÍA FÍSICA</a:t>
            </a:r>
          </a:p>
        </p:txBody>
      </p:sp>
      <p:sp>
        <p:nvSpPr>
          <p:cNvPr id="10243" name="3 CuadroTexto"/>
          <p:cNvSpPr txBox="1">
            <a:spLocks noChangeArrowheads="1"/>
          </p:cNvSpPr>
          <p:nvPr/>
        </p:nvSpPr>
        <p:spPr bwMode="auto">
          <a:xfrm>
            <a:off x="827088" y="1196975"/>
            <a:ext cx="7777162" cy="646113"/>
          </a:xfrm>
          <a:prstGeom prst="rect">
            <a:avLst/>
          </a:prstGeom>
          <a:noFill/>
          <a:ln w="9525">
            <a:noFill/>
            <a:miter lim="800000"/>
            <a:headEnd/>
            <a:tailEnd/>
          </a:ln>
        </p:spPr>
        <p:txBody>
          <a:bodyPr>
            <a:spAutoFit/>
          </a:bodyPr>
          <a:lstStyle/>
          <a:p>
            <a:r>
              <a:rPr lang="es-MX">
                <a:latin typeface="Arial Rounded MT Bold" pitchFamily="34" charset="0"/>
              </a:rPr>
              <a:t>Examina los procesos naturales que ocurren en la superficie terrestre para crear un sitio físico para las actividades humanas</a:t>
            </a:r>
          </a:p>
        </p:txBody>
      </p:sp>
      <p:sp>
        <p:nvSpPr>
          <p:cNvPr id="10244" name="4 CuadroTexto"/>
          <p:cNvSpPr txBox="1">
            <a:spLocks noChangeArrowheads="1"/>
          </p:cNvSpPr>
          <p:nvPr/>
        </p:nvSpPr>
        <p:spPr bwMode="auto">
          <a:xfrm>
            <a:off x="900113" y="1989138"/>
            <a:ext cx="7129462" cy="646112"/>
          </a:xfrm>
          <a:prstGeom prst="rect">
            <a:avLst/>
          </a:prstGeom>
          <a:noFill/>
          <a:ln w="9525">
            <a:noFill/>
            <a:miter lim="800000"/>
            <a:headEnd/>
            <a:tailEnd/>
          </a:ln>
        </p:spPr>
        <p:txBody>
          <a:bodyPr>
            <a:spAutoFit/>
          </a:bodyPr>
          <a:lstStyle/>
          <a:p>
            <a:r>
              <a:rPr lang="es-MX">
                <a:latin typeface="Arial Rounded MT Bold" pitchFamily="34" charset="0"/>
              </a:rPr>
              <a:t>Se le relaciona a lo concerniente con las relaciones entre el humano y su medio ambiente</a:t>
            </a:r>
          </a:p>
        </p:txBody>
      </p:sp>
      <p:sp>
        <p:nvSpPr>
          <p:cNvPr id="10245" name="6 CuadroTexto"/>
          <p:cNvSpPr txBox="1">
            <a:spLocks noChangeArrowheads="1"/>
          </p:cNvSpPr>
          <p:nvPr/>
        </p:nvSpPr>
        <p:spPr bwMode="auto">
          <a:xfrm>
            <a:off x="827088" y="2781300"/>
            <a:ext cx="7273925" cy="646113"/>
          </a:xfrm>
          <a:prstGeom prst="rect">
            <a:avLst/>
          </a:prstGeom>
          <a:noFill/>
          <a:ln w="9525">
            <a:noFill/>
            <a:miter lim="800000"/>
            <a:headEnd/>
            <a:tailEnd/>
          </a:ln>
        </p:spPr>
        <p:txBody>
          <a:bodyPr>
            <a:spAutoFit/>
          </a:bodyPr>
          <a:lstStyle/>
          <a:p>
            <a:r>
              <a:rPr lang="es-MX">
                <a:latin typeface="Arial Rounded MT Bold" pitchFamily="34" charset="0"/>
              </a:rPr>
              <a:t>Los geógrafos físicos estudian: cambio climático global, el ciclo del carbono, biodiversidad, contaminación, eventos extremos </a:t>
            </a:r>
          </a:p>
        </p:txBody>
      </p:sp>
      <p:pic>
        <p:nvPicPr>
          <p:cNvPr id="10246" name="Picture 2" descr="http://evajimena.files.wordpress.com/2008/01/clima2.jpg"/>
          <p:cNvPicPr>
            <a:picLocks noChangeAspect="1" noChangeArrowheads="1"/>
          </p:cNvPicPr>
          <p:nvPr/>
        </p:nvPicPr>
        <p:blipFill>
          <a:blip r:embed="rId2"/>
          <a:srcRect/>
          <a:stretch>
            <a:fillRect/>
          </a:stretch>
        </p:blipFill>
        <p:spPr bwMode="auto">
          <a:xfrm>
            <a:off x="827088" y="3644900"/>
            <a:ext cx="3816350" cy="2752725"/>
          </a:xfrm>
          <a:prstGeom prst="rect">
            <a:avLst/>
          </a:prstGeom>
          <a:noFill/>
          <a:ln w="9525">
            <a:noFill/>
            <a:miter lim="800000"/>
            <a:headEnd/>
            <a:tailEnd/>
          </a:ln>
        </p:spPr>
      </p:pic>
      <p:pic>
        <p:nvPicPr>
          <p:cNvPr id="10247" name="Picture 4" descr="http://journalmex.files.wordpress.com/2009/09/chiste-cambio-climatico.jpg"/>
          <p:cNvPicPr>
            <a:picLocks noChangeAspect="1" noChangeArrowheads="1"/>
          </p:cNvPicPr>
          <p:nvPr/>
        </p:nvPicPr>
        <p:blipFill>
          <a:blip r:embed="rId3"/>
          <a:srcRect/>
          <a:stretch>
            <a:fillRect/>
          </a:stretch>
        </p:blipFill>
        <p:spPr bwMode="auto">
          <a:xfrm>
            <a:off x="5364163" y="3644900"/>
            <a:ext cx="2363787" cy="1549400"/>
          </a:xfrm>
          <a:prstGeom prst="rect">
            <a:avLst/>
          </a:prstGeom>
          <a:noFill/>
          <a:ln w="9525">
            <a:noFill/>
            <a:miter lim="800000"/>
            <a:headEnd/>
            <a:tailEnd/>
          </a:ln>
        </p:spPr>
      </p:pic>
      <p:pic>
        <p:nvPicPr>
          <p:cNvPr id="10248" name="Picture 6" descr="http://ute.uv.es/belloch/Trabajos/09WQCambioClimatico/Imatges%20WebQuest/cambio-climatico-11.jpg"/>
          <p:cNvPicPr>
            <a:picLocks noChangeAspect="1" noChangeArrowheads="1"/>
          </p:cNvPicPr>
          <p:nvPr/>
        </p:nvPicPr>
        <p:blipFill>
          <a:blip r:embed="rId4"/>
          <a:srcRect/>
          <a:stretch>
            <a:fillRect/>
          </a:stretch>
        </p:blipFill>
        <p:spPr bwMode="auto">
          <a:xfrm>
            <a:off x="5003800" y="5157788"/>
            <a:ext cx="1268413" cy="1266825"/>
          </a:xfrm>
          <a:prstGeom prst="rect">
            <a:avLst/>
          </a:prstGeom>
          <a:noFill/>
          <a:ln w="9525">
            <a:noFill/>
            <a:miter lim="800000"/>
            <a:headEnd/>
            <a:tailEnd/>
          </a:ln>
        </p:spPr>
      </p:pic>
      <p:pic>
        <p:nvPicPr>
          <p:cNvPr id="10249" name="Picture 8" descr="http://mariamayor.files.wordpress.com/2009/08/cambio_climatico_thumb31.jpg"/>
          <p:cNvPicPr>
            <a:picLocks noChangeAspect="1" noChangeArrowheads="1"/>
          </p:cNvPicPr>
          <p:nvPr/>
        </p:nvPicPr>
        <p:blipFill>
          <a:blip r:embed="rId5">
            <a:clrChange>
              <a:clrFrom>
                <a:srgbClr val="000000"/>
              </a:clrFrom>
              <a:clrTo>
                <a:srgbClr val="000000">
                  <a:alpha val="0"/>
                </a:srgbClr>
              </a:clrTo>
            </a:clrChange>
          </a:blip>
          <a:srcRect r="13306" b="7767"/>
          <a:stretch>
            <a:fillRect/>
          </a:stretch>
        </p:blipFill>
        <p:spPr bwMode="auto">
          <a:xfrm>
            <a:off x="6516688" y="5229225"/>
            <a:ext cx="12954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051050" y="692150"/>
            <a:ext cx="4968875" cy="1200150"/>
          </a:xfrm>
          <a:prstGeom prst="rect">
            <a:avLst/>
          </a:prstGeom>
          <a:noFill/>
        </p:spPr>
        <p:txBody>
          <a:bodyPr>
            <a:spAutoFit/>
          </a:bodyPr>
          <a:lstStyle/>
          <a:p>
            <a:pPr algn="ctr">
              <a:defRPr/>
            </a:pPr>
            <a:r>
              <a:rPr lang="es-MX" sz="3600" b="1" dirty="0">
                <a:solidFill>
                  <a:srgbClr val="C00000"/>
                </a:solidFill>
                <a:effectLst>
                  <a:outerShdw blurRad="38100" dist="38100" dir="2700000" algn="tl">
                    <a:srgbClr val="000000">
                      <a:alpha val="43137"/>
                    </a:srgbClr>
                  </a:outerShdw>
                </a:effectLst>
                <a:latin typeface="Arial Rounded MT Bold" pitchFamily="34" charset="0"/>
              </a:rPr>
              <a:t>GEOGRAFÍA </a:t>
            </a:r>
          </a:p>
          <a:p>
            <a:pPr algn="ctr">
              <a:defRPr/>
            </a:pPr>
            <a:r>
              <a:rPr lang="es-MX" sz="3600" b="1" dirty="0">
                <a:solidFill>
                  <a:srgbClr val="C00000"/>
                </a:solidFill>
                <a:effectLst>
                  <a:outerShdw blurRad="38100" dist="38100" dir="2700000" algn="tl">
                    <a:srgbClr val="000000">
                      <a:alpha val="43137"/>
                    </a:srgbClr>
                  </a:outerShdw>
                </a:effectLst>
                <a:latin typeface="Arial Rounded MT Bold" pitchFamily="34" charset="0"/>
              </a:rPr>
              <a:t>FÍSICA</a:t>
            </a:r>
          </a:p>
        </p:txBody>
      </p:sp>
      <p:sp>
        <p:nvSpPr>
          <p:cNvPr id="3" name="2 Flecha derecha"/>
          <p:cNvSpPr/>
          <p:nvPr/>
        </p:nvSpPr>
        <p:spPr>
          <a:xfrm rot="7417788">
            <a:off x="1938338" y="1665288"/>
            <a:ext cx="838200" cy="431800"/>
          </a:xfrm>
          <a:prstGeom prst="rightArrow">
            <a:avLst>
              <a:gd name="adj1" fmla="val 50000"/>
              <a:gd name="adj2" fmla="val 363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dirty="0"/>
          </a:p>
        </p:txBody>
      </p:sp>
      <p:sp>
        <p:nvSpPr>
          <p:cNvPr id="4" name="3 Flecha derecha"/>
          <p:cNvSpPr/>
          <p:nvPr/>
        </p:nvSpPr>
        <p:spPr>
          <a:xfrm rot="6553098">
            <a:off x="2185194" y="2813844"/>
            <a:ext cx="2362200" cy="433388"/>
          </a:xfrm>
          <a:prstGeom prst="rightArrow">
            <a:avLst>
              <a:gd name="adj1" fmla="val 50000"/>
              <a:gd name="adj2" fmla="val 363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dirty="0"/>
          </a:p>
        </p:txBody>
      </p:sp>
      <p:sp>
        <p:nvSpPr>
          <p:cNvPr id="5" name="4 Flecha derecha"/>
          <p:cNvSpPr/>
          <p:nvPr/>
        </p:nvSpPr>
        <p:spPr>
          <a:xfrm rot="4457883">
            <a:off x="4117181" y="2847182"/>
            <a:ext cx="2408237" cy="431800"/>
          </a:xfrm>
          <a:prstGeom prst="rightArrow">
            <a:avLst>
              <a:gd name="adj1" fmla="val 50000"/>
              <a:gd name="adj2" fmla="val 363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dirty="0"/>
          </a:p>
        </p:txBody>
      </p:sp>
      <p:sp>
        <p:nvSpPr>
          <p:cNvPr id="6" name="5 Flecha derecha"/>
          <p:cNvSpPr/>
          <p:nvPr/>
        </p:nvSpPr>
        <p:spPr>
          <a:xfrm rot="2617514">
            <a:off x="6200775" y="1757363"/>
            <a:ext cx="752475" cy="431800"/>
          </a:xfrm>
          <a:prstGeom prst="rightArrow">
            <a:avLst>
              <a:gd name="adj1" fmla="val 50000"/>
              <a:gd name="adj2" fmla="val 363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dirty="0"/>
          </a:p>
        </p:txBody>
      </p:sp>
      <p:pic>
        <p:nvPicPr>
          <p:cNvPr id="11271" name="Picture 3"/>
          <p:cNvPicPr>
            <a:picLocks noChangeAspect="1" noChangeArrowheads="1"/>
          </p:cNvPicPr>
          <p:nvPr/>
        </p:nvPicPr>
        <p:blipFill>
          <a:blip r:embed="rId2"/>
          <a:srcRect/>
          <a:stretch>
            <a:fillRect/>
          </a:stretch>
        </p:blipFill>
        <p:spPr bwMode="auto">
          <a:xfrm>
            <a:off x="539750" y="2349500"/>
            <a:ext cx="2035175" cy="1439863"/>
          </a:xfrm>
          <a:prstGeom prst="rect">
            <a:avLst/>
          </a:prstGeom>
          <a:noFill/>
          <a:ln w="9525">
            <a:noFill/>
            <a:miter lim="800000"/>
            <a:headEnd/>
            <a:tailEnd/>
          </a:ln>
        </p:spPr>
      </p:pic>
      <p:pic>
        <p:nvPicPr>
          <p:cNvPr id="11272" name="Picture 6"/>
          <p:cNvPicPr>
            <a:picLocks noChangeAspect="1" noChangeArrowheads="1"/>
          </p:cNvPicPr>
          <p:nvPr/>
        </p:nvPicPr>
        <p:blipFill>
          <a:blip r:embed="rId3"/>
          <a:srcRect/>
          <a:stretch>
            <a:fillRect/>
          </a:stretch>
        </p:blipFill>
        <p:spPr bwMode="auto">
          <a:xfrm>
            <a:off x="1187450" y="4437063"/>
            <a:ext cx="2736850" cy="1870075"/>
          </a:xfrm>
          <a:prstGeom prst="rect">
            <a:avLst/>
          </a:prstGeom>
          <a:noFill/>
          <a:ln w="9525">
            <a:noFill/>
            <a:miter lim="800000"/>
            <a:headEnd/>
            <a:tailEnd/>
          </a:ln>
        </p:spPr>
      </p:pic>
      <p:pic>
        <p:nvPicPr>
          <p:cNvPr id="11273" name="Picture 7"/>
          <p:cNvPicPr>
            <a:picLocks noChangeAspect="1" noChangeArrowheads="1"/>
          </p:cNvPicPr>
          <p:nvPr/>
        </p:nvPicPr>
        <p:blipFill>
          <a:blip r:embed="rId4"/>
          <a:srcRect/>
          <a:stretch>
            <a:fillRect/>
          </a:stretch>
        </p:blipFill>
        <p:spPr bwMode="auto">
          <a:xfrm>
            <a:off x="4572000" y="4365625"/>
            <a:ext cx="2952750" cy="1889125"/>
          </a:xfrm>
          <a:prstGeom prst="rect">
            <a:avLst/>
          </a:prstGeom>
          <a:noFill/>
          <a:ln w="9525">
            <a:noFill/>
            <a:miter lim="800000"/>
            <a:headEnd/>
            <a:tailEnd/>
          </a:ln>
        </p:spPr>
      </p:pic>
      <p:pic>
        <p:nvPicPr>
          <p:cNvPr id="11274" name="Picture 8"/>
          <p:cNvPicPr>
            <a:picLocks noChangeAspect="1" noChangeArrowheads="1"/>
          </p:cNvPicPr>
          <p:nvPr/>
        </p:nvPicPr>
        <p:blipFill>
          <a:blip r:embed="rId5"/>
          <a:srcRect/>
          <a:stretch>
            <a:fillRect/>
          </a:stretch>
        </p:blipFill>
        <p:spPr bwMode="auto">
          <a:xfrm>
            <a:off x="6084888" y="2492375"/>
            <a:ext cx="2619375" cy="1657350"/>
          </a:xfrm>
          <a:prstGeom prst="rect">
            <a:avLst/>
          </a:prstGeom>
          <a:noFill/>
          <a:ln w="9525">
            <a:noFill/>
            <a:miter lim="800000"/>
            <a:headEnd/>
            <a:tailEnd/>
          </a:ln>
        </p:spPr>
      </p:pic>
      <p:sp>
        <p:nvSpPr>
          <p:cNvPr id="11" name="10 CuadroTexto"/>
          <p:cNvSpPr txBox="1"/>
          <p:nvPr/>
        </p:nvSpPr>
        <p:spPr>
          <a:xfrm>
            <a:off x="468313" y="1916113"/>
            <a:ext cx="1366837" cy="369887"/>
          </a:xfrm>
          <a:prstGeom prst="rect">
            <a:avLst/>
          </a:prstGeom>
          <a:noFill/>
        </p:spPr>
        <p:txBody>
          <a:bodyPr>
            <a:spAutoFit/>
          </a:bodyPr>
          <a:lstStyle/>
          <a:p>
            <a:pPr>
              <a:defRPr/>
            </a:pPr>
            <a:r>
              <a:rPr lang="es-MX" b="1" dirty="0">
                <a:solidFill>
                  <a:srgbClr val="C00000"/>
                </a:solidFill>
                <a:effectLst>
                  <a:outerShdw blurRad="38100" dist="38100" dir="2700000" algn="tl">
                    <a:srgbClr val="000000">
                      <a:alpha val="43137"/>
                    </a:srgbClr>
                  </a:outerShdw>
                </a:effectLst>
                <a:latin typeface="Arial" pitchFamily="34" charset="0"/>
              </a:rPr>
              <a:t>Atmósfera</a:t>
            </a:r>
          </a:p>
        </p:txBody>
      </p:sp>
      <p:sp>
        <p:nvSpPr>
          <p:cNvPr id="12" name="11 CuadroTexto"/>
          <p:cNvSpPr txBox="1"/>
          <p:nvPr/>
        </p:nvSpPr>
        <p:spPr>
          <a:xfrm>
            <a:off x="755650" y="4076700"/>
            <a:ext cx="1439863" cy="369888"/>
          </a:xfrm>
          <a:prstGeom prst="rect">
            <a:avLst/>
          </a:prstGeom>
          <a:noFill/>
        </p:spPr>
        <p:txBody>
          <a:bodyPr>
            <a:spAutoFit/>
          </a:bodyPr>
          <a:lstStyle/>
          <a:p>
            <a:pPr>
              <a:defRPr/>
            </a:pPr>
            <a:r>
              <a:rPr lang="es-MX" b="1" dirty="0">
                <a:solidFill>
                  <a:srgbClr val="C00000"/>
                </a:solidFill>
                <a:effectLst>
                  <a:outerShdw blurRad="38100" dist="38100" dir="2700000" algn="tl">
                    <a:srgbClr val="000000">
                      <a:alpha val="43137"/>
                    </a:srgbClr>
                  </a:outerShdw>
                </a:effectLst>
                <a:latin typeface="Arial" pitchFamily="34" charset="0"/>
              </a:rPr>
              <a:t>Hidrósfera</a:t>
            </a:r>
          </a:p>
        </p:txBody>
      </p:sp>
      <p:sp>
        <p:nvSpPr>
          <p:cNvPr id="13" name="12 CuadroTexto"/>
          <p:cNvSpPr txBox="1"/>
          <p:nvPr/>
        </p:nvSpPr>
        <p:spPr>
          <a:xfrm>
            <a:off x="4211638" y="4005263"/>
            <a:ext cx="1223962" cy="369887"/>
          </a:xfrm>
          <a:prstGeom prst="rect">
            <a:avLst/>
          </a:prstGeom>
          <a:noFill/>
        </p:spPr>
        <p:txBody>
          <a:bodyPr>
            <a:spAutoFit/>
          </a:bodyPr>
          <a:lstStyle/>
          <a:p>
            <a:pPr>
              <a:defRPr/>
            </a:pPr>
            <a:r>
              <a:rPr lang="es-MX" b="1" dirty="0">
                <a:solidFill>
                  <a:srgbClr val="C00000"/>
                </a:solidFill>
                <a:effectLst>
                  <a:outerShdw blurRad="38100" dist="38100" dir="2700000" algn="tl">
                    <a:srgbClr val="000000">
                      <a:alpha val="43137"/>
                    </a:srgbClr>
                  </a:outerShdw>
                </a:effectLst>
                <a:latin typeface="Arial" pitchFamily="34" charset="0"/>
              </a:rPr>
              <a:t>Biósfera</a:t>
            </a:r>
          </a:p>
        </p:txBody>
      </p:sp>
      <p:sp>
        <p:nvSpPr>
          <p:cNvPr id="14" name="13 CuadroTexto"/>
          <p:cNvSpPr txBox="1"/>
          <p:nvPr/>
        </p:nvSpPr>
        <p:spPr>
          <a:xfrm>
            <a:off x="7235825" y="2060575"/>
            <a:ext cx="1223963" cy="369888"/>
          </a:xfrm>
          <a:prstGeom prst="rect">
            <a:avLst/>
          </a:prstGeom>
          <a:noFill/>
        </p:spPr>
        <p:txBody>
          <a:bodyPr>
            <a:spAutoFit/>
          </a:bodyPr>
          <a:lstStyle/>
          <a:p>
            <a:pPr>
              <a:defRPr/>
            </a:pPr>
            <a:r>
              <a:rPr lang="es-MX" b="1" dirty="0">
                <a:solidFill>
                  <a:srgbClr val="C00000"/>
                </a:solidFill>
                <a:effectLst>
                  <a:outerShdw blurRad="38100" dist="38100" dir="2700000" algn="tl">
                    <a:srgbClr val="000000">
                      <a:alpha val="43137"/>
                    </a:srgbClr>
                  </a:outerShdw>
                </a:effectLst>
                <a:latin typeface="Arial" pitchFamily="34" charset="0"/>
              </a:rPr>
              <a:t>Litósfera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swiss-log.com/sitebuildercontent/sitebuilderpictures/earth.jpg"/>
          <p:cNvPicPr>
            <a:picLocks noChangeAspect="1" noChangeArrowheads="1"/>
          </p:cNvPicPr>
          <p:nvPr/>
        </p:nvPicPr>
        <p:blipFill>
          <a:blip r:embed="rId2">
            <a:clrChange>
              <a:clrFrom>
                <a:srgbClr val="000000"/>
              </a:clrFrom>
              <a:clrTo>
                <a:srgbClr val="000000">
                  <a:alpha val="0"/>
                </a:srgbClr>
              </a:clrTo>
            </a:clrChange>
          </a:blip>
          <a:srcRect l="6897" t="4597" r="6897" b="6897"/>
          <a:stretch>
            <a:fillRect/>
          </a:stretch>
        </p:blipFill>
        <p:spPr bwMode="auto">
          <a:xfrm>
            <a:off x="1000125" y="714375"/>
            <a:ext cx="5357813" cy="5500688"/>
          </a:xfrm>
          <a:prstGeom prst="rect">
            <a:avLst/>
          </a:prstGeom>
          <a:noFill/>
          <a:ln w="9525">
            <a:noFill/>
            <a:miter lim="800000"/>
            <a:headEnd/>
            <a:tailEnd/>
          </a:ln>
        </p:spPr>
      </p:pic>
      <p:sp>
        <p:nvSpPr>
          <p:cNvPr id="5" name="4 Rectángulo"/>
          <p:cNvSpPr/>
          <p:nvPr/>
        </p:nvSpPr>
        <p:spPr>
          <a:xfrm>
            <a:off x="714375" y="500063"/>
            <a:ext cx="285750" cy="5929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12292" name="5 CuadroTexto"/>
          <p:cNvSpPr txBox="1">
            <a:spLocks noChangeArrowheads="1"/>
          </p:cNvSpPr>
          <p:nvPr/>
        </p:nvSpPr>
        <p:spPr bwMode="auto">
          <a:xfrm>
            <a:off x="5357813" y="5072063"/>
            <a:ext cx="3500437" cy="1200150"/>
          </a:xfrm>
          <a:prstGeom prst="rect">
            <a:avLst/>
          </a:prstGeom>
          <a:noFill/>
          <a:ln w="9525">
            <a:noFill/>
            <a:miter lim="800000"/>
            <a:headEnd/>
            <a:tailEnd/>
          </a:ln>
        </p:spPr>
        <p:txBody>
          <a:bodyPr>
            <a:spAutoFit/>
          </a:bodyPr>
          <a:lstStyle/>
          <a:p>
            <a:pPr algn="ctr"/>
            <a:r>
              <a:rPr lang="es-MX" sz="3600">
                <a:latin typeface="Arial Rounded MT Bold" pitchFamily="34" charset="0"/>
              </a:rPr>
              <a:t>EL PLANETA TIERRA</a:t>
            </a:r>
            <a:endParaRPr lang="es-ES" sz="360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CuadroTexto"/>
          <p:cNvSpPr txBox="1">
            <a:spLocks noChangeArrowheads="1"/>
          </p:cNvSpPr>
          <p:nvPr/>
        </p:nvSpPr>
        <p:spPr bwMode="auto">
          <a:xfrm>
            <a:off x="714375" y="428625"/>
            <a:ext cx="7715250" cy="646113"/>
          </a:xfrm>
          <a:prstGeom prst="rect">
            <a:avLst/>
          </a:prstGeom>
          <a:noFill/>
          <a:ln w="9525">
            <a:noFill/>
            <a:miter lim="800000"/>
            <a:headEnd/>
            <a:tailEnd/>
          </a:ln>
        </p:spPr>
        <p:txBody>
          <a:bodyPr>
            <a:spAutoFit/>
          </a:bodyPr>
          <a:lstStyle/>
          <a:p>
            <a:pPr algn="ctr"/>
            <a:r>
              <a:rPr lang="es-MX" sz="3600">
                <a:latin typeface="Arial Rounded MT Bold" pitchFamily="34" charset="0"/>
              </a:rPr>
              <a:t>EL ORIGEN DEL UNIVERSO</a:t>
            </a:r>
            <a:endParaRPr lang="es-ES" sz="3600">
              <a:latin typeface="Arial Rounded MT Bold" pitchFamily="34" charset="0"/>
            </a:endParaRPr>
          </a:p>
        </p:txBody>
      </p:sp>
      <p:sp>
        <p:nvSpPr>
          <p:cNvPr id="3" name="2 CuadroTexto"/>
          <p:cNvSpPr txBox="1"/>
          <p:nvPr/>
        </p:nvSpPr>
        <p:spPr>
          <a:xfrm>
            <a:off x="2571750" y="1000125"/>
            <a:ext cx="3500438" cy="400050"/>
          </a:xfrm>
          <a:prstGeom prst="rect">
            <a:avLst/>
          </a:prstGeom>
          <a:noFill/>
        </p:spPr>
        <p:txBody>
          <a:bodyPr>
            <a:spAutoFit/>
          </a:bodyPr>
          <a:lstStyle/>
          <a:p>
            <a:pPr algn="ctr" fontAlgn="auto">
              <a:spcBef>
                <a:spcPts val="0"/>
              </a:spcBef>
              <a:spcAft>
                <a:spcPts val="0"/>
              </a:spcAft>
              <a:defRPr/>
            </a:pPr>
            <a:r>
              <a:rPr lang="es-MX" sz="2000" b="1" dirty="0">
                <a:solidFill>
                  <a:srgbClr val="FF0000"/>
                </a:solidFill>
                <a:effectLst>
                  <a:outerShdw blurRad="38100" dist="38100" dir="2700000" algn="tl">
                    <a:srgbClr val="000000">
                      <a:alpha val="43137"/>
                    </a:srgbClr>
                  </a:outerShdw>
                </a:effectLst>
                <a:latin typeface="Arial Rounded MT Bold" pitchFamily="34" charset="0"/>
              </a:rPr>
              <a:t>LA TEORÍA DEL BIG BANG</a:t>
            </a:r>
            <a:endParaRPr lang="es-ES" sz="2000" b="1" dirty="0">
              <a:solidFill>
                <a:srgbClr val="FF0000"/>
              </a:solidFill>
              <a:effectLst>
                <a:outerShdw blurRad="38100" dist="38100" dir="2700000" algn="tl">
                  <a:srgbClr val="000000">
                    <a:alpha val="43137"/>
                  </a:srgbClr>
                </a:outerShdw>
              </a:effectLst>
              <a:latin typeface="Arial Rounded MT Bold" pitchFamily="34" charset="0"/>
            </a:endParaRPr>
          </a:p>
        </p:txBody>
      </p:sp>
      <p:sp>
        <p:nvSpPr>
          <p:cNvPr id="13316" name="6 CuadroTexto"/>
          <p:cNvSpPr txBox="1">
            <a:spLocks noChangeArrowheads="1"/>
          </p:cNvSpPr>
          <p:nvPr/>
        </p:nvSpPr>
        <p:spPr bwMode="auto">
          <a:xfrm>
            <a:off x="2857500" y="1428750"/>
            <a:ext cx="2928938" cy="369888"/>
          </a:xfrm>
          <a:prstGeom prst="rect">
            <a:avLst/>
          </a:prstGeom>
          <a:noFill/>
          <a:ln w="9525">
            <a:noFill/>
            <a:miter lim="800000"/>
            <a:headEnd/>
            <a:tailEnd/>
          </a:ln>
        </p:spPr>
        <p:txBody>
          <a:bodyPr>
            <a:spAutoFit/>
          </a:bodyPr>
          <a:lstStyle/>
          <a:p>
            <a:r>
              <a:rPr lang="es-MX">
                <a:latin typeface="Arial Rounded MT Bold" pitchFamily="34" charset="0"/>
              </a:rPr>
              <a:t>Ocurrió hace 15,000 Ma</a:t>
            </a:r>
            <a:endParaRPr lang="es-ES">
              <a:latin typeface="Arial Rounded MT Bold" pitchFamily="34" charset="0"/>
            </a:endParaRPr>
          </a:p>
        </p:txBody>
      </p:sp>
      <p:pic>
        <p:nvPicPr>
          <p:cNvPr id="13317" name="Picture 2" descr="http://go2.wordpress.com/?id=725X1342&amp;site=darksuns.wordpress.com&amp;url=http%3A%2F%2Fdarksuns.files.wordpress.com%2F2010%2F03%2Fbig-bang.jpg&amp;sref=http%3A%2F%2Fdarksuns.wordpress.com%2F2010%2F03%2F30%2Flhc-la-tierra-a-fracciones-de-segundo-del-big-bang%2F"/>
          <p:cNvPicPr>
            <a:picLocks noChangeAspect="1" noChangeArrowheads="1"/>
          </p:cNvPicPr>
          <p:nvPr/>
        </p:nvPicPr>
        <p:blipFill>
          <a:blip r:embed="rId2"/>
          <a:srcRect/>
          <a:stretch>
            <a:fillRect/>
          </a:stretch>
        </p:blipFill>
        <p:spPr bwMode="auto">
          <a:xfrm>
            <a:off x="1214438" y="2214563"/>
            <a:ext cx="6731000" cy="3786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571500" y="2071688"/>
            <a:ext cx="2357438" cy="2143125"/>
          </a:xfrm>
          <a:prstGeom prst="rect">
            <a:avLst/>
          </a:prstGeom>
          <a:noFill/>
          <a:ln w="9525">
            <a:noFill/>
            <a:miter lim="800000"/>
            <a:headEnd/>
            <a:tailEnd/>
          </a:ln>
        </p:spPr>
      </p:pic>
      <p:pic>
        <p:nvPicPr>
          <p:cNvPr id="14339" name="Picture 5"/>
          <p:cNvPicPr>
            <a:picLocks noChangeAspect="1" noChangeArrowheads="1"/>
          </p:cNvPicPr>
          <p:nvPr/>
        </p:nvPicPr>
        <p:blipFill>
          <a:blip r:embed="rId3"/>
          <a:srcRect/>
          <a:stretch>
            <a:fillRect/>
          </a:stretch>
        </p:blipFill>
        <p:spPr bwMode="auto">
          <a:xfrm>
            <a:off x="3357563" y="2071688"/>
            <a:ext cx="2857500" cy="2143125"/>
          </a:xfrm>
          <a:prstGeom prst="rect">
            <a:avLst/>
          </a:prstGeom>
          <a:noFill/>
          <a:ln w="9525">
            <a:noFill/>
            <a:miter lim="800000"/>
            <a:headEnd/>
            <a:tailEnd/>
          </a:ln>
        </p:spPr>
      </p:pic>
      <p:pic>
        <p:nvPicPr>
          <p:cNvPr id="14340" name="Picture 5" descr="m31"/>
          <p:cNvPicPr>
            <a:picLocks noChangeAspect="1" noChangeArrowheads="1"/>
          </p:cNvPicPr>
          <p:nvPr/>
        </p:nvPicPr>
        <p:blipFill>
          <a:blip r:embed="rId4"/>
          <a:srcRect/>
          <a:stretch>
            <a:fillRect/>
          </a:stretch>
        </p:blipFill>
        <p:spPr bwMode="auto">
          <a:xfrm>
            <a:off x="6572250" y="2071688"/>
            <a:ext cx="1714500" cy="2087562"/>
          </a:xfrm>
          <a:prstGeom prst="rect">
            <a:avLst/>
          </a:prstGeom>
          <a:noFill/>
          <a:ln w="9525">
            <a:noFill/>
            <a:miter lim="800000"/>
            <a:headEnd/>
            <a:tailEnd/>
          </a:ln>
        </p:spPr>
      </p:pic>
      <p:sp>
        <p:nvSpPr>
          <p:cNvPr id="14341" name="5 CuadroTexto"/>
          <p:cNvSpPr txBox="1">
            <a:spLocks noChangeArrowheads="1"/>
          </p:cNvSpPr>
          <p:nvPr/>
        </p:nvSpPr>
        <p:spPr bwMode="auto">
          <a:xfrm>
            <a:off x="500063" y="4572000"/>
            <a:ext cx="2500312" cy="1384300"/>
          </a:xfrm>
          <a:prstGeom prst="rect">
            <a:avLst/>
          </a:prstGeom>
          <a:noFill/>
          <a:ln w="9525">
            <a:noFill/>
            <a:miter lim="800000"/>
            <a:headEnd/>
            <a:tailEnd/>
          </a:ln>
        </p:spPr>
        <p:txBody>
          <a:bodyPr>
            <a:spAutoFit/>
          </a:bodyPr>
          <a:lstStyle/>
          <a:p>
            <a:pPr algn="ctr"/>
            <a:r>
              <a:rPr lang="es-MX" sz="1400">
                <a:latin typeface="Arial Rounded MT Bold" pitchFamily="34" charset="0"/>
              </a:rPr>
              <a:t>Toda la materia estaba contenida en n punto infinitamente denso que no estaba gobernado por nuestras leyes físicas o el tiempo</a:t>
            </a:r>
            <a:endParaRPr lang="es-ES" sz="1400">
              <a:latin typeface="Arial Rounded MT Bold" pitchFamily="34" charset="0"/>
            </a:endParaRPr>
          </a:p>
        </p:txBody>
      </p:sp>
      <p:sp>
        <p:nvSpPr>
          <p:cNvPr id="14342" name="7 CuadroTexto"/>
          <p:cNvSpPr txBox="1">
            <a:spLocks noChangeArrowheads="1"/>
          </p:cNvSpPr>
          <p:nvPr/>
        </p:nvSpPr>
        <p:spPr bwMode="auto">
          <a:xfrm>
            <a:off x="3357563" y="4643438"/>
            <a:ext cx="2857500" cy="954087"/>
          </a:xfrm>
          <a:prstGeom prst="rect">
            <a:avLst/>
          </a:prstGeom>
          <a:noFill/>
          <a:ln w="9525">
            <a:noFill/>
            <a:miter lim="800000"/>
            <a:headEnd/>
            <a:tailEnd/>
          </a:ln>
        </p:spPr>
        <p:txBody>
          <a:bodyPr>
            <a:spAutoFit/>
          </a:bodyPr>
          <a:lstStyle/>
          <a:p>
            <a:pPr algn="ctr"/>
            <a:r>
              <a:rPr lang="es-MX" sz="1400">
                <a:latin typeface="Arial Rounded MT Bold" pitchFamily="34" charset="0"/>
              </a:rPr>
              <a:t>Este punto sufre una expansión e inmediatamente todo el espacio es rellenado con materia y energía</a:t>
            </a:r>
            <a:endParaRPr lang="es-ES" sz="1400">
              <a:latin typeface="Arial Rounded MT Bold" pitchFamily="34" charset="0"/>
            </a:endParaRPr>
          </a:p>
        </p:txBody>
      </p:sp>
      <p:sp>
        <p:nvSpPr>
          <p:cNvPr id="14343" name="8 CuadroTexto"/>
          <p:cNvSpPr txBox="1">
            <a:spLocks noChangeArrowheads="1"/>
          </p:cNvSpPr>
          <p:nvPr/>
        </p:nvSpPr>
        <p:spPr bwMode="auto">
          <a:xfrm>
            <a:off x="6429375" y="4643438"/>
            <a:ext cx="2214563" cy="1169987"/>
          </a:xfrm>
          <a:prstGeom prst="rect">
            <a:avLst/>
          </a:prstGeom>
          <a:noFill/>
          <a:ln w="9525">
            <a:noFill/>
            <a:miter lim="800000"/>
            <a:headEnd/>
            <a:tailEnd/>
          </a:ln>
        </p:spPr>
        <p:txBody>
          <a:bodyPr>
            <a:spAutoFit/>
          </a:bodyPr>
          <a:lstStyle/>
          <a:p>
            <a:pPr algn="ctr"/>
            <a:r>
              <a:rPr lang="es-MX" sz="1400">
                <a:latin typeface="Arial Rounded MT Bold" pitchFamily="34" charset="0"/>
              </a:rPr>
              <a:t>Toda esta energía se estabiliza y la materia sub-atómica interactúa para llegar a formar las estrellas y galaxias </a:t>
            </a:r>
            <a:endParaRPr lang="es-ES" sz="1400">
              <a:latin typeface="Arial Rounded MT Bold" pitchFamily="34" charset="0"/>
            </a:endParaRPr>
          </a:p>
        </p:txBody>
      </p:sp>
      <p:sp>
        <p:nvSpPr>
          <p:cNvPr id="10" name="9 CuadroTexto"/>
          <p:cNvSpPr txBox="1"/>
          <p:nvPr/>
        </p:nvSpPr>
        <p:spPr>
          <a:xfrm>
            <a:off x="2571750" y="1000125"/>
            <a:ext cx="3786188" cy="400050"/>
          </a:xfrm>
          <a:prstGeom prst="rect">
            <a:avLst/>
          </a:prstGeom>
          <a:noFill/>
        </p:spPr>
        <p:txBody>
          <a:bodyPr>
            <a:spAutoFit/>
          </a:bodyPr>
          <a:lstStyle/>
          <a:p>
            <a:pPr algn="ctr" fontAlgn="auto">
              <a:spcBef>
                <a:spcPts val="0"/>
              </a:spcBef>
              <a:spcAft>
                <a:spcPts val="0"/>
              </a:spcAft>
              <a:defRPr/>
            </a:pPr>
            <a:r>
              <a:rPr lang="es-MX" sz="2000" b="1" dirty="0">
                <a:solidFill>
                  <a:srgbClr val="FF0000"/>
                </a:solidFill>
                <a:effectLst>
                  <a:outerShdw blurRad="38100" dist="38100" dir="2700000" algn="tl">
                    <a:srgbClr val="000000">
                      <a:alpha val="43137"/>
                    </a:srgbClr>
                  </a:outerShdw>
                </a:effectLst>
                <a:latin typeface="Arial Rounded MT Bold" pitchFamily="34" charset="0"/>
              </a:rPr>
              <a:t>…. DE MANERA GENERAL:</a:t>
            </a:r>
            <a:endParaRPr lang="es-ES" sz="2000" b="1" dirty="0">
              <a:solidFill>
                <a:srgbClr val="FF0000"/>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Rectángulo"/>
          <p:cNvSpPr>
            <a:spLocks noChangeArrowheads="1"/>
          </p:cNvSpPr>
          <p:nvPr/>
        </p:nvSpPr>
        <p:spPr bwMode="auto">
          <a:xfrm>
            <a:off x="857250" y="1785938"/>
            <a:ext cx="7643813" cy="584200"/>
          </a:xfrm>
          <a:prstGeom prst="rect">
            <a:avLst/>
          </a:prstGeom>
          <a:noFill/>
          <a:ln w="9525">
            <a:noFill/>
            <a:miter lim="800000"/>
            <a:headEnd/>
            <a:tailEnd/>
          </a:ln>
        </p:spPr>
        <p:txBody>
          <a:bodyPr>
            <a:spAutoFit/>
          </a:bodyPr>
          <a:lstStyle/>
          <a:p>
            <a:r>
              <a:rPr lang="es-ES" sz="1600">
                <a:latin typeface="Arial Rounded MT Bold" pitchFamily="34" charset="0"/>
              </a:rPr>
              <a:t>El hecho de que las estrellas se estén </a:t>
            </a:r>
            <a:r>
              <a:rPr lang="es-ES" sz="1600">
                <a:solidFill>
                  <a:srgbClr val="FF0000"/>
                </a:solidFill>
                <a:latin typeface="Arial Rounded MT Bold" pitchFamily="34" charset="0"/>
              </a:rPr>
              <a:t>alejando</a:t>
            </a:r>
            <a:r>
              <a:rPr lang="es-ES" sz="1600">
                <a:latin typeface="Arial Rounded MT Bold" pitchFamily="34" charset="0"/>
              </a:rPr>
              <a:t> de nosotros a velocidades fantásticas</a:t>
            </a:r>
          </a:p>
        </p:txBody>
      </p:sp>
      <p:sp>
        <p:nvSpPr>
          <p:cNvPr id="15363" name="2 Rectángulo"/>
          <p:cNvSpPr>
            <a:spLocks noChangeArrowheads="1"/>
          </p:cNvSpPr>
          <p:nvPr/>
        </p:nvSpPr>
        <p:spPr bwMode="auto">
          <a:xfrm>
            <a:off x="857250" y="2643188"/>
            <a:ext cx="7643813" cy="1816100"/>
          </a:xfrm>
          <a:prstGeom prst="rect">
            <a:avLst/>
          </a:prstGeom>
          <a:noFill/>
          <a:ln w="9525">
            <a:noFill/>
            <a:miter lim="800000"/>
            <a:headEnd/>
            <a:tailEnd/>
          </a:ln>
        </p:spPr>
        <p:txBody>
          <a:bodyPr>
            <a:spAutoFit/>
          </a:bodyPr>
          <a:lstStyle/>
          <a:p>
            <a:r>
              <a:rPr lang="es-ES" sz="1600">
                <a:latin typeface="Arial Rounded MT Bold" pitchFamily="34" charset="0"/>
              </a:rPr>
              <a:t>La distribución de los elementos químicos en nuestra galaxia están en correspondencia con la predicción de los elementos pesados en el Big Bang y en las estrellas. Según la teoría, los núcleos elementales de hidrógeno se fusionarían para dar lugar a un nuevo elemento, el helio. Los resultados observados ratifican los cálculos de la predicción: </a:t>
            </a:r>
            <a:r>
              <a:rPr lang="es-ES" sz="1600">
                <a:solidFill>
                  <a:srgbClr val="FF0000"/>
                </a:solidFill>
                <a:latin typeface="Arial Rounded MT Bold" pitchFamily="34" charset="0"/>
              </a:rPr>
              <a:t>la proporción entre el helio y el hidrógeno</a:t>
            </a:r>
            <a:r>
              <a:rPr lang="es-ES" sz="1600">
                <a:latin typeface="Arial Rounded MT Bold" pitchFamily="34" charset="0"/>
              </a:rPr>
              <a:t> en el universo está entre el 25 % del primero y el 75 % de hidrógeno</a:t>
            </a:r>
          </a:p>
        </p:txBody>
      </p:sp>
      <p:sp>
        <p:nvSpPr>
          <p:cNvPr id="15364" name="3 Rectángulo"/>
          <p:cNvSpPr>
            <a:spLocks noChangeArrowheads="1"/>
          </p:cNvSpPr>
          <p:nvPr/>
        </p:nvSpPr>
        <p:spPr bwMode="auto">
          <a:xfrm>
            <a:off x="857250" y="4786313"/>
            <a:ext cx="7661275" cy="830262"/>
          </a:xfrm>
          <a:prstGeom prst="rect">
            <a:avLst/>
          </a:prstGeom>
          <a:noFill/>
          <a:ln w="9525">
            <a:noFill/>
            <a:miter lim="800000"/>
            <a:headEnd/>
            <a:tailEnd/>
          </a:ln>
        </p:spPr>
        <p:txBody>
          <a:bodyPr>
            <a:spAutoFit/>
          </a:bodyPr>
          <a:lstStyle/>
          <a:p>
            <a:r>
              <a:rPr lang="es-ES" sz="1600">
                <a:latin typeface="Arial Rounded MT Bold" pitchFamily="34" charset="0"/>
              </a:rPr>
              <a:t>Los objetos más antiguos del universo tienen una edad que ronda entre los </a:t>
            </a:r>
            <a:r>
              <a:rPr lang="es-ES" sz="1600">
                <a:solidFill>
                  <a:srgbClr val="FF0000"/>
                </a:solidFill>
                <a:latin typeface="Arial Rounded MT Bold" pitchFamily="34" charset="0"/>
              </a:rPr>
              <a:t>10.000 y los 15.000 millones de años</a:t>
            </a:r>
            <a:r>
              <a:rPr lang="es-ES" sz="1600">
                <a:latin typeface="Arial Rounded MT Bold" pitchFamily="34" charset="0"/>
              </a:rPr>
              <a:t>, por lo que ninguno por el momento rebasa la estimación dada para el Big Bang</a:t>
            </a:r>
          </a:p>
        </p:txBody>
      </p:sp>
      <p:sp>
        <p:nvSpPr>
          <p:cNvPr id="5" name="4 CuadroTexto"/>
          <p:cNvSpPr txBox="1"/>
          <p:nvPr/>
        </p:nvSpPr>
        <p:spPr>
          <a:xfrm>
            <a:off x="2571750" y="1000125"/>
            <a:ext cx="3786188" cy="400050"/>
          </a:xfrm>
          <a:prstGeom prst="rect">
            <a:avLst/>
          </a:prstGeom>
          <a:noFill/>
        </p:spPr>
        <p:txBody>
          <a:bodyPr>
            <a:spAutoFit/>
          </a:bodyPr>
          <a:lstStyle/>
          <a:p>
            <a:pPr algn="ctr" fontAlgn="auto">
              <a:spcBef>
                <a:spcPts val="0"/>
              </a:spcBef>
              <a:spcAft>
                <a:spcPts val="0"/>
              </a:spcAft>
              <a:defRPr/>
            </a:pPr>
            <a:r>
              <a:rPr lang="es-MX" sz="2000" b="1" dirty="0">
                <a:solidFill>
                  <a:srgbClr val="FF0000"/>
                </a:solidFill>
                <a:effectLst>
                  <a:outerShdw blurRad="38100" dist="38100" dir="2700000" algn="tl">
                    <a:srgbClr val="000000">
                      <a:alpha val="43137"/>
                    </a:srgbClr>
                  </a:outerShdw>
                </a:effectLst>
                <a:latin typeface="Arial Rounded MT Bold" pitchFamily="34" charset="0"/>
              </a:rPr>
              <a:t>…. EVIDECIAS:</a:t>
            </a:r>
            <a:endParaRPr lang="es-ES" sz="2000" b="1" dirty="0">
              <a:solidFill>
                <a:srgbClr val="FF0000"/>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http://killuminati2012.files.wordpress.com/2009/11/bigbang.jpg"/>
          <p:cNvPicPr>
            <a:picLocks noChangeAspect="1" noChangeArrowheads="1"/>
          </p:cNvPicPr>
          <p:nvPr/>
        </p:nvPicPr>
        <p:blipFill>
          <a:blip r:embed="rId2" cstate="print"/>
          <a:srcRect/>
          <a:stretch>
            <a:fillRect/>
          </a:stretch>
        </p:blipFill>
        <p:spPr bwMode="auto">
          <a:xfrm>
            <a:off x="928688" y="500063"/>
            <a:ext cx="7072312" cy="5942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go2.wordpress.com/?id=725X1342&amp;site=trivalia.wordpress.com&amp;url=http%3A%2F%2Ftrivalia.files.wordpress.com%2F2008%2F09%2Fbigbang2.jpg&amp;sref=http%3A%2F%2Ftrivalia.wordpress.com%2F2008%2F09%2F10%2Fel-big-bang-el-origen-del-universo-y-del-hombre%2F"/>
          <p:cNvPicPr>
            <a:picLocks noChangeAspect="1" noChangeArrowheads="1"/>
          </p:cNvPicPr>
          <p:nvPr/>
        </p:nvPicPr>
        <p:blipFill>
          <a:blip r:embed="rId2"/>
          <a:srcRect/>
          <a:stretch>
            <a:fillRect/>
          </a:stretch>
        </p:blipFill>
        <p:spPr bwMode="auto">
          <a:xfrm>
            <a:off x="1071563" y="357188"/>
            <a:ext cx="6643687" cy="6145212"/>
          </a:xfrm>
          <a:prstGeom prst="rect">
            <a:avLst/>
          </a:prstGeom>
          <a:noFill/>
          <a:ln w="9525">
            <a:noFill/>
            <a:miter lim="800000"/>
            <a:headEnd/>
            <a:tailEnd/>
          </a:ln>
        </p:spPr>
      </p:pic>
      <p:sp>
        <p:nvSpPr>
          <p:cNvPr id="3" name="2 CuadroTexto"/>
          <p:cNvSpPr txBox="1">
            <a:spLocks noChangeArrowheads="1"/>
          </p:cNvSpPr>
          <p:nvPr/>
        </p:nvSpPr>
        <p:spPr bwMode="auto">
          <a:xfrm>
            <a:off x="1331913" y="1125538"/>
            <a:ext cx="2735262" cy="768350"/>
          </a:xfrm>
          <a:prstGeom prst="rect">
            <a:avLst/>
          </a:prstGeom>
          <a:solidFill>
            <a:schemeClr val="bg1"/>
          </a:solidFill>
          <a:ln w="9525">
            <a:noFill/>
            <a:miter lim="800000"/>
            <a:headEnd/>
            <a:tailEnd/>
          </a:ln>
        </p:spPr>
        <p:txBody>
          <a:bodyPr>
            <a:spAutoFit/>
          </a:bodyPr>
          <a:lstStyle/>
          <a:p>
            <a:r>
              <a:rPr lang="es-MX" sz="1100"/>
              <a:t>El Cosmos se expande desde el tamaño de un átomo hasta el tamaño de una piña, en una pequeña fracción de segundo.</a:t>
            </a:r>
          </a:p>
        </p:txBody>
      </p:sp>
      <p:sp>
        <p:nvSpPr>
          <p:cNvPr id="4" name="3 CuadroTexto"/>
          <p:cNvSpPr txBox="1">
            <a:spLocks noChangeArrowheads="1"/>
          </p:cNvSpPr>
          <p:nvPr/>
        </p:nvSpPr>
        <p:spPr bwMode="auto">
          <a:xfrm>
            <a:off x="1331913" y="1125538"/>
            <a:ext cx="2735262" cy="768350"/>
          </a:xfrm>
          <a:prstGeom prst="rect">
            <a:avLst/>
          </a:prstGeom>
          <a:solidFill>
            <a:schemeClr val="bg1"/>
          </a:solidFill>
          <a:ln w="9525">
            <a:noFill/>
            <a:miter lim="800000"/>
            <a:headEnd/>
            <a:tailEnd/>
          </a:ln>
        </p:spPr>
        <p:txBody>
          <a:bodyPr>
            <a:spAutoFit/>
          </a:bodyPr>
          <a:lstStyle/>
          <a:p>
            <a:r>
              <a:rPr lang="es-MX" sz="1100"/>
              <a:t>El universo es visto como una “sopa caliente” de electrones, quarks y otras partículas</a:t>
            </a:r>
          </a:p>
          <a:p>
            <a:endParaRPr lang="es-MX" sz="1100"/>
          </a:p>
        </p:txBody>
      </p:sp>
      <p:sp>
        <p:nvSpPr>
          <p:cNvPr id="5" name="4 CuadroTexto"/>
          <p:cNvSpPr txBox="1">
            <a:spLocks noChangeArrowheads="1"/>
          </p:cNvSpPr>
          <p:nvPr/>
        </p:nvSpPr>
        <p:spPr bwMode="auto">
          <a:xfrm>
            <a:off x="1331913" y="1125538"/>
            <a:ext cx="2735262" cy="768350"/>
          </a:xfrm>
          <a:prstGeom prst="rect">
            <a:avLst/>
          </a:prstGeom>
          <a:solidFill>
            <a:schemeClr val="bg1"/>
          </a:solidFill>
          <a:ln w="9525">
            <a:noFill/>
            <a:miter lim="800000"/>
            <a:headEnd/>
            <a:tailEnd/>
          </a:ln>
        </p:spPr>
        <p:txBody>
          <a:bodyPr>
            <a:spAutoFit/>
          </a:bodyPr>
          <a:lstStyle/>
          <a:p>
            <a:r>
              <a:rPr lang="es-MX" sz="1100"/>
              <a:t>Un enfriamiento rápido permite que los quarks se transformen en protones y neutrones</a:t>
            </a:r>
          </a:p>
          <a:p>
            <a:endParaRPr lang="es-MX" sz="1100"/>
          </a:p>
        </p:txBody>
      </p:sp>
      <p:sp>
        <p:nvSpPr>
          <p:cNvPr id="6" name="5 CuadroTexto"/>
          <p:cNvSpPr txBox="1">
            <a:spLocks noChangeArrowheads="1"/>
          </p:cNvSpPr>
          <p:nvPr/>
        </p:nvSpPr>
        <p:spPr bwMode="auto">
          <a:xfrm>
            <a:off x="1331913" y="1125538"/>
            <a:ext cx="2735262" cy="768350"/>
          </a:xfrm>
          <a:prstGeom prst="rect">
            <a:avLst/>
          </a:prstGeom>
          <a:solidFill>
            <a:schemeClr val="bg1"/>
          </a:solidFill>
          <a:ln w="9525">
            <a:noFill/>
            <a:miter lim="800000"/>
            <a:headEnd/>
            <a:tailEnd/>
          </a:ln>
        </p:spPr>
        <p:txBody>
          <a:bodyPr>
            <a:spAutoFit/>
          </a:bodyPr>
          <a:lstStyle/>
          <a:p>
            <a:r>
              <a:rPr lang="es-MX" sz="1100"/>
              <a:t>Todavía se mantiene muy caliente como para formar átomos</a:t>
            </a:r>
          </a:p>
          <a:p>
            <a:endParaRPr lang="es-MX" sz="1100"/>
          </a:p>
          <a:p>
            <a:endParaRPr lang="es-MX" sz="1100"/>
          </a:p>
        </p:txBody>
      </p:sp>
      <p:sp>
        <p:nvSpPr>
          <p:cNvPr id="7" name="6 CuadroTexto"/>
          <p:cNvSpPr txBox="1">
            <a:spLocks noChangeArrowheads="1"/>
          </p:cNvSpPr>
          <p:nvPr/>
        </p:nvSpPr>
        <p:spPr bwMode="auto">
          <a:xfrm>
            <a:off x="1331913" y="1125538"/>
            <a:ext cx="2735262" cy="768350"/>
          </a:xfrm>
          <a:prstGeom prst="rect">
            <a:avLst/>
          </a:prstGeom>
          <a:solidFill>
            <a:schemeClr val="bg1"/>
          </a:solidFill>
          <a:ln w="9525">
            <a:noFill/>
            <a:miter lim="800000"/>
            <a:headEnd/>
            <a:tailEnd/>
          </a:ln>
        </p:spPr>
        <p:txBody>
          <a:bodyPr>
            <a:spAutoFit/>
          </a:bodyPr>
          <a:lstStyle/>
          <a:p>
            <a:r>
              <a:rPr lang="es-MX" sz="1100"/>
              <a:t>Los electrones se combinan con los protones y neutrones para formar átomos, principalmente de hidrógeno y helio. Empieza a brillar la luz.</a:t>
            </a:r>
          </a:p>
        </p:txBody>
      </p:sp>
      <p:sp>
        <p:nvSpPr>
          <p:cNvPr id="8" name="7 CuadroTexto"/>
          <p:cNvSpPr txBox="1">
            <a:spLocks noChangeArrowheads="1"/>
          </p:cNvSpPr>
          <p:nvPr/>
        </p:nvSpPr>
        <p:spPr bwMode="auto">
          <a:xfrm>
            <a:off x="1331913" y="1125538"/>
            <a:ext cx="2735262" cy="768350"/>
          </a:xfrm>
          <a:prstGeom prst="rect">
            <a:avLst/>
          </a:prstGeom>
          <a:solidFill>
            <a:schemeClr val="bg1"/>
          </a:solidFill>
          <a:ln w="9525">
            <a:noFill/>
            <a:miter lim="800000"/>
            <a:headEnd/>
            <a:tailEnd/>
          </a:ln>
        </p:spPr>
        <p:txBody>
          <a:bodyPr>
            <a:spAutoFit/>
          </a:bodyPr>
          <a:lstStyle/>
          <a:p>
            <a:r>
              <a:rPr lang="es-MX" sz="1100"/>
              <a:t>La gravedad hace que el H y el He coalescan, formando nubes gigantescas que se convertirán en galaxias. Nubes más pequeñas formarán estrellas</a:t>
            </a:r>
          </a:p>
        </p:txBody>
      </p:sp>
      <p:sp>
        <p:nvSpPr>
          <p:cNvPr id="9" name="8 CuadroTexto"/>
          <p:cNvSpPr txBox="1">
            <a:spLocks noChangeArrowheads="1"/>
          </p:cNvSpPr>
          <p:nvPr/>
        </p:nvSpPr>
        <p:spPr bwMode="auto">
          <a:xfrm>
            <a:off x="1331913" y="1125538"/>
            <a:ext cx="2735262" cy="768350"/>
          </a:xfrm>
          <a:prstGeom prst="rect">
            <a:avLst/>
          </a:prstGeom>
          <a:solidFill>
            <a:schemeClr val="bg1"/>
          </a:solidFill>
          <a:ln w="9525">
            <a:noFill/>
            <a:miter lim="800000"/>
            <a:headEnd/>
            <a:tailEnd/>
          </a:ln>
        </p:spPr>
        <p:txBody>
          <a:bodyPr>
            <a:spAutoFit/>
          </a:bodyPr>
          <a:lstStyle/>
          <a:p>
            <a:r>
              <a:rPr lang="es-MX" sz="1100"/>
              <a:t>Se desarrollan las galaxias y las estrellas, llegando a estar constituidas por planetas y nuevas estrellas.</a:t>
            </a:r>
          </a:p>
          <a:p>
            <a:endParaRPr lang="es-MX"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1601"/>
          <p:cNvPicPr>
            <a:picLocks noChangeAspect="1" noChangeArrowheads="1"/>
          </p:cNvPicPr>
          <p:nvPr/>
        </p:nvPicPr>
        <p:blipFill>
          <a:blip r:embed="rId2"/>
          <a:srcRect b="2246"/>
          <a:stretch>
            <a:fillRect/>
          </a:stretch>
        </p:blipFill>
        <p:spPr bwMode="auto">
          <a:xfrm>
            <a:off x="2411413" y="549275"/>
            <a:ext cx="4284662" cy="58324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mpl3d.com/images/prods/Solar/Mercury_System%20gallery_2024-9-13_13-57-38.jpg"/>
          <p:cNvPicPr>
            <a:picLocks noChangeAspect="1" noChangeArrowheads="1"/>
          </p:cNvPicPr>
          <p:nvPr/>
        </p:nvPicPr>
        <p:blipFill>
          <a:blip r:embed="rId2"/>
          <a:srcRect/>
          <a:stretch>
            <a:fillRect/>
          </a:stretch>
        </p:blipFill>
        <p:spPr bwMode="auto">
          <a:xfrm>
            <a:off x="428625" y="428625"/>
            <a:ext cx="8174038" cy="6000750"/>
          </a:xfrm>
          <a:prstGeom prst="rect">
            <a:avLst/>
          </a:prstGeom>
          <a:noFill/>
          <a:ln w="9525">
            <a:noFill/>
            <a:miter lim="800000"/>
            <a:headEnd/>
            <a:tailEnd/>
          </a:ln>
        </p:spPr>
      </p:pic>
      <p:sp>
        <p:nvSpPr>
          <p:cNvPr id="3" name="2 CuadroTexto"/>
          <p:cNvSpPr txBox="1"/>
          <p:nvPr/>
        </p:nvSpPr>
        <p:spPr>
          <a:xfrm>
            <a:off x="4357688" y="1000125"/>
            <a:ext cx="3786187" cy="400050"/>
          </a:xfrm>
          <a:prstGeom prst="rect">
            <a:avLst/>
          </a:prstGeom>
          <a:noFill/>
        </p:spPr>
        <p:txBody>
          <a:bodyPr>
            <a:spAutoFit/>
          </a:bodyPr>
          <a:lstStyle/>
          <a:p>
            <a:pPr algn="ctr" fontAlgn="auto">
              <a:spcBef>
                <a:spcPts val="0"/>
              </a:spcBef>
              <a:spcAft>
                <a:spcPts val="0"/>
              </a:spcAft>
              <a:defRPr/>
            </a:pPr>
            <a:r>
              <a:rPr lang="es-MX" sz="2000" b="1" dirty="0">
                <a:solidFill>
                  <a:schemeClr val="bg1"/>
                </a:solidFill>
                <a:effectLst>
                  <a:outerShdw blurRad="38100" dist="38100" dir="2700000" algn="tl">
                    <a:srgbClr val="000000">
                      <a:alpha val="43137"/>
                    </a:srgbClr>
                  </a:outerShdw>
                </a:effectLst>
                <a:latin typeface="Arial Rounded MT Bold" pitchFamily="34" charset="0"/>
              </a:rPr>
              <a:t>EL SISTEMA SOLAR</a:t>
            </a:r>
            <a:endParaRPr lang="es-ES" sz="2000" b="1"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4" name="3 Flecha derecha"/>
          <p:cNvSpPr/>
          <p:nvPr/>
        </p:nvSpPr>
        <p:spPr>
          <a:xfrm rot="7320362">
            <a:off x="7728744" y="3585369"/>
            <a:ext cx="865187" cy="2825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4" name="Picture 8"/>
          <p:cNvPicPr>
            <a:picLocks noChangeAspect="1" noChangeArrowheads="1"/>
          </p:cNvPicPr>
          <p:nvPr/>
        </p:nvPicPr>
        <p:blipFill>
          <a:blip r:embed="rId2"/>
          <a:srcRect/>
          <a:stretch>
            <a:fillRect/>
          </a:stretch>
        </p:blipFill>
        <p:spPr bwMode="auto">
          <a:xfrm>
            <a:off x="684213" y="692150"/>
            <a:ext cx="3311525" cy="3209925"/>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pic>
        <p:nvPicPr>
          <p:cNvPr id="65545" name="Picture 9"/>
          <p:cNvPicPr>
            <a:picLocks noChangeAspect="1" noChangeArrowheads="1"/>
          </p:cNvPicPr>
          <p:nvPr/>
        </p:nvPicPr>
        <p:blipFill>
          <a:blip r:embed="rId3"/>
          <a:srcRect/>
          <a:stretch>
            <a:fillRect/>
          </a:stretch>
        </p:blipFill>
        <p:spPr bwMode="auto">
          <a:xfrm>
            <a:off x="5076825" y="695325"/>
            <a:ext cx="3279775" cy="3165475"/>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
        <p:nvSpPr>
          <p:cNvPr id="20484" name="Text Box 10"/>
          <p:cNvSpPr txBox="1">
            <a:spLocks noChangeArrowheads="1"/>
          </p:cNvSpPr>
          <p:nvPr/>
        </p:nvSpPr>
        <p:spPr bwMode="auto">
          <a:xfrm>
            <a:off x="1331913" y="4365625"/>
            <a:ext cx="6407150" cy="457200"/>
          </a:xfrm>
          <a:prstGeom prst="rect">
            <a:avLst/>
          </a:prstGeom>
          <a:noFill/>
          <a:ln w="9525">
            <a:noFill/>
            <a:miter lim="800000"/>
            <a:headEnd/>
            <a:tailEnd/>
          </a:ln>
        </p:spPr>
        <p:txBody>
          <a:bodyPr>
            <a:spAutoFit/>
          </a:bodyPr>
          <a:lstStyle/>
          <a:p>
            <a:pPr algn="ctr">
              <a:spcBef>
                <a:spcPct val="50000"/>
              </a:spcBef>
            </a:pPr>
            <a:r>
              <a:rPr lang="es-ES" sz="2400" b="1">
                <a:latin typeface="Arial Rounded MT Bold" pitchFamily="34" charset="0"/>
              </a:rPr>
              <a:t>150,000,000 kilómetros</a:t>
            </a:r>
          </a:p>
        </p:txBody>
      </p:sp>
      <p:sp>
        <p:nvSpPr>
          <p:cNvPr id="20485" name="Text Box 11"/>
          <p:cNvSpPr txBox="1">
            <a:spLocks noChangeArrowheads="1"/>
          </p:cNvSpPr>
          <p:nvPr/>
        </p:nvSpPr>
        <p:spPr bwMode="auto">
          <a:xfrm>
            <a:off x="1476375" y="5084763"/>
            <a:ext cx="6407150" cy="831850"/>
          </a:xfrm>
          <a:prstGeom prst="rect">
            <a:avLst/>
          </a:prstGeom>
          <a:noFill/>
          <a:ln w="9525">
            <a:noFill/>
            <a:miter lim="800000"/>
            <a:headEnd/>
            <a:tailEnd/>
          </a:ln>
        </p:spPr>
        <p:txBody>
          <a:bodyPr>
            <a:spAutoFit/>
          </a:bodyPr>
          <a:lstStyle/>
          <a:p>
            <a:pPr algn="ctr">
              <a:spcBef>
                <a:spcPct val="50000"/>
              </a:spcBef>
            </a:pPr>
            <a:r>
              <a:rPr lang="es-ES" sz="2400" b="1">
                <a:latin typeface="Arial Rounded MT Bold" pitchFamily="34" charset="0"/>
              </a:rPr>
              <a:t>A la distancia entre el Sol y la Tierra se le llama </a:t>
            </a:r>
            <a:r>
              <a:rPr lang="es-ES" sz="2400" b="1" i="1">
                <a:latin typeface="Arial Rounded MT Bold" pitchFamily="34" charset="0"/>
              </a:rPr>
              <a:t>UNIDAD ASTRONÓMICA, UA</a:t>
            </a:r>
          </a:p>
        </p:txBody>
      </p:sp>
      <p:cxnSp>
        <p:nvCxnSpPr>
          <p:cNvPr id="8" name="7 Conector recto de flecha"/>
          <p:cNvCxnSpPr>
            <a:stCxn id="65544" idx="3"/>
            <a:endCxn id="65545" idx="1"/>
          </p:cNvCxnSpPr>
          <p:nvPr/>
        </p:nvCxnSpPr>
        <p:spPr>
          <a:xfrm flipV="1">
            <a:off x="3995738" y="2278063"/>
            <a:ext cx="1081087" cy="19050"/>
          </a:xfrm>
          <a:prstGeom prst="straightConnector1">
            <a:avLst/>
          </a:prstGeom>
          <a:ln w="762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p:cNvPicPr>
            <a:picLocks noChangeAspect="1" noChangeArrowheads="1"/>
          </p:cNvPicPr>
          <p:nvPr/>
        </p:nvPicPr>
        <p:blipFill>
          <a:blip r:embed="rId2"/>
          <a:srcRect/>
          <a:stretch>
            <a:fillRect/>
          </a:stretch>
        </p:blipFill>
        <p:spPr bwMode="auto">
          <a:xfrm>
            <a:off x="2555875" y="620713"/>
            <a:ext cx="3671888" cy="3557587"/>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
        <p:nvSpPr>
          <p:cNvPr id="21507" name="Text Box 5"/>
          <p:cNvSpPr txBox="1">
            <a:spLocks noChangeArrowheads="1"/>
          </p:cNvSpPr>
          <p:nvPr/>
        </p:nvSpPr>
        <p:spPr bwMode="auto">
          <a:xfrm>
            <a:off x="0" y="4941888"/>
            <a:ext cx="9144000" cy="400050"/>
          </a:xfrm>
          <a:prstGeom prst="rect">
            <a:avLst/>
          </a:prstGeom>
          <a:noFill/>
          <a:ln w="9525">
            <a:noFill/>
            <a:miter lim="800000"/>
            <a:headEnd/>
            <a:tailEnd/>
          </a:ln>
        </p:spPr>
        <p:txBody>
          <a:bodyPr>
            <a:spAutoFit/>
          </a:bodyPr>
          <a:lstStyle/>
          <a:p>
            <a:pPr algn="ctr">
              <a:spcBef>
                <a:spcPct val="50000"/>
              </a:spcBef>
            </a:pPr>
            <a:r>
              <a:rPr lang="es-ES" sz="2000" b="1">
                <a:latin typeface="Arial Rounded MT Bold" pitchFamily="34" charset="0"/>
              </a:rPr>
              <a:t>2,200,000,000,000,000,000,000,000,000   toneladas</a:t>
            </a:r>
          </a:p>
        </p:txBody>
      </p:sp>
      <p:sp>
        <p:nvSpPr>
          <p:cNvPr id="64519" name="Text Box 7"/>
          <p:cNvSpPr txBox="1">
            <a:spLocks noChangeArrowheads="1"/>
          </p:cNvSpPr>
          <p:nvPr/>
        </p:nvSpPr>
        <p:spPr bwMode="auto">
          <a:xfrm>
            <a:off x="0" y="5516563"/>
            <a:ext cx="9144000" cy="457200"/>
          </a:xfrm>
          <a:prstGeom prst="rect">
            <a:avLst/>
          </a:prstGeom>
          <a:noFill/>
          <a:ln w="9525">
            <a:noFill/>
            <a:miter lim="800000"/>
            <a:headEnd/>
            <a:tailEnd/>
          </a:ln>
        </p:spPr>
        <p:txBody>
          <a:bodyPr>
            <a:spAutoFit/>
          </a:bodyPr>
          <a:lstStyle/>
          <a:p>
            <a:pPr algn="ctr">
              <a:spcBef>
                <a:spcPct val="50000"/>
              </a:spcBef>
            </a:pPr>
            <a:r>
              <a:rPr lang="es-ES" sz="2400" b="1">
                <a:latin typeface="Arial Rounded MT Bold" pitchFamily="34" charset="0"/>
              </a:rPr>
              <a:t>¿Qué sucederá con medidas aún más grandes?</a:t>
            </a:r>
          </a:p>
        </p:txBody>
      </p:sp>
      <p:sp>
        <p:nvSpPr>
          <p:cNvPr id="21509" name="Text Box 7"/>
          <p:cNvSpPr txBox="1">
            <a:spLocks noChangeArrowheads="1"/>
          </p:cNvSpPr>
          <p:nvPr/>
        </p:nvSpPr>
        <p:spPr bwMode="auto">
          <a:xfrm>
            <a:off x="2700338" y="4437063"/>
            <a:ext cx="3563937" cy="457200"/>
          </a:xfrm>
          <a:prstGeom prst="rect">
            <a:avLst/>
          </a:prstGeom>
          <a:noFill/>
          <a:ln w="9525">
            <a:noFill/>
            <a:miter lim="800000"/>
            <a:headEnd/>
            <a:tailEnd/>
          </a:ln>
        </p:spPr>
        <p:txBody>
          <a:bodyPr>
            <a:spAutoFit/>
          </a:bodyPr>
          <a:lstStyle/>
          <a:p>
            <a:pPr algn="ctr">
              <a:spcBef>
                <a:spcPct val="50000"/>
              </a:spcBef>
            </a:pPr>
            <a:r>
              <a:rPr lang="es-ES" sz="2400" b="1">
                <a:latin typeface="Arial Rounded MT Bold" pitchFamily="34" charset="0"/>
              </a:rPr>
              <a:t>….el Sol pesa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519"/>
                                        </p:tgtEl>
                                        <p:attrNameLst>
                                          <p:attrName>style.visibility</p:attrName>
                                        </p:attrNameLst>
                                      </p:cBhvr>
                                      <p:to>
                                        <p:strVal val="visible"/>
                                      </p:to>
                                    </p:set>
                                    <p:animEffect transition="in" filter="fade">
                                      <p:cBhvr>
                                        <p:cTn id="7" dur="2000"/>
                                        <p:tgtEl>
                                          <p:spTgt spid="645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0" y="404813"/>
            <a:ext cx="9144000" cy="1384300"/>
          </a:xfrm>
          <a:prstGeom prst="rect">
            <a:avLst/>
          </a:prstGeom>
          <a:noFill/>
          <a:ln w="9525">
            <a:noFill/>
            <a:miter lim="800000"/>
            <a:headEnd/>
            <a:tailEnd/>
          </a:ln>
          <a:effectLst/>
        </p:spPr>
        <p:txBody>
          <a:bodyPr>
            <a:spAutoFit/>
          </a:bodyPr>
          <a:lstStyle/>
          <a:p>
            <a:pPr algn="ctr">
              <a:spcBef>
                <a:spcPct val="50000"/>
              </a:spcBef>
              <a:defRPr/>
            </a:pPr>
            <a:r>
              <a:rPr lang="es-ES" sz="2400" b="1" dirty="0">
                <a:latin typeface="Arial Rounded MT Bold" pitchFamily="34" charset="0"/>
              </a:rPr>
              <a:t>Para escribir y designar números aún más grandes, los científicos idearon un sistema llamado:</a:t>
            </a:r>
          </a:p>
          <a:p>
            <a:pPr algn="ctr">
              <a:spcBef>
                <a:spcPct val="50000"/>
              </a:spcBef>
              <a:defRPr/>
            </a:pPr>
            <a:r>
              <a:rPr lang="es-ES" sz="2400" b="1" dirty="0">
                <a:solidFill>
                  <a:srgbClr val="C00000"/>
                </a:solidFill>
                <a:effectLst>
                  <a:outerShdw blurRad="38100" dist="38100" dir="2700000" algn="tl">
                    <a:srgbClr val="000000">
                      <a:alpha val="43137"/>
                    </a:srgbClr>
                  </a:outerShdw>
                </a:effectLst>
                <a:latin typeface="Arial Rounded MT Bold" pitchFamily="34" charset="0"/>
              </a:rPr>
              <a:t>NOTACIÓN CIENTÍFICA</a:t>
            </a:r>
          </a:p>
        </p:txBody>
      </p:sp>
      <p:pic>
        <p:nvPicPr>
          <p:cNvPr id="22531" name="Picture 3"/>
          <p:cNvPicPr>
            <a:picLocks noChangeAspect="1" noChangeArrowheads="1"/>
          </p:cNvPicPr>
          <p:nvPr/>
        </p:nvPicPr>
        <p:blipFill>
          <a:blip r:embed="rId2"/>
          <a:srcRect/>
          <a:stretch>
            <a:fillRect/>
          </a:stretch>
        </p:blipFill>
        <p:spPr bwMode="auto">
          <a:xfrm>
            <a:off x="539750" y="1989138"/>
            <a:ext cx="1866900" cy="1808162"/>
          </a:xfrm>
          <a:prstGeom prst="rect">
            <a:avLst/>
          </a:prstGeom>
          <a:noFill/>
          <a:ln w="9525">
            <a:noFill/>
            <a:miter lim="800000"/>
            <a:headEnd/>
            <a:tailEnd/>
          </a:ln>
        </p:spPr>
      </p:pic>
      <p:pic>
        <p:nvPicPr>
          <p:cNvPr id="22532" name="Picture 4"/>
          <p:cNvPicPr>
            <a:picLocks noChangeAspect="1" noChangeArrowheads="1"/>
          </p:cNvPicPr>
          <p:nvPr/>
        </p:nvPicPr>
        <p:blipFill>
          <a:blip r:embed="rId3"/>
          <a:srcRect/>
          <a:stretch>
            <a:fillRect/>
          </a:stretch>
        </p:blipFill>
        <p:spPr bwMode="auto">
          <a:xfrm>
            <a:off x="2339975" y="1989138"/>
            <a:ext cx="1865313" cy="1800225"/>
          </a:xfrm>
          <a:prstGeom prst="rect">
            <a:avLst/>
          </a:prstGeom>
          <a:noFill/>
          <a:ln w="9525">
            <a:noFill/>
            <a:miter lim="800000"/>
            <a:headEnd/>
            <a:tailEnd/>
          </a:ln>
        </p:spPr>
      </p:pic>
      <p:sp>
        <p:nvSpPr>
          <p:cNvPr id="63493" name="Text Box 5"/>
          <p:cNvSpPr txBox="1">
            <a:spLocks noChangeArrowheads="1"/>
          </p:cNvSpPr>
          <p:nvPr/>
        </p:nvSpPr>
        <p:spPr bwMode="auto">
          <a:xfrm>
            <a:off x="0" y="3860800"/>
            <a:ext cx="4895850" cy="457200"/>
          </a:xfrm>
          <a:prstGeom prst="rect">
            <a:avLst/>
          </a:prstGeom>
          <a:noFill/>
          <a:ln w="9525">
            <a:noFill/>
            <a:miter lim="800000"/>
            <a:headEnd/>
            <a:tailEnd/>
          </a:ln>
          <a:effectLst/>
        </p:spPr>
        <p:txBody>
          <a:bodyPr>
            <a:spAutoFit/>
          </a:bodyPr>
          <a:lstStyle/>
          <a:p>
            <a:pPr algn="ctr">
              <a:spcBef>
                <a:spcPct val="50000"/>
              </a:spcBef>
              <a:defRPr/>
            </a:pPr>
            <a:r>
              <a:rPr lang="es-ES" sz="2400" b="1" dirty="0">
                <a:effectLst>
                  <a:outerShdw blurRad="38100" dist="38100" dir="2700000" algn="tl">
                    <a:srgbClr val="000000"/>
                  </a:outerShdw>
                </a:effectLst>
                <a:latin typeface="Arial Rounded MT Bold" pitchFamily="34" charset="0"/>
              </a:rPr>
              <a:t>150,000,000 kilómetros</a:t>
            </a:r>
          </a:p>
        </p:txBody>
      </p:sp>
      <p:sp>
        <p:nvSpPr>
          <p:cNvPr id="63494" name="Text Box 6"/>
          <p:cNvSpPr txBox="1">
            <a:spLocks noChangeArrowheads="1"/>
          </p:cNvSpPr>
          <p:nvPr/>
        </p:nvSpPr>
        <p:spPr bwMode="auto">
          <a:xfrm>
            <a:off x="576263" y="4219575"/>
            <a:ext cx="3779837" cy="701675"/>
          </a:xfrm>
          <a:prstGeom prst="rect">
            <a:avLst/>
          </a:prstGeom>
          <a:noFill/>
          <a:ln w="9525">
            <a:noFill/>
            <a:miter lim="800000"/>
            <a:headEnd/>
            <a:tailEnd/>
          </a:ln>
          <a:effectLst/>
        </p:spPr>
        <p:txBody>
          <a:bodyPr>
            <a:spAutoFit/>
          </a:bodyPr>
          <a:lstStyle/>
          <a:p>
            <a:pPr algn="ctr">
              <a:spcBef>
                <a:spcPct val="50000"/>
              </a:spcBef>
              <a:defRPr/>
            </a:pPr>
            <a:r>
              <a:rPr lang="es-ES" sz="2000" b="1" dirty="0">
                <a:effectLst>
                  <a:outerShdw blurRad="38100" dist="38100" dir="2700000" algn="tl">
                    <a:srgbClr val="000000"/>
                  </a:outerShdw>
                </a:effectLst>
                <a:latin typeface="Arial Rounded MT Bold" pitchFamily="34" charset="0"/>
              </a:rPr>
              <a:t>Consideremos la distancia entre el Sol y la Tierra</a:t>
            </a:r>
          </a:p>
        </p:txBody>
      </p:sp>
      <p:sp>
        <p:nvSpPr>
          <p:cNvPr id="22535" name="Text Box 7"/>
          <p:cNvSpPr txBox="1">
            <a:spLocks noChangeArrowheads="1"/>
          </p:cNvSpPr>
          <p:nvPr/>
        </p:nvSpPr>
        <p:spPr bwMode="auto">
          <a:xfrm>
            <a:off x="4500563" y="2276475"/>
            <a:ext cx="3779837" cy="1311275"/>
          </a:xfrm>
          <a:prstGeom prst="rect">
            <a:avLst/>
          </a:prstGeom>
          <a:noFill/>
          <a:ln w="9525">
            <a:noFill/>
            <a:miter lim="800000"/>
            <a:headEnd/>
            <a:tailEnd/>
          </a:ln>
        </p:spPr>
        <p:txBody>
          <a:bodyPr>
            <a:spAutoFit/>
          </a:bodyPr>
          <a:lstStyle/>
          <a:p>
            <a:pPr algn="ctr">
              <a:spcBef>
                <a:spcPct val="50000"/>
              </a:spcBef>
            </a:pPr>
            <a:r>
              <a:rPr lang="es-ES" sz="2000" b="1">
                <a:latin typeface="Arial Rounded MT Bold" pitchFamily="34" charset="0"/>
              </a:rPr>
              <a:t>La notación científica consiste en escribir los grandes números utilizando potencias de 10.</a:t>
            </a:r>
          </a:p>
        </p:txBody>
      </p:sp>
      <p:sp>
        <p:nvSpPr>
          <p:cNvPr id="22536" name="AutoShape 8"/>
          <p:cNvSpPr>
            <a:spLocks noChangeArrowheads="1"/>
          </p:cNvSpPr>
          <p:nvPr/>
        </p:nvSpPr>
        <p:spPr bwMode="auto">
          <a:xfrm rot="5400000">
            <a:off x="1688306" y="5080794"/>
            <a:ext cx="1000125" cy="992188"/>
          </a:xfrm>
          <a:custGeom>
            <a:avLst/>
            <a:gdLst>
              <a:gd name="T0" fmla="*/ 1545177379 w 21600"/>
              <a:gd name="T1" fmla="*/ 0 h 21600"/>
              <a:gd name="T2" fmla="*/ 946105684 w 21600"/>
              <a:gd name="T3" fmla="*/ 689982208 h 21600"/>
              <a:gd name="T4" fmla="*/ 0 w 21600"/>
              <a:gd name="T5" fmla="*/ 1901014170 h 21600"/>
              <a:gd name="T6" fmla="*/ 850810104 w 21600"/>
              <a:gd name="T7" fmla="*/ 2093499849 h 21600"/>
              <a:gd name="T8" fmla="*/ 1701620209 w 21600"/>
              <a:gd name="T9" fmla="*/ 1481538605 h 21600"/>
              <a:gd name="T10" fmla="*/ 2144149432 w 21600"/>
              <a:gd name="T11" fmla="*/ 689982208 h 21600"/>
              <a:gd name="T12" fmla="*/ 17694720 60000 65536"/>
              <a:gd name="T13" fmla="*/ 11796480 60000 65536"/>
              <a:gd name="T14" fmla="*/ 11796480 60000 65536"/>
              <a:gd name="T15" fmla="*/ 5898240 60000 65536"/>
              <a:gd name="T16" fmla="*/ 0 60000 65536"/>
              <a:gd name="T17" fmla="*/ 0 60000 65536"/>
              <a:gd name="T18" fmla="*/ 0 w 21600"/>
              <a:gd name="T19" fmla="*/ 17627 h 21600"/>
              <a:gd name="T20" fmla="*/ 17142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566" y="0"/>
                </a:moveTo>
                <a:lnTo>
                  <a:pt x="9531" y="7119"/>
                </a:lnTo>
                <a:lnTo>
                  <a:pt x="13989" y="7119"/>
                </a:lnTo>
                <a:lnTo>
                  <a:pt x="13989" y="17627"/>
                </a:lnTo>
                <a:lnTo>
                  <a:pt x="0" y="17627"/>
                </a:lnTo>
                <a:lnTo>
                  <a:pt x="0" y="21600"/>
                </a:lnTo>
                <a:lnTo>
                  <a:pt x="17142" y="21600"/>
                </a:lnTo>
                <a:lnTo>
                  <a:pt x="17142" y="7119"/>
                </a:lnTo>
                <a:lnTo>
                  <a:pt x="21600" y="7119"/>
                </a:lnTo>
                <a:close/>
              </a:path>
            </a:pathLst>
          </a:custGeom>
          <a:solidFill>
            <a:schemeClr val="accent2"/>
          </a:solidFill>
          <a:ln w="9525">
            <a:noFill/>
            <a:miter lim="800000"/>
            <a:headEnd/>
            <a:tailEnd/>
          </a:ln>
        </p:spPr>
        <p:txBody>
          <a:bodyPr wrap="none" anchor="ctr"/>
          <a:lstStyle/>
          <a:p>
            <a:endParaRPr lang="es-MX"/>
          </a:p>
        </p:txBody>
      </p:sp>
      <p:sp>
        <p:nvSpPr>
          <p:cNvPr id="63497" name="Text Box 9"/>
          <p:cNvSpPr txBox="1">
            <a:spLocks noChangeArrowheads="1"/>
          </p:cNvSpPr>
          <p:nvPr/>
        </p:nvSpPr>
        <p:spPr bwMode="auto">
          <a:xfrm>
            <a:off x="2987675" y="5157788"/>
            <a:ext cx="5545138" cy="1200150"/>
          </a:xfrm>
          <a:prstGeom prst="rect">
            <a:avLst/>
          </a:prstGeom>
          <a:solidFill>
            <a:schemeClr val="accent2">
              <a:lumMod val="20000"/>
              <a:lumOff val="80000"/>
            </a:schemeClr>
          </a:solidFill>
          <a:ln w="38100">
            <a:solidFill>
              <a:schemeClr val="accent2"/>
            </a:solidFill>
            <a:miter lim="800000"/>
            <a:headEnd/>
            <a:tailEnd/>
          </a:ln>
          <a:effectLst/>
        </p:spPr>
        <p:txBody>
          <a:bodyPr>
            <a:spAutoFit/>
          </a:bodyPr>
          <a:lstStyle/>
          <a:p>
            <a:pPr algn="ctr">
              <a:spcBef>
                <a:spcPct val="50000"/>
              </a:spcBef>
              <a:defRPr/>
            </a:pPr>
            <a:r>
              <a:rPr lang="es-ES" b="1" dirty="0">
                <a:latin typeface="Arial Rounded MT Bold" pitchFamily="34" charset="0"/>
              </a:rPr>
              <a:t>Para escribirlo en notación científica se debe expresar el número como el producto de un número igual o mayor que 1, pero menor que 10, multiplicado por una potencia de 10.</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755650" y="1268413"/>
            <a:ext cx="7559675" cy="923925"/>
          </a:xfrm>
          <a:prstGeom prst="rect">
            <a:avLst/>
          </a:prstGeom>
          <a:solidFill>
            <a:schemeClr val="accent2">
              <a:lumMod val="20000"/>
              <a:lumOff val="80000"/>
            </a:schemeClr>
          </a:solidFill>
          <a:ln w="38100">
            <a:solidFill>
              <a:schemeClr val="accent2"/>
            </a:solidFill>
            <a:miter lim="800000"/>
            <a:headEnd/>
            <a:tailEnd/>
          </a:ln>
          <a:effectLst/>
        </p:spPr>
        <p:txBody>
          <a:bodyPr>
            <a:spAutoFit/>
          </a:bodyPr>
          <a:lstStyle/>
          <a:p>
            <a:pPr algn="ctr">
              <a:spcBef>
                <a:spcPct val="50000"/>
              </a:spcBef>
              <a:defRPr/>
            </a:pPr>
            <a:r>
              <a:rPr lang="es-ES" b="1" dirty="0">
                <a:latin typeface="Georgia" pitchFamily="18" charset="0"/>
              </a:rPr>
              <a:t>Para escribirlo en notación científica se debe expresar el número como el producto de un número igual o mayor que 1, pero menor que 10, multiplicado por una potencia de 10.</a:t>
            </a:r>
          </a:p>
        </p:txBody>
      </p:sp>
      <p:sp>
        <p:nvSpPr>
          <p:cNvPr id="74755" name="Text Box 3"/>
          <p:cNvSpPr txBox="1">
            <a:spLocks noChangeArrowheads="1"/>
          </p:cNvSpPr>
          <p:nvPr/>
        </p:nvSpPr>
        <p:spPr bwMode="auto">
          <a:xfrm>
            <a:off x="107950" y="2708275"/>
            <a:ext cx="8496300" cy="641350"/>
          </a:xfrm>
          <a:prstGeom prst="rect">
            <a:avLst/>
          </a:prstGeom>
          <a:noFill/>
          <a:ln w="9525">
            <a:noFill/>
            <a:miter lim="800000"/>
            <a:headEnd/>
            <a:tailEnd/>
          </a:ln>
          <a:effectLst/>
        </p:spPr>
        <p:txBody>
          <a:bodyPr>
            <a:spAutoFit/>
          </a:bodyPr>
          <a:lstStyle/>
          <a:p>
            <a:pPr algn="ctr">
              <a:spcBef>
                <a:spcPct val="50000"/>
              </a:spcBef>
              <a:defRPr/>
            </a:pPr>
            <a:r>
              <a:rPr lang="es-ES" sz="3600" b="1" dirty="0">
                <a:solidFill>
                  <a:srgbClr val="C00000"/>
                </a:solidFill>
                <a:effectLst>
                  <a:outerShdw blurRad="38100" dist="38100" dir="2700000" algn="tl">
                    <a:srgbClr val="000000"/>
                  </a:outerShdw>
                </a:effectLst>
                <a:latin typeface="Georgia" pitchFamily="18" charset="0"/>
              </a:rPr>
              <a:t>150,000,000 kilómetros</a:t>
            </a:r>
          </a:p>
        </p:txBody>
      </p:sp>
      <p:sp>
        <p:nvSpPr>
          <p:cNvPr id="74756" name="Text Box 4"/>
          <p:cNvSpPr txBox="1">
            <a:spLocks noChangeArrowheads="1"/>
          </p:cNvSpPr>
          <p:nvPr/>
        </p:nvSpPr>
        <p:spPr bwMode="auto">
          <a:xfrm>
            <a:off x="107950" y="3268663"/>
            <a:ext cx="8496300" cy="519112"/>
          </a:xfrm>
          <a:prstGeom prst="rect">
            <a:avLst/>
          </a:prstGeom>
          <a:noFill/>
          <a:ln w="9525">
            <a:noFill/>
            <a:miter lim="800000"/>
            <a:headEnd/>
            <a:tailEnd/>
          </a:ln>
          <a:effectLst/>
        </p:spPr>
        <p:txBody>
          <a:bodyPr>
            <a:spAutoFit/>
          </a:bodyPr>
          <a:lstStyle/>
          <a:p>
            <a:pPr algn="ctr">
              <a:spcBef>
                <a:spcPct val="50000"/>
              </a:spcBef>
              <a:defRPr/>
            </a:pPr>
            <a:r>
              <a:rPr lang="es-ES" sz="2800" b="1">
                <a:solidFill>
                  <a:srgbClr val="C00000"/>
                </a:solidFill>
                <a:effectLst>
                  <a:outerShdw blurRad="38100" dist="38100" dir="2700000" algn="tl">
                    <a:srgbClr val="000000"/>
                  </a:outerShdw>
                </a:effectLst>
                <a:latin typeface="Georgia" pitchFamily="18" charset="0"/>
              </a:rPr>
              <a:t>= 1.5 x 10 x 10 x 10 x 10 x 10 x 10 x 10 x 10</a:t>
            </a:r>
          </a:p>
        </p:txBody>
      </p:sp>
      <p:sp>
        <p:nvSpPr>
          <p:cNvPr id="23557" name="Oval 5"/>
          <p:cNvSpPr>
            <a:spLocks noChangeArrowheads="1"/>
          </p:cNvSpPr>
          <p:nvPr/>
        </p:nvSpPr>
        <p:spPr bwMode="auto">
          <a:xfrm>
            <a:off x="1908175" y="3284538"/>
            <a:ext cx="504825" cy="504825"/>
          </a:xfrm>
          <a:prstGeom prst="ellipse">
            <a:avLst/>
          </a:prstGeom>
          <a:noFill/>
          <a:ln w="57150">
            <a:solidFill>
              <a:schemeClr val="tx1"/>
            </a:solidFill>
            <a:round/>
            <a:headEnd/>
            <a:tailEnd/>
          </a:ln>
        </p:spPr>
        <p:txBody>
          <a:bodyPr wrap="none" anchor="ctr"/>
          <a:lstStyle/>
          <a:p>
            <a:endParaRPr lang="es-MX">
              <a:solidFill>
                <a:srgbClr val="C00000"/>
              </a:solidFill>
            </a:endParaRPr>
          </a:p>
        </p:txBody>
      </p:sp>
      <p:sp>
        <p:nvSpPr>
          <p:cNvPr id="23558" name="Oval 6"/>
          <p:cNvSpPr>
            <a:spLocks noChangeArrowheads="1"/>
          </p:cNvSpPr>
          <p:nvPr/>
        </p:nvSpPr>
        <p:spPr bwMode="auto">
          <a:xfrm>
            <a:off x="2700338" y="3284538"/>
            <a:ext cx="504825" cy="504825"/>
          </a:xfrm>
          <a:prstGeom prst="ellipse">
            <a:avLst/>
          </a:prstGeom>
          <a:noFill/>
          <a:ln w="57150">
            <a:solidFill>
              <a:schemeClr val="tx1"/>
            </a:solidFill>
            <a:round/>
            <a:headEnd/>
            <a:tailEnd/>
          </a:ln>
        </p:spPr>
        <p:txBody>
          <a:bodyPr wrap="none" anchor="ctr"/>
          <a:lstStyle/>
          <a:p>
            <a:endParaRPr lang="es-MX">
              <a:solidFill>
                <a:srgbClr val="C00000"/>
              </a:solidFill>
            </a:endParaRPr>
          </a:p>
        </p:txBody>
      </p:sp>
      <p:sp>
        <p:nvSpPr>
          <p:cNvPr id="23559" name="Oval 7"/>
          <p:cNvSpPr>
            <a:spLocks noChangeArrowheads="1"/>
          </p:cNvSpPr>
          <p:nvPr/>
        </p:nvSpPr>
        <p:spPr bwMode="auto">
          <a:xfrm>
            <a:off x="3492500" y="3284538"/>
            <a:ext cx="504825" cy="504825"/>
          </a:xfrm>
          <a:prstGeom prst="ellipse">
            <a:avLst/>
          </a:prstGeom>
          <a:noFill/>
          <a:ln w="57150">
            <a:solidFill>
              <a:schemeClr val="tx1"/>
            </a:solidFill>
            <a:round/>
            <a:headEnd/>
            <a:tailEnd/>
          </a:ln>
        </p:spPr>
        <p:txBody>
          <a:bodyPr wrap="none" anchor="ctr"/>
          <a:lstStyle/>
          <a:p>
            <a:endParaRPr lang="es-MX">
              <a:solidFill>
                <a:srgbClr val="C00000"/>
              </a:solidFill>
            </a:endParaRPr>
          </a:p>
        </p:txBody>
      </p:sp>
      <p:sp>
        <p:nvSpPr>
          <p:cNvPr id="23560" name="Oval 8"/>
          <p:cNvSpPr>
            <a:spLocks noChangeArrowheads="1"/>
          </p:cNvSpPr>
          <p:nvPr/>
        </p:nvSpPr>
        <p:spPr bwMode="auto">
          <a:xfrm>
            <a:off x="4284663" y="3284538"/>
            <a:ext cx="504825" cy="504825"/>
          </a:xfrm>
          <a:prstGeom prst="ellipse">
            <a:avLst/>
          </a:prstGeom>
          <a:noFill/>
          <a:ln w="57150">
            <a:solidFill>
              <a:schemeClr val="tx1"/>
            </a:solidFill>
            <a:round/>
            <a:headEnd/>
            <a:tailEnd/>
          </a:ln>
        </p:spPr>
        <p:txBody>
          <a:bodyPr wrap="none" anchor="ctr"/>
          <a:lstStyle/>
          <a:p>
            <a:endParaRPr lang="es-MX">
              <a:solidFill>
                <a:srgbClr val="C00000"/>
              </a:solidFill>
            </a:endParaRPr>
          </a:p>
        </p:txBody>
      </p:sp>
      <p:sp>
        <p:nvSpPr>
          <p:cNvPr id="23561" name="Oval 9"/>
          <p:cNvSpPr>
            <a:spLocks noChangeArrowheads="1"/>
          </p:cNvSpPr>
          <p:nvPr/>
        </p:nvSpPr>
        <p:spPr bwMode="auto">
          <a:xfrm>
            <a:off x="5148263" y="3284538"/>
            <a:ext cx="504825" cy="504825"/>
          </a:xfrm>
          <a:prstGeom prst="ellipse">
            <a:avLst/>
          </a:prstGeom>
          <a:noFill/>
          <a:ln w="57150">
            <a:solidFill>
              <a:schemeClr val="tx1"/>
            </a:solidFill>
            <a:round/>
            <a:headEnd/>
            <a:tailEnd/>
          </a:ln>
        </p:spPr>
        <p:txBody>
          <a:bodyPr wrap="none" anchor="ctr"/>
          <a:lstStyle/>
          <a:p>
            <a:endParaRPr lang="es-MX">
              <a:solidFill>
                <a:srgbClr val="C00000"/>
              </a:solidFill>
            </a:endParaRPr>
          </a:p>
        </p:txBody>
      </p:sp>
      <p:sp>
        <p:nvSpPr>
          <p:cNvPr id="23562" name="Oval 10"/>
          <p:cNvSpPr>
            <a:spLocks noChangeArrowheads="1"/>
          </p:cNvSpPr>
          <p:nvPr/>
        </p:nvSpPr>
        <p:spPr bwMode="auto">
          <a:xfrm>
            <a:off x="5940425" y="3284538"/>
            <a:ext cx="504825" cy="504825"/>
          </a:xfrm>
          <a:prstGeom prst="ellipse">
            <a:avLst/>
          </a:prstGeom>
          <a:noFill/>
          <a:ln w="57150">
            <a:solidFill>
              <a:schemeClr val="tx1"/>
            </a:solidFill>
            <a:round/>
            <a:headEnd/>
            <a:tailEnd/>
          </a:ln>
        </p:spPr>
        <p:txBody>
          <a:bodyPr wrap="none" anchor="ctr"/>
          <a:lstStyle/>
          <a:p>
            <a:endParaRPr lang="es-MX">
              <a:solidFill>
                <a:srgbClr val="C00000"/>
              </a:solidFill>
            </a:endParaRPr>
          </a:p>
        </p:txBody>
      </p:sp>
      <p:sp>
        <p:nvSpPr>
          <p:cNvPr id="23563" name="Oval 11"/>
          <p:cNvSpPr>
            <a:spLocks noChangeArrowheads="1"/>
          </p:cNvSpPr>
          <p:nvPr/>
        </p:nvSpPr>
        <p:spPr bwMode="auto">
          <a:xfrm>
            <a:off x="6732588" y="3284538"/>
            <a:ext cx="504825" cy="504825"/>
          </a:xfrm>
          <a:prstGeom prst="ellipse">
            <a:avLst/>
          </a:prstGeom>
          <a:noFill/>
          <a:ln w="57150">
            <a:solidFill>
              <a:schemeClr val="tx1"/>
            </a:solidFill>
            <a:round/>
            <a:headEnd/>
            <a:tailEnd/>
          </a:ln>
        </p:spPr>
        <p:txBody>
          <a:bodyPr wrap="none" anchor="ctr"/>
          <a:lstStyle/>
          <a:p>
            <a:endParaRPr lang="es-MX">
              <a:solidFill>
                <a:srgbClr val="C00000"/>
              </a:solidFill>
            </a:endParaRPr>
          </a:p>
        </p:txBody>
      </p:sp>
      <p:sp>
        <p:nvSpPr>
          <p:cNvPr id="23564" name="Oval 12"/>
          <p:cNvSpPr>
            <a:spLocks noChangeArrowheads="1"/>
          </p:cNvSpPr>
          <p:nvPr/>
        </p:nvSpPr>
        <p:spPr bwMode="auto">
          <a:xfrm>
            <a:off x="7596188" y="3284538"/>
            <a:ext cx="504825" cy="504825"/>
          </a:xfrm>
          <a:prstGeom prst="ellipse">
            <a:avLst/>
          </a:prstGeom>
          <a:noFill/>
          <a:ln w="57150">
            <a:solidFill>
              <a:schemeClr val="tx1"/>
            </a:solidFill>
            <a:round/>
            <a:headEnd/>
            <a:tailEnd/>
          </a:ln>
        </p:spPr>
        <p:txBody>
          <a:bodyPr wrap="none" anchor="ctr"/>
          <a:lstStyle/>
          <a:p>
            <a:endParaRPr lang="es-MX">
              <a:solidFill>
                <a:srgbClr val="C00000"/>
              </a:solidFill>
            </a:endParaRPr>
          </a:p>
        </p:txBody>
      </p:sp>
      <p:sp>
        <p:nvSpPr>
          <p:cNvPr id="74765" name="Text Box 13"/>
          <p:cNvSpPr txBox="1">
            <a:spLocks noChangeArrowheads="1"/>
          </p:cNvSpPr>
          <p:nvPr/>
        </p:nvSpPr>
        <p:spPr bwMode="auto">
          <a:xfrm>
            <a:off x="1908175" y="3690938"/>
            <a:ext cx="539750" cy="457200"/>
          </a:xfrm>
          <a:prstGeom prst="rect">
            <a:avLst/>
          </a:prstGeom>
          <a:noFill/>
          <a:ln w="9525">
            <a:noFill/>
            <a:miter lim="800000"/>
            <a:headEnd/>
            <a:tailEnd/>
          </a:ln>
          <a:effectLst/>
        </p:spPr>
        <p:txBody>
          <a:bodyPr>
            <a:spAutoFit/>
          </a:bodyPr>
          <a:lstStyle/>
          <a:p>
            <a:pPr algn="ctr">
              <a:spcBef>
                <a:spcPct val="50000"/>
              </a:spcBef>
              <a:defRPr/>
            </a:pPr>
            <a:r>
              <a:rPr lang="es-ES" sz="2400" b="1" i="1">
                <a:solidFill>
                  <a:srgbClr val="C00000"/>
                </a:solidFill>
                <a:effectLst>
                  <a:outerShdw blurRad="38100" dist="38100" dir="2700000" algn="tl">
                    <a:srgbClr val="000000"/>
                  </a:outerShdw>
                </a:effectLst>
                <a:latin typeface="Georgia" pitchFamily="18" charset="0"/>
              </a:rPr>
              <a:t>1</a:t>
            </a:r>
          </a:p>
        </p:txBody>
      </p:sp>
      <p:sp>
        <p:nvSpPr>
          <p:cNvPr id="74767" name="Text Box 15"/>
          <p:cNvSpPr txBox="1">
            <a:spLocks noChangeArrowheads="1"/>
          </p:cNvSpPr>
          <p:nvPr/>
        </p:nvSpPr>
        <p:spPr bwMode="auto">
          <a:xfrm>
            <a:off x="2700338" y="3716338"/>
            <a:ext cx="539750" cy="457200"/>
          </a:xfrm>
          <a:prstGeom prst="rect">
            <a:avLst/>
          </a:prstGeom>
          <a:noFill/>
          <a:ln w="9525">
            <a:noFill/>
            <a:miter lim="800000"/>
            <a:headEnd/>
            <a:tailEnd/>
          </a:ln>
          <a:effectLst/>
        </p:spPr>
        <p:txBody>
          <a:bodyPr>
            <a:spAutoFit/>
          </a:bodyPr>
          <a:lstStyle/>
          <a:p>
            <a:pPr algn="ctr">
              <a:spcBef>
                <a:spcPct val="50000"/>
              </a:spcBef>
              <a:defRPr/>
            </a:pPr>
            <a:r>
              <a:rPr lang="es-ES" sz="2400" b="1" i="1">
                <a:solidFill>
                  <a:srgbClr val="C00000"/>
                </a:solidFill>
                <a:effectLst>
                  <a:outerShdw blurRad="38100" dist="38100" dir="2700000" algn="tl">
                    <a:srgbClr val="000000"/>
                  </a:outerShdw>
                </a:effectLst>
                <a:latin typeface="Georgia" pitchFamily="18" charset="0"/>
              </a:rPr>
              <a:t>2</a:t>
            </a:r>
          </a:p>
        </p:txBody>
      </p:sp>
      <p:sp>
        <p:nvSpPr>
          <p:cNvPr id="74768" name="Text Box 16"/>
          <p:cNvSpPr txBox="1">
            <a:spLocks noChangeArrowheads="1"/>
          </p:cNvSpPr>
          <p:nvPr/>
        </p:nvSpPr>
        <p:spPr bwMode="auto">
          <a:xfrm>
            <a:off x="3492500" y="3690938"/>
            <a:ext cx="539750" cy="457200"/>
          </a:xfrm>
          <a:prstGeom prst="rect">
            <a:avLst/>
          </a:prstGeom>
          <a:noFill/>
          <a:ln w="9525">
            <a:noFill/>
            <a:miter lim="800000"/>
            <a:headEnd/>
            <a:tailEnd/>
          </a:ln>
          <a:effectLst/>
        </p:spPr>
        <p:txBody>
          <a:bodyPr>
            <a:spAutoFit/>
          </a:bodyPr>
          <a:lstStyle/>
          <a:p>
            <a:pPr algn="ctr">
              <a:spcBef>
                <a:spcPct val="50000"/>
              </a:spcBef>
              <a:defRPr/>
            </a:pPr>
            <a:r>
              <a:rPr lang="es-ES" sz="2400" b="1" i="1">
                <a:solidFill>
                  <a:srgbClr val="C00000"/>
                </a:solidFill>
                <a:effectLst>
                  <a:outerShdw blurRad="38100" dist="38100" dir="2700000" algn="tl">
                    <a:srgbClr val="000000"/>
                  </a:outerShdw>
                </a:effectLst>
                <a:latin typeface="Georgia" pitchFamily="18" charset="0"/>
              </a:rPr>
              <a:t>3</a:t>
            </a:r>
          </a:p>
        </p:txBody>
      </p:sp>
      <p:sp>
        <p:nvSpPr>
          <p:cNvPr id="74769" name="Text Box 17"/>
          <p:cNvSpPr txBox="1">
            <a:spLocks noChangeArrowheads="1"/>
          </p:cNvSpPr>
          <p:nvPr/>
        </p:nvSpPr>
        <p:spPr bwMode="auto">
          <a:xfrm>
            <a:off x="4284663" y="3690938"/>
            <a:ext cx="539750" cy="457200"/>
          </a:xfrm>
          <a:prstGeom prst="rect">
            <a:avLst/>
          </a:prstGeom>
          <a:noFill/>
          <a:ln w="9525">
            <a:noFill/>
            <a:miter lim="800000"/>
            <a:headEnd/>
            <a:tailEnd/>
          </a:ln>
          <a:effectLst/>
        </p:spPr>
        <p:txBody>
          <a:bodyPr>
            <a:spAutoFit/>
          </a:bodyPr>
          <a:lstStyle/>
          <a:p>
            <a:pPr algn="ctr">
              <a:spcBef>
                <a:spcPct val="50000"/>
              </a:spcBef>
              <a:defRPr/>
            </a:pPr>
            <a:r>
              <a:rPr lang="es-ES" sz="2400" b="1" i="1">
                <a:solidFill>
                  <a:srgbClr val="C00000"/>
                </a:solidFill>
                <a:effectLst>
                  <a:outerShdw blurRad="38100" dist="38100" dir="2700000" algn="tl">
                    <a:srgbClr val="000000"/>
                  </a:outerShdw>
                </a:effectLst>
                <a:latin typeface="Georgia" pitchFamily="18" charset="0"/>
              </a:rPr>
              <a:t>4</a:t>
            </a:r>
          </a:p>
        </p:txBody>
      </p:sp>
      <p:sp>
        <p:nvSpPr>
          <p:cNvPr id="74770" name="Text Box 18"/>
          <p:cNvSpPr txBox="1">
            <a:spLocks noChangeArrowheads="1"/>
          </p:cNvSpPr>
          <p:nvPr/>
        </p:nvSpPr>
        <p:spPr bwMode="auto">
          <a:xfrm>
            <a:off x="5148263" y="3716338"/>
            <a:ext cx="539750" cy="457200"/>
          </a:xfrm>
          <a:prstGeom prst="rect">
            <a:avLst/>
          </a:prstGeom>
          <a:noFill/>
          <a:ln w="9525">
            <a:noFill/>
            <a:miter lim="800000"/>
            <a:headEnd/>
            <a:tailEnd/>
          </a:ln>
          <a:effectLst/>
        </p:spPr>
        <p:txBody>
          <a:bodyPr>
            <a:spAutoFit/>
          </a:bodyPr>
          <a:lstStyle/>
          <a:p>
            <a:pPr algn="ctr">
              <a:spcBef>
                <a:spcPct val="50000"/>
              </a:spcBef>
              <a:defRPr/>
            </a:pPr>
            <a:r>
              <a:rPr lang="es-ES" sz="2400" b="1" i="1">
                <a:solidFill>
                  <a:srgbClr val="C00000"/>
                </a:solidFill>
                <a:effectLst>
                  <a:outerShdw blurRad="38100" dist="38100" dir="2700000" algn="tl">
                    <a:srgbClr val="000000"/>
                  </a:outerShdw>
                </a:effectLst>
                <a:latin typeface="Georgia" pitchFamily="18" charset="0"/>
              </a:rPr>
              <a:t>5</a:t>
            </a:r>
          </a:p>
        </p:txBody>
      </p:sp>
      <p:sp>
        <p:nvSpPr>
          <p:cNvPr id="74771" name="Text Box 19"/>
          <p:cNvSpPr txBox="1">
            <a:spLocks noChangeArrowheads="1"/>
          </p:cNvSpPr>
          <p:nvPr/>
        </p:nvSpPr>
        <p:spPr bwMode="auto">
          <a:xfrm>
            <a:off x="5940425" y="3762375"/>
            <a:ext cx="539750" cy="457200"/>
          </a:xfrm>
          <a:prstGeom prst="rect">
            <a:avLst/>
          </a:prstGeom>
          <a:noFill/>
          <a:ln w="9525">
            <a:noFill/>
            <a:miter lim="800000"/>
            <a:headEnd/>
            <a:tailEnd/>
          </a:ln>
          <a:effectLst/>
        </p:spPr>
        <p:txBody>
          <a:bodyPr>
            <a:spAutoFit/>
          </a:bodyPr>
          <a:lstStyle/>
          <a:p>
            <a:pPr algn="ctr">
              <a:spcBef>
                <a:spcPct val="50000"/>
              </a:spcBef>
              <a:defRPr/>
            </a:pPr>
            <a:r>
              <a:rPr lang="es-ES" sz="2400" b="1" i="1">
                <a:solidFill>
                  <a:srgbClr val="C00000"/>
                </a:solidFill>
                <a:effectLst>
                  <a:outerShdw blurRad="38100" dist="38100" dir="2700000" algn="tl">
                    <a:srgbClr val="000000"/>
                  </a:outerShdw>
                </a:effectLst>
                <a:latin typeface="Georgia" pitchFamily="18" charset="0"/>
              </a:rPr>
              <a:t>6</a:t>
            </a:r>
          </a:p>
        </p:txBody>
      </p:sp>
      <p:sp>
        <p:nvSpPr>
          <p:cNvPr id="74772" name="Text Box 20"/>
          <p:cNvSpPr txBox="1">
            <a:spLocks noChangeArrowheads="1"/>
          </p:cNvSpPr>
          <p:nvPr/>
        </p:nvSpPr>
        <p:spPr bwMode="auto">
          <a:xfrm>
            <a:off x="6661150" y="3716338"/>
            <a:ext cx="539750" cy="457200"/>
          </a:xfrm>
          <a:prstGeom prst="rect">
            <a:avLst/>
          </a:prstGeom>
          <a:noFill/>
          <a:ln w="9525">
            <a:noFill/>
            <a:miter lim="800000"/>
            <a:headEnd/>
            <a:tailEnd/>
          </a:ln>
          <a:effectLst/>
        </p:spPr>
        <p:txBody>
          <a:bodyPr>
            <a:spAutoFit/>
          </a:bodyPr>
          <a:lstStyle/>
          <a:p>
            <a:pPr algn="ctr">
              <a:spcBef>
                <a:spcPct val="50000"/>
              </a:spcBef>
              <a:defRPr/>
            </a:pPr>
            <a:r>
              <a:rPr lang="es-ES" sz="2400" b="1" i="1">
                <a:solidFill>
                  <a:srgbClr val="C00000"/>
                </a:solidFill>
                <a:effectLst>
                  <a:outerShdw blurRad="38100" dist="38100" dir="2700000" algn="tl">
                    <a:srgbClr val="000000"/>
                  </a:outerShdw>
                </a:effectLst>
                <a:latin typeface="Georgia" pitchFamily="18" charset="0"/>
              </a:rPr>
              <a:t>7</a:t>
            </a:r>
          </a:p>
        </p:txBody>
      </p:sp>
      <p:sp>
        <p:nvSpPr>
          <p:cNvPr id="74773" name="Text Box 21"/>
          <p:cNvSpPr txBox="1">
            <a:spLocks noChangeArrowheads="1"/>
          </p:cNvSpPr>
          <p:nvPr/>
        </p:nvSpPr>
        <p:spPr bwMode="auto">
          <a:xfrm>
            <a:off x="7596188" y="3716338"/>
            <a:ext cx="539750" cy="457200"/>
          </a:xfrm>
          <a:prstGeom prst="rect">
            <a:avLst/>
          </a:prstGeom>
          <a:noFill/>
          <a:ln w="9525">
            <a:noFill/>
            <a:miter lim="800000"/>
            <a:headEnd/>
            <a:tailEnd/>
          </a:ln>
          <a:effectLst/>
        </p:spPr>
        <p:txBody>
          <a:bodyPr>
            <a:spAutoFit/>
          </a:bodyPr>
          <a:lstStyle/>
          <a:p>
            <a:pPr algn="ctr">
              <a:spcBef>
                <a:spcPct val="50000"/>
              </a:spcBef>
              <a:defRPr/>
            </a:pPr>
            <a:r>
              <a:rPr lang="es-ES" sz="2400" b="1" i="1">
                <a:solidFill>
                  <a:srgbClr val="C00000"/>
                </a:solidFill>
                <a:effectLst>
                  <a:outerShdw blurRad="38100" dist="38100" dir="2700000" algn="tl">
                    <a:srgbClr val="000000"/>
                  </a:outerShdw>
                </a:effectLst>
                <a:latin typeface="Georgia" pitchFamily="18" charset="0"/>
              </a:rPr>
              <a:t>8</a:t>
            </a:r>
          </a:p>
        </p:txBody>
      </p:sp>
      <p:grpSp>
        <p:nvGrpSpPr>
          <p:cNvPr id="23573" name="Group 26"/>
          <p:cNvGrpSpPr>
            <a:grpSpLocks/>
          </p:cNvGrpSpPr>
          <p:nvPr/>
        </p:nvGrpSpPr>
        <p:grpSpPr bwMode="auto">
          <a:xfrm>
            <a:off x="2268538" y="4941888"/>
            <a:ext cx="4321175" cy="609600"/>
            <a:chOff x="2154" y="2069"/>
            <a:chExt cx="2722" cy="384"/>
          </a:xfrm>
        </p:grpSpPr>
        <p:grpSp>
          <p:nvGrpSpPr>
            <p:cNvPr id="23574" name="Group 24"/>
            <p:cNvGrpSpPr>
              <a:grpSpLocks/>
            </p:cNvGrpSpPr>
            <p:nvPr/>
          </p:nvGrpSpPr>
          <p:grpSpPr bwMode="auto">
            <a:xfrm>
              <a:off x="2154" y="2069"/>
              <a:ext cx="1496" cy="384"/>
              <a:chOff x="1837" y="2205"/>
              <a:chExt cx="1496" cy="384"/>
            </a:xfrm>
          </p:grpSpPr>
          <p:sp>
            <p:nvSpPr>
              <p:cNvPr id="74774" name="Text Box 22"/>
              <p:cNvSpPr txBox="1">
                <a:spLocks noChangeArrowheads="1"/>
              </p:cNvSpPr>
              <p:nvPr/>
            </p:nvSpPr>
            <p:spPr bwMode="auto">
              <a:xfrm>
                <a:off x="1837" y="2205"/>
                <a:ext cx="1270" cy="384"/>
              </a:xfrm>
              <a:prstGeom prst="rect">
                <a:avLst/>
              </a:prstGeom>
              <a:noFill/>
              <a:ln w="9525">
                <a:noFill/>
                <a:miter lim="800000"/>
                <a:headEnd/>
                <a:tailEnd/>
              </a:ln>
              <a:effectLst/>
            </p:spPr>
            <p:txBody>
              <a:bodyPr>
                <a:spAutoFit/>
              </a:bodyPr>
              <a:lstStyle/>
              <a:p>
                <a:pPr algn="ctr">
                  <a:spcBef>
                    <a:spcPct val="50000"/>
                  </a:spcBef>
                  <a:defRPr/>
                </a:pPr>
                <a:r>
                  <a:rPr lang="es-ES" sz="3400" b="1">
                    <a:solidFill>
                      <a:srgbClr val="C00000"/>
                    </a:solidFill>
                    <a:effectLst>
                      <a:outerShdw blurRad="38100" dist="38100" dir="2700000" algn="tl">
                        <a:srgbClr val="000000"/>
                      </a:outerShdw>
                    </a:effectLst>
                    <a:latin typeface="Georgia" pitchFamily="18" charset="0"/>
                  </a:rPr>
                  <a:t>1.5 x 10</a:t>
                </a:r>
              </a:p>
            </p:txBody>
          </p:sp>
          <p:sp>
            <p:nvSpPr>
              <p:cNvPr id="74775" name="Text Box 23"/>
              <p:cNvSpPr txBox="1">
                <a:spLocks noChangeArrowheads="1"/>
              </p:cNvSpPr>
              <p:nvPr/>
            </p:nvSpPr>
            <p:spPr bwMode="auto">
              <a:xfrm>
                <a:off x="2744" y="2205"/>
                <a:ext cx="589" cy="250"/>
              </a:xfrm>
              <a:prstGeom prst="rect">
                <a:avLst/>
              </a:prstGeom>
              <a:noFill/>
              <a:ln w="9525">
                <a:noFill/>
                <a:miter lim="800000"/>
                <a:headEnd/>
                <a:tailEnd/>
              </a:ln>
              <a:effectLst/>
            </p:spPr>
            <p:txBody>
              <a:bodyPr>
                <a:spAutoFit/>
              </a:bodyPr>
              <a:lstStyle/>
              <a:p>
                <a:pPr algn="ctr">
                  <a:spcBef>
                    <a:spcPct val="50000"/>
                  </a:spcBef>
                  <a:defRPr/>
                </a:pPr>
                <a:r>
                  <a:rPr lang="es-ES" sz="2000" b="1">
                    <a:solidFill>
                      <a:srgbClr val="C00000"/>
                    </a:solidFill>
                    <a:effectLst>
                      <a:outerShdw blurRad="38100" dist="38100" dir="2700000" algn="tl">
                        <a:srgbClr val="000000"/>
                      </a:outerShdw>
                    </a:effectLst>
                    <a:latin typeface="Georgia" pitchFamily="18" charset="0"/>
                  </a:rPr>
                  <a:t>8</a:t>
                </a:r>
              </a:p>
            </p:txBody>
          </p:sp>
        </p:grpSp>
        <p:sp>
          <p:nvSpPr>
            <p:cNvPr id="74777" name="Text Box 25"/>
            <p:cNvSpPr txBox="1">
              <a:spLocks noChangeArrowheads="1"/>
            </p:cNvSpPr>
            <p:nvPr/>
          </p:nvSpPr>
          <p:spPr bwMode="auto">
            <a:xfrm>
              <a:off x="3357" y="2115"/>
              <a:ext cx="1519" cy="327"/>
            </a:xfrm>
            <a:prstGeom prst="rect">
              <a:avLst/>
            </a:prstGeom>
            <a:noFill/>
            <a:ln w="9525">
              <a:noFill/>
              <a:miter lim="800000"/>
              <a:headEnd/>
              <a:tailEnd/>
            </a:ln>
            <a:effectLst/>
          </p:spPr>
          <p:txBody>
            <a:bodyPr>
              <a:spAutoFit/>
            </a:bodyPr>
            <a:lstStyle/>
            <a:p>
              <a:pPr algn="ctr">
                <a:spcBef>
                  <a:spcPct val="50000"/>
                </a:spcBef>
                <a:defRPr/>
              </a:pPr>
              <a:r>
                <a:rPr lang="es-ES" sz="2800" b="1">
                  <a:solidFill>
                    <a:srgbClr val="C00000"/>
                  </a:solidFill>
                  <a:effectLst>
                    <a:outerShdw blurRad="38100" dist="38100" dir="2700000" algn="tl">
                      <a:srgbClr val="000000"/>
                    </a:outerShdw>
                  </a:effectLst>
                  <a:latin typeface="Georgia" pitchFamily="18" charset="0"/>
                </a:rPr>
                <a:t>kilómetros</a:t>
              </a: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1258888" y="908050"/>
            <a:ext cx="6407150" cy="457200"/>
          </a:xfrm>
          <a:prstGeom prst="rect">
            <a:avLst/>
          </a:prstGeom>
          <a:noFill/>
          <a:ln w="9525">
            <a:noFill/>
            <a:miter lim="800000"/>
            <a:headEnd/>
            <a:tailEnd/>
          </a:ln>
        </p:spPr>
        <p:txBody>
          <a:bodyPr>
            <a:spAutoFit/>
          </a:bodyPr>
          <a:lstStyle/>
          <a:p>
            <a:pPr algn="ctr">
              <a:spcBef>
                <a:spcPct val="50000"/>
              </a:spcBef>
            </a:pPr>
            <a:r>
              <a:rPr lang="es-ES" sz="2400" b="1">
                <a:latin typeface="Arial Rounded MT Bold" pitchFamily="34" charset="0"/>
              </a:rPr>
              <a:t>¿Entonces, cuánto pesará el Sol?</a:t>
            </a:r>
          </a:p>
        </p:txBody>
      </p:sp>
      <p:pic>
        <p:nvPicPr>
          <p:cNvPr id="73731" name="Picture 3"/>
          <p:cNvPicPr>
            <a:picLocks noChangeAspect="1" noChangeArrowheads="1"/>
          </p:cNvPicPr>
          <p:nvPr/>
        </p:nvPicPr>
        <p:blipFill>
          <a:blip r:embed="rId2"/>
          <a:srcRect/>
          <a:stretch>
            <a:fillRect/>
          </a:stretch>
        </p:blipFill>
        <p:spPr bwMode="auto">
          <a:xfrm>
            <a:off x="2987675" y="1700213"/>
            <a:ext cx="2952750" cy="2860675"/>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
        <p:nvSpPr>
          <p:cNvPr id="24580" name="Text Box 4"/>
          <p:cNvSpPr txBox="1">
            <a:spLocks noChangeArrowheads="1"/>
          </p:cNvSpPr>
          <p:nvPr/>
        </p:nvSpPr>
        <p:spPr bwMode="auto">
          <a:xfrm>
            <a:off x="0" y="4941888"/>
            <a:ext cx="9144000" cy="457200"/>
          </a:xfrm>
          <a:prstGeom prst="rect">
            <a:avLst/>
          </a:prstGeom>
          <a:noFill/>
          <a:ln w="9525">
            <a:noFill/>
            <a:miter lim="800000"/>
            <a:headEnd/>
            <a:tailEnd/>
          </a:ln>
        </p:spPr>
        <p:txBody>
          <a:bodyPr>
            <a:spAutoFit/>
          </a:bodyPr>
          <a:lstStyle/>
          <a:p>
            <a:pPr algn="ctr">
              <a:spcBef>
                <a:spcPct val="50000"/>
              </a:spcBef>
            </a:pPr>
            <a:r>
              <a:rPr lang="es-ES" sz="2400" b="1">
                <a:latin typeface="Arial Rounded MT Bold" pitchFamily="34" charset="0"/>
              </a:rPr>
              <a:t>2,200,000,000,000,000,000,000,000,000 toneladas</a:t>
            </a:r>
          </a:p>
        </p:txBody>
      </p:sp>
      <p:sp>
        <p:nvSpPr>
          <p:cNvPr id="24581" name="Text Box 5"/>
          <p:cNvSpPr txBox="1">
            <a:spLocks noChangeArrowheads="1"/>
          </p:cNvSpPr>
          <p:nvPr/>
        </p:nvSpPr>
        <p:spPr bwMode="auto">
          <a:xfrm>
            <a:off x="2843213" y="5635625"/>
            <a:ext cx="1512887" cy="457200"/>
          </a:xfrm>
          <a:prstGeom prst="rect">
            <a:avLst/>
          </a:prstGeom>
          <a:noFill/>
          <a:ln w="9525">
            <a:noFill/>
            <a:miter lim="800000"/>
            <a:headEnd/>
            <a:tailEnd/>
          </a:ln>
        </p:spPr>
        <p:txBody>
          <a:bodyPr>
            <a:spAutoFit/>
          </a:bodyPr>
          <a:lstStyle/>
          <a:p>
            <a:pPr algn="ctr">
              <a:spcBef>
                <a:spcPct val="50000"/>
              </a:spcBef>
            </a:pPr>
            <a:r>
              <a:rPr lang="es-ES" sz="2400" b="1">
                <a:latin typeface="Arial Rounded MT Bold" pitchFamily="34" charset="0"/>
              </a:rPr>
              <a:t>2.2 x 10</a:t>
            </a:r>
          </a:p>
        </p:txBody>
      </p:sp>
      <p:sp>
        <p:nvSpPr>
          <p:cNvPr id="24582" name="Text Box 6"/>
          <p:cNvSpPr txBox="1">
            <a:spLocks noChangeArrowheads="1"/>
          </p:cNvSpPr>
          <p:nvPr/>
        </p:nvSpPr>
        <p:spPr bwMode="auto">
          <a:xfrm>
            <a:off x="4283075" y="5635625"/>
            <a:ext cx="1944688" cy="457200"/>
          </a:xfrm>
          <a:prstGeom prst="rect">
            <a:avLst/>
          </a:prstGeom>
          <a:noFill/>
          <a:ln w="9525">
            <a:noFill/>
            <a:miter lim="800000"/>
            <a:headEnd/>
            <a:tailEnd/>
          </a:ln>
        </p:spPr>
        <p:txBody>
          <a:bodyPr>
            <a:spAutoFit/>
          </a:bodyPr>
          <a:lstStyle/>
          <a:p>
            <a:pPr algn="ctr">
              <a:spcBef>
                <a:spcPct val="50000"/>
              </a:spcBef>
            </a:pPr>
            <a:r>
              <a:rPr lang="es-ES" sz="2400" b="1">
                <a:latin typeface="Arial Rounded MT Bold" pitchFamily="34" charset="0"/>
              </a:rPr>
              <a:t>toneladas</a:t>
            </a:r>
          </a:p>
        </p:txBody>
      </p:sp>
      <p:sp>
        <p:nvSpPr>
          <p:cNvPr id="24583" name="Text Box 7"/>
          <p:cNvSpPr txBox="1">
            <a:spLocks noChangeArrowheads="1"/>
          </p:cNvSpPr>
          <p:nvPr/>
        </p:nvSpPr>
        <p:spPr bwMode="auto">
          <a:xfrm>
            <a:off x="3995738" y="5516563"/>
            <a:ext cx="577850" cy="366712"/>
          </a:xfrm>
          <a:prstGeom prst="rect">
            <a:avLst/>
          </a:prstGeom>
          <a:noFill/>
          <a:ln w="9525">
            <a:noFill/>
            <a:miter lim="800000"/>
            <a:headEnd/>
            <a:tailEnd/>
          </a:ln>
        </p:spPr>
        <p:txBody>
          <a:bodyPr>
            <a:spAutoFit/>
          </a:bodyPr>
          <a:lstStyle/>
          <a:p>
            <a:pPr algn="ctr">
              <a:spcBef>
                <a:spcPct val="50000"/>
              </a:spcBef>
            </a:pPr>
            <a:r>
              <a:rPr lang="es-ES" b="1">
                <a:latin typeface="Arial Rounded MT Bold" pitchFamily="34" charset="0"/>
              </a:rPr>
              <a:t>22</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srcRect/>
          <a:stretch>
            <a:fillRect/>
          </a:stretch>
        </p:blipFill>
        <p:spPr bwMode="auto">
          <a:xfrm>
            <a:off x="900113" y="765175"/>
            <a:ext cx="7416800" cy="534035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
        <p:nvSpPr>
          <p:cNvPr id="3" name="2 Rectángulo"/>
          <p:cNvSpPr/>
          <p:nvPr/>
        </p:nvSpPr>
        <p:spPr>
          <a:xfrm>
            <a:off x="2339975" y="981075"/>
            <a:ext cx="4198938" cy="461963"/>
          </a:xfrm>
          <a:prstGeom prst="rect">
            <a:avLst/>
          </a:prstGeom>
        </p:spPr>
        <p:txBody>
          <a:bodyPr wrap="none">
            <a:spAutoFit/>
          </a:bodyPr>
          <a:lstStyle/>
          <a:p>
            <a:pPr>
              <a:defRPr/>
            </a:pPr>
            <a:r>
              <a:rPr lang="en-US" sz="2400" b="1" dirty="0">
                <a:solidFill>
                  <a:schemeClr val="bg1"/>
                </a:solidFill>
                <a:effectLst>
                  <a:outerShdw blurRad="38100" dist="38100" dir="2700000" algn="tl">
                    <a:srgbClr val="000000">
                      <a:alpha val="43137"/>
                    </a:srgbClr>
                  </a:outerShdw>
                </a:effectLst>
              </a:rPr>
              <a:t>IMPACTO DE METEORITOS</a:t>
            </a:r>
            <a:endParaRPr lang="es-MX" sz="24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srcRect l="901" t="1321" r="1804" b="11432"/>
          <a:stretch>
            <a:fillRect/>
          </a:stretch>
        </p:blipFill>
        <p:spPr bwMode="auto">
          <a:xfrm>
            <a:off x="611188" y="1341438"/>
            <a:ext cx="7777162" cy="4751387"/>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
        <p:nvSpPr>
          <p:cNvPr id="3" name="2 Rectángulo"/>
          <p:cNvSpPr/>
          <p:nvPr/>
        </p:nvSpPr>
        <p:spPr>
          <a:xfrm>
            <a:off x="1258888" y="549275"/>
            <a:ext cx="6680200" cy="460375"/>
          </a:xfrm>
          <a:prstGeom prst="rect">
            <a:avLst/>
          </a:prstGeom>
        </p:spPr>
        <p:txBody>
          <a:bodyPr wrap="none">
            <a:spAutoFit/>
          </a:bodyPr>
          <a:lstStyle/>
          <a:p>
            <a:pPr>
              <a:defRPr/>
            </a:pPr>
            <a:r>
              <a:rPr lang="en-US" sz="2400" b="1" dirty="0">
                <a:effectLst>
                  <a:outerShdw blurRad="38100" dist="38100" dir="2700000" algn="tl">
                    <a:srgbClr val="000000">
                      <a:alpha val="43137"/>
                    </a:srgbClr>
                  </a:outerShdw>
                </a:effectLst>
              </a:rPr>
              <a:t>EVIDENCIAS DE IMPACTO DE METEORITOS</a:t>
            </a:r>
            <a:endParaRPr lang="es-MX"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t0.gstatic.com/images?q=tbn:8iLkbGb06EWZ_M:http://www.dogguie.com/wp-content/uploads/2009/11/meteorito-letonia-01.jpg&amp;t=1"/>
          <p:cNvPicPr>
            <a:picLocks noChangeAspect="1" noChangeArrowheads="1"/>
          </p:cNvPicPr>
          <p:nvPr/>
        </p:nvPicPr>
        <p:blipFill>
          <a:blip r:embed="rId2"/>
          <a:srcRect/>
          <a:stretch>
            <a:fillRect/>
          </a:stretch>
        </p:blipFill>
        <p:spPr bwMode="auto">
          <a:xfrm>
            <a:off x="755650" y="620713"/>
            <a:ext cx="3354388" cy="2232025"/>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
        <p:nvSpPr>
          <p:cNvPr id="27651" name="2 CuadroTexto"/>
          <p:cNvSpPr txBox="1">
            <a:spLocks noChangeArrowheads="1"/>
          </p:cNvSpPr>
          <p:nvPr/>
        </p:nvSpPr>
        <p:spPr bwMode="auto">
          <a:xfrm>
            <a:off x="827088" y="2492375"/>
            <a:ext cx="1296987" cy="339725"/>
          </a:xfrm>
          <a:prstGeom prst="rect">
            <a:avLst/>
          </a:prstGeom>
          <a:noFill/>
          <a:ln w="9525">
            <a:noFill/>
            <a:miter lim="800000"/>
            <a:headEnd/>
            <a:tailEnd/>
          </a:ln>
        </p:spPr>
        <p:txBody>
          <a:bodyPr>
            <a:spAutoFit/>
          </a:bodyPr>
          <a:lstStyle/>
          <a:p>
            <a:r>
              <a:rPr lang="es-MX" sz="1600" b="1">
                <a:latin typeface="Arial Rounded MT Bold" pitchFamily="34" charset="0"/>
              </a:rPr>
              <a:t>LETONIA</a:t>
            </a:r>
          </a:p>
        </p:txBody>
      </p:sp>
      <p:pic>
        <p:nvPicPr>
          <p:cNvPr id="65540" name="Picture 4" descr="http://www.unafuente.com/wp-content/uploads/2007/09/meteorito-peru.jpg"/>
          <p:cNvPicPr>
            <a:picLocks noChangeAspect="1" noChangeArrowheads="1"/>
          </p:cNvPicPr>
          <p:nvPr/>
        </p:nvPicPr>
        <p:blipFill>
          <a:blip r:embed="rId3"/>
          <a:srcRect/>
          <a:stretch>
            <a:fillRect/>
          </a:stretch>
        </p:blipFill>
        <p:spPr bwMode="auto">
          <a:xfrm>
            <a:off x="755650" y="3284538"/>
            <a:ext cx="3381375" cy="2540000"/>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
        <p:nvSpPr>
          <p:cNvPr id="27653" name="4 CuadroTexto"/>
          <p:cNvSpPr txBox="1">
            <a:spLocks noChangeArrowheads="1"/>
          </p:cNvSpPr>
          <p:nvPr/>
        </p:nvSpPr>
        <p:spPr bwMode="auto">
          <a:xfrm>
            <a:off x="827088" y="5373688"/>
            <a:ext cx="1296987" cy="338137"/>
          </a:xfrm>
          <a:prstGeom prst="rect">
            <a:avLst/>
          </a:prstGeom>
          <a:noFill/>
          <a:ln w="9525">
            <a:noFill/>
            <a:miter lim="800000"/>
            <a:headEnd/>
            <a:tailEnd/>
          </a:ln>
        </p:spPr>
        <p:txBody>
          <a:bodyPr>
            <a:spAutoFit/>
          </a:bodyPr>
          <a:lstStyle/>
          <a:p>
            <a:r>
              <a:rPr lang="es-MX" sz="1600" b="1">
                <a:latin typeface="Arial Rounded MT Bold" pitchFamily="34" charset="0"/>
              </a:rPr>
              <a:t>PERÚ</a:t>
            </a:r>
          </a:p>
        </p:txBody>
      </p:sp>
      <p:pic>
        <p:nvPicPr>
          <p:cNvPr id="65542" name="Picture 6" descr="Meteor Crater in Arizona. Copyright 1998, D. Durda. Used with&#10;permission."/>
          <p:cNvPicPr>
            <a:picLocks noChangeAspect="1" noChangeArrowheads="1"/>
          </p:cNvPicPr>
          <p:nvPr/>
        </p:nvPicPr>
        <p:blipFill>
          <a:blip r:embed="rId4"/>
          <a:srcRect/>
          <a:stretch>
            <a:fillRect/>
          </a:stretch>
        </p:blipFill>
        <p:spPr bwMode="auto">
          <a:xfrm>
            <a:off x="4643438" y="765175"/>
            <a:ext cx="3592512" cy="5400675"/>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
        <p:nvSpPr>
          <p:cNvPr id="27655" name="6 CuadroTexto"/>
          <p:cNvSpPr txBox="1">
            <a:spLocks noChangeArrowheads="1"/>
          </p:cNvSpPr>
          <p:nvPr/>
        </p:nvSpPr>
        <p:spPr bwMode="auto">
          <a:xfrm>
            <a:off x="4859338" y="5661025"/>
            <a:ext cx="1296987" cy="338138"/>
          </a:xfrm>
          <a:prstGeom prst="rect">
            <a:avLst/>
          </a:prstGeom>
          <a:noFill/>
          <a:ln w="9525">
            <a:noFill/>
            <a:miter lim="800000"/>
            <a:headEnd/>
            <a:tailEnd/>
          </a:ln>
        </p:spPr>
        <p:txBody>
          <a:bodyPr>
            <a:spAutoFit/>
          </a:bodyPr>
          <a:lstStyle/>
          <a:p>
            <a:r>
              <a:rPr lang="es-MX" sz="1600" b="1">
                <a:latin typeface="Arial Rounded MT Bold" pitchFamily="34" charset="0"/>
              </a:rPr>
              <a:t>ARIZONA</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l.yimg.com/i/i/uk/pr/crate5.jpg"/>
          <p:cNvPicPr>
            <a:picLocks noChangeAspect="1" noChangeArrowheads="1"/>
          </p:cNvPicPr>
          <p:nvPr/>
        </p:nvPicPr>
        <p:blipFill>
          <a:blip r:embed="rId2"/>
          <a:srcRect/>
          <a:stretch>
            <a:fillRect/>
          </a:stretch>
        </p:blipFill>
        <p:spPr bwMode="auto">
          <a:xfrm>
            <a:off x="684213" y="765175"/>
            <a:ext cx="4899025" cy="54006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28675" name="Picture 4" descr="http://t0.gstatic.com/images?q=tbn:tNIHfvNgN9V2GM:"/>
          <p:cNvPicPr>
            <a:picLocks noChangeAspect="1" noChangeArrowheads="1"/>
          </p:cNvPicPr>
          <p:nvPr/>
        </p:nvPicPr>
        <p:blipFill>
          <a:blip r:embed="rId3"/>
          <a:srcRect/>
          <a:stretch>
            <a:fillRect/>
          </a:stretch>
        </p:blipFill>
        <p:spPr bwMode="auto">
          <a:xfrm>
            <a:off x="6084888" y="2492375"/>
            <a:ext cx="2306637" cy="2089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srcRect/>
          <a:stretch>
            <a:fillRect/>
          </a:stretch>
        </p:blipFill>
        <p:spPr bwMode="auto">
          <a:xfrm>
            <a:off x="684213" y="836613"/>
            <a:ext cx="7704137" cy="5254625"/>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srcRect/>
          <a:stretch>
            <a:fillRect/>
          </a:stretch>
        </p:blipFill>
        <p:spPr bwMode="auto">
          <a:xfrm>
            <a:off x="684213" y="476250"/>
            <a:ext cx="7940675" cy="5934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1116013" y="1341438"/>
            <a:ext cx="2592387" cy="235902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
        <p:nvSpPr>
          <p:cNvPr id="3" name="2 CuadroTexto"/>
          <p:cNvSpPr txBox="1"/>
          <p:nvPr/>
        </p:nvSpPr>
        <p:spPr>
          <a:xfrm>
            <a:off x="1476375" y="692150"/>
            <a:ext cx="6335713" cy="523875"/>
          </a:xfrm>
          <a:prstGeom prst="rect">
            <a:avLst/>
          </a:prstGeom>
          <a:noFill/>
        </p:spPr>
        <p:txBody>
          <a:bodyPr>
            <a:spAutoFit/>
          </a:bodyPr>
          <a:lstStyle/>
          <a:p>
            <a:pPr algn="ctr" fontAlgn="auto">
              <a:spcBef>
                <a:spcPts val="0"/>
              </a:spcBef>
              <a:spcAft>
                <a:spcPts val="0"/>
              </a:spcAft>
              <a:defRPr/>
            </a:pPr>
            <a:r>
              <a:rPr lang="es-MX" sz="2800" b="1" dirty="0">
                <a:solidFill>
                  <a:srgbClr val="C00000"/>
                </a:solidFill>
                <a:effectLst>
                  <a:outerShdw blurRad="38100" dist="38100" dir="2700000" algn="tl">
                    <a:srgbClr val="000000">
                      <a:alpha val="43137"/>
                    </a:srgbClr>
                  </a:outerShdw>
                </a:effectLst>
                <a:latin typeface="Arial Rounded MT Bold" pitchFamily="34" charset="0"/>
              </a:rPr>
              <a:t>TAMAÑO Y FORMA DE LA TIERRA</a:t>
            </a:r>
            <a:endParaRPr lang="es-ES" sz="2800" b="1" dirty="0">
              <a:solidFill>
                <a:srgbClr val="C00000"/>
              </a:solidFill>
              <a:effectLst>
                <a:outerShdw blurRad="38100" dist="38100" dir="2700000" algn="tl">
                  <a:srgbClr val="000000">
                    <a:alpha val="43137"/>
                  </a:srgbClr>
                </a:outerShdw>
              </a:effectLst>
              <a:latin typeface="Arial Rounded MT Bold" pitchFamily="34" charset="0"/>
            </a:endParaRPr>
          </a:p>
        </p:txBody>
      </p:sp>
      <p:pic>
        <p:nvPicPr>
          <p:cNvPr id="19460" name="Picture 3"/>
          <p:cNvPicPr>
            <a:picLocks noChangeAspect="1" noChangeArrowheads="1"/>
          </p:cNvPicPr>
          <p:nvPr/>
        </p:nvPicPr>
        <p:blipFill>
          <a:blip r:embed="rId3"/>
          <a:srcRect/>
          <a:stretch>
            <a:fillRect/>
          </a:stretch>
        </p:blipFill>
        <p:spPr bwMode="auto">
          <a:xfrm>
            <a:off x="4859338" y="1412875"/>
            <a:ext cx="2932112" cy="230505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19461" name="Picture 4" descr="C:\Users\FRANCISCO GRIJALVA\AppData\Local\Microsoft\Windows\Temporary Internet Files\Low\Content.IE5\9Z9XWOOT\la_tierra_con_forma_de_corazon-1024x768[1].jpg"/>
          <p:cNvPicPr>
            <a:picLocks noChangeAspect="1" noChangeArrowheads="1"/>
          </p:cNvPicPr>
          <p:nvPr/>
        </p:nvPicPr>
        <p:blipFill>
          <a:blip r:embed="rId4"/>
          <a:srcRect/>
          <a:stretch>
            <a:fillRect/>
          </a:stretch>
        </p:blipFill>
        <p:spPr bwMode="auto">
          <a:xfrm>
            <a:off x="2771775" y="4005263"/>
            <a:ext cx="3059113" cy="2293937"/>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331913" y="1125538"/>
            <a:ext cx="6624637" cy="646112"/>
          </a:xfrm>
          <a:prstGeom prst="rect">
            <a:avLst/>
          </a:prstGeom>
        </p:spPr>
        <p:txBody>
          <a:bodyPr>
            <a:spAutoFit/>
          </a:bodyPr>
          <a:lstStyle/>
          <a:p>
            <a:pPr>
              <a:defRPr/>
            </a:pPr>
            <a:r>
              <a:rPr lang="en-US" b="1" dirty="0">
                <a:solidFill>
                  <a:srgbClr val="C00000"/>
                </a:solidFill>
                <a:effectLst>
                  <a:outerShdw blurRad="38100" dist="38100" dir="2700000" algn="tl">
                    <a:srgbClr val="000000">
                      <a:alpha val="43137"/>
                    </a:srgbClr>
                  </a:outerShdw>
                </a:effectLst>
                <a:latin typeface="Arial" pitchFamily="34" charset="0"/>
              </a:rPr>
              <a:t>Anaximander</a:t>
            </a:r>
            <a:r>
              <a:rPr lang="en-US" dirty="0">
                <a:latin typeface="Arial" pitchFamily="34" charset="0"/>
              </a:rPr>
              <a:t> </a:t>
            </a:r>
            <a:r>
              <a:rPr lang="en-US" b="1" dirty="0">
                <a:solidFill>
                  <a:srgbClr val="C00000"/>
                </a:solidFill>
                <a:effectLst>
                  <a:outerShdw blurRad="38100" dist="38100" dir="2700000" algn="tl">
                    <a:srgbClr val="000000">
                      <a:alpha val="43137"/>
                    </a:srgbClr>
                  </a:outerShdw>
                </a:effectLst>
                <a:latin typeface="Arial" pitchFamily="34" charset="0"/>
              </a:rPr>
              <a:t>(600 B.C.) </a:t>
            </a:r>
            <a:r>
              <a:rPr lang="en-US" dirty="0">
                <a:latin typeface="Arial" pitchFamily="34" charset="0"/>
              </a:rPr>
              <a:t> </a:t>
            </a:r>
            <a:r>
              <a:rPr lang="en-US" dirty="0" err="1">
                <a:latin typeface="Arial" pitchFamily="34" charset="0"/>
              </a:rPr>
              <a:t>Pensaba</a:t>
            </a:r>
            <a:r>
              <a:rPr lang="en-US" dirty="0">
                <a:latin typeface="Arial" pitchFamily="34" charset="0"/>
              </a:rPr>
              <a:t>  </a:t>
            </a:r>
            <a:r>
              <a:rPr lang="en-US" dirty="0" err="1">
                <a:latin typeface="Arial" pitchFamily="34" charset="0"/>
              </a:rPr>
              <a:t>que</a:t>
            </a:r>
            <a:r>
              <a:rPr lang="en-US" dirty="0">
                <a:latin typeface="Arial" pitchFamily="34" charset="0"/>
              </a:rPr>
              <a:t> la Tierra </a:t>
            </a:r>
            <a:r>
              <a:rPr lang="en-US" dirty="0" err="1">
                <a:latin typeface="Arial" pitchFamily="34" charset="0"/>
              </a:rPr>
              <a:t>cilíndrica</a:t>
            </a:r>
            <a:r>
              <a:rPr lang="en-US" dirty="0">
                <a:latin typeface="Arial" pitchFamily="34" charset="0"/>
              </a:rPr>
              <a:t> </a:t>
            </a:r>
            <a:r>
              <a:rPr lang="en-US" dirty="0" err="1">
                <a:latin typeface="Arial" pitchFamily="34" charset="0"/>
              </a:rPr>
              <a:t>rodeada</a:t>
            </a:r>
            <a:r>
              <a:rPr lang="en-US" dirty="0">
                <a:latin typeface="Arial" pitchFamily="34" charset="0"/>
              </a:rPr>
              <a:t> </a:t>
            </a:r>
            <a:r>
              <a:rPr lang="en-US" dirty="0" err="1">
                <a:latin typeface="Arial" pitchFamily="34" charset="0"/>
              </a:rPr>
              <a:t>por</a:t>
            </a:r>
            <a:r>
              <a:rPr lang="en-US" dirty="0">
                <a:latin typeface="Arial" pitchFamily="34" charset="0"/>
              </a:rPr>
              <a:t> </a:t>
            </a:r>
            <a:r>
              <a:rPr lang="en-US" dirty="0" err="1">
                <a:latin typeface="Arial" pitchFamily="34" charset="0"/>
              </a:rPr>
              <a:t>una</a:t>
            </a:r>
            <a:r>
              <a:rPr lang="en-US" dirty="0">
                <a:latin typeface="Arial" pitchFamily="34" charset="0"/>
              </a:rPr>
              <a:t> </a:t>
            </a:r>
            <a:r>
              <a:rPr lang="en-US" dirty="0" err="1">
                <a:latin typeface="Arial" pitchFamily="34" charset="0"/>
              </a:rPr>
              <a:t>esfera</a:t>
            </a:r>
            <a:r>
              <a:rPr lang="en-US" dirty="0">
                <a:latin typeface="Arial" pitchFamily="34" charset="0"/>
              </a:rPr>
              <a:t> celestial</a:t>
            </a:r>
            <a:endParaRPr lang="es-MX" dirty="0">
              <a:latin typeface="Arial" pitchFamily="34" charset="0"/>
            </a:endParaRPr>
          </a:p>
        </p:txBody>
      </p:sp>
      <p:sp>
        <p:nvSpPr>
          <p:cNvPr id="3" name="2 Rectángulo"/>
          <p:cNvSpPr/>
          <p:nvPr/>
        </p:nvSpPr>
        <p:spPr>
          <a:xfrm>
            <a:off x="1258888" y="2205038"/>
            <a:ext cx="6335712" cy="922337"/>
          </a:xfrm>
          <a:prstGeom prst="rect">
            <a:avLst/>
          </a:prstGeom>
        </p:spPr>
        <p:txBody>
          <a:bodyPr>
            <a:spAutoFit/>
          </a:bodyPr>
          <a:lstStyle/>
          <a:p>
            <a:pPr>
              <a:defRPr/>
            </a:pPr>
            <a:r>
              <a:rPr lang="es-MX" b="1" dirty="0">
                <a:solidFill>
                  <a:srgbClr val="C00000"/>
                </a:solidFill>
                <a:effectLst>
                  <a:outerShdw blurRad="38100" dist="38100" dir="2700000" algn="tl">
                    <a:srgbClr val="000000">
                      <a:alpha val="43137"/>
                    </a:srgbClr>
                  </a:outerShdw>
                </a:effectLst>
                <a:latin typeface="Arial" pitchFamily="34" charset="0"/>
              </a:rPr>
              <a:t>Pitágoras</a:t>
            </a:r>
            <a:r>
              <a:rPr lang="es-MX" dirty="0">
                <a:latin typeface="Arial" pitchFamily="34" charset="0"/>
              </a:rPr>
              <a:t> </a:t>
            </a:r>
            <a:r>
              <a:rPr lang="es-MX" b="1" dirty="0">
                <a:solidFill>
                  <a:srgbClr val="C00000"/>
                </a:solidFill>
                <a:effectLst>
                  <a:outerShdw blurRad="38100" dist="38100" dir="2700000" algn="tl">
                    <a:srgbClr val="000000">
                      <a:alpha val="43137"/>
                    </a:srgbClr>
                  </a:outerShdw>
                </a:effectLst>
                <a:latin typeface="Arial" pitchFamily="34" charset="0"/>
              </a:rPr>
              <a:t>(582-507 B.C.) </a:t>
            </a:r>
            <a:r>
              <a:rPr lang="es-MX" dirty="0">
                <a:latin typeface="Arial" pitchFamily="34" charset="0"/>
              </a:rPr>
              <a:t>creyó que la Tierra era una esfera, a la cual consideraba como la forma geométrica más armoniosa</a:t>
            </a:r>
          </a:p>
        </p:txBody>
      </p:sp>
      <p:sp>
        <p:nvSpPr>
          <p:cNvPr id="4" name="3 Rectángulo"/>
          <p:cNvSpPr/>
          <p:nvPr/>
        </p:nvSpPr>
        <p:spPr>
          <a:xfrm>
            <a:off x="1403350" y="3573463"/>
            <a:ext cx="6192838" cy="2308225"/>
          </a:xfrm>
          <a:prstGeom prst="rect">
            <a:avLst/>
          </a:prstGeom>
        </p:spPr>
        <p:txBody>
          <a:bodyPr>
            <a:spAutoFit/>
          </a:bodyPr>
          <a:lstStyle/>
          <a:p>
            <a:pPr>
              <a:defRPr/>
            </a:pPr>
            <a:r>
              <a:rPr lang="en-US" b="1" dirty="0" err="1">
                <a:solidFill>
                  <a:srgbClr val="C00000"/>
                </a:solidFill>
                <a:effectLst>
                  <a:outerShdw blurRad="38100" dist="38100" dir="2700000" algn="tl">
                    <a:srgbClr val="000000">
                      <a:alpha val="43137"/>
                    </a:srgbClr>
                  </a:outerShdw>
                </a:effectLst>
                <a:latin typeface="Arial" pitchFamily="34" charset="0"/>
              </a:rPr>
              <a:t>Aristóteles</a:t>
            </a:r>
            <a:r>
              <a:rPr lang="en-US" b="1" dirty="0">
                <a:solidFill>
                  <a:srgbClr val="C00000"/>
                </a:solidFill>
                <a:effectLst>
                  <a:outerShdw blurRad="38100" dist="38100" dir="2700000" algn="tl">
                    <a:srgbClr val="000000">
                      <a:alpha val="43137"/>
                    </a:srgbClr>
                  </a:outerShdw>
                </a:effectLst>
                <a:latin typeface="Arial" pitchFamily="34" charset="0"/>
              </a:rPr>
              <a:t> (384-322 B.C.) </a:t>
            </a:r>
            <a:r>
              <a:rPr lang="en-US" dirty="0">
                <a:latin typeface="Arial" pitchFamily="34" charset="0"/>
              </a:rPr>
              <a:t> </a:t>
            </a:r>
            <a:r>
              <a:rPr lang="en-US" dirty="0" err="1">
                <a:latin typeface="Arial" pitchFamily="34" charset="0"/>
              </a:rPr>
              <a:t>describió</a:t>
            </a:r>
            <a:r>
              <a:rPr lang="en-US" dirty="0">
                <a:latin typeface="Arial" pitchFamily="34" charset="0"/>
              </a:rPr>
              <a:t> </a:t>
            </a:r>
            <a:r>
              <a:rPr lang="en-US" dirty="0" err="1">
                <a:latin typeface="Arial" pitchFamily="34" charset="0"/>
              </a:rPr>
              <a:t>observaciones</a:t>
            </a:r>
            <a:r>
              <a:rPr lang="en-US" dirty="0">
                <a:latin typeface="Arial" pitchFamily="34" charset="0"/>
              </a:rPr>
              <a:t> </a:t>
            </a:r>
            <a:r>
              <a:rPr lang="en-US" dirty="0" err="1">
                <a:latin typeface="Arial" pitchFamily="34" charset="0"/>
              </a:rPr>
              <a:t>que</a:t>
            </a:r>
            <a:r>
              <a:rPr lang="en-US" dirty="0">
                <a:latin typeface="Arial" pitchFamily="34" charset="0"/>
              </a:rPr>
              <a:t>  </a:t>
            </a:r>
            <a:r>
              <a:rPr lang="en-US" dirty="0" err="1">
                <a:latin typeface="Arial" pitchFamily="34" charset="0"/>
              </a:rPr>
              <a:t>apoyaban</a:t>
            </a:r>
            <a:r>
              <a:rPr lang="en-US" dirty="0">
                <a:latin typeface="Arial" pitchFamily="34" charset="0"/>
              </a:rPr>
              <a:t> la </a:t>
            </a:r>
            <a:r>
              <a:rPr lang="en-US" dirty="0" err="1">
                <a:latin typeface="Arial" pitchFamily="34" charset="0"/>
              </a:rPr>
              <a:t>teoría</a:t>
            </a:r>
            <a:r>
              <a:rPr lang="en-US" dirty="0">
                <a:latin typeface="Arial" pitchFamily="34" charset="0"/>
              </a:rPr>
              <a:t> de </a:t>
            </a:r>
            <a:r>
              <a:rPr lang="en-US" dirty="0" err="1">
                <a:latin typeface="Arial" pitchFamily="34" charset="0"/>
              </a:rPr>
              <a:t>que</a:t>
            </a:r>
            <a:r>
              <a:rPr lang="en-US" dirty="0">
                <a:latin typeface="Arial" pitchFamily="34" charset="0"/>
              </a:rPr>
              <a:t> la Tierra era </a:t>
            </a:r>
            <a:r>
              <a:rPr lang="en-US" dirty="0" err="1">
                <a:latin typeface="Arial" pitchFamily="34" charset="0"/>
              </a:rPr>
              <a:t>una</a:t>
            </a:r>
            <a:r>
              <a:rPr lang="en-US" dirty="0">
                <a:latin typeface="Arial" pitchFamily="34" charset="0"/>
              </a:rPr>
              <a:t> </a:t>
            </a:r>
            <a:r>
              <a:rPr lang="en-US" dirty="0" err="1">
                <a:latin typeface="Arial" pitchFamily="34" charset="0"/>
              </a:rPr>
              <a:t>esfera</a:t>
            </a:r>
            <a:r>
              <a:rPr lang="en-US" dirty="0">
                <a:latin typeface="Arial" pitchFamily="34" charset="0"/>
              </a:rPr>
              <a:t>:</a:t>
            </a:r>
          </a:p>
          <a:p>
            <a:pPr>
              <a:defRPr/>
            </a:pPr>
            <a:endParaRPr lang="en-US" dirty="0">
              <a:latin typeface="Arial" pitchFamily="34" charset="0"/>
            </a:endParaRPr>
          </a:p>
          <a:p>
            <a:pPr>
              <a:defRPr/>
            </a:pPr>
            <a:r>
              <a:rPr lang="en-US" dirty="0">
                <a:latin typeface="Arial" pitchFamily="34" charset="0"/>
              </a:rPr>
              <a:t>1.- El </a:t>
            </a:r>
            <a:r>
              <a:rPr lang="en-US" dirty="0" err="1">
                <a:latin typeface="Arial" pitchFamily="34" charset="0"/>
              </a:rPr>
              <a:t>hecho</a:t>
            </a:r>
            <a:r>
              <a:rPr lang="en-US" dirty="0">
                <a:latin typeface="Arial" pitchFamily="34" charset="0"/>
              </a:rPr>
              <a:t> de </a:t>
            </a:r>
            <a:r>
              <a:rPr lang="en-US" dirty="0" err="1">
                <a:latin typeface="Arial" pitchFamily="34" charset="0"/>
              </a:rPr>
              <a:t>que</a:t>
            </a:r>
            <a:r>
              <a:rPr lang="en-US" dirty="0">
                <a:latin typeface="Arial" pitchFamily="34" charset="0"/>
              </a:rPr>
              <a:t> la </a:t>
            </a:r>
            <a:r>
              <a:rPr lang="en-US" dirty="0" err="1">
                <a:latin typeface="Arial" pitchFamily="34" charset="0"/>
              </a:rPr>
              <a:t>sombra</a:t>
            </a:r>
            <a:r>
              <a:rPr lang="en-US" dirty="0">
                <a:latin typeface="Arial" pitchFamily="34" charset="0"/>
              </a:rPr>
              <a:t> de la </a:t>
            </a:r>
            <a:r>
              <a:rPr lang="en-US" dirty="0" err="1">
                <a:latin typeface="Arial" pitchFamily="34" charset="0"/>
              </a:rPr>
              <a:t>luna</a:t>
            </a:r>
            <a:r>
              <a:rPr lang="en-US" dirty="0">
                <a:latin typeface="Arial" pitchFamily="34" charset="0"/>
              </a:rPr>
              <a:t> </a:t>
            </a:r>
            <a:r>
              <a:rPr lang="en-US" dirty="0" err="1">
                <a:latin typeface="Arial" pitchFamily="34" charset="0"/>
              </a:rPr>
              <a:t>es</a:t>
            </a:r>
            <a:r>
              <a:rPr lang="en-US" dirty="0">
                <a:latin typeface="Arial" pitchFamily="34" charset="0"/>
              </a:rPr>
              <a:t> circular en los eclipses </a:t>
            </a:r>
            <a:r>
              <a:rPr lang="en-US" dirty="0" err="1">
                <a:latin typeface="Arial" pitchFamily="34" charset="0"/>
              </a:rPr>
              <a:t>lunares</a:t>
            </a:r>
            <a:endParaRPr lang="en-US" dirty="0">
              <a:latin typeface="Arial" pitchFamily="34" charset="0"/>
            </a:endParaRPr>
          </a:p>
          <a:p>
            <a:pPr>
              <a:defRPr/>
            </a:pPr>
            <a:endParaRPr lang="en-US" dirty="0">
              <a:latin typeface="Arial" pitchFamily="34" charset="0"/>
            </a:endParaRPr>
          </a:p>
          <a:p>
            <a:pPr>
              <a:defRPr/>
            </a:pPr>
            <a:r>
              <a:rPr lang="en-US" dirty="0">
                <a:latin typeface="Arial" pitchFamily="34" charset="0"/>
              </a:rPr>
              <a:t>2.- Las </a:t>
            </a:r>
            <a:r>
              <a:rPr lang="en-US" dirty="0" err="1">
                <a:latin typeface="Arial" pitchFamily="34" charset="0"/>
              </a:rPr>
              <a:t>constelaciones</a:t>
            </a:r>
            <a:r>
              <a:rPr lang="en-US" dirty="0">
                <a:latin typeface="Arial" pitchFamily="34" charset="0"/>
              </a:rPr>
              <a:t> </a:t>
            </a:r>
            <a:r>
              <a:rPr lang="en-US" dirty="0" err="1">
                <a:latin typeface="Arial" pitchFamily="34" charset="0"/>
              </a:rPr>
              <a:t>eran</a:t>
            </a:r>
            <a:r>
              <a:rPr lang="en-US" dirty="0">
                <a:latin typeface="Arial" pitchFamily="34" charset="0"/>
              </a:rPr>
              <a:t> </a:t>
            </a:r>
            <a:r>
              <a:rPr lang="en-US" dirty="0" err="1">
                <a:latin typeface="Arial" pitchFamily="34" charset="0"/>
              </a:rPr>
              <a:t>más</a:t>
            </a:r>
            <a:r>
              <a:rPr lang="en-US" dirty="0">
                <a:latin typeface="Arial" pitchFamily="34" charset="0"/>
              </a:rPr>
              <a:t> </a:t>
            </a:r>
            <a:r>
              <a:rPr lang="en-US" dirty="0" err="1">
                <a:latin typeface="Arial" pitchFamily="34" charset="0"/>
              </a:rPr>
              <a:t>altas</a:t>
            </a:r>
            <a:r>
              <a:rPr lang="en-US" dirty="0">
                <a:latin typeface="Arial" pitchFamily="34" charset="0"/>
              </a:rPr>
              <a:t> en el </a:t>
            </a:r>
            <a:r>
              <a:rPr lang="en-US" dirty="0" err="1">
                <a:latin typeface="Arial" pitchFamily="34" charset="0"/>
              </a:rPr>
              <a:t>cielo</a:t>
            </a:r>
            <a:r>
              <a:rPr lang="en-US" dirty="0">
                <a:latin typeface="Arial" pitchFamily="34" charset="0"/>
              </a:rPr>
              <a:t> </a:t>
            </a:r>
            <a:r>
              <a:rPr lang="en-US" dirty="0" err="1">
                <a:latin typeface="Arial" pitchFamily="34" charset="0"/>
              </a:rPr>
              <a:t>cuando</a:t>
            </a:r>
            <a:r>
              <a:rPr lang="en-US" dirty="0">
                <a:latin typeface="Arial" pitchFamily="34" charset="0"/>
              </a:rPr>
              <a:t> </a:t>
            </a:r>
            <a:r>
              <a:rPr lang="en-US" dirty="0" err="1">
                <a:latin typeface="Arial" pitchFamily="34" charset="0"/>
              </a:rPr>
              <a:t>uno</a:t>
            </a:r>
            <a:r>
              <a:rPr lang="en-US" dirty="0">
                <a:latin typeface="Arial" pitchFamily="34" charset="0"/>
              </a:rPr>
              <a:t> </a:t>
            </a:r>
            <a:r>
              <a:rPr lang="en-US" dirty="0" err="1">
                <a:latin typeface="Arial" pitchFamily="34" charset="0"/>
              </a:rPr>
              <a:t>viajaba</a:t>
            </a:r>
            <a:r>
              <a:rPr lang="en-US" dirty="0">
                <a:latin typeface="Arial" pitchFamily="34" charset="0"/>
              </a:rPr>
              <a:t> al </a:t>
            </a:r>
            <a:r>
              <a:rPr lang="en-US" dirty="0" err="1">
                <a:latin typeface="Arial" pitchFamily="34" charset="0"/>
              </a:rPr>
              <a:t>sur</a:t>
            </a:r>
            <a:endParaRPr lang="es-MX" dirty="0">
              <a:latin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750" y="549275"/>
            <a:ext cx="7920038" cy="922338"/>
          </a:xfrm>
          <a:prstGeom prst="rect">
            <a:avLst/>
          </a:prstGeom>
        </p:spPr>
        <p:txBody>
          <a:bodyPr>
            <a:spAutoFit/>
          </a:bodyPr>
          <a:lstStyle/>
          <a:p>
            <a:pPr>
              <a:defRPr/>
            </a:pPr>
            <a:r>
              <a:rPr lang="es-MX" b="1" dirty="0">
                <a:solidFill>
                  <a:srgbClr val="C00000"/>
                </a:solidFill>
                <a:effectLst>
                  <a:outerShdw blurRad="38100" dist="38100" dir="2700000" algn="tl">
                    <a:srgbClr val="000000">
                      <a:alpha val="43137"/>
                    </a:srgbClr>
                  </a:outerShdw>
                </a:effectLst>
                <a:latin typeface="Arial" pitchFamily="34" charset="0"/>
              </a:rPr>
              <a:t>Eratóstenes (275-195 B.C.) </a:t>
            </a:r>
            <a:r>
              <a:rPr lang="es-MX" dirty="0">
                <a:latin typeface="Arial" pitchFamily="34" charset="0"/>
              </a:rPr>
              <a:t>estimó el tamaño de la Tierra a partir de observar que la elevación del sol variaba con la posición sobre la superficie terrestre de Egipto.</a:t>
            </a:r>
          </a:p>
        </p:txBody>
      </p:sp>
      <p:pic>
        <p:nvPicPr>
          <p:cNvPr id="33795" name="Picture 2"/>
          <p:cNvPicPr>
            <a:picLocks noChangeAspect="1" noChangeArrowheads="1"/>
          </p:cNvPicPr>
          <p:nvPr/>
        </p:nvPicPr>
        <p:blipFill>
          <a:blip r:embed="rId2"/>
          <a:srcRect/>
          <a:stretch>
            <a:fillRect/>
          </a:stretch>
        </p:blipFill>
        <p:spPr bwMode="auto">
          <a:xfrm>
            <a:off x="5076825" y="1341438"/>
            <a:ext cx="3400425" cy="2914650"/>
          </a:xfrm>
          <a:prstGeom prst="rect">
            <a:avLst/>
          </a:prstGeom>
          <a:noFill/>
          <a:ln w="9525">
            <a:noFill/>
            <a:miter lim="800000"/>
            <a:headEnd/>
            <a:tailEnd/>
          </a:ln>
        </p:spPr>
      </p:pic>
      <p:sp>
        <p:nvSpPr>
          <p:cNvPr id="33796" name="3 CuadroTexto"/>
          <p:cNvSpPr txBox="1">
            <a:spLocks noChangeArrowheads="1"/>
          </p:cNvSpPr>
          <p:nvPr/>
        </p:nvSpPr>
        <p:spPr bwMode="auto">
          <a:xfrm>
            <a:off x="468313" y="2205038"/>
            <a:ext cx="4895850" cy="307975"/>
          </a:xfrm>
          <a:prstGeom prst="rect">
            <a:avLst/>
          </a:prstGeom>
          <a:noFill/>
          <a:ln w="9525">
            <a:noFill/>
            <a:miter lim="800000"/>
            <a:headEnd/>
            <a:tailEnd/>
          </a:ln>
        </p:spPr>
        <p:txBody>
          <a:bodyPr>
            <a:spAutoFit/>
          </a:bodyPr>
          <a:lstStyle/>
          <a:p>
            <a:r>
              <a:rPr lang="es-MX" sz="1400" b="1">
                <a:solidFill>
                  <a:srgbClr val="C00000"/>
                </a:solidFill>
              </a:rPr>
              <a:t>Medida 1: Distancia angular entre Aswan y Alejandría</a:t>
            </a:r>
          </a:p>
        </p:txBody>
      </p:sp>
      <p:sp>
        <p:nvSpPr>
          <p:cNvPr id="33797" name="4 CuadroTexto"/>
          <p:cNvSpPr txBox="1">
            <a:spLocks noChangeArrowheads="1"/>
          </p:cNvSpPr>
          <p:nvPr/>
        </p:nvSpPr>
        <p:spPr bwMode="auto">
          <a:xfrm>
            <a:off x="468313" y="2565400"/>
            <a:ext cx="4895850" cy="739775"/>
          </a:xfrm>
          <a:prstGeom prst="rect">
            <a:avLst/>
          </a:prstGeom>
          <a:noFill/>
          <a:ln w="9525">
            <a:noFill/>
            <a:miter lim="800000"/>
            <a:headEnd/>
            <a:tailEnd/>
          </a:ln>
        </p:spPr>
        <p:txBody>
          <a:bodyPr>
            <a:spAutoFit/>
          </a:bodyPr>
          <a:lstStyle/>
          <a:p>
            <a:r>
              <a:rPr lang="es-MX" sz="1400" b="1"/>
              <a:t>En el solsticio de verano, el sol estaba sobre Aswan, ya que alumbraba un pozo profundo. El mismo día, el sol estaba a un ángulo de 7°14’ a la vertical en Alejandría</a:t>
            </a:r>
          </a:p>
        </p:txBody>
      </p:sp>
      <p:pic>
        <p:nvPicPr>
          <p:cNvPr id="33798" name="Picture 7" descr="mmeer"/>
          <p:cNvPicPr>
            <a:picLocks noChangeAspect="1" noChangeArrowheads="1"/>
          </p:cNvPicPr>
          <p:nvPr/>
        </p:nvPicPr>
        <p:blipFill>
          <a:blip r:embed="rId3"/>
          <a:srcRect/>
          <a:stretch>
            <a:fillRect/>
          </a:stretch>
        </p:blipFill>
        <p:spPr bwMode="auto">
          <a:xfrm>
            <a:off x="6084888" y="4508500"/>
            <a:ext cx="2087562" cy="1752600"/>
          </a:xfrm>
          <a:prstGeom prst="rect">
            <a:avLst/>
          </a:prstGeom>
          <a:noFill/>
          <a:ln w="9525">
            <a:noFill/>
            <a:miter lim="800000"/>
            <a:headEnd/>
            <a:tailEnd/>
          </a:ln>
        </p:spPr>
      </p:pic>
      <p:grpSp>
        <p:nvGrpSpPr>
          <p:cNvPr id="33799" name="Group 16"/>
          <p:cNvGrpSpPr>
            <a:grpSpLocks/>
          </p:cNvGrpSpPr>
          <p:nvPr/>
        </p:nvGrpSpPr>
        <p:grpSpPr bwMode="auto">
          <a:xfrm>
            <a:off x="3348038" y="4365625"/>
            <a:ext cx="2160587" cy="1727200"/>
            <a:chOff x="3470" y="845"/>
            <a:chExt cx="1920" cy="1452"/>
          </a:xfrm>
        </p:grpSpPr>
        <p:grpSp>
          <p:nvGrpSpPr>
            <p:cNvPr id="33811" name="Group 17"/>
            <p:cNvGrpSpPr>
              <a:grpSpLocks/>
            </p:cNvGrpSpPr>
            <p:nvPr/>
          </p:nvGrpSpPr>
          <p:grpSpPr bwMode="auto">
            <a:xfrm>
              <a:off x="3470" y="845"/>
              <a:ext cx="1920" cy="1452"/>
              <a:chOff x="3840" y="1812"/>
              <a:chExt cx="1920" cy="1452"/>
            </a:xfrm>
          </p:grpSpPr>
          <p:sp>
            <p:nvSpPr>
              <p:cNvPr id="33814" name="Arc 18"/>
              <p:cNvSpPr>
                <a:spLocks/>
              </p:cNvSpPr>
              <p:nvPr/>
            </p:nvSpPr>
            <p:spPr bwMode="auto">
              <a:xfrm>
                <a:off x="3840" y="2256"/>
                <a:ext cx="1296" cy="100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CCCC00"/>
              </a:solidFill>
              <a:ln w="12700">
                <a:solidFill>
                  <a:schemeClr val="tx1"/>
                </a:solidFill>
                <a:round/>
                <a:headEnd/>
                <a:tailEnd/>
              </a:ln>
            </p:spPr>
            <p:txBody>
              <a:bodyPr wrap="none" anchor="ctr"/>
              <a:lstStyle/>
              <a:p>
                <a:endParaRPr lang="es-MX"/>
              </a:p>
            </p:txBody>
          </p:sp>
          <p:sp>
            <p:nvSpPr>
              <p:cNvPr id="33815" name="Rectangle 19"/>
              <p:cNvSpPr>
                <a:spLocks noChangeArrowheads="1"/>
              </p:cNvSpPr>
              <p:nvPr/>
            </p:nvSpPr>
            <p:spPr bwMode="auto">
              <a:xfrm>
                <a:off x="3840" y="1824"/>
                <a:ext cx="1920" cy="1440"/>
              </a:xfrm>
              <a:prstGeom prst="rect">
                <a:avLst/>
              </a:prstGeom>
              <a:noFill/>
              <a:ln w="12700">
                <a:solidFill>
                  <a:schemeClr val="tx1"/>
                </a:solidFill>
                <a:miter lim="800000"/>
                <a:headEnd/>
                <a:tailEnd/>
              </a:ln>
            </p:spPr>
            <p:txBody>
              <a:bodyPr wrap="none" anchor="ctr"/>
              <a:lstStyle/>
              <a:p>
                <a:endParaRPr lang="es-MX"/>
              </a:p>
            </p:txBody>
          </p:sp>
          <p:sp>
            <p:nvSpPr>
              <p:cNvPr id="33816" name="Rectangle 20"/>
              <p:cNvSpPr>
                <a:spLocks noChangeArrowheads="1"/>
              </p:cNvSpPr>
              <p:nvPr/>
            </p:nvSpPr>
            <p:spPr bwMode="auto">
              <a:xfrm rot="-2263850">
                <a:off x="4752" y="2688"/>
                <a:ext cx="240" cy="48"/>
              </a:xfrm>
              <a:prstGeom prst="rect">
                <a:avLst/>
              </a:prstGeom>
              <a:solidFill>
                <a:schemeClr val="bg1"/>
              </a:solidFill>
              <a:ln w="12700">
                <a:solidFill>
                  <a:schemeClr val="bg1"/>
                </a:solidFill>
                <a:miter lim="800000"/>
                <a:headEnd/>
                <a:tailEnd/>
              </a:ln>
            </p:spPr>
            <p:txBody>
              <a:bodyPr wrap="none" anchor="ctr"/>
              <a:lstStyle/>
              <a:p>
                <a:endParaRPr lang="es-MX"/>
              </a:p>
            </p:txBody>
          </p:sp>
          <p:sp>
            <p:nvSpPr>
              <p:cNvPr id="33817" name="Freeform 21"/>
              <p:cNvSpPr>
                <a:spLocks/>
              </p:cNvSpPr>
              <p:nvPr/>
            </p:nvSpPr>
            <p:spPr bwMode="auto">
              <a:xfrm>
                <a:off x="4752" y="2016"/>
                <a:ext cx="1008" cy="780"/>
              </a:xfrm>
              <a:custGeom>
                <a:avLst/>
                <a:gdLst>
                  <a:gd name="T0" fmla="*/ 1008 w 1008"/>
                  <a:gd name="T1" fmla="*/ 0 h 780"/>
                  <a:gd name="T2" fmla="*/ 0 w 1008"/>
                  <a:gd name="T3" fmla="*/ 780 h 780"/>
                  <a:gd name="T4" fmla="*/ 0 60000 65536"/>
                  <a:gd name="T5" fmla="*/ 0 60000 65536"/>
                  <a:gd name="T6" fmla="*/ 0 w 1008"/>
                  <a:gd name="T7" fmla="*/ 0 h 780"/>
                  <a:gd name="T8" fmla="*/ 1008 w 1008"/>
                  <a:gd name="T9" fmla="*/ 780 h 780"/>
                </a:gdLst>
                <a:ahLst/>
                <a:cxnLst>
                  <a:cxn ang="T4">
                    <a:pos x="T0" y="T1"/>
                  </a:cxn>
                  <a:cxn ang="T5">
                    <a:pos x="T2" y="T3"/>
                  </a:cxn>
                </a:cxnLst>
                <a:rect l="T6" t="T7" r="T8" b="T9"/>
                <a:pathLst>
                  <a:path w="1008" h="780">
                    <a:moveTo>
                      <a:pt x="1008" y="0"/>
                    </a:moveTo>
                    <a:lnTo>
                      <a:pt x="0" y="780"/>
                    </a:lnTo>
                  </a:path>
                </a:pathLst>
              </a:custGeom>
              <a:noFill/>
              <a:ln w="12700" cap="flat" cmpd="sng">
                <a:solidFill>
                  <a:schemeClr val="hlink"/>
                </a:solidFill>
                <a:prstDash val="solid"/>
                <a:round/>
                <a:headEnd type="none" w="med" len="med"/>
                <a:tailEnd type="none" w="med" len="med"/>
              </a:ln>
            </p:spPr>
            <p:txBody>
              <a:bodyPr/>
              <a:lstStyle/>
              <a:p>
                <a:endParaRPr lang="es-MX"/>
              </a:p>
            </p:txBody>
          </p:sp>
          <p:sp>
            <p:nvSpPr>
              <p:cNvPr id="33818" name="Freeform 22"/>
              <p:cNvSpPr>
                <a:spLocks/>
              </p:cNvSpPr>
              <p:nvPr/>
            </p:nvSpPr>
            <p:spPr bwMode="auto">
              <a:xfrm>
                <a:off x="4569" y="1812"/>
                <a:ext cx="807" cy="621"/>
              </a:xfrm>
              <a:custGeom>
                <a:avLst/>
                <a:gdLst>
                  <a:gd name="T0" fmla="*/ 807 w 807"/>
                  <a:gd name="T1" fmla="*/ 0 h 621"/>
                  <a:gd name="T2" fmla="*/ 0 w 807"/>
                  <a:gd name="T3" fmla="*/ 621 h 621"/>
                  <a:gd name="T4" fmla="*/ 0 60000 65536"/>
                  <a:gd name="T5" fmla="*/ 0 60000 65536"/>
                  <a:gd name="T6" fmla="*/ 0 w 807"/>
                  <a:gd name="T7" fmla="*/ 0 h 621"/>
                  <a:gd name="T8" fmla="*/ 807 w 807"/>
                  <a:gd name="T9" fmla="*/ 621 h 621"/>
                </a:gdLst>
                <a:ahLst/>
                <a:cxnLst>
                  <a:cxn ang="T4">
                    <a:pos x="T0" y="T1"/>
                  </a:cxn>
                  <a:cxn ang="T5">
                    <a:pos x="T2" y="T3"/>
                  </a:cxn>
                </a:cxnLst>
                <a:rect l="T6" t="T7" r="T8" b="T9"/>
                <a:pathLst>
                  <a:path w="807" h="621">
                    <a:moveTo>
                      <a:pt x="807" y="0"/>
                    </a:moveTo>
                    <a:lnTo>
                      <a:pt x="0" y="621"/>
                    </a:lnTo>
                  </a:path>
                </a:pathLst>
              </a:custGeom>
              <a:noFill/>
              <a:ln w="12700" cap="flat" cmpd="sng">
                <a:solidFill>
                  <a:schemeClr val="hlink"/>
                </a:solidFill>
                <a:prstDash val="solid"/>
                <a:round/>
                <a:headEnd type="none" w="med" len="med"/>
                <a:tailEnd type="none" w="med" len="med"/>
              </a:ln>
            </p:spPr>
            <p:txBody>
              <a:bodyPr/>
              <a:lstStyle/>
              <a:p>
                <a:endParaRPr lang="es-MX"/>
              </a:p>
            </p:txBody>
          </p:sp>
          <p:sp>
            <p:nvSpPr>
              <p:cNvPr id="33819" name="Freeform 23"/>
              <p:cNvSpPr>
                <a:spLocks/>
              </p:cNvSpPr>
              <p:nvPr/>
            </p:nvSpPr>
            <p:spPr bwMode="auto">
              <a:xfrm>
                <a:off x="4626" y="2304"/>
                <a:ext cx="126" cy="165"/>
              </a:xfrm>
              <a:custGeom>
                <a:avLst/>
                <a:gdLst>
                  <a:gd name="T0" fmla="*/ 126 w 126"/>
                  <a:gd name="T1" fmla="*/ 0 h 165"/>
                  <a:gd name="T2" fmla="*/ 0 w 126"/>
                  <a:gd name="T3" fmla="*/ 165 h 165"/>
                  <a:gd name="T4" fmla="*/ 0 60000 65536"/>
                  <a:gd name="T5" fmla="*/ 0 60000 65536"/>
                  <a:gd name="T6" fmla="*/ 0 w 126"/>
                  <a:gd name="T7" fmla="*/ 0 h 165"/>
                  <a:gd name="T8" fmla="*/ 126 w 126"/>
                  <a:gd name="T9" fmla="*/ 165 h 165"/>
                </a:gdLst>
                <a:ahLst/>
                <a:cxnLst>
                  <a:cxn ang="T4">
                    <a:pos x="T0" y="T1"/>
                  </a:cxn>
                  <a:cxn ang="T5">
                    <a:pos x="T2" y="T3"/>
                  </a:cxn>
                </a:cxnLst>
                <a:rect l="T6" t="T7" r="T8" b="T9"/>
                <a:pathLst>
                  <a:path w="126" h="165">
                    <a:moveTo>
                      <a:pt x="126" y="0"/>
                    </a:moveTo>
                    <a:lnTo>
                      <a:pt x="0" y="165"/>
                    </a:lnTo>
                  </a:path>
                </a:pathLst>
              </a:custGeom>
              <a:noFill/>
              <a:ln w="28575" cap="flat" cmpd="sng">
                <a:solidFill>
                  <a:schemeClr val="tx1"/>
                </a:solidFill>
                <a:prstDash val="solid"/>
                <a:round/>
                <a:headEnd type="none" w="med" len="med"/>
                <a:tailEnd type="none" w="med" len="med"/>
              </a:ln>
            </p:spPr>
            <p:txBody>
              <a:bodyPr/>
              <a:lstStyle/>
              <a:p>
                <a:endParaRPr lang="es-MX"/>
              </a:p>
            </p:txBody>
          </p:sp>
        </p:grpSp>
        <p:sp>
          <p:nvSpPr>
            <p:cNvPr id="33812" name="Text Box 24"/>
            <p:cNvSpPr txBox="1">
              <a:spLocks noChangeArrowheads="1"/>
            </p:cNvSpPr>
            <p:nvPr/>
          </p:nvSpPr>
          <p:spPr bwMode="auto">
            <a:xfrm>
              <a:off x="3923" y="1434"/>
              <a:ext cx="313" cy="288"/>
            </a:xfrm>
            <a:prstGeom prst="rect">
              <a:avLst/>
            </a:prstGeom>
            <a:noFill/>
            <a:ln w="12700">
              <a:noFill/>
              <a:miter lim="800000"/>
              <a:headEnd/>
              <a:tailEnd/>
            </a:ln>
          </p:spPr>
          <p:txBody>
            <a:bodyPr>
              <a:spAutoFit/>
            </a:bodyPr>
            <a:lstStyle/>
            <a:p>
              <a:pPr>
                <a:spcBef>
                  <a:spcPct val="50000"/>
                </a:spcBef>
              </a:pPr>
              <a:r>
                <a:rPr lang="es-MX">
                  <a:latin typeface="Times New Roman" pitchFamily="18" charset="0"/>
                </a:rPr>
                <a:t>A</a:t>
              </a:r>
              <a:endParaRPr lang="es-ES">
                <a:latin typeface="Times New Roman" pitchFamily="18" charset="0"/>
              </a:endParaRPr>
            </a:p>
          </p:txBody>
        </p:sp>
        <p:sp>
          <p:nvSpPr>
            <p:cNvPr id="33813" name="Text Box 25"/>
            <p:cNvSpPr txBox="1">
              <a:spLocks noChangeArrowheads="1"/>
            </p:cNvSpPr>
            <p:nvPr/>
          </p:nvSpPr>
          <p:spPr bwMode="auto">
            <a:xfrm>
              <a:off x="4332" y="1842"/>
              <a:ext cx="261" cy="288"/>
            </a:xfrm>
            <a:prstGeom prst="rect">
              <a:avLst/>
            </a:prstGeom>
            <a:noFill/>
            <a:ln w="12700">
              <a:noFill/>
              <a:miter lim="800000"/>
              <a:headEnd/>
              <a:tailEnd/>
            </a:ln>
          </p:spPr>
          <p:txBody>
            <a:bodyPr>
              <a:spAutoFit/>
            </a:bodyPr>
            <a:lstStyle/>
            <a:p>
              <a:pPr>
                <a:spcBef>
                  <a:spcPct val="50000"/>
                </a:spcBef>
              </a:pPr>
              <a:r>
                <a:rPr lang="es-MX">
                  <a:latin typeface="Times New Roman" pitchFamily="18" charset="0"/>
                </a:rPr>
                <a:t>S</a:t>
              </a:r>
              <a:endParaRPr lang="es-ES">
                <a:latin typeface="Times New Roman" pitchFamily="18" charset="0"/>
              </a:endParaRPr>
            </a:p>
          </p:txBody>
        </p:sp>
      </p:grpSp>
      <p:grpSp>
        <p:nvGrpSpPr>
          <p:cNvPr id="33800" name="Group 7"/>
          <p:cNvGrpSpPr>
            <a:grpSpLocks/>
          </p:cNvGrpSpPr>
          <p:nvPr/>
        </p:nvGrpSpPr>
        <p:grpSpPr bwMode="auto">
          <a:xfrm>
            <a:off x="684213" y="4365625"/>
            <a:ext cx="2159000" cy="1727200"/>
            <a:chOff x="3508" y="2387"/>
            <a:chExt cx="1882" cy="1440"/>
          </a:xfrm>
        </p:grpSpPr>
        <p:sp>
          <p:nvSpPr>
            <p:cNvPr id="33803" name="Rectangle 8"/>
            <p:cNvSpPr>
              <a:spLocks noChangeArrowheads="1"/>
            </p:cNvSpPr>
            <p:nvPr/>
          </p:nvSpPr>
          <p:spPr bwMode="auto">
            <a:xfrm>
              <a:off x="3508" y="2387"/>
              <a:ext cx="1882" cy="1440"/>
            </a:xfrm>
            <a:prstGeom prst="rect">
              <a:avLst/>
            </a:prstGeom>
            <a:noFill/>
            <a:ln w="12700">
              <a:solidFill>
                <a:schemeClr val="tx1"/>
              </a:solidFill>
              <a:miter lim="800000"/>
              <a:headEnd/>
              <a:tailEnd/>
            </a:ln>
          </p:spPr>
          <p:txBody>
            <a:bodyPr wrap="none" anchor="ctr"/>
            <a:lstStyle/>
            <a:p>
              <a:endParaRPr lang="es-MX"/>
            </a:p>
          </p:txBody>
        </p:sp>
        <p:sp>
          <p:nvSpPr>
            <p:cNvPr id="33804" name="Rectangle 9"/>
            <p:cNvSpPr>
              <a:spLocks noChangeArrowheads="1"/>
            </p:cNvSpPr>
            <p:nvPr/>
          </p:nvSpPr>
          <p:spPr bwMode="auto">
            <a:xfrm>
              <a:off x="3508" y="3395"/>
              <a:ext cx="1882" cy="432"/>
            </a:xfrm>
            <a:prstGeom prst="rect">
              <a:avLst/>
            </a:prstGeom>
            <a:solidFill>
              <a:srgbClr val="CCCC00"/>
            </a:solidFill>
            <a:ln w="12700">
              <a:solidFill>
                <a:schemeClr val="tx1"/>
              </a:solidFill>
              <a:miter lim="800000"/>
              <a:headEnd/>
              <a:tailEnd/>
            </a:ln>
          </p:spPr>
          <p:txBody>
            <a:bodyPr wrap="none" anchor="ctr"/>
            <a:lstStyle/>
            <a:p>
              <a:endParaRPr lang="es-MX"/>
            </a:p>
          </p:txBody>
        </p:sp>
        <p:sp>
          <p:nvSpPr>
            <p:cNvPr id="33805" name="Rectangle 10"/>
            <p:cNvSpPr>
              <a:spLocks noChangeArrowheads="1"/>
            </p:cNvSpPr>
            <p:nvPr/>
          </p:nvSpPr>
          <p:spPr bwMode="auto">
            <a:xfrm>
              <a:off x="4867" y="3395"/>
              <a:ext cx="105" cy="336"/>
            </a:xfrm>
            <a:prstGeom prst="rect">
              <a:avLst/>
            </a:prstGeom>
            <a:solidFill>
              <a:schemeClr val="bg1"/>
            </a:solidFill>
            <a:ln w="12700">
              <a:noFill/>
              <a:miter lim="800000"/>
              <a:headEnd/>
              <a:tailEnd/>
            </a:ln>
          </p:spPr>
          <p:txBody>
            <a:bodyPr wrap="none" anchor="ctr"/>
            <a:lstStyle/>
            <a:p>
              <a:endParaRPr lang="es-MX"/>
            </a:p>
          </p:txBody>
        </p:sp>
        <p:sp>
          <p:nvSpPr>
            <p:cNvPr id="33806" name="Line 11"/>
            <p:cNvSpPr>
              <a:spLocks noChangeShapeType="1"/>
            </p:cNvSpPr>
            <p:nvPr/>
          </p:nvSpPr>
          <p:spPr bwMode="auto">
            <a:xfrm>
              <a:off x="4920" y="2435"/>
              <a:ext cx="0" cy="1296"/>
            </a:xfrm>
            <a:prstGeom prst="line">
              <a:avLst/>
            </a:prstGeom>
            <a:noFill/>
            <a:ln w="12700">
              <a:solidFill>
                <a:schemeClr val="hlink"/>
              </a:solidFill>
              <a:round/>
              <a:headEnd/>
              <a:tailEnd/>
            </a:ln>
          </p:spPr>
          <p:txBody>
            <a:bodyPr/>
            <a:lstStyle/>
            <a:p>
              <a:endParaRPr lang="es-MX"/>
            </a:p>
          </p:txBody>
        </p:sp>
        <p:sp>
          <p:nvSpPr>
            <p:cNvPr id="33807" name="Line 12"/>
            <p:cNvSpPr>
              <a:spLocks noChangeShapeType="1"/>
            </p:cNvSpPr>
            <p:nvPr/>
          </p:nvSpPr>
          <p:spPr bwMode="auto">
            <a:xfrm flipH="1">
              <a:off x="4195" y="2432"/>
              <a:ext cx="0" cy="953"/>
            </a:xfrm>
            <a:prstGeom prst="line">
              <a:avLst/>
            </a:prstGeom>
            <a:noFill/>
            <a:ln w="12700">
              <a:solidFill>
                <a:schemeClr val="hlink"/>
              </a:solidFill>
              <a:round/>
              <a:headEnd/>
              <a:tailEnd/>
            </a:ln>
          </p:spPr>
          <p:txBody>
            <a:bodyPr/>
            <a:lstStyle/>
            <a:p>
              <a:endParaRPr lang="es-MX"/>
            </a:p>
          </p:txBody>
        </p:sp>
        <p:sp>
          <p:nvSpPr>
            <p:cNvPr id="33808" name="Line 13"/>
            <p:cNvSpPr>
              <a:spLocks noChangeShapeType="1"/>
            </p:cNvSpPr>
            <p:nvPr/>
          </p:nvSpPr>
          <p:spPr bwMode="auto">
            <a:xfrm flipV="1">
              <a:off x="4195" y="3107"/>
              <a:ext cx="0" cy="288"/>
            </a:xfrm>
            <a:prstGeom prst="line">
              <a:avLst/>
            </a:prstGeom>
            <a:noFill/>
            <a:ln w="38100">
              <a:solidFill>
                <a:schemeClr val="tx1"/>
              </a:solidFill>
              <a:round/>
              <a:headEnd/>
              <a:tailEnd/>
            </a:ln>
          </p:spPr>
          <p:txBody>
            <a:bodyPr/>
            <a:lstStyle/>
            <a:p>
              <a:endParaRPr lang="es-MX"/>
            </a:p>
          </p:txBody>
        </p:sp>
        <p:sp>
          <p:nvSpPr>
            <p:cNvPr id="33809" name="Text Box 14"/>
            <p:cNvSpPr txBox="1">
              <a:spLocks noChangeArrowheads="1"/>
            </p:cNvSpPr>
            <p:nvPr/>
          </p:nvSpPr>
          <p:spPr bwMode="auto">
            <a:xfrm>
              <a:off x="4031" y="3395"/>
              <a:ext cx="313" cy="288"/>
            </a:xfrm>
            <a:prstGeom prst="rect">
              <a:avLst/>
            </a:prstGeom>
            <a:noFill/>
            <a:ln w="12700">
              <a:noFill/>
              <a:miter lim="800000"/>
              <a:headEnd/>
              <a:tailEnd/>
            </a:ln>
          </p:spPr>
          <p:txBody>
            <a:bodyPr>
              <a:spAutoFit/>
            </a:bodyPr>
            <a:lstStyle/>
            <a:p>
              <a:pPr>
                <a:spcBef>
                  <a:spcPct val="50000"/>
                </a:spcBef>
              </a:pPr>
              <a:r>
                <a:rPr lang="es-MX">
                  <a:latin typeface="Times New Roman" pitchFamily="18" charset="0"/>
                </a:rPr>
                <a:t>A</a:t>
              </a:r>
              <a:endParaRPr lang="es-ES">
                <a:latin typeface="Times New Roman" pitchFamily="18" charset="0"/>
              </a:endParaRPr>
            </a:p>
          </p:txBody>
        </p:sp>
        <p:sp>
          <p:nvSpPr>
            <p:cNvPr id="33810" name="Text Box 15"/>
            <p:cNvSpPr txBox="1">
              <a:spLocks noChangeArrowheads="1"/>
            </p:cNvSpPr>
            <p:nvPr/>
          </p:nvSpPr>
          <p:spPr bwMode="auto">
            <a:xfrm>
              <a:off x="5024" y="3395"/>
              <a:ext cx="261" cy="288"/>
            </a:xfrm>
            <a:prstGeom prst="rect">
              <a:avLst/>
            </a:prstGeom>
            <a:noFill/>
            <a:ln w="12700">
              <a:noFill/>
              <a:miter lim="800000"/>
              <a:headEnd/>
              <a:tailEnd/>
            </a:ln>
          </p:spPr>
          <p:txBody>
            <a:bodyPr>
              <a:spAutoFit/>
            </a:bodyPr>
            <a:lstStyle/>
            <a:p>
              <a:pPr>
                <a:spcBef>
                  <a:spcPct val="50000"/>
                </a:spcBef>
              </a:pPr>
              <a:r>
                <a:rPr lang="es-MX">
                  <a:latin typeface="Times New Roman" pitchFamily="18" charset="0"/>
                </a:rPr>
                <a:t>S</a:t>
              </a:r>
              <a:endParaRPr lang="es-ES">
                <a:latin typeface="Times New Roman" pitchFamily="18" charset="0"/>
              </a:endParaRPr>
            </a:p>
          </p:txBody>
        </p:sp>
      </p:grpSp>
      <p:sp>
        <p:nvSpPr>
          <p:cNvPr id="33801" name="32 Rectángulo"/>
          <p:cNvSpPr>
            <a:spLocks noChangeArrowheads="1"/>
          </p:cNvSpPr>
          <p:nvPr/>
        </p:nvSpPr>
        <p:spPr bwMode="auto">
          <a:xfrm>
            <a:off x="539750" y="4005263"/>
            <a:ext cx="2460625" cy="276225"/>
          </a:xfrm>
          <a:prstGeom prst="rect">
            <a:avLst/>
          </a:prstGeom>
          <a:noFill/>
          <a:ln w="9525">
            <a:noFill/>
            <a:miter lim="800000"/>
            <a:headEnd/>
            <a:tailEnd/>
          </a:ln>
        </p:spPr>
        <p:txBody>
          <a:bodyPr wrap="none">
            <a:spAutoFit/>
          </a:bodyPr>
          <a:lstStyle/>
          <a:p>
            <a:pPr>
              <a:spcBef>
                <a:spcPct val="500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200">
                <a:solidFill>
                  <a:srgbClr val="000000"/>
                </a:solidFill>
              </a:rPr>
              <a:t>De ser plana debiera ocurrir esto:</a:t>
            </a:r>
            <a:endParaRPr lang="es-ES_tradnl" sz="1200">
              <a:solidFill>
                <a:srgbClr val="000000"/>
              </a:solidFill>
              <a:latin typeface="Times" pitchFamily="18" charset="0"/>
            </a:endParaRPr>
          </a:p>
        </p:txBody>
      </p:sp>
      <p:sp>
        <p:nvSpPr>
          <p:cNvPr id="33802" name="33 Rectángulo"/>
          <p:cNvSpPr>
            <a:spLocks noChangeArrowheads="1"/>
          </p:cNvSpPr>
          <p:nvPr/>
        </p:nvSpPr>
        <p:spPr bwMode="auto">
          <a:xfrm>
            <a:off x="3276600" y="3933825"/>
            <a:ext cx="2447925" cy="460375"/>
          </a:xfrm>
          <a:prstGeom prst="rect">
            <a:avLst/>
          </a:prstGeom>
          <a:noFill/>
          <a:ln w="9525">
            <a:noFill/>
            <a:miter lim="800000"/>
            <a:headEnd/>
            <a:tailEnd/>
          </a:ln>
        </p:spPr>
        <p:txBody>
          <a:bodyPr>
            <a:spAutoFit/>
          </a:bodyPr>
          <a:lstStyle/>
          <a:p>
            <a:r>
              <a:rPr lang="es-ES_tradnl" sz="1200">
                <a:solidFill>
                  <a:srgbClr val="000000"/>
                </a:solidFill>
              </a:rPr>
              <a:t>Como ocurre esto, la Tierra debe </a:t>
            </a:r>
          </a:p>
          <a:p>
            <a:pPr algn="ctr"/>
            <a:r>
              <a:rPr lang="es-ES_tradnl" sz="1200">
                <a:solidFill>
                  <a:srgbClr val="000000"/>
                </a:solidFill>
              </a:rPr>
              <a:t>ser esférica</a:t>
            </a:r>
            <a:endParaRPr lang="es-MX" sz="12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20 Rectángulo redondeado"/>
          <p:cNvSpPr/>
          <p:nvPr/>
        </p:nvSpPr>
        <p:spPr>
          <a:xfrm>
            <a:off x="1116013" y="2060575"/>
            <a:ext cx="4464050" cy="288925"/>
          </a:xfrm>
          <a:prstGeom prst="round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029" name="6 CuadroTexto"/>
          <p:cNvSpPr txBox="1">
            <a:spLocks noChangeArrowheads="1"/>
          </p:cNvSpPr>
          <p:nvPr/>
        </p:nvSpPr>
        <p:spPr bwMode="auto">
          <a:xfrm>
            <a:off x="1835150" y="549275"/>
            <a:ext cx="5256213" cy="307975"/>
          </a:xfrm>
          <a:prstGeom prst="rect">
            <a:avLst/>
          </a:prstGeom>
          <a:noFill/>
          <a:ln w="9525">
            <a:noFill/>
            <a:miter lim="800000"/>
            <a:headEnd/>
            <a:tailEnd/>
          </a:ln>
        </p:spPr>
        <p:txBody>
          <a:bodyPr>
            <a:spAutoFit/>
          </a:bodyPr>
          <a:lstStyle/>
          <a:p>
            <a:r>
              <a:rPr lang="es-MX" sz="1400" b="1">
                <a:solidFill>
                  <a:srgbClr val="C00000"/>
                </a:solidFill>
              </a:rPr>
              <a:t>Medida 2: la distancia horizontal entre Aswan y Alejandría</a:t>
            </a:r>
          </a:p>
        </p:txBody>
      </p:sp>
      <p:sp>
        <p:nvSpPr>
          <p:cNvPr id="1030" name="8 CuadroTexto"/>
          <p:cNvSpPr txBox="1">
            <a:spLocks noChangeArrowheads="1"/>
          </p:cNvSpPr>
          <p:nvPr/>
        </p:nvSpPr>
        <p:spPr bwMode="auto">
          <a:xfrm>
            <a:off x="971550" y="908050"/>
            <a:ext cx="7416800" cy="307975"/>
          </a:xfrm>
          <a:prstGeom prst="rect">
            <a:avLst/>
          </a:prstGeom>
          <a:noFill/>
          <a:ln w="9525">
            <a:noFill/>
            <a:miter lim="800000"/>
            <a:headEnd/>
            <a:tailEnd/>
          </a:ln>
        </p:spPr>
        <p:txBody>
          <a:bodyPr>
            <a:spAutoFit/>
          </a:bodyPr>
          <a:lstStyle/>
          <a:p>
            <a:r>
              <a:rPr lang="es-MX" sz="1400" b="1"/>
              <a:t>Esta distancia horizontal fue estimada en 5000 stadia, que representan 925 Km</a:t>
            </a:r>
          </a:p>
        </p:txBody>
      </p:sp>
      <p:sp>
        <p:nvSpPr>
          <p:cNvPr id="2" name="10 CuadroTexto"/>
          <p:cNvSpPr txBox="1">
            <a:spLocks noChangeArrowheads="1"/>
          </p:cNvSpPr>
          <p:nvPr/>
        </p:nvSpPr>
        <p:spPr bwMode="auto">
          <a:xfrm>
            <a:off x="1116013" y="1412875"/>
            <a:ext cx="6696075" cy="954088"/>
          </a:xfrm>
          <a:prstGeom prst="rect">
            <a:avLst/>
          </a:prstGeom>
          <a:noFill/>
          <a:ln w="9525">
            <a:noFill/>
            <a:miter lim="800000"/>
            <a:headEnd/>
            <a:tailEnd/>
          </a:ln>
        </p:spPr>
        <p:txBody>
          <a:bodyPr>
            <a:spAutoFit/>
          </a:bodyPr>
          <a:lstStyle/>
          <a:p>
            <a:pPr>
              <a:defRPr/>
            </a:pPr>
            <a:r>
              <a:rPr lang="es-MX" sz="1400" b="1" dirty="0"/>
              <a:t>Combinando estas mediciones, se mostró que la circunferencia de la Tierra era de 360° X 925 / 7.23 = 46,058 Km</a:t>
            </a:r>
          </a:p>
          <a:p>
            <a:pPr>
              <a:defRPr/>
            </a:pPr>
            <a:endParaRPr lang="es-MX" sz="1400" b="1" dirty="0"/>
          </a:p>
          <a:p>
            <a:pPr>
              <a:defRPr/>
            </a:pPr>
            <a:r>
              <a:rPr lang="es-MX" sz="1400" b="1" dirty="0">
                <a:solidFill>
                  <a:srgbClr val="FF0000"/>
                </a:solidFill>
                <a:effectLst>
                  <a:outerShdw blurRad="38100" dist="38100" dir="2700000" algn="tl">
                    <a:srgbClr val="000000">
                      <a:alpha val="43137"/>
                    </a:srgbClr>
                  </a:outerShdw>
                </a:effectLst>
              </a:rPr>
              <a:t>VALOR CORRECTO = 40,030 Km     ERROR = 15%</a:t>
            </a:r>
          </a:p>
        </p:txBody>
      </p:sp>
      <p:grpSp>
        <p:nvGrpSpPr>
          <p:cNvPr id="1032" name="Group 4"/>
          <p:cNvGrpSpPr>
            <a:grpSpLocks/>
          </p:cNvGrpSpPr>
          <p:nvPr/>
        </p:nvGrpSpPr>
        <p:grpSpPr bwMode="auto">
          <a:xfrm>
            <a:off x="3779838" y="2636838"/>
            <a:ext cx="3816350" cy="3549650"/>
            <a:chOff x="208" y="1792"/>
            <a:chExt cx="2404" cy="2236"/>
          </a:xfrm>
        </p:grpSpPr>
        <p:sp>
          <p:nvSpPr>
            <p:cNvPr id="1033" name="Rectangle 5"/>
            <p:cNvSpPr>
              <a:spLocks noChangeArrowheads="1"/>
            </p:cNvSpPr>
            <p:nvPr/>
          </p:nvSpPr>
          <p:spPr bwMode="auto">
            <a:xfrm>
              <a:off x="208" y="1792"/>
              <a:ext cx="2404" cy="2236"/>
            </a:xfrm>
            <a:prstGeom prst="rect">
              <a:avLst/>
            </a:prstGeom>
            <a:noFill/>
            <a:ln w="12700">
              <a:solidFill>
                <a:schemeClr val="tx1"/>
              </a:solidFill>
              <a:miter lim="800000"/>
              <a:headEnd/>
              <a:tailEnd/>
            </a:ln>
          </p:spPr>
          <p:txBody>
            <a:bodyPr wrap="none" anchor="ctr"/>
            <a:lstStyle/>
            <a:p>
              <a:endParaRPr lang="es-MX"/>
            </a:p>
          </p:txBody>
        </p:sp>
        <p:sp>
          <p:nvSpPr>
            <p:cNvPr id="1034" name="Rectangle 6"/>
            <p:cNvSpPr>
              <a:spLocks noChangeArrowheads="1"/>
            </p:cNvSpPr>
            <p:nvPr/>
          </p:nvSpPr>
          <p:spPr bwMode="auto">
            <a:xfrm rot="-2263850">
              <a:off x="1264" y="2926"/>
              <a:ext cx="277" cy="63"/>
            </a:xfrm>
            <a:prstGeom prst="rect">
              <a:avLst/>
            </a:prstGeom>
            <a:solidFill>
              <a:schemeClr val="bg1"/>
            </a:solidFill>
            <a:ln w="12700">
              <a:solidFill>
                <a:schemeClr val="bg1"/>
              </a:solidFill>
              <a:miter lim="800000"/>
              <a:headEnd/>
              <a:tailEnd/>
            </a:ln>
          </p:spPr>
          <p:txBody>
            <a:bodyPr wrap="none" anchor="ctr"/>
            <a:lstStyle/>
            <a:p>
              <a:endParaRPr lang="es-MX"/>
            </a:p>
          </p:txBody>
        </p:sp>
        <p:sp>
          <p:nvSpPr>
            <p:cNvPr id="1035" name="Oval 7"/>
            <p:cNvSpPr>
              <a:spLocks noChangeArrowheads="1"/>
            </p:cNvSpPr>
            <p:nvPr/>
          </p:nvSpPr>
          <p:spPr bwMode="auto">
            <a:xfrm>
              <a:off x="244" y="2226"/>
              <a:ext cx="1967" cy="1733"/>
            </a:xfrm>
            <a:prstGeom prst="ellipse">
              <a:avLst/>
            </a:prstGeom>
            <a:solidFill>
              <a:srgbClr val="CCCC00"/>
            </a:solidFill>
            <a:ln w="12700">
              <a:solidFill>
                <a:schemeClr val="tx1"/>
              </a:solidFill>
              <a:round/>
              <a:headEnd/>
              <a:tailEnd/>
            </a:ln>
          </p:spPr>
          <p:txBody>
            <a:bodyPr wrap="none" anchor="ctr"/>
            <a:lstStyle/>
            <a:p>
              <a:endParaRPr lang="es-MX"/>
            </a:p>
          </p:txBody>
        </p:sp>
        <p:sp>
          <p:nvSpPr>
            <p:cNvPr id="1036" name="Freeform 8"/>
            <p:cNvSpPr>
              <a:spLocks/>
            </p:cNvSpPr>
            <p:nvPr/>
          </p:nvSpPr>
          <p:spPr bwMode="auto">
            <a:xfrm>
              <a:off x="1960" y="2043"/>
              <a:ext cx="645" cy="482"/>
            </a:xfrm>
            <a:custGeom>
              <a:avLst/>
              <a:gdLst>
                <a:gd name="T0" fmla="*/ 282 w 850"/>
                <a:gd name="T1" fmla="*/ 0 h 668"/>
                <a:gd name="T2" fmla="*/ 0 w 850"/>
                <a:gd name="T3" fmla="*/ 181 h 668"/>
                <a:gd name="T4" fmla="*/ 0 60000 65536"/>
                <a:gd name="T5" fmla="*/ 0 60000 65536"/>
                <a:gd name="T6" fmla="*/ 0 w 850"/>
                <a:gd name="T7" fmla="*/ 0 h 668"/>
                <a:gd name="T8" fmla="*/ 850 w 850"/>
                <a:gd name="T9" fmla="*/ 668 h 668"/>
              </a:gdLst>
              <a:ahLst/>
              <a:cxnLst>
                <a:cxn ang="T4">
                  <a:pos x="T0" y="T1"/>
                </a:cxn>
                <a:cxn ang="T5">
                  <a:pos x="T2" y="T3"/>
                </a:cxn>
              </a:cxnLst>
              <a:rect l="T6" t="T7" r="T8" b="T9"/>
              <a:pathLst>
                <a:path w="850" h="668">
                  <a:moveTo>
                    <a:pt x="850" y="0"/>
                  </a:moveTo>
                  <a:lnTo>
                    <a:pt x="0" y="668"/>
                  </a:lnTo>
                </a:path>
              </a:pathLst>
            </a:custGeom>
            <a:noFill/>
            <a:ln w="12700" cap="flat" cmpd="sng">
              <a:solidFill>
                <a:schemeClr val="hlink"/>
              </a:solidFill>
              <a:prstDash val="solid"/>
              <a:round/>
              <a:headEnd type="none" w="med" len="med"/>
              <a:tailEnd type="none" w="med" len="med"/>
            </a:ln>
          </p:spPr>
          <p:txBody>
            <a:bodyPr/>
            <a:lstStyle/>
            <a:p>
              <a:endParaRPr lang="es-MX"/>
            </a:p>
          </p:txBody>
        </p:sp>
        <p:sp>
          <p:nvSpPr>
            <p:cNvPr id="1037" name="Line 9"/>
            <p:cNvSpPr>
              <a:spLocks noChangeShapeType="1"/>
            </p:cNvSpPr>
            <p:nvPr/>
          </p:nvSpPr>
          <p:spPr bwMode="auto">
            <a:xfrm flipH="1">
              <a:off x="1228" y="2538"/>
              <a:ext cx="728" cy="555"/>
            </a:xfrm>
            <a:prstGeom prst="line">
              <a:avLst/>
            </a:prstGeom>
            <a:noFill/>
            <a:ln w="28575">
              <a:solidFill>
                <a:schemeClr val="tx1"/>
              </a:solidFill>
              <a:round/>
              <a:headEnd/>
              <a:tailEnd/>
            </a:ln>
          </p:spPr>
          <p:txBody>
            <a:bodyPr/>
            <a:lstStyle/>
            <a:p>
              <a:endParaRPr lang="es-MX"/>
            </a:p>
          </p:txBody>
        </p:sp>
        <p:sp>
          <p:nvSpPr>
            <p:cNvPr id="1038" name="Line 10"/>
            <p:cNvSpPr>
              <a:spLocks noChangeShapeType="1"/>
            </p:cNvSpPr>
            <p:nvPr/>
          </p:nvSpPr>
          <p:spPr bwMode="auto">
            <a:xfrm>
              <a:off x="244" y="3093"/>
              <a:ext cx="1967" cy="0"/>
            </a:xfrm>
            <a:prstGeom prst="line">
              <a:avLst/>
            </a:prstGeom>
            <a:noFill/>
            <a:ln w="12700" cap="rnd">
              <a:solidFill>
                <a:schemeClr val="tx1"/>
              </a:solidFill>
              <a:prstDash val="sysDot"/>
              <a:round/>
              <a:headEnd/>
              <a:tailEnd/>
            </a:ln>
          </p:spPr>
          <p:txBody>
            <a:bodyPr/>
            <a:lstStyle/>
            <a:p>
              <a:endParaRPr lang="es-MX"/>
            </a:p>
          </p:txBody>
        </p:sp>
        <p:sp>
          <p:nvSpPr>
            <p:cNvPr id="1039" name="Freeform 11"/>
            <p:cNvSpPr>
              <a:spLocks/>
            </p:cNvSpPr>
            <p:nvPr/>
          </p:nvSpPr>
          <p:spPr bwMode="auto">
            <a:xfrm>
              <a:off x="1712" y="1801"/>
              <a:ext cx="747" cy="561"/>
            </a:xfrm>
            <a:custGeom>
              <a:avLst/>
              <a:gdLst>
                <a:gd name="T0" fmla="*/ 326 w 985"/>
                <a:gd name="T1" fmla="*/ 0 h 778"/>
                <a:gd name="T2" fmla="*/ 0 w 985"/>
                <a:gd name="T3" fmla="*/ 211 h 778"/>
                <a:gd name="T4" fmla="*/ 0 60000 65536"/>
                <a:gd name="T5" fmla="*/ 0 60000 65536"/>
                <a:gd name="T6" fmla="*/ 0 w 985"/>
                <a:gd name="T7" fmla="*/ 0 h 778"/>
                <a:gd name="T8" fmla="*/ 985 w 985"/>
                <a:gd name="T9" fmla="*/ 778 h 778"/>
              </a:gdLst>
              <a:ahLst/>
              <a:cxnLst>
                <a:cxn ang="T4">
                  <a:pos x="T0" y="T1"/>
                </a:cxn>
                <a:cxn ang="T5">
                  <a:pos x="T2" y="T3"/>
                </a:cxn>
              </a:cxnLst>
              <a:rect l="T6" t="T7" r="T8" b="T9"/>
              <a:pathLst>
                <a:path w="985" h="778">
                  <a:moveTo>
                    <a:pt x="985" y="0"/>
                  </a:moveTo>
                  <a:lnTo>
                    <a:pt x="0" y="778"/>
                  </a:lnTo>
                </a:path>
              </a:pathLst>
            </a:custGeom>
            <a:noFill/>
            <a:ln w="12700" cap="flat" cmpd="sng">
              <a:solidFill>
                <a:schemeClr val="hlink"/>
              </a:solidFill>
              <a:prstDash val="solid"/>
              <a:round/>
              <a:headEnd type="none" w="med" len="med"/>
              <a:tailEnd type="none" w="med" len="med"/>
            </a:ln>
          </p:spPr>
          <p:txBody>
            <a:bodyPr/>
            <a:lstStyle/>
            <a:p>
              <a:endParaRPr lang="es-MX"/>
            </a:p>
          </p:txBody>
        </p:sp>
        <p:sp>
          <p:nvSpPr>
            <p:cNvPr id="1040" name="Freeform 12"/>
            <p:cNvSpPr>
              <a:spLocks/>
            </p:cNvSpPr>
            <p:nvPr/>
          </p:nvSpPr>
          <p:spPr bwMode="auto">
            <a:xfrm>
              <a:off x="1239" y="2354"/>
              <a:ext cx="492" cy="739"/>
            </a:xfrm>
            <a:custGeom>
              <a:avLst/>
              <a:gdLst>
                <a:gd name="T0" fmla="*/ 215 w 649"/>
                <a:gd name="T1" fmla="*/ 0 h 1024"/>
                <a:gd name="T2" fmla="*/ 0 w 649"/>
                <a:gd name="T3" fmla="*/ 278 h 1024"/>
                <a:gd name="T4" fmla="*/ 0 60000 65536"/>
                <a:gd name="T5" fmla="*/ 0 60000 65536"/>
                <a:gd name="T6" fmla="*/ 0 w 649"/>
                <a:gd name="T7" fmla="*/ 0 h 1024"/>
                <a:gd name="T8" fmla="*/ 649 w 649"/>
                <a:gd name="T9" fmla="*/ 1024 h 1024"/>
              </a:gdLst>
              <a:ahLst/>
              <a:cxnLst>
                <a:cxn ang="T4">
                  <a:pos x="T0" y="T1"/>
                </a:cxn>
                <a:cxn ang="T5">
                  <a:pos x="T2" y="T3"/>
                </a:cxn>
              </a:cxnLst>
              <a:rect l="T6" t="T7" r="T8" b="T9"/>
              <a:pathLst>
                <a:path w="649" h="1024">
                  <a:moveTo>
                    <a:pt x="649" y="0"/>
                  </a:moveTo>
                  <a:lnTo>
                    <a:pt x="0" y="1024"/>
                  </a:lnTo>
                </a:path>
              </a:pathLst>
            </a:custGeom>
            <a:noFill/>
            <a:ln w="28575" cap="flat" cmpd="sng">
              <a:solidFill>
                <a:schemeClr val="tx1"/>
              </a:solidFill>
              <a:prstDash val="solid"/>
              <a:round/>
              <a:headEnd type="none" w="med" len="med"/>
              <a:tailEnd type="none" w="med" len="med"/>
            </a:ln>
          </p:spPr>
          <p:txBody>
            <a:bodyPr/>
            <a:lstStyle/>
            <a:p>
              <a:endParaRPr lang="es-MX"/>
            </a:p>
          </p:txBody>
        </p:sp>
        <p:sp>
          <p:nvSpPr>
            <p:cNvPr id="1041" name="Line 13"/>
            <p:cNvSpPr>
              <a:spLocks noChangeShapeType="1"/>
            </p:cNvSpPr>
            <p:nvPr/>
          </p:nvSpPr>
          <p:spPr bwMode="auto">
            <a:xfrm flipH="1">
              <a:off x="1483" y="2330"/>
              <a:ext cx="255" cy="208"/>
            </a:xfrm>
            <a:prstGeom prst="line">
              <a:avLst/>
            </a:prstGeom>
            <a:noFill/>
            <a:ln w="12700">
              <a:solidFill>
                <a:schemeClr val="tx1"/>
              </a:solidFill>
              <a:round/>
              <a:headEnd/>
              <a:tailEnd/>
            </a:ln>
          </p:spPr>
          <p:txBody>
            <a:bodyPr/>
            <a:lstStyle/>
            <a:p>
              <a:endParaRPr lang="es-MX"/>
            </a:p>
          </p:txBody>
        </p:sp>
        <p:sp>
          <p:nvSpPr>
            <p:cNvPr id="1042" name="Text Box 14"/>
            <p:cNvSpPr txBox="1">
              <a:spLocks noChangeArrowheads="1"/>
            </p:cNvSpPr>
            <p:nvPr/>
          </p:nvSpPr>
          <p:spPr bwMode="auto">
            <a:xfrm>
              <a:off x="1592" y="2850"/>
              <a:ext cx="255" cy="231"/>
            </a:xfrm>
            <a:prstGeom prst="rect">
              <a:avLst/>
            </a:prstGeom>
            <a:noFill/>
            <a:ln w="12700">
              <a:noFill/>
              <a:miter lim="800000"/>
              <a:headEnd/>
              <a:tailEnd/>
            </a:ln>
          </p:spPr>
          <p:txBody>
            <a:bodyPr>
              <a:spAutoFit/>
            </a:bodyPr>
            <a:lstStyle/>
            <a:p>
              <a:pPr>
                <a:spcBef>
                  <a:spcPct val="50000"/>
                </a:spcBef>
              </a:pPr>
              <a:r>
                <a:rPr lang="es-ES_tradnl">
                  <a:latin typeface="Times New Roman" pitchFamily="18" charset="0"/>
                </a:rPr>
                <a:t>R</a:t>
              </a:r>
              <a:endParaRPr lang="es-CL">
                <a:latin typeface="Times New Roman" pitchFamily="18" charset="0"/>
              </a:endParaRPr>
            </a:p>
          </p:txBody>
        </p:sp>
        <p:sp>
          <p:nvSpPr>
            <p:cNvPr id="1043" name="Text Box 15"/>
            <p:cNvSpPr txBox="1">
              <a:spLocks noChangeArrowheads="1"/>
            </p:cNvSpPr>
            <p:nvPr/>
          </p:nvSpPr>
          <p:spPr bwMode="auto">
            <a:xfrm>
              <a:off x="1884" y="2261"/>
              <a:ext cx="254" cy="288"/>
            </a:xfrm>
            <a:prstGeom prst="rect">
              <a:avLst/>
            </a:prstGeom>
            <a:noFill/>
            <a:ln w="12700">
              <a:noFill/>
              <a:miter lim="800000"/>
              <a:headEnd/>
              <a:tailEnd/>
            </a:ln>
          </p:spPr>
          <p:txBody>
            <a:bodyPr>
              <a:spAutoFit/>
            </a:bodyPr>
            <a:lstStyle/>
            <a:p>
              <a:pPr>
                <a:spcBef>
                  <a:spcPct val="50000"/>
                </a:spcBef>
              </a:pPr>
              <a:r>
                <a:rPr lang="es-ES_tradnl" i="1">
                  <a:latin typeface="Times New Roman" pitchFamily="18" charset="0"/>
                </a:rPr>
                <a:t>l</a:t>
              </a:r>
              <a:endParaRPr lang="es-CL" i="1">
                <a:latin typeface="Times New Roman" pitchFamily="18" charset="0"/>
              </a:endParaRPr>
            </a:p>
          </p:txBody>
        </p:sp>
        <p:sp>
          <p:nvSpPr>
            <p:cNvPr id="1044" name="Text Box 16"/>
            <p:cNvSpPr txBox="1">
              <a:spLocks noChangeArrowheads="1"/>
            </p:cNvSpPr>
            <p:nvPr/>
          </p:nvSpPr>
          <p:spPr bwMode="auto">
            <a:xfrm>
              <a:off x="1388" y="2507"/>
              <a:ext cx="255" cy="192"/>
            </a:xfrm>
            <a:prstGeom prst="rect">
              <a:avLst/>
            </a:prstGeom>
            <a:noFill/>
            <a:ln w="12700">
              <a:noFill/>
              <a:miter lim="800000"/>
              <a:headEnd/>
              <a:tailEnd/>
            </a:ln>
          </p:spPr>
          <p:txBody>
            <a:bodyPr>
              <a:spAutoFit/>
            </a:bodyPr>
            <a:lstStyle/>
            <a:p>
              <a:pPr>
                <a:spcBef>
                  <a:spcPct val="50000"/>
                </a:spcBef>
              </a:pPr>
              <a:r>
                <a:rPr lang="es-ES_tradnl" sz="1400">
                  <a:latin typeface="Symbol" pitchFamily="18" charset="2"/>
                </a:rPr>
                <a:t>a</a:t>
              </a:r>
              <a:endParaRPr lang="es-CL" sz="1400">
                <a:latin typeface="Symbol" pitchFamily="18" charset="2"/>
              </a:endParaRPr>
            </a:p>
          </p:txBody>
        </p:sp>
        <p:sp>
          <p:nvSpPr>
            <p:cNvPr id="1045" name="Text Box 17"/>
            <p:cNvSpPr txBox="1">
              <a:spLocks noChangeArrowheads="1"/>
            </p:cNvSpPr>
            <p:nvPr/>
          </p:nvSpPr>
          <p:spPr bwMode="auto">
            <a:xfrm>
              <a:off x="1410" y="2699"/>
              <a:ext cx="255" cy="192"/>
            </a:xfrm>
            <a:prstGeom prst="rect">
              <a:avLst/>
            </a:prstGeom>
            <a:noFill/>
            <a:ln w="12700">
              <a:noFill/>
              <a:miter lim="800000"/>
              <a:headEnd/>
              <a:tailEnd/>
            </a:ln>
          </p:spPr>
          <p:txBody>
            <a:bodyPr>
              <a:spAutoFit/>
            </a:bodyPr>
            <a:lstStyle/>
            <a:p>
              <a:pPr>
                <a:spcBef>
                  <a:spcPct val="50000"/>
                </a:spcBef>
              </a:pPr>
              <a:r>
                <a:rPr lang="es-ES_tradnl" sz="1400">
                  <a:latin typeface="Symbol" pitchFamily="18" charset="2"/>
                </a:rPr>
                <a:t>a</a:t>
              </a:r>
              <a:endParaRPr lang="es-CL" sz="1400">
                <a:latin typeface="Symbol" pitchFamily="18" charset="2"/>
              </a:endParaRPr>
            </a:p>
          </p:txBody>
        </p:sp>
      </p:grpSp>
      <p:graphicFrame>
        <p:nvGraphicFramePr>
          <p:cNvPr id="19" name="Object 18"/>
          <p:cNvGraphicFramePr>
            <a:graphicFrameLocks noChangeAspect="1"/>
          </p:cNvGraphicFramePr>
          <p:nvPr/>
        </p:nvGraphicFramePr>
        <p:xfrm>
          <a:off x="2124075" y="3355975"/>
          <a:ext cx="1411288" cy="892175"/>
        </p:xfrm>
        <a:graphic>
          <a:graphicData uri="http://schemas.openxmlformats.org/presentationml/2006/ole">
            <mc:AlternateContent xmlns:mc="http://schemas.openxmlformats.org/markup-compatibility/2006">
              <mc:Choice xmlns:v="urn:schemas-microsoft-com:vml" Requires="v">
                <p:oleObj spid="_x0000_s1030" name="Ecuación" r:id="rId3" imgW="622080" imgH="393480" progId="Equation.3">
                  <p:embed/>
                </p:oleObj>
              </mc:Choice>
              <mc:Fallback>
                <p:oleObj name="Ecuación" r:id="rId3" imgW="622080" imgH="393480" progId="Equation.3">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3355975"/>
                        <a:ext cx="1411288" cy="892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 name="Object 19"/>
          <p:cNvGraphicFramePr>
            <a:graphicFrameLocks noChangeAspect="1"/>
          </p:cNvGraphicFramePr>
          <p:nvPr/>
        </p:nvGraphicFramePr>
        <p:xfrm>
          <a:off x="2079625" y="4868863"/>
          <a:ext cx="1555750" cy="911225"/>
        </p:xfrm>
        <a:graphic>
          <a:graphicData uri="http://schemas.openxmlformats.org/presentationml/2006/ole">
            <mc:AlternateContent xmlns:mc="http://schemas.openxmlformats.org/markup-compatibility/2006">
              <mc:Choice xmlns:v="urn:schemas-microsoft-com:vml" Requires="v">
                <p:oleObj spid="_x0000_s1031" name="Ecuación" r:id="rId5" imgW="672840" imgH="393480" progId="Equation.3">
                  <p:embed/>
                </p:oleObj>
              </mc:Choice>
              <mc:Fallback>
                <p:oleObj name="Ecuación" r:id="rId5" imgW="672840" imgH="393480" progId="Equation.3">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79625" y="4868863"/>
                        <a:ext cx="1555750" cy="911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116013" y="692150"/>
            <a:ext cx="7200900" cy="369888"/>
          </a:xfrm>
          <a:prstGeom prst="rect">
            <a:avLst/>
          </a:prstGeom>
        </p:spPr>
        <p:txBody>
          <a:bodyPr>
            <a:spAutoFit/>
          </a:bodyPr>
          <a:lstStyle/>
          <a:p>
            <a:pPr>
              <a:spcBef>
                <a:spcPct val="50000"/>
              </a:spcBef>
              <a:defRPr/>
            </a:pPr>
            <a:r>
              <a:rPr lang="es-ES_tradnl" dirty="0">
                <a:solidFill>
                  <a:srgbClr val="000000"/>
                </a:solidFill>
              </a:rPr>
              <a:t>Su </a:t>
            </a:r>
            <a:r>
              <a:rPr lang="es-ES_tradnl" b="1" dirty="0">
                <a:solidFill>
                  <a:srgbClr val="C00000"/>
                </a:solidFill>
                <a:effectLst>
                  <a:outerShdw blurRad="38100" dist="38100" dir="2700000" algn="tl">
                    <a:srgbClr val="000000">
                      <a:alpha val="43137"/>
                    </a:srgbClr>
                  </a:outerShdw>
                </a:effectLst>
              </a:rPr>
              <a:t>perímetro (2pR) </a:t>
            </a:r>
            <a:r>
              <a:rPr lang="es-ES_tradnl" dirty="0">
                <a:solidFill>
                  <a:srgbClr val="000000"/>
                </a:solidFill>
              </a:rPr>
              <a:t>es entonces de aproximadamente </a:t>
            </a:r>
            <a:r>
              <a:rPr lang="es-ES_tradnl" b="1" dirty="0">
                <a:solidFill>
                  <a:schemeClr val="accent4">
                    <a:lumMod val="50000"/>
                  </a:schemeClr>
                </a:solidFill>
                <a:effectLst>
                  <a:outerShdw blurRad="38100" dist="38100" dir="2700000" algn="tl">
                    <a:srgbClr val="000000">
                      <a:alpha val="43137"/>
                    </a:srgbClr>
                  </a:outerShdw>
                </a:effectLst>
              </a:rPr>
              <a:t>40.000 km.</a:t>
            </a:r>
          </a:p>
        </p:txBody>
      </p:sp>
      <p:sp>
        <p:nvSpPr>
          <p:cNvPr id="3" name="2 Rectángulo"/>
          <p:cNvSpPr/>
          <p:nvPr/>
        </p:nvSpPr>
        <p:spPr>
          <a:xfrm>
            <a:off x="1116013" y="1125538"/>
            <a:ext cx="5813425" cy="368300"/>
          </a:xfrm>
          <a:prstGeom prst="rect">
            <a:avLst/>
          </a:prstGeom>
        </p:spPr>
        <p:txBody>
          <a:bodyPr>
            <a:spAutoFit/>
          </a:bodyPr>
          <a:lstStyle/>
          <a:p>
            <a:pPr>
              <a:spcBef>
                <a:spcPct val="50000"/>
              </a:spcBef>
              <a:defRPr/>
            </a:pPr>
            <a:r>
              <a:rPr lang="es-ES_tradnl" dirty="0">
                <a:solidFill>
                  <a:srgbClr val="000000"/>
                </a:solidFill>
              </a:rPr>
              <a:t>Su </a:t>
            </a:r>
            <a:r>
              <a:rPr lang="es-ES_tradnl" b="1" dirty="0">
                <a:solidFill>
                  <a:srgbClr val="C00000"/>
                </a:solidFill>
                <a:effectLst>
                  <a:outerShdw blurRad="38100" dist="38100" dir="2700000" algn="tl">
                    <a:srgbClr val="000000">
                      <a:alpha val="43137"/>
                    </a:srgbClr>
                  </a:outerShdw>
                </a:effectLst>
              </a:rPr>
              <a:t>superficie (4pR2) </a:t>
            </a:r>
            <a:r>
              <a:rPr lang="es-ES_tradnl" dirty="0">
                <a:solidFill>
                  <a:srgbClr val="000000"/>
                </a:solidFill>
              </a:rPr>
              <a:t>es del orden de </a:t>
            </a:r>
            <a:r>
              <a:rPr lang="es-ES_tradnl" b="1" dirty="0">
                <a:solidFill>
                  <a:schemeClr val="accent4">
                    <a:lumMod val="50000"/>
                  </a:schemeClr>
                </a:solidFill>
                <a:effectLst>
                  <a:outerShdw blurRad="38100" dist="38100" dir="2700000" algn="tl">
                    <a:srgbClr val="000000">
                      <a:alpha val="43137"/>
                    </a:srgbClr>
                  </a:outerShdw>
                </a:effectLst>
              </a:rPr>
              <a:t>5,1 × 108 km2</a:t>
            </a:r>
          </a:p>
        </p:txBody>
      </p:sp>
      <p:sp>
        <p:nvSpPr>
          <p:cNvPr id="4" name="3 Rectángulo"/>
          <p:cNvSpPr/>
          <p:nvPr/>
        </p:nvSpPr>
        <p:spPr>
          <a:xfrm>
            <a:off x="1116013" y="1557338"/>
            <a:ext cx="4878387" cy="368300"/>
          </a:xfrm>
          <a:prstGeom prst="rect">
            <a:avLst/>
          </a:prstGeom>
        </p:spPr>
        <p:txBody>
          <a:bodyPr>
            <a:spAutoFit/>
          </a:bodyPr>
          <a:lstStyle/>
          <a:p>
            <a:pPr>
              <a:defRPr/>
            </a:pPr>
            <a:r>
              <a:rPr lang="es-ES_tradnl" dirty="0">
                <a:solidFill>
                  <a:srgbClr val="000000"/>
                </a:solidFill>
              </a:rPr>
              <a:t>Su </a:t>
            </a:r>
            <a:r>
              <a:rPr lang="es-ES_tradnl" b="1" dirty="0">
                <a:solidFill>
                  <a:srgbClr val="C00000"/>
                </a:solidFill>
                <a:effectLst>
                  <a:outerShdw blurRad="38100" dist="38100" dir="2700000" algn="tl">
                    <a:srgbClr val="000000">
                      <a:alpha val="43137"/>
                    </a:srgbClr>
                  </a:outerShdw>
                </a:effectLst>
              </a:rPr>
              <a:t>volumen</a:t>
            </a:r>
            <a:r>
              <a:rPr lang="es-ES_tradnl" dirty="0">
                <a:solidFill>
                  <a:srgbClr val="000000"/>
                </a:solidFill>
              </a:rPr>
              <a:t> es del orden de </a:t>
            </a:r>
            <a:r>
              <a:rPr lang="es-ES_tradnl" b="1" dirty="0">
                <a:solidFill>
                  <a:schemeClr val="accent4">
                    <a:lumMod val="50000"/>
                  </a:schemeClr>
                </a:solidFill>
                <a:effectLst>
                  <a:outerShdw blurRad="38100" dist="38100" dir="2700000" algn="tl">
                    <a:srgbClr val="000000">
                      <a:alpha val="43137"/>
                    </a:srgbClr>
                  </a:outerShdw>
                </a:effectLst>
              </a:rPr>
              <a:t>1,1 × 1012 km3</a:t>
            </a:r>
            <a:endParaRPr lang="es-MX" b="1" dirty="0">
              <a:solidFill>
                <a:schemeClr val="accent4">
                  <a:lumMod val="50000"/>
                </a:schemeClr>
              </a:solidFill>
              <a:effectLst>
                <a:outerShdw blurRad="38100" dist="38100" dir="2700000" algn="tl">
                  <a:srgbClr val="000000">
                    <a:alpha val="43137"/>
                  </a:srgbClr>
                </a:outerShdw>
              </a:effectLst>
            </a:endParaRPr>
          </a:p>
        </p:txBody>
      </p:sp>
      <p:pic>
        <p:nvPicPr>
          <p:cNvPr id="34821" name="Picture 2" descr="M:\GEOGRAFÍA\FIGURAS\earth_miracles_2[1].jpg"/>
          <p:cNvPicPr>
            <a:picLocks noChangeAspect="1" noChangeArrowheads="1"/>
          </p:cNvPicPr>
          <p:nvPr/>
        </p:nvPicPr>
        <p:blipFill>
          <a:blip r:embed="rId2"/>
          <a:srcRect/>
          <a:stretch>
            <a:fillRect/>
          </a:stretch>
        </p:blipFill>
        <p:spPr bwMode="auto">
          <a:xfrm>
            <a:off x="1979613" y="2133600"/>
            <a:ext cx="4895850" cy="4156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nrich.maths.org/content/99/12/art1/big-fig2.jpg"/>
          <p:cNvPicPr>
            <a:picLocks noChangeAspect="1" noChangeArrowheads="1"/>
          </p:cNvPicPr>
          <p:nvPr/>
        </p:nvPicPr>
        <p:blipFill>
          <a:blip r:embed="rId2"/>
          <a:srcRect/>
          <a:stretch>
            <a:fillRect/>
          </a:stretch>
        </p:blipFill>
        <p:spPr bwMode="auto">
          <a:xfrm>
            <a:off x="900113" y="765175"/>
            <a:ext cx="3254375" cy="2376488"/>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20483" name="Picture 2" descr="http://nrich.maths.org/content/99/12/art1/big-fig6.jpg"/>
          <p:cNvPicPr>
            <a:picLocks noChangeAspect="1" noChangeArrowheads="1"/>
          </p:cNvPicPr>
          <p:nvPr/>
        </p:nvPicPr>
        <p:blipFill>
          <a:blip r:embed="rId3"/>
          <a:srcRect/>
          <a:stretch>
            <a:fillRect/>
          </a:stretch>
        </p:blipFill>
        <p:spPr bwMode="auto">
          <a:xfrm>
            <a:off x="4787900" y="765175"/>
            <a:ext cx="3354388" cy="244792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20484" name="Picture 2" descr="http://nrich.maths.org/content/99/12/art1/big-fig7.jpg"/>
          <p:cNvPicPr>
            <a:picLocks noChangeAspect="1" noChangeArrowheads="1"/>
          </p:cNvPicPr>
          <p:nvPr/>
        </p:nvPicPr>
        <p:blipFill>
          <a:blip r:embed="rId4"/>
          <a:srcRect/>
          <a:stretch>
            <a:fillRect/>
          </a:stretch>
        </p:blipFill>
        <p:spPr bwMode="auto">
          <a:xfrm>
            <a:off x="971550" y="3716338"/>
            <a:ext cx="3254375" cy="2376487"/>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20485" name="Picture 2" descr="http://nrich.maths.org/content/99/12/art1/big-fig8.jpg"/>
          <p:cNvPicPr>
            <a:picLocks noChangeAspect="1" noChangeArrowheads="1"/>
          </p:cNvPicPr>
          <p:nvPr/>
        </p:nvPicPr>
        <p:blipFill>
          <a:blip r:embed="rId5"/>
          <a:srcRect/>
          <a:stretch>
            <a:fillRect/>
          </a:stretch>
        </p:blipFill>
        <p:spPr bwMode="auto">
          <a:xfrm>
            <a:off x="4787900" y="3716338"/>
            <a:ext cx="3241675" cy="24034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nrich.maths.org/content/99/12/art1/big-fig1.jpg"/>
          <p:cNvPicPr>
            <a:picLocks noChangeAspect="1" noChangeArrowheads="1"/>
          </p:cNvPicPr>
          <p:nvPr/>
        </p:nvPicPr>
        <p:blipFill>
          <a:blip r:embed="rId2"/>
          <a:srcRect/>
          <a:stretch>
            <a:fillRect/>
          </a:stretch>
        </p:blipFill>
        <p:spPr bwMode="auto">
          <a:xfrm>
            <a:off x="611188" y="549275"/>
            <a:ext cx="7705725" cy="5624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755650" y="4005263"/>
            <a:ext cx="3744913" cy="1800225"/>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6" name="5 Rectángulo redondeado"/>
          <p:cNvSpPr/>
          <p:nvPr/>
        </p:nvSpPr>
        <p:spPr>
          <a:xfrm>
            <a:off x="468313" y="908050"/>
            <a:ext cx="4751387" cy="1800225"/>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4" name="3 CuadroTexto"/>
          <p:cNvSpPr txBox="1"/>
          <p:nvPr/>
        </p:nvSpPr>
        <p:spPr>
          <a:xfrm>
            <a:off x="684213" y="908050"/>
            <a:ext cx="4392612" cy="1816100"/>
          </a:xfrm>
          <a:prstGeom prst="rect">
            <a:avLst/>
          </a:prstGeom>
          <a:noFill/>
        </p:spPr>
        <p:txBody>
          <a:bodyPr>
            <a:spAutoFit/>
          </a:bodyPr>
          <a:lstStyle/>
          <a:p>
            <a:pPr>
              <a:defRPr/>
            </a:pPr>
            <a:r>
              <a:rPr lang="es-MX" sz="1600" dirty="0"/>
              <a:t>A partir de consideraciones matemáticas de la combinación de las fuerzas centrífuga y de gravedad que experimenta la Tierra, </a:t>
            </a:r>
            <a:r>
              <a:rPr lang="es-MX" sz="1600" b="1" dirty="0">
                <a:effectLst>
                  <a:outerShdw blurRad="38100" dist="38100" dir="2700000" algn="tl">
                    <a:srgbClr val="000000">
                      <a:alpha val="43137"/>
                    </a:srgbClr>
                  </a:outerShdw>
                </a:effectLst>
              </a:rPr>
              <a:t>Newton </a:t>
            </a:r>
            <a:r>
              <a:rPr lang="es-MX" sz="1600" dirty="0"/>
              <a:t>estableció que la forma de nuestro planeta debería ser un </a:t>
            </a:r>
            <a:r>
              <a:rPr lang="es-MX" sz="1600" b="1" dirty="0">
                <a:solidFill>
                  <a:srgbClr val="C00000"/>
                </a:solidFill>
                <a:effectLst>
                  <a:outerShdw blurRad="38100" dist="38100" dir="2700000" algn="tl">
                    <a:srgbClr val="000000">
                      <a:alpha val="43137"/>
                    </a:srgbClr>
                  </a:outerShdw>
                </a:effectLst>
              </a:rPr>
              <a:t>esferoide </a:t>
            </a:r>
            <a:r>
              <a:rPr lang="es-MX" sz="1600" b="1" dirty="0" err="1">
                <a:solidFill>
                  <a:srgbClr val="C00000"/>
                </a:solidFill>
                <a:effectLst>
                  <a:outerShdw blurRad="38100" dist="38100" dir="2700000" algn="tl">
                    <a:srgbClr val="000000">
                      <a:alpha val="43137"/>
                    </a:srgbClr>
                  </a:outerShdw>
                </a:effectLst>
              </a:rPr>
              <a:t>oblado</a:t>
            </a:r>
            <a:r>
              <a:rPr lang="es-MX" sz="1600" dirty="0"/>
              <a:t>, sólido formado cuando una elipse rota sobre su propio eje.</a:t>
            </a:r>
          </a:p>
        </p:txBody>
      </p:sp>
      <p:sp>
        <p:nvSpPr>
          <p:cNvPr id="5" name="4 CuadroTexto"/>
          <p:cNvSpPr txBox="1"/>
          <p:nvPr/>
        </p:nvSpPr>
        <p:spPr>
          <a:xfrm>
            <a:off x="971550" y="4076700"/>
            <a:ext cx="3455988" cy="1570038"/>
          </a:xfrm>
          <a:prstGeom prst="rect">
            <a:avLst/>
          </a:prstGeom>
          <a:noFill/>
        </p:spPr>
        <p:txBody>
          <a:bodyPr>
            <a:spAutoFit/>
          </a:bodyPr>
          <a:lstStyle/>
          <a:p>
            <a:pPr>
              <a:defRPr/>
            </a:pPr>
            <a:r>
              <a:rPr lang="es-MX" sz="1600" b="1" dirty="0">
                <a:effectLst>
                  <a:outerShdw blurRad="38100" dist="38100" dir="2700000" algn="tl">
                    <a:srgbClr val="000000">
                      <a:alpha val="43137"/>
                    </a:srgbClr>
                  </a:outerShdw>
                </a:effectLst>
              </a:rPr>
              <a:t>La forma de la Tierra puede ser matemáticamente representada como un elipsoide, definido por:</a:t>
            </a:r>
          </a:p>
          <a:p>
            <a:pPr>
              <a:defRPr/>
            </a:pPr>
            <a:endParaRPr lang="es-MX" sz="1600" dirty="0"/>
          </a:p>
          <a:p>
            <a:pPr>
              <a:buFontTx/>
              <a:buChar char="-"/>
              <a:defRPr/>
            </a:pPr>
            <a:r>
              <a:rPr lang="es-MX" sz="1600" dirty="0"/>
              <a:t>Eje mayor = radio ecuatorial = a</a:t>
            </a:r>
          </a:p>
          <a:p>
            <a:pPr>
              <a:buFontTx/>
              <a:buChar char="-"/>
              <a:defRPr/>
            </a:pPr>
            <a:r>
              <a:rPr lang="es-MX" sz="1600" dirty="0"/>
              <a:t>Eje menor = radio polar = c</a:t>
            </a:r>
          </a:p>
        </p:txBody>
      </p:sp>
      <p:pic>
        <p:nvPicPr>
          <p:cNvPr id="25604" name="Picture 3"/>
          <p:cNvPicPr>
            <a:picLocks noChangeAspect="1" noChangeArrowheads="1"/>
          </p:cNvPicPr>
          <p:nvPr/>
        </p:nvPicPr>
        <p:blipFill>
          <a:blip r:embed="rId2"/>
          <a:srcRect/>
          <a:stretch>
            <a:fillRect/>
          </a:stretch>
        </p:blipFill>
        <p:spPr bwMode="auto">
          <a:xfrm>
            <a:off x="5508625" y="3716338"/>
            <a:ext cx="2736850" cy="264795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25605" name="Picture 5" descr="t"/>
          <p:cNvPicPr>
            <a:picLocks noChangeAspect="1" noChangeArrowheads="1"/>
          </p:cNvPicPr>
          <p:nvPr/>
        </p:nvPicPr>
        <p:blipFill>
          <a:blip r:embed="rId3"/>
          <a:srcRect/>
          <a:stretch>
            <a:fillRect/>
          </a:stretch>
        </p:blipFill>
        <p:spPr bwMode="auto">
          <a:xfrm>
            <a:off x="5580063" y="765175"/>
            <a:ext cx="2654300" cy="2592388"/>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movimientos tierra 2"/>
          <p:cNvPicPr>
            <a:picLocks noChangeAspect="1" noChangeArrowheads="1"/>
          </p:cNvPicPr>
          <p:nvPr/>
        </p:nvPicPr>
        <p:blipFill>
          <a:blip r:embed="rId2"/>
          <a:srcRect/>
          <a:stretch>
            <a:fillRect/>
          </a:stretch>
        </p:blipFill>
        <p:spPr bwMode="auto">
          <a:xfrm>
            <a:off x="900113" y="836613"/>
            <a:ext cx="7056437" cy="5303837"/>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1187450" y="4149725"/>
            <a:ext cx="7129463" cy="1511300"/>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5" name="4 Rectángulo redondeado"/>
          <p:cNvSpPr/>
          <p:nvPr/>
        </p:nvSpPr>
        <p:spPr>
          <a:xfrm>
            <a:off x="1116013" y="1628775"/>
            <a:ext cx="7200900" cy="194468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4" name="3 Rectángulo"/>
          <p:cNvSpPr/>
          <p:nvPr/>
        </p:nvSpPr>
        <p:spPr>
          <a:xfrm>
            <a:off x="1476375" y="692150"/>
            <a:ext cx="6126163" cy="585788"/>
          </a:xfrm>
          <a:prstGeom prst="rect">
            <a:avLst/>
          </a:prstGeom>
        </p:spPr>
        <p:txBody>
          <a:bodyPr wrap="none">
            <a:spAutoFit/>
          </a:bodyPr>
          <a:lstStyle/>
          <a:p>
            <a:pPr>
              <a:defRPr/>
            </a:pPr>
            <a:r>
              <a:rPr lang="en-US" sz="3200" b="1" dirty="0">
                <a:solidFill>
                  <a:srgbClr val="C00000"/>
                </a:solidFill>
                <a:effectLst>
                  <a:outerShdw blurRad="38100" dist="38100" dir="2700000" algn="tl">
                    <a:srgbClr val="000000">
                      <a:alpha val="43137"/>
                    </a:srgbClr>
                  </a:outerShdw>
                </a:effectLst>
                <a:latin typeface="Arial Rounded MT Bold" pitchFamily="34" charset="0"/>
              </a:rPr>
              <a:t>MOVIMIENTOS DE LA TIERRA</a:t>
            </a:r>
            <a:endParaRPr lang="es-MX" sz="32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26629" name="4 Rectángulo"/>
          <p:cNvSpPr>
            <a:spLocks noChangeArrowheads="1"/>
          </p:cNvSpPr>
          <p:nvPr/>
        </p:nvSpPr>
        <p:spPr bwMode="auto">
          <a:xfrm>
            <a:off x="1476375" y="1844675"/>
            <a:ext cx="6480175" cy="1631950"/>
          </a:xfrm>
          <a:prstGeom prst="rect">
            <a:avLst/>
          </a:prstGeom>
          <a:noFill/>
          <a:ln w="9525">
            <a:noFill/>
            <a:miter lim="800000"/>
            <a:headEnd/>
            <a:tailEnd/>
          </a:ln>
        </p:spPr>
        <p:txBody>
          <a:bodyPr>
            <a:spAutoFit/>
          </a:bodyPr>
          <a:lstStyle/>
          <a:p>
            <a:pPr algn="just">
              <a:defRPr/>
            </a:pPr>
            <a:r>
              <a:rPr lang="en-US" sz="2000" b="1" dirty="0"/>
              <a:t>La Tierra se </a:t>
            </a:r>
            <a:r>
              <a:rPr lang="en-US" sz="2000" b="1" dirty="0" err="1"/>
              <a:t>desplaza</a:t>
            </a:r>
            <a:r>
              <a:rPr lang="en-US" sz="2000" b="1" dirty="0"/>
              <a:t> en el </a:t>
            </a:r>
            <a:r>
              <a:rPr lang="en-US" sz="2000" b="1" dirty="0" err="1"/>
              <a:t>espacio</a:t>
            </a:r>
            <a:r>
              <a:rPr lang="en-US" sz="2000" b="1" dirty="0"/>
              <a:t> </a:t>
            </a:r>
            <a:r>
              <a:rPr lang="en-US" sz="2000" b="1" dirty="0" err="1"/>
              <a:t>realizando</a:t>
            </a:r>
            <a:r>
              <a:rPr lang="en-US" sz="2000" b="1" dirty="0"/>
              <a:t> dos </a:t>
            </a:r>
            <a:r>
              <a:rPr lang="en-US" sz="2000" b="1" dirty="0" err="1"/>
              <a:t>movimientos</a:t>
            </a:r>
            <a:r>
              <a:rPr lang="en-US" sz="2000" b="1" dirty="0"/>
              <a:t> </a:t>
            </a:r>
            <a:r>
              <a:rPr lang="en-US" sz="2000" b="1" dirty="0" err="1"/>
              <a:t>muy</a:t>
            </a:r>
            <a:r>
              <a:rPr lang="en-US" sz="2000" b="1" dirty="0"/>
              <a:t> </a:t>
            </a:r>
            <a:r>
              <a:rPr lang="en-US" sz="2000" b="1" dirty="0" err="1"/>
              <a:t>importantes</a:t>
            </a:r>
            <a:r>
              <a:rPr lang="en-US" sz="2000" b="1" dirty="0"/>
              <a:t>: la </a:t>
            </a:r>
            <a:r>
              <a:rPr lang="en-US" sz="2000" b="1" dirty="0">
                <a:solidFill>
                  <a:srgbClr val="C00000"/>
                </a:solidFill>
                <a:effectLst>
                  <a:outerShdw blurRad="38100" dist="38100" dir="2700000" algn="tl">
                    <a:srgbClr val="000000">
                      <a:alpha val="43137"/>
                    </a:srgbClr>
                  </a:outerShdw>
                </a:effectLst>
              </a:rPr>
              <a:t>ROTACIÓN</a:t>
            </a:r>
            <a:r>
              <a:rPr lang="en-US" sz="2000" b="1" dirty="0"/>
              <a:t> y la </a:t>
            </a:r>
            <a:r>
              <a:rPr lang="en-US" sz="2000" b="1" dirty="0">
                <a:solidFill>
                  <a:srgbClr val="C00000"/>
                </a:solidFill>
                <a:effectLst>
                  <a:outerShdw blurRad="38100" dist="38100" dir="2700000" algn="tl">
                    <a:srgbClr val="000000">
                      <a:alpha val="43137"/>
                    </a:srgbClr>
                  </a:outerShdw>
                </a:effectLst>
              </a:rPr>
              <a:t>TRASLACIÓN</a:t>
            </a:r>
            <a:r>
              <a:rPr lang="en-US" sz="2000" b="1" dirty="0"/>
              <a:t>. </a:t>
            </a:r>
            <a:r>
              <a:rPr lang="en-US" sz="2000" b="1" dirty="0" err="1"/>
              <a:t>Además</a:t>
            </a:r>
            <a:r>
              <a:rPr lang="en-US" sz="2000" b="1" dirty="0"/>
              <a:t> de </a:t>
            </a:r>
            <a:r>
              <a:rPr lang="en-US" sz="2000" b="1" dirty="0" err="1"/>
              <a:t>éstos</a:t>
            </a:r>
            <a:r>
              <a:rPr lang="en-US" sz="2000" b="1" dirty="0"/>
              <a:t>, </a:t>
            </a:r>
            <a:r>
              <a:rPr lang="en-US" sz="2000" b="1" dirty="0" err="1"/>
              <a:t>nuestros</a:t>
            </a:r>
            <a:r>
              <a:rPr lang="en-US" sz="2000" b="1" dirty="0"/>
              <a:t> </a:t>
            </a:r>
            <a:r>
              <a:rPr lang="en-US" sz="2000" b="1" dirty="0" err="1"/>
              <a:t>planeta</a:t>
            </a:r>
            <a:r>
              <a:rPr lang="en-US" sz="2000" b="1" dirty="0"/>
              <a:t> </a:t>
            </a:r>
            <a:r>
              <a:rPr lang="en-US" sz="2000" b="1" dirty="0" err="1"/>
              <a:t>realiza</a:t>
            </a:r>
            <a:r>
              <a:rPr lang="en-US" sz="2000" b="1" dirty="0"/>
              <a:t> dos </a:t>
            </a:r>
            <a:r>
              <a:rPr lang="en-US" sz="2000" b="1" dirty="0" err="1"/>
              <a:t>movimientos</a:t>
            </a:r>
            <a:r>
              <a:rPr lang="en-US" sz="2000" b="1" dirty="0"/>
              <a:t> </a:t>
            </a:r>
            <a:r>
              <a:rPr lang="en-US" sz="2000" b="1" dirty="0" err="1"/>
              <a:t>más</a:t>
            </a:r>
            <a:r>
              <a:rPr lang="en-US" sz="2000" b="1" dirty="0"/>
              <a:t>, la </a:t>
            </a:r>
            <a:r>
              <a:rPr lang="en-US" sz="2000" b="1" dirty="0" err="1"/>
              <a:t>nutación</a:t>
            </a:r>
            <a:r>
              <a:rPr lang="en-US" sz="2000" b="1" dirty="0"/>
              <a:t> y la </a:t>
            </a:r>
            <a:r>
              <a:rPr lang="en-US" sz="2000" b="1" dirty="0" err="1"/>
              <a:t>presesión</a:t>
            </a:r>
            <a:r>
              <a:rPr lang="en-US" sz="2000" b="1" dirty="0"/>
              <a:t>, </a:t>
            </a:r>
            <a:r>
              <a:rPr lang="en-US" sz="2000" b="1" dirty="0" err="1"/>
              <a:t>que</a:t>
            </a:r>
            <a:r>
              <a:rPr lang="en-US" sz="2000" b="1" dirty="0"/>
              <a:t> son </a:t>
            </a:r>
            <a:r>
              <a:rPr lang="en-US" sz="2000" b="1" dirty="0" err="1"/>
              <a:t>más</a:t>
            </a:r>
            <a:r>
              <a:rPr lang="en-US" sz="2000" b="1" dirty="0"/>
              <a:t> </a:t>
            </a:r>
            <a:r>
              <a:rPr lang="en-US" sz="2000" b="1" dirty="0" err="1"/>
              <a:t>difíciles</a:t>
            </a:r>
            <a:r>
              <a:rPr lang="en-US" sz="2000" b="1" dirty="0"/>
              <a:t> de </a:t>
            </a:r>
            <a:r>
              <a:rPr lang="en-US" sz="2000" b="1" dirty="0" err="1"/>
              <a:t>observar</a:t>
            </a:r>
            <a:endParaRPr lang="es-MX" sz="2000" b="1" dirty="0"/>
          </a:p>
        </p:txBody>
      </p:sp>
      <p:sp>
        <p:nvSpPr>
          <p:cNvPr id="39942" name="5 Rectángulo"/>
          <p:cNvSpPr>
            <a:spLocks noChangeArrowheads="1"/>
          </p:cNvSpPr>
          <p:nvPr/>
        </p:nvSpPr>
        <p:spPr bwMode="auto">
          <a:xfrm>
            <a:off x="1403350" y="4149725"/>
            <a:ext cx="6553200" cy="1322388"/>
          </a:xfrm>
          <a:prstGeom prst="rect">
            <a:avLst/>
          </a:prstGeom>
          <a:noFill/>
          <a:ln w="9525">
            <a:noFill/>
            <a:miter lim="800000"/>
            <a:headEnd/>
            <a:tailEnd/>
          </a:ln>
        </p:spPr>
        <p:txBody>
          <a:bodyPr>
            <a:spAutoFit/>
          </a:bodyPr>
          <a:lstStyle/>
          <a:p>
            <a:r>
              <a:rPr lang="en-US" sz="2000" b="1"/>
              <a:t>Todos estos movimientos influyen decisivamente en muchos de los fenómenos que suceden nuestro planeta. Los más evidentes son la sucesión de las estaciones y la de los días y las noches.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539750" y="4221163"/>
            <a:ext cx="8135938" cy="1871662"/>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2" name="1 Rectángulo"/>
          <p:cNvSpPr/>
          <p:nvPr/>
        </p:nvSpPr>
        <p:spPr>
          <a:xfrm>
            <a:off x="1835150" y="620713"/>
            <a:ext cx="5249863" cy="461962"/>
          </a:xfrm>
          <a:prstGeom prst="rect">
            <a:avLst/>
          </a:prstGeom>
        </p:spPr>
        <p:txBody>
          <a:bodyPr wrap="none">
            <a:spAutoFit/>
          </a:bodyPr>
          <a:lstStyle/>
          <a:p>
            <a:pPr>
              <a:defRPr/>
            </a:pPr>
            <a:r>
              <a:rPr lang="en-US" sz="2400" b="1" dirty="0">
                <a:solidFill>
                  <a:srgbClr val="C00000"/>
                </a:solidFill>
                <a:effectLst>
                  <a:outerShdw blurRad="38100" dist="38100" dir="2700000" algn="tl">
                    <a:srgbClr val="000000">
                      <a:alpha val="43137"/>
                    </a:srgbClr>
                  </a:outerShdw>
                </a:effectLst>
              </a:rPr>
              <a:t>EL MOVIMIENTO DE TRASLACIÓN</a:t>
            </a:r>
            <a:endParaRPr lang="es-MX" sz="2400" b="1" dirty="0">
              <a:solidFill>
                <a:srgbClr val="C00000"/>
              </a:solidFill>
              <a:effectLst>
                <a:outerShdw blurRad="38100" dist="38100" dir="2700000" algn="tl">
                  <a:srgbClr val="000000">
                    <a:alpha val="43137"/>
                  </a:srgbClr>
                </a:outerShdw>
              </a:effectLst>
            </a:endParaRPr>
          </a:p>
        </p:txBody>
      </p:sp>
      <p:sp>
        <p:nvSpPr>
          <p:cNvPr id="27652" name="3 Rectángulo"/>
          <p:cNvSpPr>
            <a:spLocks noChangeArrowheads="1"/>
          </p:cNvSpPr>
          <p:nvPr/>
        </p:nvSpPr>
        <p:spPr bwMode="auto">
          <a:xfrm>
            <a:off x="539750" y="4437063"/>
            <a:ext cx="7993063" cy="1477962"/>
          </a:xfrm>
          <a:prstGeom prst="rect">
            <a:avLst/>
          </a:prstGeom>
          <a:noFill/>
          <a:ln w="9525">
            <a:noFill/>
            <a:miter lim="800000"/>
            <a:headEnd/>
            <a:tailEnd/>
          </a:ln>
        </p:spPr>
        <p:txBody>
          <a:bodyPr>
            <a:spAutoFit/>
          </a:bodyPr>
          <a:lstStyle/>
          <a:p>
            <a:pPr>
              <a:defRPr/>
            </a:pPr>
            <a:r>
              <a:rPr lang="en-US" dirty="0" err="1"/>
              <a:t>Nuestro</a:t>
            </a:r>
            <a:r>
              <a:rPr lang="en-US" dirty="0"/>
              <a:t> </a:t>
            </a:r>
            <a:r>
              <a:rPr lang="en-US" dirty="0" err="1"/>
              <a:t>planeta</a:t>
            </a:r>
            <a:r>
              <a:rPr lang="en-US" dirty="0"/>
              <a:t> </a:t>
            </a:r>
            <a:r>
              <a:rPr lang="en-US" dirty="0" err="1"/>
              <a:t>tarda</a:t>
            </a:r>
            <a:r>
              <a:rPr lang="en-US" dirty="0"/>
              <a:t> en </a:t>
            </a:r>
            <a:r>
              <a:rPr lang="en-US" dirty="0" err="1"/>
              <a:t>cada</a:t>
            </a:r>
            <a:r>
              <a:rPr lang="en-US" dirty="0"/>
              <a:t> </a:t>
            </a:r>
            <a:r>
              <a:rPr lang="en-US" dirty="0" err="1"/>
              <a:t>revolución</a:t>
            </a:r>
            <a:r>
              <a:rPr lang="en-US" dirty="0"/>
              <a:t> </a:t>
            </a:r>
            <a:r>
              <a:rPr lang="en-US" dirty="0" err="1"/>
              <a:t>alrededor</a:t>
            </a:r>
            <a:r>
              <a:rPr lang="en-US" dirty="0"/>
              <a:t> del Sol </a:t>
            </a:r>
            <a:r>
              <a:rPr lang="en-US" dirty="0" err="1"/>
              <a:t>algo</a:t>
            </a:r>
            <a:r>
              <a:rPr lang="en-US" dirty="0"/>
              <a:t> </a:t>
            </a:r>
            <a:r>
              <a:rPr lang="en-US" dirty="0" err="1"/>
              <a:t>más</a:t>
            </a:r>
            <a:r>
              <a:rPr lang="en-US" dirty="0"/>
              <a:t> de un </a:t>
            </a:r>
            <a:r>
              <a:rPr lang="en-US" dirty="0" err="1"/>
              <a:t>año</a:t>
            </a:r>
            <a:r>
              <a:rPr lang="en-US" dirty="0"/>
              <a:t>: </a:t>
            </a:r>
            <a:r>
              <a:rPr lang="en-US" dirty="0" err="1"/>
              <a:t>concretamente</a:t>
            </a:r>
            <a:r>
              <a:rPr lang="en-US" dirty="0"/>
              <a:t>, </a:t>
            </a:r>
            <a:r>
              <a:rPr lang="en-US" b="1" dirty="0">
                <a:solidFill>
                  <a:srgbClr val="C00000"/>
                </a:solidFill>
                <a:effectLst>
                  <a:outerShdw blurRad="38100" dist="38100" dir="2700000" algn="tl">
                    <a:srgbClr val="000000">
                      <a:alpha val="43137"/>
                    </a:srgbClr>
                  </a:outerShdw>
                </a:effectLst>
              </a:rPr>
              <a:t>365 </a:t>
            </a:r>
            <a:r>
              <a:rPr lang="en-US" b="1" dirty="0" err="1">
                <a:solidFill>
                  <a:srgbClr val="C00000"/>
                </a:solidFill>
                <a:effectLst>
                  <a:outerShdw blurRad="38100" dist="38100" dir="2700000" algn="tl">
                    <a:srgbClr val="000000">
                      <a:alpha val="43137"/>
                    </a:srgbClr>
                  </a:outerShdw>
                </a:effectLst>
              </a:rPr>
              <a:t>días</a:t>
            </a:r>
            <a:r>
              <a:rPr lang="en-US" b="1" dirty="0">
                <a:solidFill>
                  <a:srgbClr val="C00000"/>
                </a:solidFill>
                <a:effectLst>
                  <a:outerShdw blurRad="38100" dist="38100" dir="2700000" algn="tl">
                    <a:srgbClr val="000000">
                      <a:alpha val="43137"/>
                    </a:srgbClr>
                  </a:outerShdw>
                </a:effectLst>
              </a:rPr>
              <a:t>, 5 </a:t>
            </a:r>
            <a:r>
              <a:rPr lang="en-US" b="1" dirty="0" err="1">
                <a:solidFill>
                  <a:srgbClr val="C00000"/>
                </a:solidFill>
                <a:effectLst>
                  <a:outerShdw blurRad="38100" dist="38100" dir="2700000" algn="tl">
                    <a:srgbClr val="000000">
                      <a:alpha val="43137"/>
                    </a:srgbClr>
                  </a:outerShdw>
                </a:effectLst>
              </a:rPr>
              <a:t>horas</a:t>
            </a:r>
            <a:r>
              <a:rPr lang="en-US" b="1" dirty="0">
                <a:solidFill>
                  <a:srgbClr val="C00000"/>
                </a:solidFill>
                <a:effectLst>
                  <a:outerShdw blurRad="38100" dist="38100" dir="2700000" algn="tl">
                    <a:srgbClr val="000000">
                      <a:alpha val="43137"/>
                    </a:srgbClr>
                  </a:outerShdw>
                </a:effectLst>
              </a:rPr>
              <a:t>, 48 </a:t>
            </a:r>
            <a:r>
              <a:rPr lang="en-US" b="1" dirty="0" err="1">
                <a:solidFill>
                  <a:srgbClr val="C00000"/>
                </a:solidFill>
                <a:effectLst>
                  <a:outerShdw blurRad="38100" dist="38100" dir="2700000" algn="tl">
                    <a:srgbClr val="000000">
                      <a:alpha val="43137"/>
                    </a:srgbClr>
                  </a:outerShdw>
                </a:effectLst>
              </a:rPr>
              <a:t>minutos</a:t>
            </a:r>
            <a:r>
              <a:rPr lang="en-US" b="1" dirty="0">
                <a:solidFill>
                  <a:srgbClr val="C00000"/>
                </a:solidFill>
                <a:effectLst>
                  <a:outerShdw blurRad="38100" dist="38100" dir="2700000" algn="tl">
                    <a:srgbClr val="000000">
                      <a:alpha val="43137"/>
                    </a:srgbClr>
                  </a:outerShdw>
                </a:effectLst>
              </a:rPr>
              <a:t> y 46 </a:t>
            </a:r>
            <a:r>
              <a:rPr lang="en-US" b="1" dirty="0" err="1">
                <a:solidFill>
                  <a:srgbClr val="C00000"/>
                </a:solidFill>
                <a:effectLst>
                  <a:outerShdw blurRad="38100" dist="38100" dir="2700000" algn="tl">
                    <a:srgbClr val="000000">
                      <a:alpha val="43137"/>
                    </a:srgbClr>
                  </a:outerShdw>
                </a:effectLst>
              </a:rPr>
              <a:t>segundos</a:t>
            </a:r>
            <a:r>
              <a:rPr lang="en-US" dirty="0"/>
              <a:t>. Este </a:t>
            </a:r>
            <a:r>
              <a:rPr lang="en-US" dirty="0" err="1"/>
              <a:t>hecho</a:t>
            </a:r>
            <a:r>
              <a:rPr lang="en-US" dirty="0"/>
              <a:t> </a:t>
            </a:r>
            <a:r>
              <a:rPr lang="en-US" dirty="0" err="1"/>
              <a:t>obliga</a:t>
            </a:r>
            <a:r>
              <a:rPr lang="en-US" dirty="0"/>
              <a:t> a la </a:t>
            </a:r>
            <a:r>
              <a:rPr lang="en-US" dirty="0" err="1"/>
              <a:t>creación</a:t>
            </a:r>
            <a:r>
              <a:rPr lang="en-US" dirty="0"/>
              <a:t> de los </a:t>
            </a:r>
            <a:r>
              <a:rPr lang="en-US" dirty="0" err="1"/>
              <a:t>años</a:t>
            </a:r>
            <a:r>
              <a:rPr lang="en-US" dirty="0"/>
              <a:t> </a:t>
            </a:r>
            <a:r>
              <a:rPr lang="en-US" dirty="0" err="1"/>
              <a:t>bisiestos</a:t>
            </a:r>
            <a:r>
              <a:rPr lang="en-US" dirty="0"/>
              <a:t>, a los </a:t>
            </a:r>
            <a:r>
              <a:rPr lang="en-US" dirty="0" err="1"/>
              <a:t>que</a:t>
            </a:r>
            <a:r>
              <a:rPr lang="en-US" dirty="0"/>
              <a:t> se les </a:t>
            </a:r>
            <a:r>
              <a:rPr lang="en-US" dirty="0" err="1"/>
              <a:t>añade</a:t>
            </a:r>
            <a:r>
              <a:rPr lang="en-US" dirty="0"/>
              <a:t> un </a:t>
            </a:r>
            <a:r>
              <a:rPr lang="en-US" dirty="0" err="1"/>
              <a:t>día</a:t>
            </a:r>
            <a:r>
              <a:rPr lang="en-US" dirty="0"/>
              <a:t>, </a:t>
            </a:r>
            <a:r>
              <a:rPr lang="en-US" dirty="0" err="1"/>
              <a:t>para</a:t>
            </a:r>
            <a:r>
              <a:rPr lang="en-US" dirty="0"/>
              <a:t> </a:t>
            </a:r>
            <a:r>
              <a:rPr lang="en-US" dirty="0" err="1"/>
              <a:t>compensar</a:t>
            </a:r>
            <a:r>
              <a:rPr lang="en-US" dirty="0"/>
              <a:t> la </a:t>
            </a:r>
            <a:r>
              <a:rPr lang="en-US" dirty="0" err="1"/>
              <a:t>diferencia</a:t>
            </a:r>
            <a:r>
              <a:rPr lang="en-US" dirty="0"/>
              <a:t> entre el </a:t>
            </a:r>
            <a:r>
              <a:rPr lang="en-US" dirty="0" err="1"/>
              <a:t>calendario</a:t>
            </a:r>
            <a:r>
              <a:rPr lang="en-US" dirty="0"/>
              <a:t> y el </a:t>
            </a:r>
            <a:r>
              <a:rPr lang="en-US" dirty="0" err="1"/>
              <a:t>tiempo</a:t>
            </a:r>
            <a:r>
              <a:rPr lang="en-US" dirty="0"/>
              <a:t> </a:t>
            </a:r>
            <a:r>
              <a:rPr lang="en-US" dirty="0" err="1"/>
              <a:t>que</a:t>
            </a:r>
            <a:r>
              <a:rPr lang="en-US" dirty="0"/>
              <a:t> </a:t>
            </a:r>
            <a:r>
              <a:rPr lang="en-US" dirty="0" err="1"/>
              <a:t>invierte</a:t>
            </a:r>
            <a:r>
              <a:rPr lang="en-US" dirty="0"/>
              <a:t> la Tierra en </a:t>
            </a:r>
            <a:r>
              <a:rPr lang="en-US" dirty="0" err="1"/>
              <a:t>su</a:t>
            </a:r>
            <a:r>
              <a:rPr lang="en-US" dirty="0"/>
              <a:t> </a:t>
            </a:r>
            <a:r>
              <a:rPr lang="en-US" dirty="0" err="1"/>
              <a:t>movimiento</a:t>
            </a:r>
            <a:r>
              <a:rPr lang="en-US" dirty="0"/>
              <a:t> de </a:t>
            </a:r>
            <a:r>
              <a:rPr lang="en-US" dirty="0" err="1"/>
              <a:t>traslación</a:t>
            </a:r>
            <a:endParaRPr lang="es-MX" dirty="0"/>
          </a:p>
        </p:txBody>
      </p:sp>
      <p:pic>
        <p:nvPicPr>
          <p:cNvPr id="27653" name="Picture 5" descr="t"/>
          <p:cNvPicPr>
            <a:picLocks noChangeAspect="1" noChangeArrowheads="1"/>
          </p:cNvPicPr>
          <p:nvPr/>
        </p:nvPicPr>
        <p:blipFill>
          <a:blip r:embed="rId2"/>
          <a:srcRect t="12260" b="21529"/>
          <a:stretch>
            <a:fillRect/>
          </a:stretch>
        </p:blipFill>
        <p:spPr bwMode="auto">
          <a:xfrm>
            <a:off x="611188" y="1484313"/>
            <a:ext cx="4383087" cy="223202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40966" name="Picture 12" descr="Traslacion"/>
          <p:cNvPicPr>
            <a:picLocks noChangeAspect="1" noChangeArrowheads="1" noCrop="1"/>
          </p:cNvPicPr>
          <p:nvPr/>
        </p:nvPicPr>
        <p:blipFill>
          <a:blip r:embed="rId3"/>
          <a:srcRect/>
          <a:stretch>
            <a:fillRect/>
          </a:stretch>
        </p:blipFill>
        <p:spPr bwMode="auto">
          <a:xfrm>
            <a:off x="5148263" y="1484313"/>
            <a:ext cx="3455987" cy="2305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539750" y="1196975"/>
            <a:ext cx="8135938" cy="1439863"/>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2" name="1 Rectángulo"/>
          <p:cNvSpPr/>
          <p:nvPr/>
        </p:nvSpPr>
        <p:spPr>
          <a:xfrm>
            <a:off x="1547813" y="692150"/>
            <a:ext cx="6073775" cy="461963"/>
          </a:xfrm>
          <a:prstGeom prst="rect">
            <a:avLst/>
          </a:prstGeom>
        </p:spPr>
        <p:txBody>
          <a:bodyPr wrap="none">
            <a:spAutoFit/>
          </a:bodyPr>
          <a:lstStyle/>
          <a:p>
            <a:pPr>
              <a:defRPr/>
            </a:pPr>
            <a:r>
              <a:rPr lang="en-US" sz="2400" b="1" dirty="0">
                <a:solidFill>
                  <a:srgbClr val="C00000"/>
                </a:solidFill>
                <a:effectLst>
                  <a:outerShdw blurRad="38100" dist="38100" dir="2700000" algn="tl">
                    <a:srgbClr val="000000">
                      <a:alpha val="43137"/>
                    </a:srgbClr>
                  </a:outerShdw>
                </a:effectLst>
              </a:rPr>
              <a:t>CONSECUENCIAS DE LA TRASLACIÓN </a:t>
            </a:r>
            <a:endParaRPr lang="es-MX" sz="2400" b="1" dirty="0">
              <a:solidFill>
                <a:srgbClr val="C00000"/>
              </a:solidFill>
              <a:effectLst>
                <a:outerShdw blurRad="38100" dist="38100" dir="2700000" algn="tl">
                  <a:srgbClr val="000000">
                    <a:alpha val="43137"/>
                  </a:srgbClr>
                </a:outerShdw>
              </a:effectLst>
            </a:endParaRPr>
          </a:p>
        </p:txBody>
      </p:sp>
      <p:sp>
        <p:nvSpPr>
          <p:cNvPr id="41988" name="2 Rectángulo"/>
          <p:cNvSpPr>
            <a:spLocks noChangeArrowheads="1"/>
          </p:cNvSpPr>
          <p:nvPr/>
        </p:nvSpPr>
        <p:spPr bwMode="auto">
          <a:xfrm>
            <a:off x="684213" y="1341438"/>
            <a:ext cx="7920037" cy="1200150"/>
          </a:xfrm>
          <a:prstGeom prst="rect">
            <a:avLst/>
          </a:prstGeom>
          <a:noFill/>
          <a:ln w="9525">
            <a:noFill/>
            <a:miter lim="800000"/>
            <a:headEnd/>
            <a:tailEnd/>
          </a:ln>
        </p:spPr>
        <p:txBody>
          <a:bodyPr>
            <a:spAutoFit/>
          </a:bodyPr>
          <a:lstStyle/>
          <a:p>
            <a:r>
              <a:rPr lang="en-US"/>
              <a:t>El movimiento de traslación de lugar a la sucesión de las estaciones. Este fenómeno se ve claramente acentuado por la inclinación del eje de rotación de la Tierra, que provoca las diferencias estacionales entre el hemisferio norte y el sur</a:t>
            </a:r>
            <a:endParaRPr lang="es-MX"/>
          </a:p>
        </p:txBody>
      </p:sp>
      <p:pic>
        <p:nvPicPr>
          <p:cNvPr id="6" name="Picture 8" descr="TRASLACION"/>
          <p:cNvPicPr>
            <a:picLocks noChangeAspect="1" noChangeArrowheads="1"/>
          </p:cNvPicPr>
          <p:nvPr/>
        </p:nvPicPr>
        <p:blipFill>
          <a:blip r:embed="rId2"/>
          <a:srcRect/>
          <a:stretch>
            <a:fillRect/>
          </a:stretch>
        </p:blipFill>
        <p:spPr bwMode="auto">
          <a:xfrm>
            <a:off x="1979613" y="2924175"/>
            <a:ext cx="4968875" cy="3322638"/>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redondeado"/>
          <p:cNvSpPr/>
          <p:nvPr/>
        </p:nvSpPr>
        <p:spPr>
          <a:xfrm>
            <a:off x="468313" y="2420938"/>
            <a:ext cx="8207375" cy="1439862"/>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6" name="5 Rectángulo redondeado"/>
          <p:cNvSpPr/>
          <p:nvPr/>
        </p:nvSpPr>
        <p:spPr>
          <a:xfrm>
            <a:off x="468313" y="476250"/>
            <a:ext cx="8207375" cy="1439863"/>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2" name="1 Rectángulo redondeado"/>
          <p:cNvSpPr/>
          <p:nvPr/>
        </p:nvSpPr>
        <p:spPr>
          <a:xfrm>
            <a:off x="971550" y="4221163"/>
            <a:ext cx="6842125" cy="2016125"/>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43013" name="3 Rectángulo"/>
          <p:cNvSpPr>
            <a:spLocks noChangeArrowheads="1"/>
          </p:cNvSpPr>
          <p:nvPr/>
        </p:nvSpPr>
        <p:spPr bwMode="auto">
          <a:xfrm>
            <a:off x="1116013" y="4365625"/>
            <a:ext cx="6553200" cy="1754188"/>
          </a:xfrm>
          <a:prstGeom prst="rect">
            <a:avLst/>
          </a:prstGeom>
          <a:noFill/>
          <a:ln w="9525">
            <a:noFill/>
            <a:miter lim="800000"/>
            <a:headEnd/>
            <a:tailEnd/>
          </a:ln>
        </p:spPr>
        <p:txBody>
          <a:bodyPr>
            <a:spAutoFit/>
          </a:bodyPr>
          <a:lstStyle/>
          <a:p>
            <a:r>
              <a:rPr lang="en-US"/>
              <a:t>En el hemisferio norte, el 21 de junio es el solsticio de verano, que es el día del año en el que el período de iluminación es más largo: alcanza las 16 horas. Al mismo tiempo, en el hemisferio sur es el solsticio de invierno, momento del año en el que el período de iluminación es más corto, de unas 8 horas.</a:t>
            </a:r>
            <a:endParaRPr lang="es-MX"/>
          </a:p>
        </p:txBody>
      </p:sp>
      <p:sp>
        <p:nvSpPr>
          <p:cNvPr id="29701" name="4 Rectángulo"/>
          <p:cNvSpPr>
            <a:spLocks noChangeArrowheads="1"/>
          </p:cNvSpPr>
          <p:nvPr/>
        </p:nvSpPr>
        <p:spPr bwMode="auto">
          <a:xfrm>
            <a:off x="827088" y="620713"/>
            <a:ext cx="7632700" cy="1200150"/>
          </a:xfrm>
          <a:prstGeom prst="rect">
            <a:avLst/>
          </a:prstGeom>
          <a:noFill/>
          <a:ln w="9525">
            <a:noFill/>
            <a:miter lim="800000"/>
            <a:headEnd/>
            <a:tailEnd/>
          </a:ln>
        </p:spPr>
        <p:txBody>
          <a:bodyPr>
            <a:spAutoFit/>
          </a:bodyPr>
          <a:lstStyle/>
          <a:p>
            <a:pPr>
              <a:defRPr/>
            </a:pPr>
            <a:r>
              <a:rPr lang="es-ES" dirty="0">
                <a:cs typeface="Arial" charset="0"/>
              </a:rPr>
              <a:t>El punto de la órbita de la Tierra que coincide con uno de los extremos del eje mayor recibe el nombre de </a:t>
            </a:r>
            <a:r>
              <a:rPr lang="es-ES" b="1" dirty="0">
                <a:solidFill>
                  <a:srgbClr val="C00000"/>
                </a:solidFill>
                <a:effectLst>
                  <a:outerShdw blurRad="38100" dist="38100" dir="2700000" algn="tl">
                    <a:srgbClr val="000000">
                      <a:alpha val="43137"/>
                    </a:srgbClr>
                  </a:outerShdw>
                </a:effectLst>
                <a:cs typeface="Arial" charset="0"/>
              </a:rPr>
              <a:t>SOLSTICIO</a:t>
            </a:r>
            <a:r>
              <a:rPr lang="es-ES" dirty="0">
                <a:cs typeface="Arial" charset="0"/>
              </a:rPr>
              <a:t>. Hay dos solsticios, uno coincide con el inicio del verano (solsticio de verano) y el otro con el inicio del invierno (solsticio de invierno). </a:t>
            </a:r>
            <a:endParaRPr lang="es-MX" dirty="0">
              <a:cs typeface="Arial" charset="0"/>
            </a:endParaRPr>
          </a:p>
        </p:txBody>
      </p:sp>
      <p:sp>
        <p:nvSpPr>
          <p:cNvPr id="7" name="6 Rectángulo"/>
          <p:cNvSpPr/>
          <p:nvPr/>
        </p:nvSpPr>
        <p:spPr>
          <a:xfrm>
            <a:off x="755650" y="2565400"/>
            <a:ext cx="7632700" cy="1200150"/>
          </a:xfrm>
          <a:prstGeom prst="rect">
            <a:avLst/>
          </a:prstGeom>
        </p:spPr>
        <p:txBody>
          <a:bodyPr>
            <a:spAutoFit/>
          </a:bodyPr>
          <a:lstStyle/>
          <a:p>
            <a:pPr>
              <a:defRPr/>
            </a:pPr>
            <a:r>
              <a:rPr lang="es-MX" dirty="0"/>
              <a:t>El </a:t>
            </a:r>
            <a:r>
              <a:rPr lang="es-MX" b="1" dirty="0">
                <a:solidFill>
                  <a:srgbClr val="C00000"/>
                </a:solidFill>
                <a:effectLst>
                  <a:outerShdw blurRad="38100" dist="38100" dir="2700000" algn="tl">
                    <a:srgbClr val="000000">
                      <a:alpha val="43137"/>
                    </a:srgbClr>
                  </a:outerShdw>
                </a:effectLst>
              </a:rPr>
              <a:t>EQUINOCCIO</a:t>
            </a:r>
            <a:r>
              <a:rPr lang="es-MX" dirty="0"/>
              <a:t> curre dos veces por año: el 20 ó 21 de marzo y el 22 o 23 de septiembre de cada año, épocas en que los dos polos de la Tierra se encuentran a igual distancia del Sol, cayendo la luz solar por igual en ambos hemisferios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95513" y="549275"/>
            <a:ext cx="4933950" cy="461963"/>
          </a:xfrm>
          <a:prstGeom prst="rect">
            <a:avLst/>
          </a:prstGeom>
        </p:spPr>
        <p:txBody>
          <a:bodyPr wrap="none">
            <a:spAutoFit/>
          </a:bodyPr>
          <a:lstStyle/>
          <a:p>
            <a:pPr>
              <a:defRPr/>
            </a:pPr>
            <a:r>
              <a:rPr lang="en-US" sz="2400" b="1" dirty="0">
                <a:solidFill>
                  <a:srgbClr val="C00000"/>
                </a:solidFill>
                <a:effectLst>
                  <a:outerShdw blurRad="38100" dist="38100" dir="2700000" algn="tl">
                    <a:srgbClr val="000000">
                      <a:alpha val="43137"/>
                    </a:srgbClr>
                  </a:outerShdw>
                </a:effectLst>
              </a:rPr>
              <a:t>EL MOVIMIENTO DE ROTACIÓN </a:t>
            </a:r>
            <a:endParaRPr lang="es-MX" sz="2400" b="1" dirty="0">
              <a:solidFill>
                <a:srgbClr val="C00000"/>
              </a:solidFill>
              <a:effectLst>
                <a:outerShdw blurRad="38100" dist="38100" dir="2700000" algn="tl">
                  <a:srgbClr val="000000">
                    <a:alpha val="43137"/>
                  </a:srgbClr>
                </a:outerShdw>
              </a:effectLst>
            </a:endParaRPr>
          </a:p>
        </p:txBody>
      </p:sp>
      <p:sp>
        <p:nvSpPr>
          <p:cNvPr id="44035" name="2 Rectángulo"/>
          <p:cNvSpPr>
            <a:spLocks noChangeArrowheads="1"/>
          </p:cNvSpPr>
          <p:nvPr/>
        </p:nvSpPr>
        <p:spPr bwMode="auto">
          <a:xfrm>
            <a:off x="971550" y="1125538"/>
            <a:ext cx="7416800" cy="1200150"/>
          </a:xfrm>
          <a:prstGeom prst="rect">
            <a:avLst/>
          </a:prstGeom>
          <a:noFill/>
          <a:ln w="9525">
            <a:noFill/>
            <a:miter lim="800000"/>
            <a:headEnd/>
            <a:tailEnd/>
          </a:ln>
        </p:spPr>
        <p:txBody>
          <a:bodyPr>
            <a:spAutoFit/>
          </a:bodyPr>
          <a:lstStyle/>
          <a:p>
            <a:r>
              <a:rPr lang="en-US"/>
              <a:t>La tierra gira alrededor de su eje una vez cada 24 horas. Debido a este giro, un punto situado en el ecuador terrestre si desplaza a unos </a:t>
            </a:r>
            <a:r>
              <a:rPr lang="en-US" b="1">
                <a:solidFill>
                  <a:srgbClr val="C00000"/>
                </a:solidFill>
              </a:rPr>
              <a:t>1600 kilómetros por hora.</a:t>
            </a:r>
            <a:r>
              <a:rPr lang="en-US"/>
              <a:t> Esta velocidad disminuye hasta hacerse nula en los polos</a:t>
            </a:r>
            <a:endParaRPr lang="es-MX"/>
          </a:p>
        </p:txBody>
      </p:sp>
      <p:sp>
        <p:nvSpPr>
          <p:cNvPr id="44036" name="3 Rectángulo"/>
          <p:cNvSpPr>
            <a:spLocks noChangeArrowheads="1"/>
          </p:cNvSpPr>
          <p:nvPr/>
        </p:nvSpPr>
        <p:spPr bwMode="auto">
          <a:xfrm>
            <a:off x="1042988" y="2420938"/>
            <a:ext cx="7200900" cy="923925"/>
          </a:xfrm>
          <a:prstGeom prst="rect">
            <a:avLst/>
          </a:prstGeom>
          <a:noFill/>
          <a:ln w="9525">
            <a:noFill/>
            <a:miter lim="800000"/>
            <a:headEnd/>
            <a:tailEnd/>
          </a:ln>
        </p:spPr>
        <p:txBody>
          <a:bodyPr>
            <a:spAutoFit/>
          </a:bodyPr>
          <a:lstStyle/>
          <a:p>
            <a:r>
              <a:rPr lang="en-US"/>
              <a:t>El sentido de giro de la Tierra es de oeste a este, como se puede deducir del hecho de que el Sol sale por el este y se pone por el oeste</a:t>
            </a:r>
            <a:endParaRPr lang="es-MX"/>
          </a:p>
        </p:txBody>
      </p:sp>
      <p:pic>
        <p:nvPicPr>
          <p:cNvPr id="29702" name="Picture 4" descr="t"/>
          <p:cNvPicPr>
            <a:picLocks noChangeAspect="1" noChangeArrowheads="1"/>
          </p:cNvPicPr>
          <p:nvPr/>
        </p:nvPicPr>
        <p:blipFill>
          <a:blip r:embed="rId2"/>
          <a:srcRect/>
          <a:stretch>
            <a:fillRect/>
          </a:stretch>
        </p:blipFill>
        <p:spPr bwMode="auto">
          <a:xfrm>
            <a:off x="1763713" y="3573463"/>
            <a:ext cx="2579687" cy="25685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7" name="Picture 12" descr="Movimiento de rotación">
            <a:hlinkClick r:id="rId3" tooltip="Movimiento de rotación"/>
          </p:cNvPr>
          <p:cNvPicPr>
            <a:picLocks noChangeAspect="1" noChangeArrowheads="1"/>
          </p:cNvPicPr>
          <p:nvPr/>
        </p:nvPicPr>
        <p:blipFill>
          <a:blip r:embed="rId4"/>
          <a:srcRect/>
          <a:stretch>
            <a:fillRect/>
          </a:stretch>
        </p:blipFill>
        <p:spPr bwMode="auto">
          <a:xfrm>
            <a:off x="5219700" y="3429000"/>
            <a:ext cx="2693988" cy="2798763"/>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5" descr="Rotacion"/>
          <p:cNvPicPr>
            <a:picLocks noChangeAspect="1" noChangeArrowheads="1" noCrop="1"/>
          </p:cNvPicPr>
          <p:nvPr/>
        </p:nvPicPr>
        <p:blipFill>
          <a:blip r:embed="rId2"/>
          <a:srcRect/>
          <a:stretch>
            <a:fillRect/>
          </a:stretch>
        </p:blipFill>
        <p:spPr bwMode="auto">
          <a:xfrm>
            <a:off x="1619250" y="549275"/>
            <a:ext cx="5689600" cy="5688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redondeado"/>
          <p:cNvSpPr/>
          <p:nvPr/>
        </p:nvSpPr>
        <p:spPr>
          <a:xfrm>
            <a:off x="935038" y="4841875"/>
            <a:ext cx="7381875" cy="1250950"/>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7" name="6 Rectángulo redondeado"/>
          <p:cNvSpPr/>
          <p:nvPr/>
        </p:nvSpPr>
        <p:spPr>
          <a:xfrm>
            <a:off x="935038" y="3213100"/>
            <a:ext cx="7381875" cy="1368425"/>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6" name="5 Rectángulo redondeado"/>
          <p:cNvSpPr/>
          <p:nvPr/>
        </p:nvSpPr>
        <p:spPr>
          <a:xfrm>
            <a:off x="900113" y="1412875"/>
            <a:ext cx="7416800" cy="1584325"/>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s-MX"/>
          </a:p>
        </p:txBody>
      </p:sp>
      <p:sp>
        <p:nvSpPr>
          <p:cNvPr id="2" name="1 Rectángulo"/>
          <p:cNvSpPr/>
          <p:nvPr/>
        </p:nvSpPr>
        <p:spPr>
          <a:xfrm>
            <a:off x="1908175" y="692150"/>
            <a:ext cx="5673725" cy="461963"/>
          </a:xfrm>
          <a:prstGeom prst="rect">
            <a:avLst/>
          </a:prstGeom>
        </p:spPr>
        <p:txBody>
          <a:bodyPr wrap="none">
            <a:spAutoFit/>
          </a:bodyPr>
          <a:lstStyle/>
          <a:p>
            <a:pPr>
              <a:defRPr/>
            </a:pPr>
            <a:r>
              <a:rPr lang="en-US" sz="2400" b="1" dirty="0">
                <a:solidFill>
                  <a:srgbClr val="C00000"/>
                </a:solidFill>
                <a:effectLst>
                  <a:outerShdw blurRad="38100" dist="38100" dir="2700000" algn="tl">
                    <a:srgbClr val="000000">
                      <a:alpha val="43137"/>
                    </a:srgbClr>
                  </a:outerShdw>
                </a:effectLst>
              </a:rPr>
              <a:t>CONSECUENCIAS DE LA ROTACIÓN </a:t>
            </a:r>
            <a:endParaRPr lang="es-MX" sz="2400" b="1" dirty="0">
              <a:solidFill>
                <a:srgbClr val="C00000"/>
              </a:solidFill>
              <a:effectLst>
                <a:outerShdw blurRad="38100" dist="38100" dir="2700000" algn="tl">
                  <a:srgbClr val="000000">
                    <a:alpha val="43137"/>
                  </a:srgbClr>
                </a:outerShdw>
              </a:effectLst>
            </a:endParaRPr>
          </a:p>
        </p:txBody>
      </p:sp>
      <p:sp>
        <p:nvSpPr>
          <p:cNvPr id="46086" name="2 Rectángulo"/>
          <p:cNvSpPr>
            <a:spLocks noChangeArrowheads="1"/>
          </p:cNvSpPr>
          <p:nvPr/>
        </p:nvSpPr>
        <p:spPr bwMode="auto">
          <a:xfrm>
            <a:off x="1042988" y="1484313"/>
            <a:ext cx="7200900" cy="1339850"/>
          </a:xfrm>
          <a:prstGeom prst="rect">
            <a:avLst/>
          </a:prstGeom>
          <a:noFill/>
          <a:ln w="9525">
            <a:noFill/>
            <a:miter lim="800000"/>
            <a:headEnd/>
            <a:tailEnd/>
          </a:ln>
        </p:spPr>
        <p:txBody>
          <a:bodyPr>
            <a:spAutoFit/>
          </a:bodyPr>
          <a:lstStyle/>
          <a:p>
            <a:pPr>
              <a:lnSpc>
                <a:spcPct val="90000"/>
              </a:lnSpc>
            </a:pPr>
            <a:r>
              <a:rPr lang="en-US"/>
              <a:t>El movimiento de rotación da lugar a la sucesión del día y de la noche. Si el eje de rotación de la Tierra fuera perpendicular al plano de la eclíptica, los días y las noches serían iguales. Al no ser así, se producen a lo largo del año variaciones en la duración de los días y las noches. Esta situación varía con la latitud.</a:t>
            </a:r>
          </a:p>
        </p:txBody>
      </p:sp>
      <p:sp>
        <p:nvSpPr>
          <p:cNvPr id="46087" name="3 Rectángulo"/>
          <p:cNvSpPr>
            <a:spLocks noChangeArrowheads="1"/>
          </p:cNvSpPr>
          <p:nvPr/>
        </p:nvSpPr>
        <p:spPr bwMode="auto">
          <a:xfrm>
            <a:off x="1042988" y="3500438"/>
            <a:ext cx="6913562" cy="923925"/>
          </a:xfrm>
          <a:prstGeom prst="rect">
            <a:avLst/>
          </a:prstGeom>
          <a:noFill/>
          <a:ln w="9525">
            <a:noFill/>
            <a:miter lim="800000"/>
            <a:headEnd/>
            <a:tailEnd/>
          </a:ln>
        </p:spPr>
        <p:txBody>
          <a:bodyPr>
            <a:spAutoFit/>
          </a:bodyPr>
          <a:lstStyle/>
          <a:p>
            <a:r>
              <a:rPr lang="en-US"/>
              <a:t>En los polos y en el ecuador, las noches y los días son siempre iguales. En los polos, tanto el día como la noche duran 6 meses. En el ecuador duran 12 horas.</a:t>
            </a:r>
            <a:endParaRPr lang="es-MX"/>
          </a:p>
        </p:txBody>
      </p:sp>
      <p:sp>
        <p:nvSpPr>
          <p:cNvPr id="46088" name="4 Rectángulo"/>
          <p:cNvSpPr>
            <a:spLocks noChangeArrowheads="1"/>
          </p:cNvSpPr>
          <p:nvPr/>
        </p:nvSpPr>
        <p:spPr bwMode="auto">
          <a:xfrm>
            <a:off x="1187450" y="5084763"/>
            <a:ext cx="6840538" cy="646112"/>
          </a:xfrm>
          <a:prstGeom prst="rect">
            <a:avLst/>
          </a:prstGeom>
          <a:noFill/>
          <a:ln w="9525">
            <a:noFill/>
            <a:miter lim="800000"/>
            <a:headEnd/>
            <a:tailEnd/>
          </a:ln>
        </p:spPr>
        <p:txBody>
          <a:bodyPr>
            <a:spAutoFit/>
          </a:bodyPr>
          <a:lstStyle/>
          <a:p>
            <a:r>
              <a:rPr lang="en-US"/>
              <a:t>En el resto de la Tierra las noches y los días son variables: los días son más largos en verano y más cortos en invierno</a:t>
            </a:r>
            <a:endParaRPr lang="es-MX"/>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08175" y="765175"/>
            <a:ext cx="5770563" cy="461963"/>
          </a:xfrm>
          <a:prstGeom prst="rect">
            <a:avLst/>
          </a:prstGeom>
        </p:spPr>
        <p:txBody>
          <a:bodyPr wrap="none">
            <a:spAutoFit/>
          </a:bodyPr>
          <a:lstStyle/>
          <a:p>
            <a:pPr>
              <a:defRPr/>
            </a:pPr>
            <a:r>
              <a:rPr lang="en-US" sz="2400" b="1" dirty="0">
                <a:solidFill>
                  <a:srgbClr val="C00000"/>
                </a:solidFill>
                <a:effectLst>
                  <a:outerShdw blurRad="38100" dist="38100" dir="2700000" algn="tl">
                    <a:srgbClr val="000000">
                      <a:alpha val="43137"/>
                    </a:srgbClr>
                  </a:outerShdw>
                </a:effectLst>
              </a:rPr>
              <a:t>OTROS MOVIMIENTOS DE LA TIERRA</a:t>
            </a:r>
            <a:endParaRPr lang="es-MX" sz="2400" b="1" dirty="0">
              <a:solidFill>
                <a:srgbClr val="C00000"/>
              </a:solidFill>
              <a:effectLst>
                <a:outerShdw blurRad="38100" dist="38100" dir="2700000" algn="tl">
                  <a:srgbClr val="000000">
                    <a:alpha val="43137"/>
                  </a:srgbClr>
                </a:outerShdw>
              </a:effectLst>
            </a:endParaRPr>
          </a:p>
        </p:txBody>
      </p:sp>
      <p:sp>
        <p:nvSpPr>
          <p:cNvPr id="47107" name="2 Rectángulo"/>
          <p:cNvSpPr>
            <a:spLocks noChangeArrowheads="1"/>
          </p:cNvSpPr>
          <p:nvPr/>
        </p:nvSpPr>
        <p:spPr bwMode="auto">
          <a:xfrm>
            <a:off x="1116013" y="1341438"/>
            <a:ext cx="7056437" cy="646112"/>
          </a:xfrm>
          <a:prstGeom prst="rect">
            <a:avLst/>
          </a:prstGeom>
          <a:noFill/>
          <a:ln w="9525">
            <a:noFill/>
            <a:miter lim="800000"/>
            <a:headEnd/>
            <a:tailEnd/>
          </a:ln>
        </p:spPr>
        <p:txBody>
          <a:bodyPr>
            <a:spAutoFit/>
          </a:bodyPr>
          <a:lstStyle/>
          <a:p>
            <a:r>
              <a:rPr lang="en-US"/>
              <a:t>Además de la rotación y de la traslación, la Tierra tiene otros dos movimientos: el de precesión y el de nutación</a:t>
            </a:r>
            <a:endParaRPr lang="es-MX"/>
          </a:p>
        </p:txBody>
      </p:sp>
      <p:sp>
        <p:nvSpPr>
          <p:cNvPr id="4" name="3 Rectángulo"/>
          <p:cNvSpPr/>
          <p:nvPr/>
        </p:nvSpPr>
        <p:spPr>
          <a:xfrm>
            <a:off x="971550" y="2276475"/>
            <a:ext cx="4249738" cy="1200150"/>
          </a:xfrm>
          <a:prstGeom prst="rect">
            <a:avLst/>
          </a:prstGeom>
        </p:spPr>
        <p:txBody>
          <a:bodyPr>
            <a:spAutoFit/>
          </a:bodyPr>
          <a:lstStyle/>
          <a:p>
            <a:pPr>
              <a:defRPr/>
            </a:pPr>
            <a:r>
              <a:rPr lang="en-US" dirty="0"/>
              <a:t>El </a:t>
            </a:r>
            <a:r>
              <a:rPr lang="en-US" dirty="0" err="1"/>
              <a:t>movimiento</a:t>
            </a:r>
            <a:r>
              <a:rPr lang="en-US" dirty="0"/>
              <a:t> de </a:t>
            </a:r>
            <a:r>
              <a:rPr lang="en-US" b="1" dirty="0" err="1">
                <a:solidFill>
                  <a:srgbClr val="C00000"/>
                </a:solidFill>
                <a:effectLst>
                  <a:outerShdw blurRad="38100" dist="38100" dir="2700000" algn="tl">
                    <a:srgbClr val="000000">
                      <a:alpha val="43137"/>
                    </a:srgbClr>
                  </a:outerShdw>
                </a:effectLst>
              </a:rPr>
              <a:t>presesión</a:t>
            </a:r>
            <a:r>
              <a:rPr lang="en-US" b="1" dirty="0">
                <a:solidFill>
                  <a:srgbClr val="C00000"/>
                </a:solidFill>
                <a:effectLst>
                  <a:outerShdw blurRad="38100" dist="38100" dir="2700000" algn="tl">
                    <a:srgbClr val="000000">
                      <a:alpha val="43137"/>
                    </a:srgbClr>
                  </a:outerShdw>
                </a:effectLst>
              </a:rPr>
              <a:t> </a:t>
            </a:r>
            <a:r>
              <a:rPr lang="en-US" dirty="0" err="1"/>
              <a:t>consiste</a:t>
            </a:r>
            <a:r>
              <a:rPr lang="en-US" dirty="0"/>
              <a:t> en un </a:t>
            </a:r>
            <a:r>
              <a:rPr lang="en-US" dirty="0" err="1"/>
              <a:t>movimiento</a:t>
            </a:r>
            <a:r>
              <a:rPr lang="en-US" dirty="0"/>
              <a:t> del </a:t>
            </a:r>
            <a:r>
              <a:rPr lang="en-US" dirty="0" err="1"/>
              <a:t>eje</a:t>
            </a:r>
            <a:r>
              <a:rPr lang="en-US" dirty="0"/>
              <a:t> de </a:t>
            </a:r>
            <a:r>
              <a:rPr lang="en-US" dirty="0" err="1"/>
              <a:t>rotación</a:t>
            </a:r>
            <a:r>
              <a:rPr lang="en-US" dirty="0"/>
              <a:t> de la Tierra, </a:t>
            </a:r>
            <a:r>
              <a:rPr lang="en-US" dirty="0" err="1"/>
              <a:t>que</a:t>
            </a:r>
            <a:r>
              <a:rPr lang="en-US" dirty="0"/>
              <a:t> describe un </a:t>
            </a:r>
            <a:r>
              <a:rPr lang="en-US" dirty="0" err="1"/>
              <a:t>cono</a:t>
            </a:r>
            <a:r>
              <a:rPr lang="en-US" dirty="0"/>
              <a:t> a lo largo de 26000 </a:t>
            </a:r>
            <a:r>
              <a:rPr lang="en-US" dirty="0" err="1"/>
              <a:t>años</a:t>
            </a:r>
            <a:r>
              <a:rPr lang="en-US" dirty="0"/>
              <a:t>.</a:t>
            </a:r>
          </a:p>
        </p:txBody>
      </p:sp>
      <p:sp>
        <p:nvSpPr>
          <p:cNvPr id="5" name="4 Rectángulo"/>
          <p:cNvSpPr/>
          <p:nvPr/>
        </p:nvSpPr>
        <p:spPr>
          <a:xfrm>
            <a:off x="3059113" y="5300663"/>
            <a:ext cx="4249737" cy="646112"/>
          </a:xfrm>
          <a:prstGeom prst="rect">
            <a:avLst/>
          </a:prstGeom>
        </p:spPr>
        <p:txBody>
          <a:bodyPr>
            <a:spAutoFit/>
          </a:bodyPr>
          <a:lstStyle/>
          <a:p>
            <a:pPr>
              <a:defRPr/>
            </a:pPr>
            <a:r>
              <a:rPr lang="en-US" dirty="0"/>
              <a:t>El </a:t>
            </a:r>
            <a:r>
              <a:rPr lang="en-US" dirty="0" err="1"/>
              <a:t>movimiento</a:t>
            </a:r>
            <a:r>
              <a:rPr lang="en-US" dirty="0"/>
              <a:t> de </a:t>
            </a:r>
            <a:r>
              <a:rPr lang="en-US" b="1" dirty="0" err="1">
                <a:solidFill>
                  <a:srgbClr val="C00000"/>
                </a:solidFill>
                <a:effectLst>
                  <a:outerShdw blurRad="38100" dist="38100" dir="2700000" algn="tl">
                    <a:srgbClr val="000000">
                      <a:alpha val="43137"/>
                    </a:srgbClr>
                  </a:outerShdw>
                </a:effectLst>
              </a:rPr>
              <a:t>nutación</a:t>
            </a:r>
            <a:r>
              <a:rPr lang="en-US" dirty="0"/>
              <a:t> </a:t>
            </a:r>
            <a:r>
              <a:rPr lang="en-US" dirty="0" err="1"/>
              <a:t>es</a:t>
            </a:r>
            <a:r>
              <a:rPr lang="en-US" dirty="0"/>
              <a:t> un </a:t>
            </a:r>
            <a:r>
              <a:rPr lang="en-US" dirty="0" err="1"/>
              <a:t>ligero</a:t>
            </a:r>
            <a:r>
              <a:rPr lang="en-US" dirty="0"/>
              <a:t> </a:t>
            </a:r>
            <a:r>
              <a:rPr lang="en-US" dirty="0" err="1"/>
              <a:t>cabeceo</a:t>
            </a:r>
            <a:r>
              <a:rPr lang="en-US" dirty="0"/>
              <a:t> del </a:t>
            </a:r>
            <a:r>
              <a:rPr lang="en-US" dirty="0" err="1"/>
              <a:t>eje</a:t>
            </a:r>
            <a:r>
              <a:rPr lang="en-US" dirty="0"/>
              <a:t> de </a:t>
            </a:r>
            <a:r>
              <a:rPr lang="en-US" dirty="0" err="1"/>
              <a:t>rotación</a:t>
            </a:r>
            <a:r>
              <a:rPr lang="en-US" dirty="0"/>
              <a:t> </a:t>
            </a:r>
            <a:r>
              <a:rPr lang="en-US" dirty="0" err="1"/>
              <a:t>terrestre</a:t>
            </a:r>
            <a:endParaRPr lang="en-US" dirty="0"/>
          </a:p>
        </p:txBody>
      </p:sp>
      <p:grpSp>
        <p:nvGrpSpPr>
          <p:cNvPr id="47110" name="Group 8"/>
          <p:cNvGrpSpPr>
            <a:grpSpLocks/>
          </p:cNvGrpSpPr>
          <p:nvPr/>
        </p:nvGrpSpPr>
        <p:grpSpPr bwMode="auto">
          <a:xfrm>
            <a:off x="5148263" y="2205038"/>
            <a:ext cx="3009900" cy="2592387"/>
            <a:chOff x="7653" y="9757"/>
            <a:chExt cx="2592" cy="2817"/>
          </a:xfrm>
        </p:grpSpPr>
        <p:grpSp>
          <p:nvGrpSpPr>
            <p:cNvPr id="47125" name="Group 9"/>
            <p:cNvGrpSpPr>
              <a:grpSpLocks/>
            </p:cNvGrpSpPr>
            <p:nvPr/>
          </p:nvGrpSpPr>
          <p:grpSpPr bwMode="auto">
            <a:xfrm>
              <a:off x="7653" y="9943"/>
              <a:ext cx="1590" cy="2631"/>
              <a:chOff x="8654" y="9957"/>
              <a:chExt cx="1590" cy="2631"/>
            </a:xfrm>
          </p:grpSpPr>
          <p:grpSp>
            <p:nvGrpSpPr>
              <p:cNvPr id="47128" name="Group 10"/>
              <p:cNvGrpSpPr>
                <a:grpSpLocks/>
              </p:cNvGrpSpPr>
              <p:nvPr/>
            </p:nvGrpSpPr>
            <p:grpSpPr bwMode="auto">
              <a:xfrm>
                <a:off x="8654" y="9957"/>
                <a:ext cx="1488" cy="2631"/>
                <a:chOff x="8655" y="10867"/>
                <a:chExt cx="1488" cy="2631"/>
              </a:xfrm>
            </p:grpSpPr>
            <p:grpSp>
              <p:nvGrpSpPr>
                <p:cNvPr id="47130" name="Group 11"/>
                <p:cNvGrpSpPr>
                  <a:grpSpLocks/>
                </p:cNvGrpSpPr>
                <p:nvPr/>
              </p:nvGrpSpPr>
              <p:grpSpPr bwMode="auto">
                <a:xfrm>
                  <a:off x="8655" y="11978"/>
                  <a:ext cx="1488" cy="1520"/>
                  <a:chOff x="4341" y="7145"/>
                  <a:chExt cx="1625" cy="1570"/>
                </a:xfrm>
              </p:grpSpPr>
              <p:grpSp>
                <p:nvGrpSpPr>
                  <p:cNvPr id="47140" name="Group 12"/>
                  <p:cNvGrpSpPr>
                    <a:grpSpLocks/>
                  </p:cNvGrpSpPr>
                  <p:nvPr/>
                </p:nvGrpSpPr>
                <p:grpSpPr bwMode="auto">
                  <a:xfrm rot="-664390">
                    <a:off x="4341" y="7158"/>
                    <a:ext cx="1616" cy="1557"/>
                    <a:chOff x="4341" y="7156"/>
                    <a:chExt cx="1616" cy="1557"/>
                  </a:xfrm>
                </p:grpSpPr>
                <p:sp>
                  <p:nvSpPr>
                    <p:cNvPr id="47143" name="Oval 13"/>
                    <p:cNvSpPr>
                      <a:spLocks noChangeArrowheads="1"/>
                    </p:cNvSpPr>
                    <p:nvPr/>
                  </p:nvSpPr>
                  <p:spPr bwMode="auto">
                    <a:xfrm>
                      <a:off x="4381" y="7181"/>
                      <a:ext cx="1458" cy="1476"/>
                    </a:xfrm>
                    <a:prstGeom prst="ellipse">
                      <a:avLst/>
                    </a:prstGeom>
                    <a:solidFill>
                      <a:srgbClr val="FFFFFF"/>
                    </a:solidFill>
                    <a:ln w="3175">
                      <a:solidFill>
                        <a:srgbClr val="000000"/>
                      </a:solidFill>
                      <a:round/>
                      <a:headEnd/>
                      <a:tailEnd/>
                    </a:ln>
                  </p:spPr>
                  <p:txBody>
                    <a:bodyPr/>
                    <a:lstStyle/>
                    <a:p>
                      <a:endParaRPr lang="es-MX"/>
                    </a:p>
                  </p:txBody>
                </p:sp>
                <p:sp>
                  <p:nvSpPr>
                    <p:cNvPr id="47144" name="Arc 14"/>
                    <p:cNvSpPr>
                      <a:spLocks/>
                    </p:cNvSpPr>
                    <p:nvPr/>
                  </p:nvSpPr>
                  <p:spPr bwMode="auto">
                    <a:xfrm flipV="1">
                      <a:off x="5113" y="7187"/>
                      <a:ext cx="741" cy="1470"/>
                    </a:xfrm>
                    <a:custGeom>
                      <a:avLst/>
                      <a:gdLst>
                        <a:gd name="T0" fmla="*/ 0 w 21691"/>
                        <a:gd name="T1" fmla="*/ 0 h 43200"/>
                        <a:gd name="T2" fmla="*/ 0 w 21691"/>
                        <a:gd name="T3" fmla="*/ 0 h 43200"/>
                        <a:gd name="T4" fmla="*/ 0 w 21691"/>
                        <a:gd name="T5" fmla="*/ 0 h 43200"/>
                        <a:gd name="T6" fmla="*/ 0 60000 65536"/>
                        <a:gd name="T7" fmla="*/ 0 60000 65536"/>
                        <a:gd name="T8" fmla="*/ 0 60000 65536"/>
                        <a:gd name="T9" fmla="*/ 0 w 21691"/>
                        <a:gd name="T10" fmla="*/ 0 h 43200"/>
                        <a:gd name="T11" fmla="*/ 21691 w 21691"/>
                        <a:gd name="T12" fmla="*/ 43200 h 43200"/>
                      </a:gdLst>
                      <a:ahLst/>
                      <a:cxnLst>
                        <a:cxn ang="T6">
                          <a:pos x="T0" y="T1"/>
                        </a:cxn>
                        <a:cxn ang="T7">
                          <a:pos x="T2" y="T3"/>
                        </a:cxn>
                        <a:cxn ang="T8">
                          <a:pos x="T4" y="T5"/>
                        </a:cxn>
                      </a:cxnLst>
                      <a:rect l="T9" t="T10" r="T11" b="T12"/>
                      <a:pathLst>
                        <a:path w="21691" h="43200" fill="none" extrusionOk="0">
                          <a:moveTo>
                            <a:pt x="90" y="0"/>
                          </a:moveTo>
                          <a:cubicBezTo>
                            <a:pt x="12020" y="0"/>
                            <a:pt x="21691" y="9670"/>
                            <a:pt x="21691" y="21600"/>
                          </a:cubicBezTo>
                          <a:cubicBezTo>
                            <a:pt x="21691" y="33529"/>
                            <a:pt x="12020" y="43200"/>
                            <a:pt x="91" y="43200"/>
                          </a:cubicBezTo>
                          <a:cubicBezTo>
                            <a:pt x="60" y="43200"/>
                            <a:pt x="30" y="43199"/>
                            <a:pt x="0" y="43199"/>
                          </a:cubicBezTo>
                        </a:path>
                        <a:path w="21691" h="43200" stroke="0" extrusionOk="0">
                          <a:moveTo>
                            <a:pt x="90" y="0"/>
                          </a:moveTo>
                          <a:cubicBezTo>
                            <a:pt x="12020" y="0"/>
                            <a:pt x="21691" y="9670"/>
                            <a:pt x="21691" y="21600"/>
                          </a:cubicBezTo>
                          <a:cubicBezTo>
                            <a:pt x="21691" y="33529"/>
                            <a:pt x="12020" y="43200"/>
                            <a:pt x="91" y="43200"/>
                          </a:cubicBezTo>
                          <a:cubicBezTo>
                            <a:pt x="60" y="43200"/>
                            <a:pt x="30" y="43199"/>
                            <a:pt x="0" y="43199"/>
                          </a:cubicBezTo>
                          <a:lnTo>
                            <a:pt x="91" y="21600"/>
                          </a:lnTo>
                          <a:close/>
                        </a:path>
                      </a:pathLst>
                    </a:custGeom>
                    <a:solidFill>
                      <a:srgbClr val="000000"/>
                    </a:solidFill>
                    <a:ln w="9525">
                      <a:solidFill>
                        <a:srgbClr val="000000"/>
                      </a:solidFill>
                      <a:round/>
                      <a:headEnd/>
                      <a:tailEnd/>
                    </a:ln>
                  </p:spPr>
                  <p:txBody>
                    <a:bodyPr/>
                    <a:lstStyle/>
                    <a:p>
                      <a:endParaRPr lang="es-MX"/>
                    </a:p>
                  </p:txBody>
                </p:sp>
                <p:sp>
                  <p:nvSpPr>
                    <p:cNvPr id="47145" name="Freeform 15"/>
                    <p:cNvSpPr>
                      <a:spLocks/>
                    </p:cNvSpPr>
                    <p:nvPr/>
                  </p:nvSpPr>
                  <p:spPr bwMode="auto">
                    <a:xfrm>
                      <a:off x="4963" y="7182"/>
                      <a:ext cx="294" cy="1476"/>
                    </a:xfrm>
                    <a:custGeom>
                      <a:avLst/>
                      <a:gdLst>
                        <a:gd name="T0" fmla="*/ 0 w 294"/>
                        <a:gd name="T1" fmla="*/ 21 h 1476"/>
                        <a:gd name="T2" fmla="*/ 27 w 294"/>
                        <a:gd name="T3" fmla="*/ 1461 h 1476"/>
                        <a:gd name="T4" fmla="*/ 138 w 294"/>
                        <a:gd name="T5" fmla="*/ 1476 h 1476"/>
                        <a:gd name="T6" fmla="*/ 294 w 294"/>
                        <a:gd name="T7" fmla="*/ 1475 h 1476"/>
                        <a:gd name="T8" fmla="*/ 243 w 294"/>
                        <a:gd name="T9" fmla="*/ 144 h 1476"/>
                        <a:gd name="T10" fmla="*/ 240 w 294"/>
                        <a:gd name="T11" fmla="*/ 6 h 1476"/>
                        <a:gd name="T12" fmla="*/ 201 w 294"/>
                        <a:gd name="T13" fmla="*/ 3 h 1476"/>
                        <a:gd name="T14" fmla="*/ 147 w 294"/>
                        <a:gd name="T15" fmla="*/ 0 h 1476"/>
                        <a:gd name="T16" fmla="*/ 111 w 294"/>
                        <a:gd name="T17" fmla="*/ 3 h 1476"/>
                        <a:gd name="T18" fmla="*/ 63 w 294"/>
                        <a:gd name="T19" fmla="*/ 9 h 1476"/>
                        <a:gd name="T20" fmla="*/ 0 w 294"/>
                        <a:gd name="T21" fmla="*/ 21 h 14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4"/>
                        <a:gd name="T34" fmla="*/ 0 h 1476"/>
                        <a:gd name="T35" fmla="*/ 294 w 294"/>
                        <a:gd name="T36" fmla="*/ 1476 h 14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4" h="1476">
                          <a:moveTo>
                            <a:pt x="0" y="21"/>
                          </a:moveTo>
                          <a:lnTo>
                            <a:pt x="27" y="1461"/>
                          </a:lnTo>
                          <a:lnTo>
                            <a:pt x="138" y="1476"/>
                          </a:lnTo>
                          <a:lnTo>
                            <a:pt x="294" y="1475"/>
                          </a:lnTo>
                          <a:lnTo>
                            <a:pt x="243" y="144"/>
                          </a:lnTo>
                          <a:lnTo>
                            <a:pt x="240" y="6"/>
                          </a:lnTo>
                          <a:lnTo>
                            <a:pt x="201" y="3"/>
                          </a:lnTo>
                          <a:lnTo>
                            <a:pt x="147" y="0"/>
                          </a:lnTo>
                          <a:lnTo>
                            <a:pt x="111" y="3"/>
                          </a:lnTo>
                          <a:lnTo>
                            <a:pt x="63" y="9"/>
                          </a:lnTo>
                          <a:lnTo>
                            <a:pt x="0" y="21"/>
                          </a:lnTo>
                          <a:close/>
                        </a:path>
                      </a:pathLst>
                    </a:custGeom>
                    <a:gradFill rotWithShape="0">
                      <a:gsLst>
                        <a:gs pos="0">
                          <a:srgbClr val="FFFFFF"/>
                        </a:gs>
                        <a:gs pos="100000">
                          <a:srgbClr val="000000"/>
                        </a:gs>
                      </a:gsLst>
                      <a:lin ang="0" scaled="1"/>
                    </a:gradFill>
                    <a:ln w="9525">
                      <a:noFill/>
                      <a:round/>
                      <a:headEnd/>
                      <a:tailEnd/>
                    </a:ln>
                  </p:spPr>
                  <p:txBody>
                    <a:bodyPr/>
                    <a:lstStyle/>
                    <a:p>
                      <a:endParaRPr lang="es-MX"/>
                    </a:p>
                  </p:txBody>
                </p:sp>
                <p:sp>
                  <p:nvSpPr>
                    <p:cNvPr id="47146" name="Oval 16"/>
                    <p:cNvSpPr>
                      <a:spLocks noChangeArrowheads="1"/>
                    </p:cNvSpPr>
                    <p:nvPr/>
                  </p:nvSpPr>
                  <p:spPr bwMode="auto">
                    <a:xfrm>
                      <a:off x="4341" y="7157"/>
                      <a:ext cx="1616" cy="1556"/>
                    </a:xfrm>
                    <a:prstGeom prst="ellipse">
                      <a:avLst/>
                    </a:prstGeom>
                    <a:gradFill rotWithShape="0">
                      <a:gsLst>
                        <a:gs pos="0">
                          <a:srgbClr val="CCECFF"/>
                        </a:gs>
                        <a:gs pos="100000">
                          <a:srgbClr val="000000"/>
                        </a:gs>
                      </a:gsLst>
                      <a:lin ang="0" scaled="1"/>
                    </a:gradFill>
                    <a:ln w="3175">
                      <a:noFill/>
                      <a:round/>
                      <a:headEnd/>
                      <a:tailEnd/>
                    </a:ln>
                  </p:spPr>
                  <p:txBody>
                    <a:bodyPr/>
                    <a:lstStyle/>
                    <a:p>
                      <a:endParaRPr lang="es-MX"/>
                    </a:p>
                  </p:txBody>
                </p:sp>
                <p:sp>
                  <p:nvSpPr>
                    <p:cNvPr id="47147" name="Freeform 17"/>
                    <p:cNvSpPr>
                      <a:spLocks/>
                    </p:cNvSpPr>
                    <p:nvPr/>
                  </p:nvSpPr>
                  <p:spPr bwMode="auto">
                    <a:xfrm>
                      <a:off x="4809" y="8080"/>
                      <a:ext cx="440" cy="570"/>
                    </a:xfrm>
                    <a:custGeom>
                      <a:avLst/>
                      <a:gdLst>
                        <a:gd name="T0" fmla="*/ 4 w 1296"/>
                        <a:gd name="T1" fmla="*/ 0 h 1603"/>
                        <a:gd name="T2" fmla="*/ 4 w 1296"/>
                        <a:gd name="T3" fmla="*/ 1 h 1603"/>
                        <a:gd name="T4" fmla="*/ 5 w 1296"/>
                        <a:gd name="T5" fmla="*/ 0 h 1603"/>
                        <a:gd name="T6" fmla="*/ 5 w 1296"/>
                        <a:gd name="T7" fmla="*/ 0 h 1603"/>
                        <a:gd name="T8" fmla="*/ 7 w 1296"/>
                        <a:gd name="T9" fmla="*/ 1 h 1603"/>
                        <a:gd name="T10" fmla="*/ 7 w 1296"/>
                        <a:gd name="T11" fmla="*/ 1 h 1603"/>
                        <a:gd name="T12" fmla="*/ 8 w 1296"/>
                        <a:gd name="T13" fmla="*/ 2 h 1603"/>
                        <a:gd name="T14" fmla="*/ 9 w 1296"/>
                        <a:gd name="T15" fmla="*/ 3 h 1603"/>
                        <a:gd name="T16" fmla="*/ 10 w 1296"/>
                        <a:gd name="T17" fmla="*/ 3 h 1603"/>
                        <a:gd name="T18" fmla="*/ 12 w 1296"/>
                        <a:gd name="T19" fmla="*/ 4 h 1603"/>
                        <a:gd name="T20" fmla="*/ 11 w 1296"/>
                        <a:gd name="T21" fmla="*/ 5 h 1603"/>
                        <a:gd name="T22" fmla="*/ 12 w 1296"/>
                        <a:gd name="T23" fmla="*/ 6 h 1603"/>
                        <a:gd name="T24" fmla="*/ 13 w 1296"/>
                        <a:gd name="T25" fmla="*/ 6 h 1603"/>
                        <a:gd name="T26" fmla="*/ 15 w 1296"/>
                        <a:gd name="T27" fmla="*/ 6 h 1603"/>
                        <a:gd name="T28" fmla="*/ 17 w 1296"/>
                        <a:gd name="T29" fmla="*/ 7 h 1603"/>
                        <a:gd name="T30" fmla="*/ 17 w 1296"/>
                        <a:gd name="T31" fmla="*/ 8 h 1603"/>
                        <a:gd name="T32" fmla="*/ 16 w 1296"/>
                        <a:gd name="T33" fmla="*/ 10 h 1603"/>
                        <a:gd name="T34" fmla="*/ 16 w 1296"/>
                        <a:gd name="T35" fmla="*/ 11 h 1603"/>
                        <a:gd name="T36" fmla="*/ 15 w 1296"/>
                        <a:gd name="T37" fmla="*/ 13 h 1603"/>
                        <a:gd name="T38" fmla="*/ 15 w 1296"/>
                        <a:gd name="T39" fmla="*/ 14 h 1603"/>
                        <a:gd name="T40" fmla="*/ 13 w 1296"/>
                        <a:gd name="T41" fmla="*/ 15 h 1603"/>
                        <a:gd name="T42" fmla="*/ 13 w 1296"/>
                        <a:gd name="T43" fmla="*/ 16 h 1603"/>
                        <a:gd name="T44" fmla="*/ 11 w 1296"/>
                        <a:gd name="T45" fmla="*/ 18 h 1603"/>
                        <a:gd name="T46" fmla="*/ 9 w 1296"/>
                        <a:gd name="T47" fmla="*/ 18 h 1603"/>
                        <a:gd name="T48" fmla="*/ 10 w 1296"/>
                        <a:gd name="T49" fmla="*/ 20 h 1603"/>
                        <a:gd name="T50" fmla="*/ 7 w 1296"/>
                        <a:gd name="T51" fmla="*/ 21 h 1603"/>
                        <a:gd name="T52" fmla="*/ 7 w 1296"/>
                        <a:gd name="T53" fmla="*/ 22 h 1603"/>
                        <a:gd name="T54" fmla="*/ 7 w 1296"/>
                        <a:gd name="T55" fmla="*/ 24 h 1603"/>
                        <a:gd name="T56" fmla="*/ 6 w 1296"/>
                        <a:gd name="T57" fmla="*/ 25 h 1603"/>
                        <a:gd name="T58" fmla="*/ 4 w 1296"/>
                        <a:gd name="T59" fmla="*/ 23 h 1603"/>
                        <a:gd name="T60" fmla="*/ 4 w 1296"/>
                        <a:gd name="T61" fmla="*/ 19 h 1603"/>
                        <a:gd name="T62" fmla="*/ 4 w 1296"/>
                        <a:gd name="T63" fmla="*/ 16 h 1603"/>
                        <a:gd name="T64" fmla="*/ 4 w 1296"/>
                        <a:gd name="T65" fmla="*/ 12 h 1603"/>
                        <a:gd name="T66" fmla="*/ 3 w 1296"/>
                        <a:gd name="T67" fmla="*/ 11 h 1603"/>
                        <a:gd name="T68" fmla="*/ 2 w 1296"/>
                        <a:gd name="T69" fmla="*/ 11 h 1603"/>
                        <a:gd name="T70" fmla="*/ 2 w 1296"/>
                        <a:gd name="T71" fmla="*/ 10 h 1603"/>
                        <a:gd name="T72" fmla="*/ 1 w 1296"/>
                        <a:gd name="T73" fmla="*/ 9 h 1603"/>
                        <a:gd name="T74" fmla="*/ 1 w 1296"/>
                        <a:gd name="T75" fmla="*/ 7 h 1603"/>
                        <a:gd name="T76" fmla="*/ 0 w 1296"/>
                        <a:gd name="T77" fmla="*/ 6 h 1603"/>
                        <a:gd name="T78" fmla="*/ 0 w 1296"/>
                        <a:gd name="T79" fmla="*/ 5 h 1603"/>
                        <a:gd name="T80" fmla="*/ 0 w 1296"/>
                        <a:gd name="T81" fmla="*/ 5 h 1603"/>
                        <a:gd name="T82" fmla="*/ 1 w 1296"/>
                        <a:gd name="T83" fmla="*/ 4 h 1603"/>
                        <a:gd name="T84" fmla="*/ 2 w 1296"/>
                        <a:gd name="T85" fmla="*/ 2 h 160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96"/>
                        <a:gd name="T130" fmla="*/ 0 h 1603"/>
                        <a:gd name="T131" fmla="*/ 1296 w 1296"/>
                        <a:gd name="T132" fmla="*/ 1603 h 160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96" h="1603">
                          <a:moveTo>
                            <a:pt x="154" y="46"/>
                          </a:moveTo>
                          <a:lnTo>
                            <a:pt x="229" y="0"/>
                          </a:lnTo>
                          <a:lnTo>
                            <a:pt x="293" y="0"/>
                          </a:lnTo>
                          <a:lnTo>
                            <a:pt x="312" y="4"/>
                          </a:lnTo>
                          <a:lnTo>
                            <a:pt x="312" y="18"/>
                          </a:lnTo>
                          <a:lnTo>
                            <a:pt x="312" y="38"/>
                          </a:lnTo>
                          <a:lnTo>
                            <a:pt x="328" y="46"/>
                          </a:lnTo>
                          <a:lnTo>
                            <a:pt x="339" y="26"/>
                          </a:lnTo>
                          <a:lnTo>
                            <a:pt x="345" y="4"/>
                          </a:lnTo>
                          <a:lnTo>
                            <a:pt x="361" y="4"/>
                          </a:lnTo>
                          <a:lnTo>
                            <a:pt x="369" y="18"/>
                          </a:lnTo>
                          <a:lnTo>
                            <a:pt x="391" y="32"/>
                          </a:lnTo>
                          <a:lnTo>
                            <a:pt x="413" y="46"/>
                          </a:lnTo>
                          <a:lnTo>
                            <a:pt x="473" y="46"/>
                          </a:lnTo>
                          <a:lnTo>
                            <a:pt x="503" y="52"/>
                          </a:lnTo>
                          <a:lnTo>
                            <a:pt x="519" y="54"/>
                          </a:lnTo>
                          <a:lnTo>
                            <a:pt x="534" y="54"/>
                          </a:lnTo>
                          <a:lnTo>
                            <a:pt x="558" y="65"/>
                          </a:lnTo>
                          <a:lnTo>
                            <a:pt x="567" y="81"/>
                          </a:lnTo>
                          <a:lnTo>
                            <a:pt x="567" y="95"/>
                          </a:lnTo>
                          <a:lnTo>
                            <a:pt x="609" y="107"/>
                          </a:lnTo>
                          <a:lnTo>
                            <a:pt x="635" y="137"/>
                          </a:lnTo>
                          <a:lnTo>
                            <a:pt x="670" y="165"/>
                          </a:lnTo>
                          <a:lnTo>
                            <a:pt x="694" y="179"/>
                          </a:lnTo>
                          <a:lnTo>
                            <a:pt x="710" y="179"/>
                          </a:lnTo>
                          <a:lnTo>
                            <a:pt x="747" y="179"/>
                          </a:lnTo>
                          <a:lnTo>
                            <a:pt x="774" y="191"/>
                          </a:lnTo>
                          <a:lnTo>
                            <a:pt x="800" y="219"/>
                          </a:lnTo>
                          <a:lnTo>
                            <a:pt x="839" y="239"/>
                          </a:lnTo>
                          <a:lnTo>
                            <a:pt x="861" y="263"/>
                          </a:lnTo>
                          <a:lnTo>
                            <a:pt x="872" y="297"/>
                          </a:lnTo>
                          <a:lnTo>
                            <a:pt x="857" y="311"/>
                          </a:lnTo>
                          <a:lnTo>
                            <a:pt x="839" y="343"/>
                          </a:lnTo>
                          <a:lnTo>
                            <a:pt x="861" y="365"/>
                          </a:lnTo>
                          <a:lnTo>
                            <a:pt x="877" y="371"/>
                          </a:lnTo>
                          <a:lnTo>
                            <a:pt x="903" y="353"/>
                          </a:lnTo>
                          <a:lnTo>
                            <a:pt x="940" y="343"/>
                          </a:lnTo>
                          <a:lnTo>
                            <a:pt x="971" y="353"/>
                          </a:lnTo>
                          <a:lnTo>
                            <a:pt x="998" y="353"/>
                          </a:lnTo>
                          <a:lnTo>
                            <a:pt x="1033" y="367"/>
                          </a:lnTo>
                          <a:lnTo>
                            <a:pt x="1070" y="384"/>
                          </a:lnTo>
                          <a:lnTo>
                            <a:pt x="1107" y="384"/>
                          </a:lnTo>
                          <a:lnTo>
                            <a:pt x="1153" y="386"/>
                          </a:lnTo>
                          <a:lnTo>
                            <a:pt x="1197" y="418"/>
                          </a:lnTo>
                          <a:lnTo>
                            <a:pt x="1243" y="428"/>
                          </a:lnTo>
                          <a:lnTo>
                            <a:pt x="1276" y="440"/>
                          </a:lnTo>
                          <a:lnTo>
                            <a:pt x="1296" y="468"/>
                          </a:lnTo>
                          <a:lnTo>
                            <a:pt x="1292" y="504"/>
                          </a:lnTo>
                          <a:lnTo>
                            <a:pt x="1268" y="536"/>
                          </a:lnTo>
                          <a:lnTo>
                            <a:pt x="1243" y="564"/>
                          </a:lnTo>
                          <a:lnTo>
                            <a:pt x="1215" y="594"/>
                          </a:lnTo>
                          <a:lnTo>
                            <a:pt x="1204" y="630"/>
                          </a:lnTo>
                          <a:lnTo>
                            <a:pt x="1169" y="654"/>
                          </a:lnTo>
                          <a:lnTo>
                            <a:pt x="1191" y="692"/>
                          </a:lnTo>
                          <a:lnTo>
                            <a:pt x="1189" y="739"/>
                          </a:lnTo>
                          <a:lnTo>
                            <a:pt x="1167" y="775"/>
                          </a:lnTo>
                          <a:lnTo>
                            <a:pt x="1167" y="811"/>
                          </a:lnTo>
                          <a:lnTo>
                            <a:pt x="1147" y="845"/>
                          </a:lnTo>
                          <a:lnTo>
                            <a:pt x="1120" y="859"/>
                          </a:lnTo>
                          <a:lnTo>
                            <a:pt x="1090" y="873"/>
                          </a:lnTo>
                          <a:lnTo>
                            <a:pt x="1052" y="871"/>
                          </a:lnTo>
                          <a:lnTo>
                            <a:pt x="998" y="881"/>
                          </a:lnTo>
                          <a:lnTo>
                            <a:pt x="954" y="913"/>
                          </a:lnTo>
                          <a:lnTo>
                            <a:pt x="929" y="941"/>
                          </a:lnTo>
                          <a:lnTo>
                            <a:pt x="916" y="957"/>
                          </a:lnTo>
                          <a:lnTo>
                            <a:pt x="940" y="975"/>
                          </a:lnTo>
                          <a:lnTo>
                            <a:pt x="940" y="1003"/>
                          </a:lnTo>
                          <a:lnTo>
                            <a:pt x="879" y="1046"/>
                          </a:lnTo>
                          <a:lnTo>
                            <a:pt x="842" y="1112"/>
                          </a:lnTo>
                          <a:lnTo>
                            <a:pt x="791" y="1148"/>
                          </a:lnTo>
                          <a:lnTo>
                            <a:pt x="749" y="1150"/>
                          </a:lnTo>
                          <a:lnTo>
                            <a:pt x="697" y="1116"/>
                          </a:lnTo>
                          <a:lnTo>
                            <a:pt x="694" y="1164"/>
                          </a:lnTo>
                          <a:lnTo>
                            <a:pt x="719" y="1188"/>
                          </a:lnTo>
                          <a:lnTo>
                            <a:pt x="712" y="1230"/>
                          </a:lnTo>
                          <a:lnTo>
                            <a:pt x="640" y="1268"/>
                          </a:lnTo>
                          <a:lnTo>
                            <a:pt x="609" y="1262"/>
                          </a:lnTo>
                          <a:lnTo>
                            <a:pt x="574" y="1320"/>
                          </a:lnTo>
                          <a:lnTo>
                            <a:pt x="541" y="1326"/>
                          </a:lnTo>
                          <a:lnTo>
                            <a:pt x="528" y="1349"/>
                          </a:lnTo>
                          <a:lnTo>
                            <a:pt x="541" y="1375"/>
                          </a:lnTo>
                          <a:lnTo>
                            <a:pt x="510" y="1413"/>
                          </a:lnTo>
                          <a:lnTo>
                            <a:pt x="536" y="1471"/>
                          </a:lnTo>
                          <a:lnTo>
                            <a:pt x="508" y="1513"/>
                          </a:lnTo>
                          <a:lnTo>
                            <a:pt x="486" y="1555"/>
                          </a:lnTo>
                          <a:lnTo>
                            <a:pt x="510" y="1587"/>
                          </a:lnTo>
                          <a:lnTo>
                            <a:pt x="457" y="1587"/>
                          </a:lnTo>
                          <a:lnTo>
                            <a:pt x="411" y="1603"/>
                          </a:lnTo>
                          <a:lnTo>
                            <a:pt x="358" y="1527"/>
                          </a:lnTo>
                          <a:lnTo>
                            <a:pt x="343" y="1467"/>
                          </a:lnTo>
                          <a:lnTo>
                            <a:pt x="343" y="1333"/>
                          </a:lnTo>
                          <a:lnTo>
                            <a:pt x="295" y="1280"/>
                          </a:lnTo>
                          <a:lnTo>
                            <a:pt x="299" y="1196"/>
                          </a:lnTo>
                          <a:lnTo>
                            <a:pt x="323" y="1140"/>
                          </a:lnTo>
                          <a:lnTo>
                            <a:pt x="310" y="1082"/>
                          </a:lnTo>
                          <a:lnTo>
                            <a:pt x="308" y="1018"/>
                          </a:lnTo>
                          <a:lnTo>
                            <a:pt x="312" y="859"/>
                          </a:lnTo>
                          <a:lnTo>
                            <a:pt x="330" y="787"/>
                          </a:lnTo>
                          <a:lnTo>
                            <a:pt x="297" y="741"/>
                          </a:lnTo>
                          <a:lnTo>
                            <a:pt x="262" y="713"/>
                          </a:lnTo>
                          <a:lnTo>
                            <a:pt x="235" y="696"/>
                          </a:lnTo>
                          <a:lnTo>
                            <a:pt x="231" y="672"/>
                          </a:lnTo>
                          <a:lnTo>
                            <a:pt x="209" y="676"/>
                          </a:lnTo>
                          <a:lnTo>
                            <a:pt x="178" y="682"/>
                          </a:lnTo>
                          <a:lnTo>
                            <a:pt x="167" y="668"/>
                          </a:lnTo>
                          <a:lnTo>
                            <a:pt x="145" y="650"/>
                          </a:lnTo>
                          <a:lnTo>
                            <a:pt x="132" y="620"/>
                          </a:lnTo>
                          <a:lnTo>
                            <a:pt x="137" y="606"/>
                          </a:lnTo>
                          <a:lnTo>
                            <a:pt x="123" y="572"/>
                          </a:lnTo>
                          <a:lnTo>
                            <a:pt x="106" y="540"/>
                          </a:lnTo>
                          <a:lnTo>
                            <a:pt x="99" y="536"/>
                          </a:lnTo>
                          <a:lnTo>
                            <a:pt x="99" y="522"/>
                          </a:lnTo>
                          <a:lnTo>
                            <a:pt x="91" y="510"/>
                          </a:lnTo>
                          <a:lnTo>
                            <a:pt x="69" y="476"/>
                          </a:lnTo>
                          <a:lnTo>
                            <a:pt x="64" y="462"/>
                          </a:lnTo>
                          <a:lnTo>
                            <a:pt x="38" y="446"/>
                          </a:lnTo>
                          <a:lnTo>
                            <a:pt x="33" y="412"/>
                          </a:lnTo>
                          <a:lnTo>
                            <a:pt x="18" y="390"/>
                          </a:lnTo>
                          <a:lnTo>
                            <a:pt x="0" y="367"/>
                          </a:lnTo>
                          <a:lnTo>
                            <a:pt x="33" y="343"/>
                          </a:lnTo>
                          <a:lnTo>
                            <a:pt x="62" y="329"/>
                          </a:lnTo>
                          <a:lnTo>
                            <a:pt x="33" y="315"/>
                          </a:lnTo>
                          <a:lnTo>
                            <a:pt x="22" y="283"/>
                          </a:lnTo>
                          <a:lnTo>
                            <a:pt x="31" y="259"/>
                          </a:lnTo>
                          <a:lnTo>
                            <a:pt x="62" y="235"/>
                          </a:lnTo>
                          <a:lnTo>
                            <a:pt x="95" y="221"/>
                          </a:lnTo>
                          <a:lnTo>
                            <a:pt x="121" y="183"/>
                          </a:lnTo>
                          <a:lnTo>
                            <a:pt x="137" y="163"/>
                          </a:lnTo>
                          <a:lnTo>
                            <a:pt x="132" y="135"/>
                          </a:lnTo>
                          <a:lnTo>
                            <a:pt x="132" y="109"/>
                          </a:lnTo>
                          <a:lnTo>
                            <a:pt x="154" y="46"/>
                          </a:lnTo>
                          <a:close/>
                        </a:path>
                      </a:pathLst>
                    </a:custGeom>
                    <a:gradFill rotWithShape="0">
                      <a:gsLst>
                        <a:gs pos="0">
                          <a:srgbClr val="FF6600"/>
                        </a:gs>
                        <a:gs pos="100000">
                          <a:srgbClr val="5C2500"/>
                        </a:gs>
                      </a:gsLst>
                      <a:lin ang="0" scaled="1"/>
                    </a:gradFill>
                    <a:ln w="3175" cmpd="sng">
                      <a:noFill/>
                      <a:prstDash val="solid"/>
                      <a:round/>
                      <a:headEnd/>
                      <a:tailEnd/>
                    </a:ln>
                  </p:spPr>
                  <p:txBody>
                    <a:bodyPr/>
                    <a:lstStyle/>
                    <a:p>
                      <a:endParaRPr lang="es-MX"/>
                    </a:p>
                  </p:txBody>
                </p:sp>
                <p:sp>
                  <p:nvSpPr>
                    <p:cNvPr id="47148" name="Freeform 18"/>
                    <p:cNvSpPr>
                      <a:spLocks/>
                    </p:cNvSpPr>
                    <p:nvPr/>
                  </p:nvSpPr>
                  <p:spPr bwMode="auto">
                    <a:xfrm>
                      <a:off x="4964" y="8652"/>
                      <a:ext cx="49" cy="17"/>
                    </a:xfrm>
                    <a:custGeom>
                      <a:avLst/>
                      <a:gdLst>
                        <a:gd name="T0" fmla="*/ 1 w 145"/>
                        <a:gd name="T1" fmla="*/ 0 h 47"/>
                        <a:gd name="T2" fmla="*/ 0 w 145"/>
                        <a:gd name="T3" fmla="*/ 0 h 47"/>
                        <a:gd name="T4" fmla="*/ 0 w 145"/>
                        <a:gd name="T5" fmla="*/ 1 h 47"/>
                        <a:gd name="T6" fmla="*/ 1 w 145"/>
                        <a:gd name="T7" fmla="*/ 1 h 47"/>
                        <a:gd name="T8" fmla="*/ 2 w 145"/>
                        <a:gd name="T9" fmla="*/ 1 h 47"/>
                        <a:gd name="T10" fmla="*/ 1 w 145"/>
                        <a:gd name="T11" fmla="*/ 0 h 47"/>
                        <a:gd name="T12" fmla="*/ 1 w 145"/>
                        <a:gd name="T13" fmla="*/ 0 h 47"/>
                        <a:gd name="T14" fmla="*/ 0 60000 65536"/>
                        <a:gd name="T15" fmla="*/ 0 60000 65536"/>
                        <a:gd name="T16" fmla="*/ 0 60000 65536"/>
                        <a:gd name="T17" fmla="*/ 0 60000 65536"/>
                        <a:gd name="T18" fmla="*/ 0 60000 65536"/>
                        <a:gd name="T19" fmla="*/ 0 60000 65536"/>
                        <a:gd name="T20" fmla="*/ 0 60000 65536"/>
                        <a:gd name="T21" fmla="*/ 0 w 145"/>
                        <a:gd name="T22" fmla="*/ 0 h 47"/>
                        <a:gd name="T23" fmla="*/ 145 w 145"/>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 h="47">
                          <a:moveTo>
                            <a:pt x="49" y="0"/>
                          </a:moveTo>
                          <a:lnTo>
                            <a:pt x="0" y="28"/>
                          </a:lnTo>
                          <a:lnTo>
                            <a:pt x="31" y="47"/>
                          </a:lnTo>
                          <a:lnTo>
                            <a:pt x="93" y="45"/>
                          </a:lnTo>
                          <a:lnTo>
                            <a:pt x="145" y="47"/>
                          </a:lnTo>
                          <a:lnTo>
                            <a:pt x="95" y="20"/>
                          </a:lnTo>
                          <a:lnTo>
                            <a:pt x="49" y="0"/>
                          </a:lnTo>
                          <a:close/>
                        </a:path>
                      </a:pathLst>
                    </a:custGeom>
                    <a:solidFill>
                      <a:srgbClr val="993300"/>
                    </a:solidFill>
                    <a:ln w="3175" cmpd="sng">
                      <a:noFill/>
                      <a:prstDash val="solid"/>
                      <a:round/>
                      <a:headEnd/>
                      <a:tailEnd/>
                    </a:ln>
                  </p:spPr>
                  <p:txBody>
                    <a:bodyPr/>
                    <a:lstStyle/>
                    <a:p>
                      <a:endParaRPr lang="es-MX"/>
                    </a:p>
                  </p:txBody>
                </p:sp>
                <p:sp>
                  <p:nvSpPr>
                    <p:cNvPr id="47149" name="Freeform 19"/>
                    <p:cNvSpPr>
                      <a:spLocks/>
                    </p:cNvSpPr>
                    <p:nvPr/>
                  </p:nvSpPr>
                  <p:spPr bwMode="auto">
                    <a:xfrm>
                      <a:off x="4970" y="7606"/>
                      <a:ext cx="16" cy="20"/>
                    </a:xfrm>
                    <a:custGeom>
                      <a:avLst/>
                      <a:gdLst>
                        <a:gd name="T0" fmla="*/ 0 w 48"/>
                        <a:gd name="T1" fmla="*/ 1 h 58"/>
                        <a:gd name="T2" fmla="*/ 1 w 48"/>
                        <a:gd name="T3" fmla="*/ 1 h 58"/>
                        <a:gd name="T4" fmla="*/ 1 w 48"/>
                        <a:gd name="T5" fmla="*/ 0 h 58"/>
                        <a:gd name="T6" fmla="*/ 1 w 48"/>
                        <a:gd name="T7" fmla="*/ 0 h 58"/>
                        <a:gd name="T8" fmla="*/ 0 w 48"/>
                        <a:gd name="T9" fmla="*/ 0 h 58"/>
                        <a:gd name="T10" fmla="*/ 0 w 48"/>
                        <a:gd name="T11" fmla="*/ 0 h 58"/>
                        <a:gd name="T12" fmla="*/ 0 w 48"/>
                        <a:gd name="T13" fmla="*/ 1 h 58"/>
                        <a:gd name="T14" fmla="*/ 0 60000 65536"/>
                        <a:gd name="T15" fmla="*/ 0 60000 65536"/>
                        <a:gd name="T16" fmla="*/ 0 60000 65536"/>
                        <a:gd name="T17" fmla="*/ 0 60000 65536"/>
                        <a:gd name="T18" fmla="*/ 0 60000 65536"/>
                        <a:gd name="T19" fmla="*/ 0 60000 65536"/>
                        <a:gd name="T20" fmla="*/ 0 60000 65536"/>
                        <a:gd name="T21" fmla="*/ 0 w 48"/>
                        <a:gd name="T22" fmla="*/ 0 h 58"/>
                        <a:gd name="T23" fmla="*/ 48 w 48"/>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58">
                          <a:moveTo>
                            <a:pt x="0" y="42"/>
                          </a:moveTo>
                          <a:lnTo>
                            <a:pt x="48" y="58"/>
                          </a:lnTo>
                          <a:lnTo>
                            <a:pt x="46" y="38"/>
                          </a:lnTo>
                          <a:lnTo>
                            <a:pt x="48" y="10"/>
                          </a:lnTo>
                          <a:lnTo>
                            <a:pt x="24" y="0"/>
                          </a:lnTo>
                          <a:lnTo>
                            <a:pt x="15" y="22"/>
                          </a:lnTo>
                          <a:lnTo>
                            <a:pt x="0" y="42"/>
                          </a:lnTo>
                        </a:path>
                      </a:pathLst>
                    </a:custGeom>
                    <a:noFill/>
                    <a:ln w="3175" cmpd="sng">
                      <a:noFill/>
                      <a:prstDash val="solid"/>
                      <a:round/>
                      <a:headEnd/>
                      <a:tailEnd/>
                    </a:ln>
                  </p:spPr>
                  <p:txBody>
                    <a:bodyPr/>
                    <a:lstStyle/>
                    <a:p>
                      <a:endParaRPr lang="es-MX"/>
                    </a:p>
                  </p:txBody>
                </p:sp>
                <p:sp>
                  <p:nvSpPr>
                    <p:cNvPr id="47150" name="Freeform 20"/>
                    <p:cNvSpPr>
                      <a:spLocks/>
                    </p:cNvSpPr>
                    <p:nvPr/>
                  </p:nvSpPr>
                  <p:spPr bwMode="auto">
                    <a:xfrm>
                      <a:off x="4626" y="7375"/>
                      <a:ext cx="446" cy="772"/>
                    </a:xfrm>
                    <a:custGeom>
                      <a:avLst/>
                      <a:gdLst>
                        <a:gd name="T0" fmla="*/ 8 w 1313"/>
                        <a:gd name="T1" fmla="*/ 33 h 2173"/>
                        <a:gd name="T2" fmla="*/ 7 w 1313"/>
                        <a:gd name="T3" fmla="*/ 32 h 2173"/>
                        <a:gd name="T4" fmla="*/ 7 w 1313"/>
                        <a:gd name="T5" fmla="*/ 30 h 2173"/>
                        <a:gd name="T6" fmla="*/ 6 w 1313"/>
                        <a:gd name="T7" fmla="*/ 29 h 2173"/>
                        <a:gd name="T8" fmla="*/ 6 w 1313"/>
                        <a:gd name="T9" fmla="*/ 27 h 2173"/>
                        <a:gd name="T10" fmla="*/ 4 w 1313"/>
                        <a:gd name="T11" fmla="*/ 28 h 2173"/>
                        <a:gd name="T12" fmla="*/ 4 w 1313"/>
                        <a:gd name="T13" fmla="*/ 26 h 2173"/>
                        <a:gd name="T14" fmla="*/ 4 w 1313"/>
                        <a:gd name="T15" fmla="*/ 25 h 2173"/>
                        <a:gd name="T16" fmla="*/ 6 w 1313"/>
                        <a:gd name="T17" fmla="*/ 23 h 2173"/>
                        <a:gd name="T18" fmla="*/ 7 w 1313"/>
                        <a:gd name="T19" fmla="*/ 25 h 2173"/>
                        <a:gd name="T20" fmla="*/ 8 w 1313"/>
                        <a:gd name="T21" fmla="*/ 25 h 2173"/>
                        <a:gd name="T22" fmla="*/ 8 w 1313"/>
                        <a:gd name="T23" fmla="*/ 26 h 2173"/>
                        <a:gd name="T24" fmla="*/ 10 w 1313"/>
                        <a:gd name="T25" fmla="*/ 27 h 2173"/>
                        <a:gd name="T26" fmla="*/ 10 w 1313"/>
                        <a:gd name="T27" fmla="*/ 26 h 2173"/>
                        <a:gd name="T28" fmla="*/ 10 w 1313"/>
                        <a:gd name="T29" fmla="*/ 24 h 2173"/>
                        <a:gd name="T30" fmla="*/ 11 w 1313"/>
                        <a:gd name="T31" fmla="*/ 24 h 2173"/>
                        <a:gd name="T32" fmla="*/ 12 w 1313"/>
                        <a:gd name="T33" fmla="*/ 23 h 2173"/>
                        <a:gd name="T34" fmla="*/ 13 w 1313"/>
                        <a:gd name="T35" fmla="*/ 22 h 2173"/>
                        <a:gd name="T36" fmla="*/ 13 w 1313"/>
                        <a:gd name="T37" fmla="*/ 21 h 2173"/>
                        <a:gd name="T38" fmla="*/ 15 w 1313"/>
                        <a:gd name="T39" fmla="*/ 20 h 2173"/>
                        <a:gd name="T40" fmla="*/ 15 w 1313"/>
                        <a:gd name="T41" fmla="*/ 20 h 2173"/>
                        <a:gd name="T42" fmla="*/ 15 w 1313"/>
                        <a:gd name="T43" fmla="*/ 18 h 2173"/>
                        <a:gd name="T44" fmla="*/ 17 w 1313"/>
                        <a:gd name="T45" fmla="*/ 17 h 2173"/>
                        <a:gd name="T46" fmla="*/ 17 w 1313"/>
                        <a:gd name="T47" fmla="*/ 16 h 2173"/>
                        <a:gd name="T48" fmla="*/ 16 w 1313"/>
                        <a:gd name="T49" fmla="*/ 15 h 2173"/>
                        <a:gd name="T50" fmla="*/ 14 w 1313"/>
                        <a:gd name="T51" fmla="*/ 13 h 2173"/>
                        <a:gd name="T52" fmla="*/ 13 w 1313"/>
                        <a:gd name="T53" fmla="*/ 16 h 2173"/>
                        <a:gd name="T54" fmla="*/ 13 w 1313"/>
                        <a:gd name="T55" fmla="*/ 17 h 2173"/>
                        <a:gd name="T56" fmla="*/ 12 w 1313"/>
                        <a:gd name="T57" fmla="*/ 16 h 2173"/>
                        <a:gd name="T58" fmla="*/ 11 w 1313"/>
                        <a:gd name="T59" fmla="*/ 14 h 2173"/>
                        <a:gd name="T60" fmla="*/ 13 w 1313"/>
                        <a:gd name="T61" fmla="*/ 12 h 2173"/>
                        <a:gd name="T62" fmla="*/ 14 w 1313"/>
                        <a:gd name="T63" fmla="*/ 11 h 2173"/>
                        <a:gd name="T64" fmla="*/ 15 w 1313"/>
                        <a:gd name="T65" fmla="*/ 11 h 2173"/>
                        <a:gd name="T66" fmla="*/ 14 w 1313"/>
                        <a:gd name="T67" fmla="*/ 10 h 2173"/>
                        <a:gd name="T68" fmla="*/ 14 w 1313"/>
                        <a:gd name="T69" fmla="*/ 10 h 2173"/>
                        <a:gd name="T70" fmla="*/ 12 w 1313"/>
                        <a:gd name="T71" fmla="*/ 6 h 2173"/>
                        <a:gd name="T72" fmla="*/ 11 w 1313"/>
                        <a:gd name="T73" fmla="*/ 3 h 2173"/>
                        <a:gd name="T74" fmla="*/ 10 w 1313"/>
                        <a:gd name="T75" fmla="*/ 1 h 2173"/>
                        <a:gd name="T76" fmla="*/ 9 w 1313"/>
                        <a:gd name="T77" fmla="*/ 1 h 2173"/>
                        <a:gd name="T78" fmla="*/ 8 w 1313"/>
                        <a:gd name="T79" fmla="*/ 0 h 2173"/>
                        <a:gd name="T80" fmla="*/ 6 w 1313"/>
                        <a:gd name="T81" fmla="*/ 2 h 2173"/>
                        <a:gd name="T82" fmla="*/ 5 w 1313"/>
                        <a:gd name="T83" fmla="*/ 2 h 2173"/>
                        <a:gd name="T84" fmla="*/ 7 w 1313"/>
                        <a:gd name="T85" fmla="*/ 4 h 2173"/>
                        <a:gd name="T86" fmla="*/ 7 w 1313"/>
                        <a:gd name="T87" fmla="*/ 6 h 2173"/>
                        <a:gd name="T88" fmla="*/ 5 w 1313"/>
                        <a:gd name="T89" fmla="*/ 9 h 2173"/>
                        <a:gd name="T90" fmla="*/ 4 w 1313"/>
                        <a:gd name="T91" fmla="*/ 11 h 2173"/>
                        <a:gd name="T92" fmla="*/ 2 w 1313"/>
                        <a:gd name="T93" fmla="*/ 13 h 2173"/>
                        <a:gd name="T94" fmla="*/ 1 w 1313"/>
                        <a:gd name="T95" fmla="*/ 15 h 2173"/>
                        <a:gd name="T96" fmla="*/ 0 w 1313"/>
                        <a:gd name="T97" fmla="*/ 17 h 2173"/>
                        <a:gd name="T98" fmla="*/ 0 w 1313"/>
                        <a:gd name="T99" fmla="*/ 18 h 2173"/>
                        <a:gd name="T100" fmla="*/ 0 w 1313"/>
                        <a:gd name="T101" fmla="*/ 22 h 2173"/>
                        <a:gd name="T102" fmla="*/ 1 w 1313"/>
                        <a:gd name="T103" fmla="*/ 21 h 2173"/>
                        <a:gd name="T104" fmla="*/ 1 w 1313"/>
                        <a:gd name="T105" fmla="*/ 20 h 2173"/>
                        <a:gd name="T106" fmla="*/ 1 w 1313"/>
                        <a:gd name="T107" fmla="*/ 22 h 2173"/>
                        <a:gd name="T108" fmla="*/ 1 w 1313"/>
                        <a:gd name="T109" fmla="*/ 24 h 2173"/>
                        <a:gd name="T110" fmla="*/ 1 w 1313"/>
                        <a:gd name="T111" fmla="*/ 26 h 2173"/>
                        <a:gd name="T112" fmla="*/ 3 w 1313"/>
                        <a:gd name="T113" fmla="*/ 28 h 2173"/>
                        <a:gd name="T114" fmla="*/ 4 w 1313"/>
                        <a:gd name="T115" fmla="*/ 29 h 2173"/>
                        <a:gd name="T116" fmla="*/ 5 w 1313"/>
                        <a:gd name="T117" fmla="*/ 31 h 2173"/>
                        <a:gd name="T118" fmla="*/ 6 w 1313"/>
                        <a:gd name="T119" fmla="*/ 32 h 2173"/>
                        <a:gd name="T120" fmla="*/ 8 w 1313"/>
                        <a:gd name="T121" fmla="*/ 34 h 2173"/>
                        <a:gd name="T122" fmla="*/ 9 w 1313"/>
                        <a:gd name="T123" fmla="*/ 34 h 217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13"/>
                        <a:gd name="T187" fmla="*/ 0 h 2173"/>
                        <a:gd name="T188" fmla="*/ 1313 w 1313"/>
                        <a:gd name="T189" fmla="*/ 2173 h 217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13" h="2173">
                          <a:moveTo>
                            <a:pt x="679" y="2124"/>
                          </a:moveTo>
                          <a:lnTo>
                            <a:pt x="624" y="2078"/>
                          </a:lnTo>
                          <a:lnTo>
                            <a:pt x="576" y="2084"/>
                          </a:lnTo>
                          <a:lnTo>
                            <a:pt x="529" y="2044"/>
                          </a:lnTo>
                          <a:lnTo>
                            <a:pt x="521" y="1996"/>
                          </a:lnTo>
                          <a:lnTo>
                            <a:pt x="545" y="1978"/>
                          </a:lnTo>
                          <a:lnTo>
                            <a:pt x="545" y="1964"/>
                          </a:lnTo>
                          <a:lnTo>
                            <a:pt x="562" y="1938"/>
                          </a:lnTo>
                          <a:lnTo>
                            <a:pt x="538" y="1884"/>
                          </a:lnTo>
                          <a:lnTo>
                            <a:pt x="501" y="1882"/>
                          </a:lnTo>
                          <a:lnTo>
                            <a:pt x="453" y="1846"/>
                          </a:lnTo>
                          <a:lnTo>
                            <a:pt x="455" y="1822"/>
                          </a:lnTo>
                          <a:lnTo>
                            <a:pt x="499" y="1759"/>
                          </a:lnTo>
                          <a:lnTo>
                            <a:pt x="486" y="1745"/>
                          </a:lnTo>
                          <a:lnTo>
                            <a:pt x="431" y="1723"/>
                          </a:lnTo>
                          <a:lnTo>
                            <a:pt x="402" y="1745"/>
                          </a:lnTo>
                          <a:lnTo>
                            <a:pt x="387" y="1765"/>
                          </a:lnTo>
                          <a:lnTo>
                            <a:pt x="338" y="1759"/>
                          </a:lnTo>
                          <a:lnTo>
                            <a:pt x="299" y="1743"/>
                          </a:lnTo>
                          <a:lnTo>
                            <a:pt x="262" y="1677"/>
                          </a:lnTo>
                          <a:lnTo>
                            <a:pt x="284" y="1627"/>
                          </a:lnTo>
                          <a:lnTo>
                            <a:pt x="292" y="1587"/>
                          </a:lnTo>
                          <a:lnTo>
                            <a:pt x="305" y="1565"/>
                          </a:lnTo>
                          <a:lnTo>
                            <a:pt x="332" y="1543"/>
                          </a:lnTo>
                          <a:lnTo>
                            <a:pt x="349" y="1521"/>
                          </a:lnTo>
                          <a:lnTo>
                            <a:pt x="387" y="1496"/>
                          </a:lnTo>
                          <a:lnTo>
                            <a:pt x="424" y="1482"/>
                          </a:lnTo>
                          <a:lnTo>
                            <a:pt x="455" y="1503"/>
                          </a:lnTo>
                          <a:lnTo>
                            <a:pt x="486" y="1509"/>
                          </a:lnTo>
                          <a:lnTo>
                            <a:pt x="505" y="1535"/>
                          </a:lnTo>
                          <a:lnTo>
                            <a:pt x="532" y="1531"/>
                          </a:lnTo>
                          <a:lnTo>
                            <a:pt x="569" y="1521"/>
                          </a:lnTo>
                          <a:lnTo>
                            <a:pt x="598" y="1535"/>
                          </a:lnTo>
                          <a:lnTo>
                            <a:pt x="652" y="1587"/>
                          </a:lnTo>
                          <a:lnTo>
                            <a:pt x="635" y="1625"/>
                          </a:lnTo>
                          <a:lnTo>
                            <a:pt x="652" y="1647"/>
                          </a:lnTo>
                          <a:lnTo>
                            <a:pt x="652" y="1661"/>
                          </a:lnTo>
                          <a:lnTo>
                            <a:pt x="674" y="1681"/>
                          </a:lnTo>
                          <a:lnTo>
                            <a:pt x="699" y="1701"/>
                          </a:lnTo>
                          <a:lnTo>
                            <a:pt x="707" y="1691"/>
                          </a:lnTo>
                          <a:lnTo>
                            <a:pt x="707" y="1655"/>
                          </a:lnTo>
                          <a:lnTo>
                            <a:pt x="705" y="1605"/>
                          </a:lnTo>
                          <a:lnTo>
                            <a:pt x="705" y="1559"/>
                          </a:lnTo>
                          <a:lnTo>
                            <a:pt x="699" y="1543"/>
                          </a:lnTo>
                          <a:lnTo>
                            <a:pt x="721" y="1517"/>
                          </a:lnTo>
                          <a:lnTo>
                            <a:pt x="760" y="1509"/>
                          </a:lnTo>
                          <a:lnTo>
                            <a:pt x="775" y="1494"/>
                          </a:lnTo>
                          <a:lnTo>
                            <a:pt x="804" y="1502"/>
                          </a:lnTo>
                          <a:lnTo>
                            <a:pt x="828" y="1480"/>
                          </a:lnTo>
                          <a:lnTo>
                            <a:pt x="865" y="1452"/>
                          </a:lnTo>
                          <a:lnTo>
                            <a:pt x="890" y="1442"/>
                          </a:lnTo>
                          <a:lnTo>
                            <a:pt x="879" y="1418"/>
                          </a:lnTo>
                          <a:lnTo>
                            <a:pt x="909" y="1384"/>
                          </a:lnTo>
                          <a:lnTo>
                            <a:pt x="936" y="1358"/>
                          </a:lnTo>
                          <a:lnTo>
                            <a:pt x="958" y="1344"/>
                          </a:lnTo>
                          <a:lnTo>
                            <a:pt x="1013" y="1350"/>
                          </a:lnTo>
                          <a:lnTo>
                            <a:pt x="1004" y="1314"/>
                          </a:lnTo>
                          <a:lnTo>
                            <a:pt x="1054" y="1288"/>
                          </a:lnTo>
                          <a:lnTo>
                            <a:pt x="1100" y="1272"/>
                          </a:lnTo>
                          <a:lnTo>
                            <a:pt x="1142" y="1266"/>
                          </a:lnTo>
                          <a:lnTo>
                            <a:pt x="1127" y="1302"/>
                          </a:lnTo>
                          <a:lnTo>
                            <a:pt x="1169" y="1262"/>
                          </a:lnTo>
                          <a:lnTo>
                            <a:pt x="1147" y="1238"/>
                          </a:lnTo>
                          <a:lnTo>
                            <a:pt x="1144" y="1187"/>
                          </a:lnTo>
                          <a:lnTo>
                            <a:pt x="1100" y="1187"/>
                          </a:lnTo>
                          <a:lnTo>
                            <a:pt x="1111" y="1159"/>
                          </a:lnTo>
                          <a:lnTo>
                            <a:pt x="1241" y="1161"/>
                          </a:lnTo>
                          <a:lnTo>
                            <a:pt x="1313" y="1121"/>
                          </a:lnTo>
                          <a:lnTo>
                            <a:pt x="1307" y="1093"/>
                          </a:lnTo>
                          <a:lnTo>
                            <a:pt x="1272" y="1063"/>
                          </a:lnTo>
                          <a:lnTo>
                            <a:pt x="1274" y="1015"/>
                          </a:lnTo>
                          <a:lnTo>
                            <a:pt x="1250" y="1005"/>
                          </a:lnTo>
                          <a:lnTo>
                            <a:pt x="1239" y="971"/>
                          </a:lnTo>
                          <a:lnTo>
                            <a:pt x="1223" y="953"/>
                          </a:lnTo>
                          <a:lnTo>
                            <a:pt x="1197" y="959"/>
                          </a:lnTo>
                          <a:lnTo>
                            <a:pt x="1147" y="923"/>
                          </a:lnTo>
                          <a:lnTo>
                            <a:pt x="1133" y="881"/>
                          </a:lnTo>
                          <a:lnTo>
                            <a:pt x="1085" y="832"/>
                          </a:lnTo>
                          <a:lnTo>
                            <a:pt x="1017" y="893"/>
                          </a:lnTo>
                          <a:lnTo>
                            <a:pt x="1017" y="967"/>
                          </a:lnTo>
                          <a:lnTo>
                            <a:pt x="1002" y="989"/>
                          </a:lnTo>
                          <a:lnTo>
                            <a:pt x="973" y="991"/>
                          </a:lnTo>
                          <a:lnTo>
                            <a:pt x="956" y="1005"/>
                          </a:lnTo>
                          <a:lnTo>
                            <a:pt x="949" y="1043"/>
                          </a:lnTo>
                          <a:lnTo>
                            <a:pt x="925" y="1085"/>
                          </a:lnTo>
                          <a:lnTo>
                            <a:pt x="898" y="1043"/>
                          </a:lnTo>
                          <a:lnTo>
                            <a:pt x="920" y="991"/>
                          </a:lnTo>
                          <a:lnTo>
                            <a:pt x="912" y="953"/>
                          </a:lnTo>
                          <a:lnTo>
                            <a:pt x="883" y="939"/>
                          </a:lnTo>
                          <a:lnTo>
                            <a:pt x="826" y="858"/>
                          </a:lnTo>
                          <a:lnTo>
                            <a:pt x="830" y="830"/>
                          </a:lnTo>
                          <a:lnTo>
                            <a:pt x="898" y="750"/>
                          </a:lnTo>
                          <a:lnTo>
                            <a:pt x="947" y="750"/>
                          </a:lnTo>
                          <a:lnTo>
                            <a:pt x="988" y="746"/>
                          </a:lnTo>
                          <a:lnTo>
                            <a:pt x="1008" y="712"/>
                          </a:lnTo>
                          <a:lnTo>
                            <a:pt x="1061" y="720"/>
                          </a:lnTo>
                          <a:lnTo>
                            <a:pt x="1079" y="698"/>
                          </a:lnTo>
                          <a:lnTo>
                            <a:pt x="1127" y="702"/>
                          </a:lnTo>
                          <a:lnTo>
                            <a:pt x="1100" y="670"/>
                          </a:lnTo>
                          <a:lnTo>
                            <a:pt x="1094" y="624"/>
                          </a:lnTo>
                          <a:lnTo>
                            <a:pt x="1054" y="672"/>
                          </a:lnTo>
                          <a:lnTo>
                            <a:pt x="1024" y="658"/>
                          </a:lnTo>
                          <a:lnTo>
                            <a:pt x="1063" y="606"/>
                          </a:lnTo>
                          <a:lnTo>
                            <a:pt x="1061" y="553"/>
                          </a:lnTo>
                          <a:lnTo>
                            <a:pt x="1021" y="590"/>
                          </a:lnTo>
                          <a:lnTo>
                            <a:pt x="986" y="624"/>
                          </a:lnTo>
                          <a:lnTo>
                            <a:pt x="865" y="537"/>
                          </a:lnTo>
                          <a:lnTo>
                            <a:pt x="872" y="377"/>
                          </a:lnTo>
                          <a:lnTo>
                            <a:pt x="817" y="327"/>
                          </a:lnTo>
                          <a:lnTo>
                            <a:pt x="811" y="265"/>
                          </a:lnTo>
                          <a:lnTo>
                            <a:pt x="846" y="190"/>
                          </a:lnTo>
                          <a:lnTo>
                            <a:pt x="859" y="104"/>
                          </a:lnTo>
                          <a:lnTo>
                            <a:pt x="813" y="58"/>
                          </a:lnTo>
                          <a:lnTo>
                            <a:pt x="762" y="54"/>
                          </a:lnTo>
                          <a:lnTo>
                            <a:pt x="734" y="38"/>
                          </a:lnTo>
                          <a:lnTo>
                            <a:pt x="729" y="0"/>
                          </a:lnTo>
                          <a:lnTo>
                            <a:pt x="683" y="60"/>
                          </a:lnTo>
                          <a:lnTo>
                            <a:pt x="639" y="64"/>
                          </a:lnTo>
                          <a:lnTo>
                            <a:pt x="624" y="16"/>
                          </a:lnTo>
                          <a:lnTo>
                            <a:pt x="591" y="30"/>
                          </a:lnTo>
                          <a:lnTo>
                            <a:pt x="554" y="34"/>
                          </a:lnTo>
                          <a:lnTo>
                            <a:pt x="457" y="126"/>
                          </a:lnTo>
                          <a:lnTo>
                            <a:pt x="424" y="114"/>
                          </a:lnTo>
                          <a:lnTo>
                            <a:pt x="380" y="46"/>
                          </a:lnTo>
                          <a:lnTo>
                            <a:pt x="385" y="104"/>
                          </a:lnTo>
                          <a:lnTo>
                            <a:pt x="415" y="150"/>
                          </a:lnTo>
                          <a:lnTo>
                            <a:pt x="468" y="186"/>
                          </a:lnTo>
                          <a:lnTo>
                            <a:pt x="501" y="190"/>
                          </a:lnTo>
                          <a:lnTo>
                            <a:pt x="505" y="230"/>
                          </a:lnTo>
                          <a:lnTo>
                            <a:pt x="527" y="259"/>
                          </a:lnTo>
                          <a:lnTo>
                            <a:pt x="512" y="289"/>
                          </a:lnTo>
                          <a:lnTo>
                            <a:pt x="514" y="345"/>
                          </a:lnTo>
                          <a:lnTo>
                            <a:pt x="486" y="429"/>
                          </a:lnTo>
                          <a:lnTo>
                            <a:pt x="413" y="545"/>
                          </a:lnTo>
                          <a:lnTo>
                            <a:pt x="382" y="551"/>
                          </a:lnTo>
                          <a:lnTo>
                            <a:pt x="325" y="662"/>
                          </a:lnTo>
                          <a:lnTo>
                            <a:pt x="308" y="726"/>
                          </a:lnTo>
                          <a:lnTo>
                            <a:pt x="273" y="716"/>
                          </a:lnTo>
                          <a:lnTo>
                            <a:pt x="270" y="738"/>
                          </a:lnTo>
                          <a:lnTo>
                            <a:pt x="226" y="778"/>
                          </a:lnTo>
                          <a:lnTo>
                            <a:pt x="180" y="804"/>
                          </a:lnTo>
                          <a:lnTo>
                            <a:pt x="117" y="860"/>
                          </a:lnTo>
                          <a:lnTo>
                            <a:pt x="71" y="913"/>
                          </a:lnTo>
                          <a:lnTo>
                            <a:pt x="73" y="955"/>
                          </a:lnTo>
                          <a:lnTo>
                            <a:pt x="55" y="977"/>
                          </a:lnTo>
                          <a:lnTo>
                            <a:pt x="35" y="1003"/>
                          </a:lnTo>
                          <a:lnTo>
                            <a:pt x="24" y="1039"/>
                          </a:lnTo>
                          <a:lnTo>
                            <a:pt x="35" y="1077"/>
                          </a:lnTo>
                          <a:lnTo>
                            <a:pt x="46" y="1139"/>
                          </a:lnTo>
                          <a:lnTo>
                            <a:pt x="27" y="1169"/>
                          </a:lnTo>
                          <a:lnTo>
                            <a:pt x="9" y="1234"/>
                          </a:lnTo>
                          <a:lnTo>
                            <a:pt x="0" y="1318"/>
                          </a:lnTo>
                          <a:lnTo>
                            <a:pt x="11" y="1358"/>
                          </a:lnTo>
                          <a:lnTo>
                            <a:pt x="2" y="1432"/>
                          </a:lnTo>
                          <a:lnTo>
                            <a:pt x="27" y="1460"/>
                          </a:lnTo>
                          <a:lnTo>
                            <a:pt x="40" y="1336"/>
                          </a:lnTo>
                          <a:lnTo>
                            <a:pt x="40" y="1244"/>
                          </a:lnTo>
                          <a:lnTo>
                            <a:pt x="66" y="1212"/>
                          </a:lnTo>
                          <a:lnTo>
                            <a:pt x="73" y="1256"/>
                          </a:lnTo>
                          <a:lnTo>
                            <a:pt x="64" y="1286"/>
                          </a:lnTo>
                          <a:lnTo>
                            <a:pt x="64" y="1320"/>
                          </a:lnTo>
                          <a:lnTo>
                            <a:pt x="62" y="1378"/>
                          </a:lnTo>
                          <a:lnTo>
                            <a:pt x="79" y="1434"/>
                          </a:lnTo>
                          <a:lnTo>
                            <a:pt x="84" y="1490"/>
                          </a:lnTo>
                          <a:lnTo>
                            <a:pt x="92" y="1517"/>
                          </a:lnTo>
                          <a:lnTo>
                            <a:pt x="103" y="1549"/>
                          </a:lnTo>
                          <a:lnTo>
                            <a:pt x="84" y="1587"/>
                          </a:lnTo>
                          <a:lnTo>
                            <a:pt x="92" y="1635"/>
                          </a:lnTo>
                          <a:lnTo>
                            <a:pt x="114" y="1697"/>
                          </a:lnTo>
                          <a:lnTo>
                            <a:pt x="156" y="1729"/>
                          </a:lnTo>
                          <a:lnTo>
                            <a:pt x="202" y="1779"/>
                          </a:lnTo>
                          <a:lnTo>
                            <a:pt x="237" y="1815"/>
                          </a:lnTo>
                          <a:lnTo>
                            <a:pt x="262" y="1809"/>
                          </a:lnTo>
                          <a:lnTo>
                            <a:pt x="292" y="1832"/>
                          </a:lnTo>
                          <a:lnTo>
                            <a:pt x="316" y="1846"/>
                          </a:lnTo>
                          <a:lnTo>
                            <a:pt x="334" y="1876"/>
                          </a:lnTo>
                          <a:lnTo>
                            <a:pt x="402" y="1932"/>
                          </a:lnTo>
                          <a:lnTo>
                            <a:pt x="424" y="1940"/>
                          </a:lnTo>
                          <a:lnTo>
                            <a:pt x="468" y="1974"/>
                          </a:lnTo>
                          <a:lnTo>
                            <a:pt x="470" y="2030"/>
                          </a:lnTo>
                          <a:lnTo>
                            <a:pt x="523" y="2086"/>
                          </a:lnTo>
                          <a:lnTo>
                            <a:pt x="569" y="2134"/>
                          </a:lnTo>
                          <a:lnTo>
                            <a:pt x="593" y="2139"/>
                          </a:lnTo>
                          <a:lnTo>
                            <a:pt x="615" y="2124"/>
                          </a:lnTo>
                          <a:lnTo>
                            <a:pt x="628" y="2118"/>
                          </a:lnTo>
                          <a:lnTo>
                            <a:pt x="666" y="2173"/>
                          </a:lnTo>
                          <a:lnTo>
                            <a:pt x="679" y="2124"/>
                          </a:lnTo>
                          <a:close/>
                        </a:path>
                      </a:pathLst>
                    </a:custGeom>
                    <a:gradFill rotWithShape="0">
                      <a:gsLst>
                        <a:gs pos="0">
                          <a:srgbClr val="FF6600"/>
                        </a:gs>
                        <a:gs pos="100000">
                          <a:srgbClr val="8F3900"/>
                        </a:gs>
                      </a:gsLst>
                      <a:lin ang="0" scaled="1"/>
                    </a:gradFill>
                    <a:ln w="3175" cmpd="sng">
                      <a:noFill/>
                      <a:prstDash val="solid"/>
                      <a:round/>
                      <a:headEnd/>
                      <a:tailEnd/>
                    </a:ln>
                  </p:spPr>
                  <p:txBody>
                    <a:bodyPr/>
                    <a:lstStyle/>
                    <a:p>
                      <a:endParaRPr lang="es-MX"/>
                    </a:p>
                  </p:txBody>
                </p:sp>
                <p:sp>
                  <p:nvSpPr>
                    <p:cNvPr id="47151" name="Freeform 21"/>
                    <p:cNvSpPr>
                      <a:spLocks/>
                    </p:cNvSpPr>
                    <p:nvPr/>
                  </p:nvSpPr>
                  <p:spPr bwMode="auto">
                    <a:xfrm>
                      <a:off x="4825" y="7956"/>
                      <a:ext cx="78" cy="47"/>
                    </a:xfrm>
                    <a:custGeom>
                      <a:avLst/>
                      <a:gdLst>
                        <a:gd name="T0" fmla="*/ 0 w 228"/>
                        <a:gd name="T1" fmla="*/ 0 h 135"/>
                        <a:gd name="T2" fmla="*/ 1 w 228"/>
                        <a:gd name="T3" fmla="*/ 0 h 135"/>
                        <a:gd name="T4" fmla="*/ 1 w 228"/>
                        <a:gd name="T5" fmla="*/ 1 h 135"/>
                        <a:gd name="T6" fmla="*/ 2 w 228"/>
                        <a:gd name="T7" fmla="*/ 1 h 135"/>
                        <a:gd name="T8" fmla="*/ 2 w 228"/>
                        <a:gd name="T9" fmla="*/ 1 h 135"/>
                        <a:gd name="T10" fmla="*/ 2 w 228"/>
                        <a:gd name="T11" fmla="*/ 1 h 135"/>
                        <a:gd name="T12" fmla="*/ 3 w 228"/>
                        <a:gd name="T13" fmla="*/ 2 h 135"/>
                        <a:gd name="T14" fmla="*/ 3 w 228"/>
                        <a:gd name="T15" fmla="*/ 2 h 135"/>
                        <a:gd name="T16" fmla="*/ 2 w 228"/>
                        <a:gd name="T17" fmla="*/ 2 h 135"/>
                        <a:gd name="T18" fmla="*/ 2 w 228"/>
                        <a:gd name="T19" fmla="*/ 2 h 135"/>
                        <a:gd name="T20" fmla="*/ 1 w 228"/>
                        <a:gd name="T21" fmla="*/ 1 h 135"/>
                        <a:gd name="T22" fmla="*/ 1 w 228"/>
                        <a:gd name="T23" fmla="*/ 1 h 135"/>
                        <a:gd name="T24" fmla="*/ 0 w 228"/>
                        <a:gd name="T25" fmla="*/ 1 h 135"/>
                        <a:gd name="T26" fmla="*/ 0 w 228"/>
                        <a:gd name="T27" fmla="*/ 0 h 135"/>
                        <a:gd name="T28" fmla="*/ 0 w 228"/>
                        <a:gd name="T29" fmla="*/ 0 h 13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8"/>
                        <a:gd name="T46" fmla="*/ 0 h 135"/>
                        <a:gd name="T47" fmla="*/ 228 w 228"/>
                        <a:gd name="T48" fmla="*/ 135 h 13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8" h="135">
                          <a:moveTo>
                            <a:pt x="4" y="0"/>
                          </a:moveTo>
                          <a:lnTo>
                            <a:pt x="68" y="10"/>
                          </a:lnTo>
                          <a:lnTo>
                            <a:pt x="105" y="40"/>
                          </a:lnTo>
                          <a:lnTo>
                            <a:pt x="129" y="62"/>
                          </a:lnTo>
                          <a:lnTo>
                            <a:pt x="149" y="66"/>
                          </a:lnTo>
                          <a:lnTo>
                            <a:pt x="180" y="90"/>
                          </a:lnTo>
                          <a:lnTo>
                            <a:pt x="204" y="117"/>
                          </a:lnTo>
                          <a:lnTo>
                            <a:pt x="228" y="135"/>
                          </a:lnTo>
                          <a:lnTo>
                            <a:pt x="175" y="135"/>
                          </a:lnTo>
                          <a:lnTo>
                            <a:pt x="143" y="103"/>
                          </a:lnTo>
                          <a:lnTo>
                            <a:pt x="99" y="92"/>
                          </a:lnTo>
                          <a:lnTo>
                            <a:pt x="74" y="66"/>
                          </a:lnTo>
                          <a:lnTo>
                            <a:pt x="31" y="48"/>
                          </a:lnTo>
                          <a:lnTo>
                            <a:pt x="0" y="32"/>
                          </a:lnTo>
                          <a:lnTo>
                            <a:pt x="4" y="0"/>
                          </a:lnTo>
                          <a:close/>
                        </a:path>
                      </a:pathLst>
                    </a:custGeom>
                    <a:solidFill>
                      <a:srgbClr val="993300"/>
                    </a:solidFill>
                    <a:ln w="3175" cmpd="sng">
                      <a:noFill/>
                      <a:prstDash val="solid"/>
                      <a:round/>
                      <a:headEnd/>
                      <a:tailEnd/>
                    </a:ln>
                  </p:spPr>
                  <p:txBody>
                    <a:bodyPr/>
                    <a:lstStyle/>
                    <a:p>
                      <a:endParaRPr lang="es-MX"/>
                    </a:p>
                  </p:txBody>
                </p:sp>
                <p:sp>
                  <p:nvSpPr>
                    <p:cNvPr id="47152" name="Freeform 22"/>
                    <p:cNvSpPr>
                      <a:spLocks/>
                    </p:cNvSpPr>
                    <p:nvPr/>
                  </p:nvSpPr>
                  <p:spPr bwMode="auto">
                    <a:xfrm>
                      <a:off x="4902" y="8006"/>
                      <a:ext cx="44" cy="22"/>
                    </a:xfrm>
                    <a:custGeom>
                      <a:avLst/>
                      <a:gdLst>
                        <a:gd name="T0" fmla="*/ 0 w 130"/>
                        <a:gd name="T1" fmla="*/ 0 h 62"/>
                        <a:gd name="T2" fmla="*/ 1 w 130"/>
                        <a:gd name="T3" fmla="*/ 0 h 62"/>
                        <a:gd name="T4" fmla="*/ 1 w 130"/>
                        <a:gd name="T5" fmla="*/ 0 h 62"/>
                        <a:gd name="T6" fmla="*/ 2 w 130"/>
                        <a:gd name="T7" fmla="*/ 1 h 62"/>
                        <a:gd name="T8" fmla="*/ 2 w 130"/>
                        <a:gd name="T9" fmla="*/ 1 h 62"/>
                        <a:gd name="T10" fmla="*/ 1 w 130"/>
                        <a:gd name="T11" fmla="*/ 1 h 62"/>
                        <a:gd name="T12" fmla="*/ 1 w 130"/>
                        <a:gd name="T13" fmla="*/ 1 h 62"/>
                        <a:gd name="T14" fmla="*/ 1 w 130"/>
                        <a:gd name="T15" fmla="*/ 1 h 62"/>
                        <a:gd name="T16" fmla="*/ 0 w 130"/>
                        <a:gd name="T17" fmla="*/ 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0"/>
                        <a:gd name="T28" fmla="*/ 0 h 62"/>
                        <a:gd name="T29" fmla="*/ 130 w 130"/>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0" h="62">
                          <a:moveTo>
                            <a:pt x="0" y="34"/>
                          </a:moveTo>
                          <a:lnTo>
                            <a:pt x="40" y="0"/>
                          </a:lnTo>
                          <a:lnTo>
                            <a:pt x="86" y="6"/>
                          </a:lnTo>
                          <a:lnTo>
                            <a:pt x="130" y="42"/>
                          </a:lnTo>
                          <a:lnTo>
                            <a:pt x="130" y="56"/>
                          </a:lnTo>
                          <a:lnTo>
                            <a:pt x="99" y="62"/>
                          </a:lnTo>
                          <a:lnTo>
                            <a:pt x="75" y="50"/>
                          </a:lnTo>
                          <a:lnTo>
                            <a:pt x="40" y="50"/>
                          </a:lnTo>
                          <a:lnTo>
                            <a:pt x="0" y="34"/>
                          </a:lnTo>
                          <a:close/>
                        </a:path>
                      </a:pathLst>
                    </a:custGeom>
                    <a:solidFill>
                      <a:srgbClr val="993300"/>
                    </a:solidFill>
                    <a:ln w="3175" cmpd="sng">
                      <a:noFill/>
                      <a:prstDash val="solid"/>
                      <a:round/>
                      <a:headEnd/>
                      <a:tailEnd/>
                    </a:ln>
                  </p:spPr>
                  <p:txBody>
                    <a:bodyPr/>
                    <a:lstStyle/>
                    <a:p>
                      <a:endParaRPr lang="es-MX"/>
                    </a:p>
                  </p:txBody>
                </p:sp>
                <p:sp>
                  <p:nvSpPr>
                    <p:cNvPr id="47153" name="Freeform 23"/>
                    <p:cNvSpPr>
                      <a:spLocks/>
                    </p:cNvSpPr>
                    <p:nvPr/>
                  </p:nvSpPr>
                  <p:spPr bwMode="auto">
                    <a:xfrm>
                      <a:off x="4930" y="7490"/>
                      <a:ext cx="43" cy="49"/>
                    </a:xfrm>
                    <a:custGeom>
                      <a:avLst/>
                      <a:gdLst>
                        <a:gd name="T0" fmla="*/ 0 w 126"/>
                        <a:gd name="T1" fmla="*/ 0 h 138"/>
                        <a:gd name="T2" fmla="*/ 1 w 126"/>
                        <a:gd name="T3" fmla="*/ 0 h 138"/>
                        <a:gd name="T4" fmla="*/ 1 w 126"/>
                        <a:gd name="T5" fmla="*/ 0 h 138"/>
                        <a:gd name="T6" fmla="*/ 2 w 126"/>
                        <a:gd name="T7" fmla="*/ 1 h 138"/>
                        <a:gd name="T8" fmla="*/ 2 w 126"/>
                        <a:gd name="T9" fmla="*/ 1 h 138"/>
                        <a:gd name="T10" fmla="*/ 1 w 126"/>
                        <a:gd name="T11" fmla="*/ 1 h 138"/>
                        <a:gd name="T12" fmla="*/ 1 w 126"/>
                        <a:gd name="T13" fmla="*/ 1 h 138"/>
                        <a:gd name="T14" fmla="*/ 1 w 126"/>
                        <a:gd name="T15" fmla="*/ 2 h 138"/>
                        <a:gd name="T16" fmla="*/ 1 w 126"/>
                        <a:gd name="T17" fmla="*/ 2 h 138"/>
                        <a:gd name="T18" fmla="*/ 1 w 126"/>
                        <a:gd name="T19" fmla="*/ 2 h 138"/>
                        <a:gd name="T20" fmla="*/ 1 w 126"/>
                        <a:gd name="T21" fmla="*/ 2 h 138"/>
                        <a:gd name="T22" fmla="*/ 0 w 126"/>
                        <a:gd name="T23" fmla="*/ 2 h 138"/>
                        <a:gd name="T24" fmla="*/ 0 w 126"/>
                        <a:gd name="T25" fmla="*/ 1 h 138"/>
                        <a:gd name="T26" fmla="*/ 0 w 126"/>
                        <a:gd name="T27" fmla="*/ 1 h 138"/>
                        <a:gd name="T28" fmla="*/ 0 w 126"/>
                        <a:gd name="T29" fmla="*/ 0 h 1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6"/>
                        <a:gd name="T46" fmla="*/ 0 h 138"/>
                        <a:gd name="T47" fmla="*/ 126 w 126"/>
                        <a:gd name="T48" fmla="*/ 138 h 1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6" h="138">
                          <a:moveTo>
                            <a:pt x="29" y="0"/>
                          </a:moveTo>
                          <a:lnTo>
                            <a:pt x="62" y="22"/>
                          </a:lnTo>
                          <a:lnTo>
                            <a:pt x="73" y="20"/>
                          </a:lnTo>
                          <a:lnTo>
                            <a:pt x="121" y="60"/>
                          </a:lnTo>
                          <a:lnTo>
                            <a:pt x="126" y="78"/>
                          </a:lnTo>
                          <a:lnTo>
                            <a:pt x="108" y="90"/>
                          </a:lnTo>
                          <a:lnTo>
                            <a:pt x="108" y="98"/>
                          </a:lnTo>
                          <a:lnTo>
                            <a:pt x="93" y="104"/>
                          </a:lnTo>
                          <a:lnTo>
                            <a:pt x="93" y="110"/>
                          </a:lnTo>
                          <a:lnTo>
                            <a:pt x="77" y="138"/>
                          </a:lnTo>
                          <a:lnTo>
                            <a:pt x="53" y="124"/>
                          </a:lnTo>
                          <a:lnTo>
                            <a:pt x="38" y="130"/>
                          </a:lnTo>
                          <a:lnTo>
                            <a:pt x="0" y="84"/>
                          </a:lnTo>
                          <a:lnTo>
                            <a:pt x="22" y="50"/>
                          </a:lnTo>
                          <a:lnTo>
                            <a:pt x="29" y="0"/>
                          </a:lnTo>
                          <a:close/>
                        </a:path>
                      </a:pathLst>
                    </a:custGeom>
                    <a:solidFill>
                      <a:srgbClr val="993300"/>
                    </a:solidFill>
                    <a:ln w="3175" cmpd="sng">
                      <a:noFill/>
                      <a:prstDash val="solid"/>
                      <a:round/>
                      <a:headEnd/>
                      <a:tailEnd/>
                    </a:ln>
                  </p:spPr>
                  <p:txBody>
                    <a:bodyPr/>
                    <a:lstStyle/>
                    <a:p>
                      <a:endParaRPr lang="es-MX"/>
                    </a:p>
                  </p:txBody>
                </p:sp>
                <p:sp>
                  <p:nvSpPr>
                    <p:cNvPr id="47154" name="Freeform 24"/>
                    <p:cNvSpPr>
                      <a:spLocks/>
                    </p:cNvSpPr>
                    <p:nvPr/>
                  </p:nvSpPr>
                  <p:spPr bwMode="auto">
                    <a:xfrm>
                      <a:off x="4974" y="7478"/>
                      <a:ext cx="28" cy="23"/>
                    </a:xfrm>
                    <a:custGeom>
                      <a:avLst/>
                      <a:gdLst>
                        <a:gd name="T0" fmla="*/ 0 w 81"/>
                        <a:gd name="T1" fmla="*/ 1 h 64"/>
                        <a:gd name="T2" fmla="*/ 1 w 81"/>
                        <a:gd name="T3" fmla="*/ 1 h 64"/>
                        <a:gd name="T4" fmla="*/ 1 w 81"/>
                        <a:gd name="T5" fmla="*/ 1 h 64"/>
                        <a:gd name="T6" fmla="*/ 1 w 81"/>
                        <a:gd name="T7" fmla="*/ 0 h 64"/>
                        <a:gd name="T8" fmla="*/ 1 w 81"/>
                        <a:gd name="T9" fmla="*/ 0 h 64"/>
                        <a:gd name="T10" fmla="*/ 1 w 81"/>
                        <a:gd name="T11" fmla="*/ 0 h 64"/>
                        <a:gd name="T12" fmla="*/ 1 w 81"/>
                        <a:gd name="T13" fmla="*/ 0 h 64"/>
                        <a:gd name="T14" fmla="*/ 0 w 81"/>
                        <a:gd name="T15" fmla="*/ 0 h 64"/>
                        <a:gd name="T16" fmla="*/ 0 w 81"/>
                        <a:gd name="T17" fmla="*/ 1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
                        <a:gd name="T28" fmla="*/ 0 h 64"/>
                        <a:gd name="T29" fmla="*/ 81 w 81"/>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 h="64">
                          <a:moveTo>
                            <a:pt x="0" y="36"/>
                          </a:moveTo>
                          <a:lnTo>
                            <a:pt x="46" y="64"/>
                          </a:lnTo>
                          <a:lnTo>
                            <a:pt x="55" y="52"/>
                          </a:lnTo>
                          <a:lnTo>
                            <a:pt x="81" y="24"/>
                          </a:lnTo>
                          <a:lnTo>
                            <a:pt x="68" y="8"/>
                          </a:lnTo>
                          <a:lnTo>
                            <a:pt x="53" y="14"/>
                          </a:lnTo>
                          <a:lnTo>
                            <a:pt x="46" y="0"/>
                          </a:lnTo>
                          <a:lnTo>
                            <a:pt x="33" y="18"/>
                          </a:lnTo>
                          <a:lnTo>
                            <a:pt x="0" y="36"/>
                          </a:lnTo>
                          <a:close/>
                        </a:path>
                      </a:pathLst>
                    </a:custGeom>
                    <a:solidFill>
                      <a:srgbClr val="993300"/>
                    </a:solidFill>
                    <a:ln w="3175" cmpd="sng">
                      <a:noFill/>
                      <a:prstDash val="solid"/>
                      <a:round/>
                      <a:headEnd/>
                      <a:tailEnd/>
                    </a:ln>
                  </p:spPr>
                  <p:txBody>
                    <a:bodyPr/>
                    <a:lstStyle/>
                    <a:p>
                      <a:endParaRPr lang="es-MX"/>
                    </a:p>
                  </p:txBody>
                </p:sp>
                <p:sp>
                  <p:nvSpPr>
                    <p:cNvPr id="47155" name="Freeform 25"/>
                    <p:cNvSpPr>
                      <a:spLocks/>
                    </p:cNvSpPr>
                    <p:nvPr/>
                  </p:nvSpPr>
                  <p:spPr bwMode="auto">
                    <a:xfrm>
                      <a:off x="4938" y="7469"/>
                      <a:ext cx="28" cy="16"/>
                    </a:xfrm>
                    <a:custGeom>
                      <a:avLst/>
                      <a:gdLst>
                        <a:gd name="T0" fmla="*/ 0 w 82"/>
                        <a:gd name="T1" fmla="*/ 0 h 46"/>
                        <a:gd name="T2" fmla="*/ 1 w 82"/>
                        <a:gd name="T3" fmla="*/ 0 h 46"/>
                        <a:gd name="T4" fmla="*/ 1 w 82"/>
                        <a:gd name="T5" fmla="*/ 1 h 46"/>
                        <a:gd name="T6" fmla="*/ 1 w 82"/>
                        <a:gd name="T7" fmla="*/ 1 h 46"/>
                        <a:gd name="T8" fmla="*/ 1 w 82"/>
                        <a:gd name="T9" fmla="*/ 1 h 46"/>
                        <a:gd name="T10" fmla="*/ 0 w 82"/>
                        <a:gd name="T11" fmla="*/ 1 h 46"/>
                        <a:gd name="T12" fmla="*/ 0 w 82"/>
                        <a:gd name="T13" fmla="*/ 1 h 46"/>
                        <a:gd name="T14" fmla="*/ 0 w 82"/>
                        <a:gd name="T15" fmla="*/ 1 h 46"/>
                        <a:gd name="T16" fmla="*/ 0 w 82"/>
                        <a:gd name="T17" fmla="*/ 0 h 46"/>
                        <a:gd name="T18" fmla="*/ 0 w 82"/>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2"/>
                        <a:gd name="T31" fmla="*/ 0 h 46"/>
                        <a:gd name="T32" fmla="*/ 82 w 82"/>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2" h="46">
                          <a:moveTo>
                            <a:pt x="0" y="2"/>
                          </a:moveTo>
                          <a:lnTo>
                            <a:pt x="44" y="0"/>
                          </a:lnTo>
                          <a:lnTo>
                            <a:pt x="82" y="44"/>
                          </a:lnTo>
                          <a:lnTo>
                            <a:pt x="49" y="46"/>
                          </a:lnTo>
                          <a:lnTo>
                            <a:pt x="47" y="36"/>
                          </a:lnTo>
                          <a:lnTo>
                            <a:pt x="29" y="46"/>
                          </a:lnTo>
                          <a:lnTo>
                            <a:pt x="27" y="46"/>
                          </a:lnTo>
                          <a:lnTo>
                            <a:pt x="14" y="36"/>
                          </a:lnTo>
                          <a:lnTo>
                            <a:pt x="18" y="26"/>
                          </a:lnTo>
                          <a:lnTo>
                            <a:pt x="0" y="2"/>
                          </a:lnTo>
                          <a:close/>
                        </a:path>
                      </a:pathLst>
                    </a:custGeom>
                    <a:solidFill>
                      <a:srgbClr val="993300"/>
                    </a:solidFill>
                    <a:ln w="3175" cmpd="sng">
                      <a:noFill/>
                      <a:prstDash val="solid"/>
                      <a:round/>
                      <a:headEnd/>
                      <a:tailEnd/>
                    </a:ln>
                  </p:spPr>
                  <p:txBody>
                    <a:bodyPr/>
                    <a:lstStyle/>
                    <a:p>
                      <a:endParaRPr lang="es-MX"/>
                    </a:p>
                  </p:txBody>
                </p:sp>
                <p:sp>
                  <p:nvSpPr>
                    <p:cNvPr id="47156" name="Freeform 26"/>
                    <p:cNvSpPr>
                      <a:spLocks/>
                    </p:cNvSpPr>
                    <p:nvPr/>
                  </p:nvSpPr>
                  <p:spPr bwMode="auto">
                    <a:xfrm>
                      <a:off x="5000" y="7540"/>
                      <a:ext cx="68" cy="116"/>
                    </a:xfrm>
                    <a:custGeom>
                      <a:avLst/>
                      <a:gdLst>
                        <a:gd name="T0" fmla="*/ 1 w 198"/>
                        <a:gd name="T1" fmla="*/ 3 h 326"/>
                        <a:gd name="T2" fmla="*/ 1 w 198"/>
                        <a:gd name="T3" fmla="*/ 4 h 326"/>
                        <a:gd name="T4" fmla="*/ 0 w 198"/>
                        <a:gd name="T5" fmla="*/ 4 h 326"/>
                        <a:gd name="T6" fmla="*/ 0 w 198"/>
                        <a:gd name="T7" fmla="*/ 4 h 326"/>
                        <a:gd name="T8" fmla="*/ 0 w 198"/>
                        <a:gd name="T9" fmla="*/ 4 h 326"/>
                        <a:gd name="T10" fmla="*/ 0 w 198"/>
                        <a:gd name="T11" fmla="*/ 4 h 326"/>
                        <a:gd name="T12" fmla="*/ 0 w 198"/>
                        <a:gd name="T13" fmla="*/ 4 h 326"/>
                        <a:gd name="T14" fmla="*/ 1 w 198"/>
                        <a:gd name="T15" fmla="*/ 4 h 326"/>
                        <a:gd name="T16" fmla="*/ 1 w 198"/>
                        <a:gd name="T17" fmla="*/ 4 h 326"/>
                        <a:gd name="T18" fmla="*/ 1 w 198"/>
                        <a:gd name="T19" fmla="*/ 4 h 326"/>
                        <a:gd name="T20" fmla="*/ 1 w 198"/>
                        <a:gd name="T21" fmla="*/ 5 h 326"/>
                        <a:gd name="T22" fmla="*/ 1 w 198"/>
                        <a:gd name="T23" fmla="*/ 5 h 326"/>
                        <a:gd name="T24" fmla="*/ 1 w 198"/>
                        <a:gd name="T25" fmla="*/ 5 h 326"/>
                        <a:gd name="T26" fmla="*/ 2 w 198"/>
                        <a:gd name="T27" fmla="*/ 5 h 326"/>
                        <a:gd name="T28" fmla="*/ 1 w 198"/>
                        <a:gd name="T29" fmla="*/ 5 h 326"/>
                        <a:gd name="T30" fmla="*/ 1 w 198"/>
                        <a:gd name="T31" fmla="*/ 5 h 326"/>
                        <a:gd name="T32" fmla="*/ 2 w 198"/>
                        <a:gd name="T33" fmla="*/ 5 h 326"/>
                        <a:gd name="T34" fmla="*/ 2 w 198"/>
                        <a:gd name="T35" fmla="*/ 5 h 326"/>
                        <a:gd name="T36" fmla="*/ 2 w 198"/>
                        <a:gd name="T37" fmla="*/ 5 h 326"/>
                        <a:gd name="T38" fmla="*/ 2 w 198"/>
                        <a:gd name="T39" fmla="*/ 5 h 326"/>
                        <a:gd name="T40" fmla="*/ 2 w 198"/>
                        <a:gd name="T41" fmla="*/ 5 h 326"/>
                        <a:gd name="T42" fmla="*/ 2 w 198"/>
                        <a:gd name="T43" fmla="*/ 4 h 326"/>
                        <a:gd name="T44" fmla="*/ 2 w 198"/>
                        <a:gd name="T45" fmla="*/ 4 h 326"/>
                        <a:gd name="T46" fmla="*/ 2 w 198"/>
                        <a:gd name="T47" fmla="*/ 4 h 326"/>
                        <a:gd name="T48" fmla="*/ 2 w 198"/>
                        <a:gd name="T49" fmla="*/ 4 h 326"/>
                        <a:gd name="T50" fmla="*/ 3 w 198"/>
                        <a:gd name="T51" fmla="*/ 4 h 326"/>
                        <a:gd name="T52" fmla="*/ 3 w 198"/>
                        <a:gd name="T53" fmla="*/ 4 h 326"/>
                        <a:gd name="T54" fmla="*/ 3 w 198"/>
                        <a:gd name="T55" fmla="*/ 4 h 326"/>
                        <a:gd name="T56" fmla="*/ 2 w 198"/>
                        <a:gd name="T57" fmla="*/ 3 h 326"/>
                        <a:gd name="T58" fmla="*/ 2 w 198"/>
                        <a:gd name="T59" fmla="*/ 2 h 326"/>
                        <a:gd name="T60" fmla="*/ 2 w 198"/>
                        <a:gd name="T61" fmla="*/ 2 h 326"/>
                        <a:gd name="T62" fmla="*/ 2 w 198"/>
                        <a:gd name="T63" fmla="*/ 1 h 326"/>
                        <a:gd name="T64" fmla="*/ 1 w 198"/>
                        <a:gd name="T65" fmla="*/ 1 h 326"/>
                        <a:gd name="T66" fmla="*/ 1 w 198"/>
                        <a:gd name="T67" fmla="*/ 0 h 326"/>
                        <a:gd name="T68" fmla="*/ 1 w 198"/>
                        <a:gd name="T69" fmla="*/ 0 h 326"/>
                        <a:gd name="T70" fmla="*/ 1 w 198"/>
                        <a:gd name="T71" fmla="*/ 0 h 326"/>
                        <a:gd name="T72" fmla="*/ 1 w 198"/>
                        <a:gd name="T73" fmla="*/ 0 h 326"/>
                        <a:gd name="T74" fmla="*/ 1 w 198"/>
                        <a:gd name="T75" fmla="*/ 0 h 326"/>
                        <a:gd name="T76" fmla="*/ 1 w 198"/>
                        <a:gd name="T77" fmla="*/ 0 h 326"/>
                        <a:gd name="T78" fmla="*/ 1 w 198"/>
                        <a:gd name="T79" fmla="*/ 0 h 326"/>
                        <a:gd name="T80" fmla="*/ 0 w 198"/>
                        <a:gd name="T81" fmla="*/ 0 h 326"/>
                        <a:gd name="T82" fmla="*/ 0 w 198"/>
                        <a:gd name="T83" fmla="*/ 0 h 326"/>
                        <a:gd name="T84" fmla="*/ 0 w 198"/>
                        <a:gd name="T85" fmla="*/ 0 h 326"/>
                        <a:gd name="T86" fmla="*/ 0 w 198"/>
                        <a:gd name="T87" fmla="*/ 0 h 326"/>
                        <a:gd name="T88" fmla="*/ 0 w 198"/>
                        <a:gd name="T89" fmla="*/ 1 h 326"/>
                        <a:gd name="T90" fmla="*/ 0 w 198"/>
                        <a:gd name="T91" fmla="*/ 1 h 326"/>
                        <a:gd name="T92" fmla="*/ 0 w 198"/>
                        <a:gd name="T93" fmla="*/ 1 h 326"/>
                        <a:gd name="T94" fmla="*/ 0 w 198"/>
                        <a:gd name="T95" fmla="*/ 1 h 326"/>
                        <a:gd name="T96" fmla="*/ 0 w 198"/>
                        <a:gd name="T97" fmla="*/ 1 h 326"/>
                        <a:gd name="T98" fmla="*/ 1 w 198"/>
                        <a:gd name="T99" fmla="*/ 1 h 326"/>
                        <a:gd name="T100" fmla="*/ 1 w 198"/>
                        <a:gd name="T101" fmla="*/ 1 h 326"/>
                        <a:gd name="T102" fmla="*/ 1 w 198"/>
                        <a:gd name="T103" fmla="*/ 2 h 326"/>
                        <a:gd name="T104" fmla="*/ 1 w 198"/>
                        <a:gd name="T105" fmla="*/ 2 h 326"/>
                        <a:gd name="T106" fmla="*/ 1 w 198"/>
                        <a:gd name="T107" fmla="*/ 2 h 326"/>
                        <a:gd name="T108" fmla="*/ 1 w 198"/>
                        <a:gd name="T109" fmla="*/ 3 h 32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8"/>
                        <a:gd name="T166" fmla="*/ 0 h 326"/>
                        <a:gd name="T167" fmla="*/ 198 w 198"/>
                        <a:gd name="T168" fmla="*/ 326 h 32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8" h="326">
                          <a:moveTo>
                            <a:pt x="86" y="181"/>
                          </a:moveTo>
                          <a:lnTo>
                            <a:pt x="53" y="221"/>
                          </a:lnTo>
                          <a:lnTo>
                            <a:pt x="39" y="221"/>
                          </a:lnTo>
                          <a:lnTo>
                            <a:pt x="26" y="229"/>
                          </a:lnTo>
                          <a:lnTo>
                            <a:pt x="9" y="231"/>
                          </a:lnTo>
                          <a:lnTo>
                            <a:pt x="6" y="241"/>
                          </a:lnTo>
                          <a:lnTo>
                            <a:pt x="33" y="243"/>
                          </a:lnTo>
                          <a:lnTo>
                            <a:pt x="44" y="251"/>
                          </a:lnTo>
                          <a:lnTo>
                            <a:pt x="55" y="265"/>
                          </a:lnTo>
                          <a:lnTo>
                            <a:pt x="55" y="271"/>
                          </a:lnTo>
                          <a:lnTo>
                            <a:pt x="75" y="285"/>
                          </a:lnTo>
                          <a:lnTo>
                            <a:pt x="75" y="299"/>
                          </a:lnTo>
                          <a:lnTo>
                            <a:pt x="86" y="299"/>
                          </a:lnTo>
                          <a:lnTo>
                            <a:pt x="123" y="326"/>
                          </a:lnTo>
                          <a:lnTo>
                            <a:pt x="114" y="305"/>
                          </a:lnTo>
                          <a:lnTo>
                            <a:pt x="114" y="285"/>
                          </a:lnTo>
                          <a:lnTo>
                            <a:pt x="125" y="285"/>
                          </a:lnTo>
                          <a:lnTo>
                            <a:pt x="136" y="295"/>
                          </a:lnTo>
                          <a:lnTo>
                            <a:pt x="145" y="295"/>
                          </a:lnTo>
                          <a:lnTo>
                            <a:pt x="149" y="297"/>
                          </a:lnTo>
                          <a:lnTo>
                            <a:pt x="156" y="295"/>
                          </a:lnTo>
                          <a:lnTo>
                            <a:pt x="156" y="277"/>
                          </a:lnTo>
                          <a:lnTo>
                            <a:pt x="145" y="265"/>
                          </a:lnTo>
                          <a:lnTo>
                            <a:pt x="140" y="243"/>
                          </a:lnTo>
                          <a:lnTo>
                            <a:pt x="147" y="223"/>
                          </a:lnTo>
                          <a:lnTo>
                            <a:pt x="189" y="261"/>
                          </a:lnTo>
                          <a:lnTo>
                            <a:pt x="189" y="237"/>
                          </a:lnTo>
                          <a:lnTo>
                            <a:pt x="198" y="211"/>
                          </a:lnTo>
                          <a:lnTo>
                            <a:pt x="169" y="181"/>
                          </a:lnTo>
                          <a:lnTo>
                            <a:pt x="167" y="163"/>
                          </a:lnTo>
                          <a:lnTo>
                            <a:pt x="169" y="121"/>
                          </a:lnTo>
                          <a:lnTo>
                            <a:pt x="129" y="75"/>
                          </a:lnTo>
                          <a:lnTo>
                            <a:pt x="92" y="49"/>
                          </a:lnTo>
                          <a:lnTo>
                            <a:pt x="101" y="35"/>
                          </a:lnTo>
                          <a:lnTo>
                            <a:pt x="83" y="25"/>
                          </a:lnTo>
                          <a:lnTo>
                            <a:pt x="83" y="7"/>
                          </a:lnTo>
                          <a:lnTo>
                            <a:pt x="53" y="35"/>
                          </a:lnTo>
                          <a:lnTo>
                            <a:pt x="44" y="27"/>
                          </a:lnTo>
                          <a:lnTo>
                            <a:pt x="55" y="13"/>
                          </a:lnTo>
                          <a:lnTo>
                            <a:pt x="55" y="0"/>
                          </a:lnTo>
                          <a:lnTo>
                            <a:pt x="39" y="0"/>
                          </a:lnTo>
                          <a:lnTo>
                            <a:pt x="22" y="6"/>
                          </a:lnTo>
                          <a:lnTo>
                            <a:pt x="0" y="11"/>
                          </a:lnTo>
                          <a:lnTo>
                            <a:pt x="0" y="27"/>
                          </a:lnTo>
                          <a:lnTo>
                            <a:pt x="0" y="45"/>
                          </a:lnTo>
                          <a:lnTo>
                            <a:pt x="6" y="53"/>
                          </a:lnTo>
                          <a:lnTo>
                            <a:pt x="31" y="65"/>
                          </a:lnTo>
                          <a:lnTo>
                            <a:pt x="26" y="83"/>
                          </a:lnTo>
                          <a:lnTo>
                            <a:pt x="37" y="91"/>
                          </a:lnTo>
                          <a:lnTo>
                            <a:pt x="48" y="97"/>
                          </a:lnTo>
                          <a:lnTo>
                            <a:pt x="68" y="97"/>
                          </a:lnTo>
                          <a:lnTo>
                            <a:pt x="83" y="111"/>
                          </a:lnTo>
                          <a:lnTo>
                            <a:pt x="86" y="133"/>
                          </a:lnTo>
                          <a:lnTo>
                            <a:pt x="83" y="159"/>
                          </a:lnTo>
                          <a:lnTo>
                            <a:pt x="86" y="181"/>
                          </a:lnTo>
                          <a:close/>
                        </a:path>
                      </a:pathLst>
                    </a:custGeom>
                    <a:solidFill>
                      <a:srgbClr val="993300"/>
                    </a:solidFill>
                    <a:ln w="3175" cmpd="sng">
                      <a:noFill/>
                      <a:prstDash val="solid"/>
                      <a:round/>
                      <a:headEnd/>
                      <a:tailEnd/>
                    </a:ln>
                  </p:spPr>
                  <p:txBody>
                    <a:bodyPr/>
                    <a:lstStyle/>
                    <a:p>
                      <a:endParaRPr lang="es-MX"/>
                    </a:p>
                  </p:txBody>
                </p:sp>
                <p:sp>
                  <p:nvSpPr>
                    <p:cNvPr id="47157" name="Freeform 27"/>
                    <p:cNvSpPr>
                      <a:spLocks/>
                    </p:cNvSpPr>
                    <p:nvPr/>
                  </p:nvSpPr>
                  <p:spPr bwMode="auto">
                    <a:xfrm>
                      <a:off x="5034" y="7476"/>
                      <a:ext cx="66" cy="52"/>
                    </a:xfrm>
                    <a:custGeom>
                      <a:avLst/>
                      <a:gdLst>
                        <a:gd name="T0" fmla="*/ 0 w 193"/>
                        <a:gd name="T1" fmla="*/ 2 h 146"/>
                        <a:gd name="T2" fmla="*/ 1 w 193"/>
                        <a:gd name="T3" fmla="*/ 2 h 146"/>
                        <a:gd name="T4" fmla="*/ 1 w 193"/>
                        <a:gd name="T5" fmla="*/ 2 h 146"/>
                        <a:gd name="T6" fmla="*/ 1 w 193"/>
                        <a:gd name="T7" fmla="*/ 2 h 146"/>
                        <a:gd name="T8" fmla="*/ 2 w 193"/>
                        <a:gd name="T9" fmla="*/ 1 h 146"/>
                        <a:gd name="T10" fmla="*/ 2 w 193"/>
                        <a:gd name="T11" fmla="*/ 1 h 146"/>
                        <a:gd name="T12" fmla="*/ 2 w 193"/>
                        <a:gd name="T13" fmla="*/ 1 h 146"/>
                        <a:gd name="T14" fmla="*/ 2 w 193"/>
                        <a:gd name="T15" fmla="*/ 0 h 146"/>
                        <a:gd name="T16" fmla="*/ 3 w 193"/>
                        <a:gd name="T17" fmla="*/ 0 h 146"/>
                        <a:gd name="T18" fmla="*/ 2 w 193"/>
                        <a:gd name="T19" fmla="*/ 0 h 146"/>
                        <a:gd name="T20" fmla="*/ 2 w 193"/>
                        <a:gd name="T21" fmla="*/ 0 h 146"/>
                        <a:gd name="T22" fmla="*/ 2 w 193"/>
                        <a:gd name="T23" fmla="*/ 0 h 146"/>
                        <a:gd name="T24" fmla="*/ 1 w 193"/>
                        <a:gd name="T25" fmla="*/ 0 h 146"/>
                        <a:gd name="T26" fmla="*/ 1 w 193"/>
                        <a:gd name="T27" fmla="*/ 0 h 146"/>
                        <a:gd name="T28" fmla="*/ 1 w 193"/>
                        <a:gd name="T29" fmla="*/ 0 h 146"/>
                        <a:gd name="T30" fmla="*/ 1 w 193"/>
                        <a:gd name="T31" fmla="*/ 0 h 146"/>
                        <a:gd name="T32" fmla="*/ 1 w 193"/>
                        <a:gd name="T33" fmla="*/ 1 h 146"/>
                        <a:gd name="T34" fmla="*/ 1 w 193"/>
                        <a:gd name="T35" fmla="*/ 1 h 146"/>
                        <a:gd name="T36" fmla="*/ 1 w 193"/>
                        <a:gd name="T37" fmla="*/ 1 h 146"/>
                        <a:gd name="T38" fmla="*/ 0 w 193"/>
                        <a:gd name="T39" fmla="*/ 2 h 146"/>
                        <a:gd name="T40" fmla="*/ 0 w 193"/>
                        <a:gd name="T41" fmla="*/ 2 h 1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3"/>
                        <a:gd name="T64" fmla="*/ 0 h 146"/>
                        <a:gd name="T65" fmla="*/ 193 w 193"/>
                        <a:gd name="T66" fmla="*/ 146 h 1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3" h="146">
                          <a:moveTo>
                            <a:pt x="0" y="108"/>
                          </a:moveTo>
                          <a:lnTo>
                            <a:pt x="46" y="146"/>
                          </a:lnTo>
                          <a:lnTo>
                            <a:pt x="72" y="122"/>
                          </a:lnTo>
                          <a:lnTo>
                            <a:pt x="90" y="124"/>
                          </a:lnTo>
                          <a:lnTo>
                            <a:pt x="129" y="74"/>
                          </a:lnTo>
                          <a:lnTo>
                            <a:pt x="149" y="78"/>
                          </a:lnTo>
                          <a:lnTo>
                            <a:pt x="180" y="44"/>
                          </a:lnTo>
                          <a:lnTo>
                            <a:pt x="178" y="34"/>
                          </a:lnTo>
                          <a:lnTo>
                            <a:pt x="193" y="24"/>
                          </a:lnTo>
                          <a:lnTo>
                            <a:pt x="182" y="14"/>
                          </a:lnTo>
                          <a:lnTo>
                            <a:pt x="151" y="14"/>
                          </a:lnTo>
                          <a:lnTo>
                            <a:pt x="129" y="12"/>
                          </a:lnTo>
                          <a:lnTo>
                            <a:pt x="114" y="0"/>
                          </a:lnTo>
                          <a:lnTo>
                            <a:pt x="90" y="2"/>
                          </a:lnTo>
                          <a:lnTo>
                            <a:pt x="81" y="14"/>
                          </a:lnTo>
                          <a:lnTo>
                            <a:pt x="81" y="28"/>
                          </a:lnTo>
                          <a:lnTo>
                            <a:pt x="81" y="56"/>
                          </a:lnTo>
                          <a:lnTo>
                            <a:pt x="66" y="60"/>
                          </a:lnTo>
                          <a:lnTo>
                            <a:pt x="57" y="72"/>
                          </a:lnTo>
                          <a:lnTo>
                            <a:pt x="24" y="102"/>
                          </a:lnTo>
                          <a:lnTo>
                            <a:pt x="0" y="108"/>
                          </a:lnTo>
                          <a:close/>
                        </a:path>
                      </a:pathLst>
                    </a:custGeom>
                    <a:solidFill>
                      <a:srgbClr val="993300"/>
                    </a:solidFill>
                    <a:ln w="3175" cmpd="sng">
                      <a:noFill/>
                      <a:prstDash val="solid"/>
                      <a:round/>
                      <a:headEnd/>
                      <a:tailEnd/>
                    </a:ln>
                  </p:spPr>
                  <p:txBody>
                    <a:bodyPr/>
                    <a:lstStyle/>
                    <a:p>
                      <a:endParaRPr lang="es-MX"/>
                    </a:p>
                  </p:txBody>
                </p:sp>
                <p:sp>
                  <p:nvSpPr>
                    <p:cNvPr id="47158" name="Freeform 28"/>
                    <p:cNvSpPr>
                      <a:spLocks/>
                    </p:cNvSpPr>
                    <p:nvPr/>
                  </p:nvSpPr>
                  <p:spPr bwMode="auto">
                    <a:xfrm>
                      <a:off x="5216" y="7604"/>
                      <a:ext cx="34" cy="28"/>
                    </a:xfrm>
                    <a:custGeom>
                      <a:avLst/>
                      <a:gdLst>
                        <a:gd name="T0" fmla="*/ 0 w 101"/>
                        <a:gd name="T1" fmla="*/ 1 h 78"/>
                        <a:gd name="T2" fmla="*/ 0 w 101"/>
                        <a:gd name="T3" fmla="*/ 0 h 78"/>
                        <a:gd name="T4" fmla="*/ 1 w 101"/>
                        <a:gd name="T5" fmla="*/ 0 h 78"/>
                        <a:gd name="T6" fmla="*/ 1 w 101"/>
                        <a:gd name="T7" fmla="*/ 0 h 78"/>
                        <a:gd name="T8" fmla="*/ 1 w 101"/>
                        <a:gd name="T9" fmla="*/ 0 h 78"/>
                        <a:gd name="T10" fmla="*/ 1 w 101"/>
                        <a:gd name="T11" fmla="*/ 0 h 78"/>
                        <a:gd name="T12" fmla="*/ 1 w 101"/>
                        <a:gd name="T13" fmla="*/ 0 h 78"/>
                        <a:gd name="T14" fmla="*/ 1 w 101"/>
                        <a:gd name="T15" fmla="*/ 0 h 78"/>
                        <a:gd name="T16" fmla="*/ 1 w 101"/>
                        <a:gd name="T17" fmla="*/ 0 h 78"/>
                        <a:gd name="T18" fmla="*/ 1 w 101"/>
                        <a:gd name="T19" fmla="*/ 1 h 78"/>
                        <a:gd name="T20" fmla="*/ 1 w 101"/>
                        <a:gd name="T21" fmla="*/ 1 h 78"/>
                        <a:gd name="T22" fmla="*/ 1 w 101"/>
                        <a:gd name="T23" fmla="*/ 1 h 78"/>
                        <a:gd name="T24" fmla="*/ 1 w 101"/>
                        <a:gd name="T25" fmla="*/ 1 h 78"/>
                        <a:gd name="T26" fmla="*/ 0 w 101"/>
                        <a:gd name="T27" fmla="*/ 1 h 78"/>
                        <a:gd name="T28" fmla="*/ 0 w 101"/>
                        <a:gd name="T29" fmla="*/ 1 h 78"/>
                        <a:gd name="T30" fmla="*/ 0 w 101"/>
                        <a:gd name="T31" fmla="*/ 1 h 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1"/>
                        <a:gd name="T49" fmla="*/ 0 h 78"/>
                        <a:gd name="T50" fmla="*/ 101 w 101"/>
                        <a:gd name="T51" fmla="*/ 78 h 7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1" h="78">
                          <a:moveTo>
                            <a:pt x="0" y="42"/>
                          </a:moveTo>
                          <a:lnTo>
                            <a:pt x="35" y="18"/>
                          </a:lnTo>
                          <a:lnTo>
                            <a:pt x="48" y="18"/>
                          </a:lnTo>
                          <a:lnTo>
                            <a:pt x="48" y="8"/>
                          </a:lnTo>
                          <a:lnTo>
                            <a:pt x="54" y="0"/>
                          </a:lnTo>
                          <a:lnTo>
                            <a:pt x="68" y="4"/>
                          </a:lnTo>
                          <a:lnTo>
                            <a:pt x="87" y="20"/>
                          </a:lnTo>
                          <a:lnTo>
                            <a:pt x="87" y="30"/>
                          </a:lnTo>
                          <a:lnTo>
                            <a:pt x="101" y="34"/>
                          </a:lnTo>
                          <a:lnTo>
                            <a:pt x="98" y="50"/>
                          </a:lnTo>
                          <a:lnTo>
                            <a:pt x="87" y="52"/>
                          </a:lnTo>
                          <a:lnTo>
                            <a:pt x="87" y="64"/>
                          </a:lnTo>
                          <a:lnTo>
                            <a:pt x="72" y="78"/>
                          </a:lnTo>
                          <a:lnTo>
                            <a:pt x="24" y="78"/>
                          </a:lnTo>
                          <a:lnTo>
                            <a:pt x="19" y="66"/>
                          </a:lnTo>
                          <a:lnTo>
                            <a:pt x="0" y="42"/>
                          </a:lnTo>
                          <a:close/>
                        </a:path>
                      </a:pathLst>
                    </a:custGeom>
                    <a:solidFill>
                      <a:srgbClr val="993300"/>
                    </a:solidFill>
                    <a:ln w="3175" cmpd="sng">
                      <a:noFill/>
                      <a:prstDash val="solid"/>
                      <a:round/>
                      <a:headEnd/>
                      <a:tailEnd/>
                    </a:ln>
                  </p:spPr>
                  <p:txBody>
                    <a:bodyPr/>
                    <a:lstStyle/>
                    <a:p>
                      <a:endParaRPr lang="es-MX"/>
                    </a:p>
                  </p:txBody>
                </p:sp>
                <p:sp>
                  <p:nvSpPr>
                    <p:cNvPr id="47159" name="Freeform 29"/>
                    <p:cNvSpPr>
                      <a:spLocks/>
                    </p:cNvSpPr>
                    <p:nvPr/>
                  </p:nvSpPr>
                  <p:spPr bwMode="auto">
                    <a:xfrm>
                      <a:off x="5080" y="7482"/>
                      <a:ext cx="119" cy="190"/>
                    </a:xfrm>
                    <a:custGeom>
                      <a:avLst/>
                      <a:gdLst>
                        <a:gd name="T0" fmla="*/ 0 w 351"/>
                        <a:gd name="T1" fmla="*/ 2 h 536"/>
                        <a:gd name="T2" fmla="*/ 0 w 351"/>
                        <a:gd name="T3" fmla="*/ 1 h 536"/>
                        <a:gd name="T4" fmla="*/ 1 w 351"/>
                        <a:gd name="T5" fmla="*/ 1 h 536"/>
                        <a:gd name="T6" fmla="*/ 1 w 351"/>
                        <a:gd name="T7" fmla="*/ 0 h 536"/>
                        <a:gd name="T8" fmla="*/ 2 w 351"/>
                        <a:gd name="T9" fmla="*/ 0 h 536"/>
                        <a:gd name="T10" fmla="*/ 2 w 351"/>
                        <a:gd name="T11" fmla="*/ 0 h 536"/>
                        <a:gd name="T12" fmla="*/ 3 w 351"/>
                        <a:gd name="T13" fmla="*/ 0 h 536"/>
                        <a:gd name="T14" fmla="*/ 3 w 351"/>
                        <a:gd name="T15" fmla="*/ 1 h 536"/>
                        <a:gd name="T16" fmla="*/ 3 w 351"/>
                        <a:gd name="T17" fmla="*/ 1 h 536"/>
                        <a:gd name="T18" fmla="*/ 4 w 351"/>
                        <a:gd name="T19" fmla="*/ 2 h 536"/>
                        <a:gd name="T20" fmla="*/ 4 w 351"/>
                        <a:gd name="T21" fmla="*/ 3 h 536"/>
                        <a:gd name="T22" fmla="*/ 4 w 351"/>
                        <a:gd name="T23" fmla="*/ 4 h 536"/>
                        <a:gd name="T24" fmla="*/ 4 w 351"/>
                        <a:gd name="T25" fmla="*/ 5 h 536"/>
                        <a:gd name="T26" fmla="*/ 4 w 351"/>
                        <a:gd name="T27" fmla="*/ 5 h 536"/>
                        <a:gd name="T28" fmla="*/ 4 w 351"/>
                        <a:gd name="T29" fmla="*/ 6 h 536"/>
                        <a:gd name="T30" fmla="*/ 3 w 351"/>
                        <a:gd name="T31" fmla="*/ 6 h 536"/>
                        <a:gd name="T32" fmla="*/ 3 w 351"/>
                        <a:gd name="T33" fmla="*/ 6 h 536"/>
                        <a:gd name="T34" fmla="*/ 3 w 351"/>
                        <a:gd name="T35" fmla="*/ 7 h 536"/>
                        <a:gd name="T36" fmla="*/ 2 w 351"/>
                        <a:gd name="T37" fmla="*/ 7 h 536"/>
                        <a:gd name="T38" fmla="*/ 2 w 351"/>
                        <a:gd name="T39" fmla="*/ 8 h 536"/>
                        <a:gd name="T40" fmla="*/ 2 w 351"/>
                        <a:gd name="T41" fmla="*/ 9 h 536"/>
                        <a:gd name="T42" fmla="*/ 2 w 351"/>
                        <a:gd name="T43" fmla="*/ 9 h 536"/>
                        <a:gd name="T44" fmla="*/ 1 w 351"/>
                        <a:gd name="T45" fmla="*/ 8 h 536"/>
                        <a:gd name="T46" fmla="*/ 1 w 351"/>
                        <a:gd name="T47" fmla="*/ 7 h 536"/>
                        <a:gd name="T48" fmla="*/ 1 w 351"/>
                        <a:gd name="T49" fmla="*/ 7 h 536"/>
                        <a:gd name="T50" fmla="*/ 1 w 351"/>
                        <a:gd name="T51" fmla="*/ 6 h 536"/>
                        <a:gd name="T52" fmla="*/ 1 w 351"/>
                        <a:gd name="T53" fmla="*/ 6 h 536"/>
                        <a:gd name="T54" fmla="*/ 1 w 351"/>
                        <a:gd name="T55" fmla="*/ 5 h 536"/>
                        <a:gd name="T56" fmla="*/ 1 w 351"/>
                        <a:gd name="T57" fmla="*/ 5 h 536"/>
                        <a:gd name="T58" fmla="*/ 1 w 351"/>
                        <a:gd name="T59" fmla="*/ 4 h 536"/>
                        <a:gd name="T60" fmla="*/ 1 w 351"/>
                        <a:gd name="T61" fmla="*/ 3 h 536"/>
                        <a:gd name="T62" fmla="*/ 0 w 351"/>
                        <a:gd name="T63" fmla="*/ 2 h 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51"/>
                        <a:gd name="T97" fmla="*/ 0 h 536"/>
                        <a:gd name="T98" fmla="*/ 351 w 351"/>
                        <a:gd name="T99" fmla="*/ 536 h 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51" h="536">
                          <a:moveTo>
                            <a:pt x="0" y="160"/>
                          </a:moveTo>
                          <a:lnTo>
                            <a:pt x="0" y="112"/>
                          </a:lnTo>
                          <a:lnTo>
                            <a:pt x="15" y="106"/>
                          </a:lnTo>
                          <a:lnTo>
                            <a:pt x="13" y="96"/>
                          </a:lnTo>
                          <a:lnTo>
                            <a:pt x="50" y="56"/>
                          </a:lnTo>
                          <a:lnTo>
                            <a:pt x="72" y="42"/>
                          </a:lnTo>
                          <a:lnTo>
                            <a:pt x="83" y="34"/>
                          </a:lnTo>
                          <a:lnTo>
                            <a:pt x="107" y="20"/>
                          </a:lnTo>
                          <a:lnTo>
                            <a:pt x="114" y="20"/>
                          </a:lnTo>
                          <a:lnTo>
                            <a:pt x="125" y="18"/>
                          </a:lnTo>
                          <a:lnTo>
                            <a:pt x="136" y="6"/>
                          </a:lnTo>
                          <a:lnTo>
                            <a:pt x="156" y="4"/>
                          </a:lnTo>
                          <a:lnTo>
                            <a:pt x="191" y="0"/>
                          </a:lnTo>
                          <a:lnTo>
                            <a:pt x="213" y="22"/>
                          </a:lnTo>
                          <a:lnTo>
                            <a:pt x="211" y="34"/>
                          </a:lnTo>
                          <a:lnTo>
                            <a:pt x="226" y="42"/>
                          </a:lnTo>
                          <a:lnTo>
                            <a:pt x="257" y="10"/>
                          </a:lnTo>
                          <a:lnTo>
                            <a:pt x="259" y="42"/>
                          </a:lnTo>
                          <a:lnTo>
                            <a:pt x="274" y="88"/>
                          </a:lnTo>
                          <a:lnTo>
                            <a:pt x="285" y="128"/>
                          </a:lnTo>
                          <a:lnTo>
                            <a:pt x="316" y="168"/>
                          </a:lnTo>
                          <a:lnTo>
                            <a:pt x="318" y="189"/>
                          </a:lnTo>
                          <a:lnTo>
                            <a:pt x="325" y="231"/>
                          </a:lnTo>
                          <a:lnTo>
                            <a:pt x="336" y="249"/>
                          </a:lnTo>
                          <a:lnTo>
                            <a:pt x="351" y="291"/>
                          </a:lnTo>
                          <a:lnTo>
                            <a:pt x="338" y="319"/>
                          </a:lnTo>
                          <a:lnTo>
                            <a:pt x="336" y="331"/>
                          </a:lnTo>
                          <a:lnTo>
                            <a:pt x="314" y="337"/>
                          </a:lnTo>
                          <a:lnTo>
                            <a:pt x="290" y="353"/>
                          </a:lnTo>
                          <a:lnTo>
                            <a:pt x="277" y="363"/>
                          </a:lnTo>
                          <a:lnTo>
                            <a:pt x="281" y="375"/>
                          </a:lnTo>
                          <a:lnTo>
                            <a:pt x="259" y="395"/>
                          </a:lnTo>
                          <a:lnTo>
                            <a:pt x="244" y="403"/>
                          </a:lnTo>
                          <a:lnTo>
                            <a:pt x="235" y="403"/>
                          </a:lnTo>
                          <a:lnTo>
                            <a:pt x="213" y="417"/>
                          </a:lnTo>
                          <a:lnTo>
                            <a:pt x="217" y="431"/>
                          </a:lnTo>
                          <a:lnTo>
                            <a:pt x="191" y="449"/>
                          </a:lnTo>
                          <a:lnTo>
                            <a:pt x="191" y="467"/>
                          </a:lnTo>
                          <a:lnTo>
                            <a:pt x="184" y="488"/>
                          </a:lnTo>
                          <a:lnTo>
                            <a:pt x="184" y="512"/>
                          </a:lnTo>
                          <a:lnTo>
                            <a:pt x="180" y="526"/>
                          </a:lnTo>
                          <a:lnTo>
                            <a:pt x="169" y="536"/>
                          </a:lnTo>
                          <a:lnTo>
                            <a:pt x="145" y="536"/>
                          </a:lnTo>
                          <a:lnTo>
                            <a:pt x="125" y="534"/>
                          </a:lnTo>
                          <a:lnTo>
                            <a:pt x="94" y="518"/>
                          </a:lnTo>
                          <a:lnTo>
                            <a:pt x="79" y="502"/>
                          </a:lnTo>
                          <a:lnTo>
                            <a:pt x="77" y="488"/>
                          </a:lnTo>
                          <a:lnTo>
                            <a:pt x="77" y="473"/>
                          </a:lnTo>
                          <a:lnTo>
                            <a:pt x="66" y="449"/>
                          </a:lnTo>
                          <a:lnTo>
                            <a:pt x="59" y="433"/>
                          </a:lnTo>
                          <a:lnTo>
                            <a:pt x="61" y="417"/>
                          </a:lnTo>
                          <a:lnTo>
                            <a:pt x="59" y="395"/>
                          </a:lnTo>
                          <a:lnTo>
                            <a:pt x="48" y="389"/>
                          </a:lnTo>
                          <a:lnTo>
                            <a:pt x="66" y="373"/>
                          </a:lnTo>
                          <a:lnTo>
                            <a:pt x="77" y="353"/>
                          </a:lnTo>
                          <a:lnTo>
                            <a:pt x="75" y="341"/>
                          </a:lnTo>
                          <a:lnTo>
                            <a:pt x="68" y="323"/>
                          </a:lnTo>
                          <a:lnTo>
                            <a:pt x="55" y="305"/>
                          </a:lnTo>
                          <a:lnTo>
                            <a:pt x="61" y="277"/>
                          </a:lnTo>
                          <a:lnTo>
                            <a:pt x="57" y="247"/>
                          </a:lnTo>
                          <a:lnTo>
                            <a:pt x="50" y="219"/>
                          </a:lnTo>
                          <a:lnTo>
                            <a:pt x="44" y="187"/>
                          </a:lnTo>
                          <a:lnTo>
                            <a:pt x="24" y="175"/>
                          </a:lnTo>
                          <a:lnTo>
                            <a:pt x="0" y="160"/>
                          </a:lnTo>
                          <a:close/>
                        </a:path>
                      </a:pathLst>
                    </a:custGeom>
                    <a:solidFill>
                      <a:srgbClr val="993300"/>
                    </a:solidFill>
                    <a:ln w="3175" cmpd="sng">
                      <a:noFill/>
                      <a:prstDash val="solid"/>
                      <a:round/>
                      <a:headEnd/>
                      <a:tailEnd/>
                    </a:ln>
                  </p:spPr>
                  <p:txBody>
                    <a:bodyPr/>
                    <a:lstStyle/>
                    <a:p>
                      <a:endParaRPr lang="es-MX"/>
                    </a:p>
                  </p:txBody>
                </p:sp>
                <p:sp>
                  <p:nvSpPr>
                    <p:cNvPr id="47160" name="Freeform 30"/>
                    <p:cNvSpPr>
                      <a:spLocks/>
                    </p:cNvSpPr>
                    <p:nvPr/>
                  </p:nvSpPr>
                  <p:spPr bwMode="auto">
                    <a:xfrm>
                      <a:off x="5050" y="7755"/>
                      <a:ext cx="38" cy="38"/>
                    </a:xfrm>
                    <a:custGeom>
                      <a:avLst/>
                      <a:gdLst>
                        <a:gd name="T0" fmla="*/ 0 w 114"/>
                        <a:gd name="T1" fmla="*/ 1 h 105"/>
                        <a:gd name="T2" fmla="*/ 1 w 114"/>
                        <a:gd name="T3" fmla="*/ 1 h 105"/>
                        <a:gd name="T4" fmla="*/ 1 w 114"/>
                        <a:gd name="T5" fmla="*/ 1 h 105"/>
                        <a:gd name="T6" fmla="*/ 1 w 114"/>
                        <a:gd name="T7" fmla="*/ 2 h 105"/>
                        <a:gd name="T8" fmla="*/ 1 w 114"/>
                        <a:gd name="T9" fmla="*/ 2 h 105"/>
                        <a:gd name="T10" fmla="*/ 1 w 114"/>
                        <a:gd name="T11" fmla="*/ 1 h 105"/>
                        <a:gd name="T12" fmla="*/ 1 w 114"/>
                        <a:gd name="T13" fmla="*/ 1 h 105"/>
                        <a:gd name="T14" fmla="*/ 1 w 114"/>
                        <a:gd name="T15" fmla="*/ 1 h 105"/>
                        <a:gd name="T16" fmla="*/ 1 w 114"/>
                        <a:gd name="T17" fmla="*/ 1 h 105"/>
                        <a:gd name="T18" fmla="*/ 1 w 114"/>
                        <a:gd name="T19" fmla="*/ 1 h 105"/>
                        <a:gd name="T20" fmla="*/ 1 w 114"/>
                        <a:gd name="T21" fmla="*/ 0 h 105"/>
                        <a:gd name="T22" fmla="*/ 1 w 114"/>
                        <a:gd name="T23" fmla="*/ 0 h 105"/>
                        <a:gd name="T24" fmla="*/ 1 w 114"/>
                        <a:gd name="T25" fmla="*/ 0 h 105"/>
                        <a:gd name="T26" fmla="*/ 1 w 114"/>
                        <a:gd name="T27" fmla="*/ 0 h 105"/>
                        <a:gd name="T28" fmla="*/ 1 w 114"/>
                        <a:gd name="T29" fmla="*/ 0 h 105"/>
                        <a:gd name="T30" fmla="*/ 1 w 114"/>
                        <a:gd name="T31" fmla="*/ 0 h 105"/>
                        <a:gd name="T32" fmla="*/ 0 w 114"/>
                        <a:gd name="T33" fmla="*/ 1 h 105"/>
                        <a:gd name="T34" fmla="*/ 0 w 114"/>
                        <a:gd name="T35" fmla="*/ 1 h 105"/>
                        <a:gd name="T36" fmla="*/ 0 w 114"/>
                        <a:gd name="T37" fmla="*/ 1 h 10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4"/>
                        <a:gd name="T58" fmla="*/ 0 h 105"/>
                        <a:gd name="T59" fmla="*/ 114 w 114"/>
                        <a:gd name="T60" fmla="*/ 105 h 10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4" h="105">
                          <a:moveTo>
                            <a:pt x="0" y="75"/>
                          </a:moveTo>
                          <a:lnTo>
                            <a:pt x="42" y="89"/>
                          </a:lnTo>
                          <a:lnTo>
                            <a:pt x="70" y="91"/>
                          </a:lnTo>
                          <a:lnTo>
                            <a:pt x="90" y="99"/>
                          </a:lnTo>
                          <a:lnTo>
                            <a:pt x="101" y="105"/>
                          </a:lnTo>
                          <a:lnTo>
                            <a:pt x="114" y="85"/>
                          </a:lnTo>
                          <a:lnTo>
                            <a:pt x="110" y="73"/>
                          </a:lnTo>
                          <a:lnTo>
                            <a:pt x="114" y="61"/>
                          </a:lnTo>
                          <a:lnTo>
                            <a:pt x="107" y="49"/>
                          </a:lnTo>
                          <a:lnTo>
                            <a:pt x="99" y="57"/>
                          </a:lnTo>
                          <a:lnTo>
                            <a:pt x="70" y="30"/>
                          </a:lnTo>
                          <a:lnTo>
                            <a:pt x="70" y="10"/>
                          </a:lnTo>
                          <a:lnTo>
                            <a:pt x="83" y="2"/>
                          </a:lnTo>
                          <a:lnTo>
                            <a:pt x="74" y="0"/>
                          </a:lnTo>
                          <a:lnTo>
                            <a:pt x="44" y="12"/>
                          </a:lnTo>
                          <a:lnTo>
                            <a:pt x="44" y="26"/>
                          </a:lnTo>
                          <a:lnTo>
                            <a:pt x="37" y="45"/>
                          </a:lnTo>
                          <a:lnTo>
                            <a:pt x="22" y="67"/>
                          </a:lnTo>
                          <a:lnTo>
                            <a:pt x="0" y="75"/>
                          </a:lnTo>
                          <a:close/>
                        </a:path>
                      </a:pathLst>
                    </a:custGeom>
                    <a:solidFill>
                      <a:srgbClr val="993300"/>
                    </a:solidFill>
                    <a:ln w="3175" cmpd="sng">
                      <a:noFill/>
                      <a:prstDash val="solid"/>
                      <a:round/>
                      <a:headEnd/>
                      <a:tailEnd/>
                    </a:ln>
                  </p:spPr>
                  <p:txBody>
                    <a:bodyPr/>
                    <a:lstStyle/>
                    <a:p>
                      <a:endParaRPr lang="es-MX"/>
                    </a:p>
                  </p:txBody>
                </p:sp>
                <p:sp>
                  <p:nvSpPr>
                    <p:cNvPr id="47161" name="Freeform 31"/>
                    <p:cNvSpPr>
                      <a:spLocks/>
                    </p:cNvSpPr>
                    <p:nvPr/>
                  </p:nvSpPr>
                  <p:spPr bwMode="auto">
                    <a:xfrm>
                      <a:off x="4859" y="7729"/>
                      <a:ext cx="55" cy="59"/>
                    </a:xfrm>
                    <a:custGeom>
                      <a:avLst/>
                      <a:gdLst>
                        <a:gd name="T0" fmla="*/ 0 w 162"/>
                        <a:gd name="T1" fmla="*/ 0 h 165"/>
                        <a:gd name="T2" fmla="*/ 0 w 162"/>
                        <a:gd name="T3" fmla="*/ 0 h 165"/>
                        <a:gd name="T4" fmla="*/ 0 w 162"/>
                        <a:gd name="T5" fmla="*/ 0 h 165"/>
                        <a:gd name="T6" fmla="*/ 1 w 162"/>
                        <a:gd name="T7" fmla="*/ 0 h 165"/>
                        <a:gd name="T8" fmla="*/ 1 w 162"/>
                        <a:gd name="T9" fmla="*/ 0 h 165"/>
                        <a:gd name="T10" fmla="*/ 1 w 162"/>
                        <a:gd name="T11" fmla="*/ 0 h 165"/>
                        <a:gd name="T12" fmla="*/ 1 w 162"/>
                        <a:gd name="T13" fmla="*/ 0 h 165"/>
                        <a:gd name="T14" fmla="*/ 1 w 162"/>
                        <a:gd name="T15" fmla="*/ 0 h 165"/>
                        <a:gd name="T16" fmla="*/ 1 w 162"/>
                        <a:gd name="T17" fmla="*/ 0 h 165"/>
                        <a:gd name="T18" fmla="*/ 1 w 162"/>
                        <a:gd name="T19" fmla="*/ 1 h 165"/>
                        <a:gd name="T20" fmla="*/ 2 w 162"/>
                        <a:gd name="T21" fmla="*/ 1 h 165"/>
                        <a:gd name="T22" fmla="*/ 2 w 162"/>
                        <a:gd name="T23" fmla="*/ 1 h 165"/>
                        <a:gd name="T24" fmla="*/ 2 w 162"/>
                        <a:gd name="T25" fmla="*/ 2 h 165"/>
                        <a:gd name="T26" fmla="*/ 2 w 162"/>
                        <a:gd name="T27" fmla="*/ 2 h 165"/>
                        <a:gd name="T28" fmla="*/ 2 w 162"/>
                        <a:gd name="T29" fmla="*/ 2 h 165"/>
                        <a:gd name="T30" fmla="*/ 2 w 162"/>
                        <a:gd name="T31" fmla="*/ 2 h 165"/>
                        <a:gd name="T32" fmla="*/ 2 w 162"/>
                        <a:gd name="T33" fmla="*/ 2 h 165"/>
                        <a:gd name="T34" fmla="*/ 2 w 162"/>
                        <a:gd name="T35" fmla="*/ 3 h 165"/>
                        <a:gd name="T36" fmla="*/ 1 w 162"/>
                        <a:gd name="T37" fmla="*/ 3 h 165"/>
                        <a:gd name="T38" fmla="*/ 1 w 162"/>
                        <a:gd name="T39" fmla="*/ 3 h 165"/>
                        <a:gd name="T40" fmla="*/ 1 w 162"/>
                        <a:gd name="T41" fmla="*/ 2 h 165"/>
                        <a:gd name="T42" fmla="*/ 1 w 162"/>
                        <a:gd name="T43" fmla="*/ 2 h 165"/>
                        <a:gd name="T44" fmla="*/ 1 w 162"/>
                        <a:gd name="T45" fmla="*/ 2 h 165"/>
                        <a:gd name="T46" fmla="*/ 1 w 162"/>
                        <a:gd name="T47" fmla="*/ 2 h 165"/>
                        <a:gd name="T48" fmla="*/ 1 w 162"/>
                        <a:gd name="T49" fmla="*/ 2 h 165"/>
                        <a:gd name="T50" fmla="*/ 1 w 162"/>
                        <a:gd name="T51" fmla="*/ 2 h 165"/>
                        <a:gd name="T52" fmla="*/ 0 w 162"/>
                        <a:gd name="T53" fmla="*/ 3 h 165"/>
                        <a:gd name="T54" fmla="*/ 0 w 162"/>
                        <a:gd name="T55" fmla="*/ 3 h 165"/>
                        <a:gd name="T56" fmla="*/ 0 w 162"/>
                        <a:gd name="T57" fmla="*/ 3 h 165"/>
                        <a:gd name="T58" fmla="*/ 0 w 162"/>
                        <a:gd name="T59" fmla="*/ 2 h 165"/>
                        <a:gd name="T60" fmla="*/ 0 w 162"/>
                        <a:gd name="T61" fmla="*/ 2 h 165"/>
                        <a:gd name="T62" fmla="*/ 0 w 162"/>
                        <a:gd name="T63" fmla="*/ 2 h 165"/>
                        <a:gd name="T64" fmla="*/ 0 w 162"/>
                        <a:gd name="T65" fmla="*/ 2 h 165"/>
                        <a:gd name="T66" fmla="*/ 1 w 162"/>
                        <a:gd name="T67" fmla="*/ 1 h 165"/>
                        <a:gd name="T68" fmla="*/ 1 w 162"/>
                        <a:gd name="T69" fmla="*/ 1 h 165"/>
                        <a:gd name="T70" fmla="*/ 1 w 162"/>
                        <a:gd name="T71" fmla="*/ 1 h 165"/>
                        <a:gd name="T72" fmla="*/ 1 w 162"/>
                        <a:gd name="T73" fmla="*/ 1 h 165"/>
                        <a:gd name="T74" fmla="*/ 1 w 162"/>
                        <a:gd name="T75" fmla="*/ 1 h 165"/>
                        <a:gd name="T76" fmla="*/ 1 w 162"/>
                        <a:gd name="T77" fmla="*/ 1 h 165"/>
                        <a:gd name="T78" fmla="*/ 1 w 162"/>
                        <a:gd name="T79" fmla="*/ 1 h 165"/>
                        <a:gd name="T80" fmla="*/ 1 w 162"/>
                        <a:gd name="T81" fmla="*/ 1 h 165"/>
                        <a:gd name="T82" fmla="*/ 1 w 162"/>
                        <a:gd name="T83" fmla="*/ 1 h 165"/>
                        <a:gd name="T84" fmla="*/ 0 w 162"/>
                        <a:gd name="T85" fmla="*/ 1 h 165"/>
                        <a:gd name="T86" fmla="*/ 0 w 162"/>
                        <a:gd name="T87" fmla="*/ 0 h 16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2"/>
                        <a:gd name="T133" fmla="*/ 0 h 165"/>
                        <a:gd name="T134" fmla="*/ 162 w 162"/>
                        <a:gd name="T135" fmla="*/ 165 h 16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2" h="165">
                          <a:moveTo>
                            <a:pt x="0" y="16"/>
                          </a:moveTo>
                          <a:lnTo>
                            <a:pt x="22" y="6"/>
                          </a:lnTo>
                          <a:lnTo>
                            <a:pt x="30" y="10"/>
                          </a:lnTo>
                          <a:lnTo>
                            <a:pt x="46" y="6"/>
                          </a:lnTo>
                          <a:lnTo>
                            <a:pt x="70" y="0"/>
                          </a:lnTo>
                          <a:lnTo>
                            <a:pt x="87" y="10"/>
                          </a:lnTo>
                          <a:lnTo>
                            <a:pt x="98" y="10"/>
                          </a:lnTo>
                          <a:lnTo>
                            <a:pt x="105" y="28"/>
                          </a:lnTo>
                          <a:lnTo>
                            <a:pt x="116" y="34"/>
                          </a:lnTo>
                          <a:lnTo>
                            <a:pt x="114" y="48"/>
                          </a:lnTo>
                          <a:lnTo>
                            <a:pt x="118" y="64"/>
                          </a:lnTo>
                          <a:lnTo>
                            <a:pt x="120" y="76"/>
                          </a:lnTo>
                          <a:lnTo>
                            <a:pt x="142" y="100"/>
                          </a:lnTo>
                          <a:lnTo>
                            <a:pt x="151" y="106"/>
                          </a:lnTo>
                          <a:lnTo>
                            <a:pt x="160" y="107"/>
                          </a:lnTo>
                          <a:lnTo>
                            <a:pt x="162" y="121"/>
                          </a:lnTo>
                          <a:lnTo>
                            <a:pt x="147" y="135"/>
                          </a:lnTo>
                          <a:lnTo>
                            <a:pt x="120" y="165"/>
                          </a:lnTo>
                          <a:lnTo>
                            <a:pt x="114" y="163"/>
                          </a:lnTo>
                          <a:lnTo>
                            <a:pt x="109" y="147"/>
                          </a:lnTo>
                          <a:lnTo>
                            <a:pt x="112" y="123"/>
                          </a:lnTo>
                          <a:lnTo>
                            <a:pt x="116" y="115"/>
                          </a:lnTo>
                          <a:lnTo>
                            <a:pt x="114" y="104"/>
                          </a:lnTo>
                          <a:lnTo>
                            <a:pt x="76" y="107"/>
                          </a:lnTo>
                          <a:lnTo>
                            <a:pt x="46" y="131"/>
                          </a:lnTo>
                          <a:lnTo>
                            <a:pt x="46" y="141"/>
                          </a:lnTo>
                          <a:lnTo>
                            <a:pt x="39" y="157"/>
                          </a:lnTo>
                          <a:lnTo>
                            <a:pt x="19" y="159"/>
                          </a:lnTo>
                          <a:lnTo>
                            <a:pt x="11" y="151"/>
                          </a:lnTo>
                          <a:lnTo>
                            <a:pt x="19" y="135"/>
                          </a:lnTo>
                          <a:lnTo>
                            <a:pt x="22" y="123"/>
                          </a:lnTo>
                          <a:lnTo>
                            <a:pt x="28" y="121"/>
                          </a:lnTo>
                          <a:lnTo>
                            <a:pt x="24" y="109"/>
                          </a:lnTo>
                          <a:lnTo>
                            <a:pt x="44" y="88"/>
                          </a:lnTo>
                          <a:lnTo>
                            <a:pt x="55" y="88"/>
                          </a:lnTo>
                          <a:lnTo>
                            <a:pt x="70" y="90"/>
                          </a:lnTo>
                          <a:lnTo>
                            <a:pt x="81" y="80"/>
                          </a:lnTo>
                          <a:lnTo>
                            <a:pt x="92" y="78"/>
                          </a:lnTo>
                          <a:lnTo>
                            <a:pt x="94" y="70"/>
                          </a:lnTo>
                          <a:lnTo>
                            <a:pt x="61" y="66"/>
                          </a:lnTo>
                          <a:lnTo>
                            <a:pt x="63" y="40"/>
                          </a:lnTo>
                          <a:lnTo>
                            <a:pt x="52" y="40"/>
                          </a:lnTo>
                          <a:lnTo>
                            <a:pt x="30" y="40"/>
                          </a:lnTo>
                          <a:lnTo>
                            <a:pt x="0" y="16"/>
                          </a:lnTo>
                          <a:close/>
                        </a:path>
                      </a:pathLst>
                    </a:custGeom>
                    <a:solidFill>
                      <a:srgbClr val="CCECFF"/>
                    </a:solidFill>
                    <a:ln w="3175" cmpd="sng">
                      <a:noFill/>
                      <a:prstDash val="solid"/>
                      <a:round/>
                      <a:headEnd/>
                      <a:tailEnd/>
                    </a:ln>
                  </p:spPr>
                  <p:txBody>
                    <a:bodyPr/>
                    <a:lstStyle/>
                    <a:p>
                      <a:endParaRPr lang="es-MX"/>
                    </a:p>
                  </p:txBody>
                </p:sp>
                <p:sp>
                  <p:nvSpPr>
                    <p:cNvPr id="47162" name="Freeform 32"/>
                    <p:cNvSpPr>
                      <a:spLocks/>
                    </p:cNvSpPr>
                    <p:nvPr/>
                  </p:nvSpPr>
                  <p:spPr bwMode="auto">
                    <a:xfrm>
                      <a:off x="4890" y="7795"/>
                      <a:ext cx="23" cy="8"/>
                    </a:xfrm>
                    <a:custGeom>
                      <a:avLst/>
                      <a:gdLst>
                        <a:gd name="T0" fmla="*/ 0 w 66"/>
                        <a:gd name="T1" fmla="*/ 0 h 22"/>
                        <a:gd name="T2" fmla="*/ 1 w 66"/>
                        <a:gd name="T3" fmla="*/ 0 h 22"/>
                        <a:gd name="T4" fmla="*/ 1 w 66"/>
                        <a:gd name="T5" fmla="*/ 0 h 22"/>
                        <a:gd name="T6" fmla="*/ 1 w 66"/>
                        <a:gd name="T7" fmla="*/ 0 h 22"/>
                        <a:gd name="T8" fmla="*/ 0 w 66"/>
                        <a:gd name="T9" fmla="*/ 0 h 22"/>
                        <a:gd name="T10" fmla="*/ 0 w 66"/>
                        <a:gd name="T11" fmla="*/ 0 h 22"/>
                        <a:gd name="T12" fmla="*/ 0 60000 65536"/>
                        <a:gd name="T13" fmla="*/ 0 60000 65536"/>
                        <a:gd name="T14" fmla="*/ 0 60000 65536"/>
                        <a:gd name="T15" fmla="*/ 0 60000 65536"/>
                        <a:gd name="T16" fmla="*/ 0 60000 65536"/>
                        <a:gd name="T17" fmla="*/ 0 60000 65536"/>
                        <a:gd name="T18" fmla="*/ 0 w 66"/>
                        <a:gd name="T19" fmla="*/ 0 h 22"/>
                        <a:gd name="T20" fmla="*/ 66 w 66"/>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66" h="22">
                          <a:moveTo>
                            <a:pt x="0" y="16"/>
                          </a:moveTo>
                          <a:lnTo>
                            <a:pt x="37" y="22"/>
                          </a:lnTo>
                          <a:lnTo>
                            <a:pt x="66" y="2"/>
                          </a:lnTo>
                          <a:lnTo>
                            <a:pt x="37" y="0"/>
                          </a:lnTo>
                          <a:lnTo>
                            <a:pt x="22" y="6"/>
                          </a:lnTo>
                          <a:lnTo>
                            <a:pt x="0" y="16"/>
                          </a:lnTo>
                          <a:close/>
                        </a:path>
                      </a:pathLst>
                    </a:custGeom>
                    <a:solidFill>
                      <a:srgbClr val="0000FF"/>
                    </a:solidFill>
                    <a:ln w="3175" cmpd="sng">
                      <a:noFill/>
                      <a:prstDash val="solid"/>
                      <a:round/>
                      <a:headEnd/>
                      <a:tailEnd/>
                    </a:ln>
                  </p:spPr>
                  <p:txBody>
                    <a:bodyPr/>
                    <a:lstStyle/>
                    <a:p>
                      <a:endParaRPr lang="es-MX"/>
                    </a:p>
                  </p:txBody>
                </p:sp>
                <p:sp>
                  <p:nvSpPr>
                    <p:cNvPr id="47163" name="Freeform 33"/>
                    <p:cNvSpPr>
                      <a:spLocks/>
                    </p:cNvSpPr>
                    <p:nvPr/>
                  </p:nvSpPr>
                  <p:spPr bwMode="auto">
                    <a:xfrm>
                      <a:off x="4921" y="7791"/>
                      <a:ext cx="20" cy="7"/>
                    </a:xfrm>
                    <a:custGeom>
                      <a:avLst/>
                      <a:gdLst>
                        <a:gd name="T0" fmla="*/ 0 w 59"/>
                        <a:gd name="T1" fmla="*/ 0 h 20"/>
                        <a:gd name="T2" fmla="*/ 0 w 59"/>
                        <a:gd name="T3" fmla="*/ 0 h 20"/>
                        <a:gd name="T4" fmla="*/ 1 w 59"/>
                        <a:gd name="T5" fmla="*/ 0 h 20"/>
                        <a:gd name="T6" fmla="*/ 1 w 59"/>
                        <a:gd name="T7" fmla="*/ 0 h 20"/>
                        <a:gd name="T8" fmla="*/ 0 w 59"/>
                        <a:gd name="T9" fmla="*/ 0 h 20"/>
                        <a:gd name="T10" fmla="*/ 0 60000 65536"/>
                        <a:gd name="T11" fmla="*/ 0 60000 65536"/>
                        <a:gd name="T12" fmla="*/ 0 60000 65536"/>
                        <a:gd name="T13" fmla="*/ 0 60000 65536"/>
                        <a:gd name="T14" fmla="*/ 0 60000 65536"/>
                        <a:gd name="T15" fmla="*/ 0 w 59"/>
                        <a:gd name="T16" fmla="*/ 0 h 20"/>
                        <a:gd name="T17" fmla="*/ 59 w 59"/>
                        <a:gd name="T18" fmla="*/ 20 h 20"/>
                      </a:gdLst>
                      <a:ahLst/>
                      <a:cxnLst>
                        <a:cxn ang="T10">
                          <a:pos x="T0" y="T1"/>
                        </a:cxn>
                        <a:cxn ang="T11">
                          <a:pos x="T2" y="T3"/>
                        </a:cxn>
                        <a:cxn ang="T12">
                          <a:pos x="T4" y="T5"/>
                        </a:cxn>
                        <a:cxn ang="T13">
                          <a:pos x="T6" y="T7"/>
                        </a:cxn>
                        <a:cxn ang="T14">
                          <a:pos x="T8" y="T9"/>
                        </a:cxn>
                      </a:cxnLst>
                      <a:rect l="T15" t="T16" r="T17" b="T18"/>
                      <a:pathLst>
                        <a:path w="59" h="20">
                          <a:moveTo>
                            <a:pt x="0" y="14"/>
                          </a:moveTo>
                          <a:lnTo>
                            <a:pt x="33" y="20"/>
                          </a:lnTo>
                          <a:lnTo>
                            <a:pt x="59" y="2"/>
                          </a:lnTo>
                          <a:lnTo>
                            <a:pt x="44" y="0"/>
                          </a:lnTo>
                          <a:lnTo>
                            <a:pt x="0" y="14"/>
                          </a:lnTo>
                          <a:close/>
                        </a:path>
                      </a:pathLst>
                    </a:custGeom>
                    <a:solidFill>
                      <a:srgbClr val="0000FF"/>
                    </a:solidFill>
                    <a:ln w="3175" cmpd="sng">
                      <a:noFill/>
                      <a:prstDash val="solid"/>
                      <a:round/>
                      <a:headEnd/>
                      <a:tailEnd/>
                    </a:ln>
                  </p:spPr>
                  <p:txBody>
                    <a:bodyPr/>
                    <a:lstStyle/>
                    <a:p>
                      <a:endParaRPr lang="es-MX"/>
                    </a:p>
                  </p:txBody>
                </p:sp>
                <p:sp>
                  <p:nvSpPr>
                    <p:cNvPr id="47164" name="Freeform 34"/>
                    <p:cNvSpPr>
                      <a:spLocks/>
                    </p:cNvSpPr>
                    <p:nvPr/>
                  </p:nvSpPr>
                  <p:spPr bwMode="auto">
                    <a:xfrm>
                      <a:off x="5091" y="7304"/>
                      <a:ext cx="19" cy="14"/>
                    </a:xfrm>
                    <a:custGeom>
                      <a:avLst/>
                      <a:gdLst>
                        <a:gd name="T0" fmla="*/ 0 w 55"/>
                        <a:gd name="T1" fmla="*/ 0 h 38"/>
                        <a:gd name="T2" fmla="*/ 1 w 55"/>
                        <a:gd name="T3" fmla="*/ 1 h 38"/>
                        <a:gd name="T4" fmla="*/ 1 w 55"/>
                        <a:gd name="T5" fmla="*/ 0 h 38"/>
                        <a:gd name="T6" fmla="*/ 1 w 55"/>
                        <a:gd name="T7" fmla="*/ 0 h 38"/>
                        <a:gd name="T8" fmla="*/ 0 w 55"/>
                        <a:gd name="T9" fmla="*/ 0 h 38"/>
                        <a:gd name="T10" fmla="*/ 0 w 55"/>
                        <a:gd name="T11" fmla="*/ 0 h 38"/>
                        <a:gd name="T12" fmla="*/ 0 60000 65536"/>
                        <a:gd name="T13" fmla="*/ 0 60000 65536"/>
                        <a:gd name="T14" fmla="*/ 0 60000 65536"/>
                        <a:gd name="T15" fmla="*/ 0 60000 65536"/>
                        <a:gd name="T16" fmla="*/ 0 60000 65536"/>
                        <a:gd name="T17" fmla="*/ 0 60000 65536"/>
                        <a:gd name="T18" fmla="*/ 0 w 55"/>
                        <a:gd name="T19" fmla="*/ 0 h 38"/>
                        <a:gd name="T20" fmla="*/ 55 w 55"/>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55" h="38">
                          <a:moveTo>
                            <a:pt x="0" y="26"/>
                          </a:moveTo>
                          <a:lnTo>
                            <a:pt x="55" y="38"/>
                          </a:lnTo>
                          <a:lnTo>
                            <a:pt x="50" y="16"/>
                          </a:lnTo>
                          <a:lnTo>
                            <a:pt x="50" y="0"/>
                          </a:lnTo>
                          <a:lnTo>
                            <a:pt x="26" y="10"/>
                          </a:lnTo>
                          <a:lnTo>
                            <a:pt x="0" y="26"/>
                          </a:lnTo>
                          <a:close/>
                        </a:path>
                      </a:pathLst>
                    </a:custGeom>
                    <a:solidFill>
                      <a:srgbClr val="5FDF00"/>
                    </a:solidFill>
                    <a:ln w="3175" cmpd="sng">
                      <a:noFill/>
                      <a:prstDash val="solid"/>
                      <a:round/>
                      <a:headEnd/>
                      <a:tailEnd/>
                    </a:ln>
                  </p:spPr>
                  <p:txBody>
                    <a:bodyPr/>
                    <a:lstStyle/>
                    <a:p>
                      <a:endParaRPr lang="es-MX"/>
                    </a:p>
                  </p:txBody>
                </p:sp>
                <p:sp>
                  <p:nvSpPr>
                    <p:cNvPr id="47165" name="Freeform 35"/>
                    <p:cNvSpPr>
                      <a:spLocks/>
                    </p:cNvSpPr>
                    <p:nvPr/>
                  </p:nvSpPr>
                  <p:spPr bwMode="auto">
                    <a:xfrm>
                      <a:off x="5366" y="7717"/>
                      <a:ext cx="577" cy="712"/>
                    </a:xfrm>
                    <a:custGeom>
                      <a:avLst/>
                      <a:gdLst>
                        <a:gd name="T0" fmla="*/ 3 w 1698"/>
                        <a:gd name="T1" fmla="*/ 4 h 2004"/>
                        <a:gd name="T2" fmla="*/ 4 w 1698"/>
                        <a:gd name="T3" fmla="*/ 3 h 2004"/>
                        <a:gd name="T4" fmla="*/ 6 w 1698"/>
                        <a:gd name="T5" fmla="*/ 4 h 2004"/>
                        <a:gd name="T6" fmla="*/ 7 w 1698"/>
                        <a:gd name="T7" fmla="*/ 3 h 2004"/>
                        <a:gd name="T8" fmla="*/ 8 w 1698"/>
                        <a:gd name="T9" fmla="*/ 3 h 2004"/>
                        <a:gd name="T10" fmla="*/ 9 w 1698"/>
                        <a:gd name="T11" fmla="*/ 2 h 2004"/>
                        <a:gd name="T12" fmla="*/ 10 w 1698"/>
                        <a:gd name="T13" fmla="*/ 1 h 2004"/>
                        <a:gd name="T14" fmla="*/ 11 w 1698"/>
                        <a:gd name="T15" fmla="*/ 0 h 2004"/>
                        <a:gd name="T16" fmla="*/ 12 w 1698"/>
                        <a:gd name="T17" fmla="*/ 0 h 2004"/>
                        <a:gd name="T18" fmla="*/ 13 w 1698"/>
                        <a:gd name="T19" fmla="*/ 0 h 2004"/>
                        <a:gd name="T20" fmla="*/ 14 w 1698"/>
                        <a:gd name="T21" fmla="*/ 1 h 2004"/>
                        <a:gd name="T22" fmla="*/ 15 w 1698"/>
                        <a:gd name="T23" fmla="*/ 2 h 2004"/>
                        <a:gd name="T24" fmla="*/ 16 w 1698"/>
                        <a:gd name="T25" fmla="*/ 3 h 2004"/>
                        <a:gd name="T26" fmla="*/ 19 w 1698"/>
                        <a:gd name="T27" fmla="*/ 3 h 2004"/>
                        <a:gd name="T28" fmla="*/ 21 w 1698"/>
                        <a:gd name="T29" fmla="*/ 2 h 2004"/>
                        <a:gd name="T30" fmla="*/ 21 w 1698"/>
                        <a:gd name="T31" fmla="*/ 1 h 2004"/>
                        <a:gd name="T32" fmla="*/ 22 w 1698"/>
                        <a:gd name="T33" fmla="*/ 2 h 2004"/>
                        <a:gd name="T34" fmla="*/ 22 w 1698"/>
                        <a:gd name="T35" fmla="*/ 5 h 2004"/>
                        <a:gd name="T36" fmla="*/ 22 w 1698"/>
                        <a:gd name="T37" fmla="*/ 6 h 2004"/>
                        <a:gd name="T38" fmla="*/ 22 w 1698"/>
                        <a:gd name="T39" fmla="*/ 7 h 2004"/>
                        <a:gd name="T40" fmla="*/ 22 w 1698"/>
                        <a:gd name="T41" fmla="*/ 10 h 2004"/>
                        <a:gd name="T42" fmla="*/ 21 w 1698"/>
                        <a:gd name="T43" fmla="*/ 11 h 2004"/>
                        <a:gd name="T44" fmla="*/ 21 w 1698"/>
                        <a:gd name="T45" fmla="*/ 13 h 2004"/>
                        <a:gd name="T46" fmla="*/ 21 w 1698"/>
                        <a:gd name="T47" fmla="*/ 14 h 2004"/>
                        <a:gd name="T48" fmla="*/ 22 w 1698"/>
                        <a:gd name="T49" fmla="*/ 15 h 2004"/>
                        <a:gd name="T50" fmla="*/ 22 w 1698"/>
                        <a:gd name="T51" fmla="*/ 17 h 2004"/>
                        <a:gd name="T52" fmla="*/ 22 w 1698"/>
                        <a:gd name="T53" fmla="*/ 20 h 2004"/>
                        <a:gd name="T54" fmla="*/ 21 w 1698"/>
                        <a:gd name="T55" fmla="*/ 23 h 2004"/>
                        <a:gd name="T56" fmla="*/ 19 w 1698"/>
                        <a:gd name="T57" fmla="*/ 26 h 2004"/>
                        <a:gd name="T58" fmla="*/ 18 w 1698"/>
                        <a:gd name="T59" fmla="*/ 29 h 2004"/>
                        <a:gd name="T60" fmla="*/ 16 w 1698"/>
                        <a:gd name="T61" fmla="*/ 32 h 2004"/>
                        <a:gd name="T62" fmla="*/ 15 w 1698"/>
                        <a:gd name="T63" fmla="*/ 32 h 2004"/>
                        <a:gd name="T64" fmla="*/ 14 w 1698"/>
                        <a:gd name="T65" fmla="*/ 31 h 2004"/>
                        <a:gd name="T66" fmla="*/ 14 w 1698"/>
                        <a:gd name="T67" fmla="*/ 29 h 2004"/>
                        <a:gd name="T68" fmla="*/ 14 w 1698"/>
                        <a:gd name="T69" fmla="*/ 28 h 2004"/>
                        <a:gd name="T70" fmla="*/ 14 w 1698"/>
                        <a:gd name="T71" fmla="*/ 26 h 2004"/>
                        <a:gd name="T72" fmla="*/ 13 w 1698"/>
                        <a:gd name="T73" fmla="*/ 25 h 2004"/>
                        <a:gd name="T74" fmla="*/ 13 w 1698"/>
                        <a:gd name="T75" fmla="*/ 23 h 2004"/>
                        <a:gd name="T76" fmla="*/ 13 w 1698"/>
                        <a:gd name="T77" fmla="*/ 22 h 2004"/>
                        <a:gd name="T78" fmla="*/ 13 w 1698"/>
                        <a:gd name="T79" fmla="*/ 21 h 2004"/>
                        <a:gd name="T80" fmla="*/ 13 w 1698"/>
                        <a:gd name="T81" fmla="*/ 19 h 2004"/>
                        <a:gd name="T82" fmla="*/ 11 w 1698"/>
                        <a:gd name="T83" fmla="*/ 17 h 2004"/>
                        <a:gd name="T84" fmla="*/ 10 w 1698"/>
                        <a:gd name="T85" fmla="*/ 15 h 2004"/>
                        <a:gd name="T86" fmla="*/ 8 w 1698"/>
                        <a:gd name="T87" fmla="*/ 15 h 2004"/>
                        <a:gd name="T88" fmla="*/ 8 w 1698"/>
                        <a:gd name="T89" fmla="*/ 16 h 2004"/>
                        <a:gd name="T90" fmla="*/ 6 w 1698"/>
                        <a:gd name="T91" fmla="*/ 16 h 2004"/>
                        <a:gd name="T92" fmla="*/ 5 w 1698"/>
                        <a:gd name="T93" fmla="*/ 17 h 2004"/>
                        <a:gd name="T94" fmla="*/ 4 w 1698"/>
                        <a:gd name="T95" fmla="*/ 17 h 2004"/>
                        <a:gd name="T96" fmla="*/ 1 w 1698"/>
                        <a:gd name="T97" fmla="*/ 15 h 2004"/>
                        <a:gd name="T98" fmla="*/ 1 w 1698"/>
                        <a:gd name="T99" fmla="*/ 12 h 2004"/>
                        <a:gd name="T100" fmla="*/ 0 w 1698"/>
                        <a:gd name="T101" fmla="*/ 11 h 2004"/>
                        <a:gd name="T102" fmla="*/ 1 w 1698"/>
                        <a:gd name="T103" fmla="*/ 10 h 2004"/>
                        <a:gd name="T104" fmla="*/ 1 w 1698"/>
                        <a:gd name="T105" fmla="*/ 9 h 2004"/>
                        <a:gd name="T106" fmla="*/ 1 w 1698"/>
                        <a:gd name="T107" fmla="*/ 8 h 2004"/>
                        <a:gd name="T108" fmla="*/ 1 w 1698"/>
                        <a:gd name="T109" fmla="*/ 7 h 2004"/>
                        <a:gd name="T110" fmla="*/ 1 w 1698"/>
                        <a:gd name="T111" fmla="*/ 6 h 200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698"/>
                        <a:gd name="T169" fmla="*/ 0 h 2004"/>
                        <a:gd name="T170" fmla="*/ 1698 w 1698"/>
                        <a:gd name="T171" fmla="*/ 2004 h 200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698" h="2004">
                          <a:moveTo>
                            <a:pt x="138" y="303"/>
                          </a:moveTo>
                          <a:lnTo>
                            <a:pt x="237" y="269"/>
                          </a:lnTo>
                          <a:lnTo>
                            <a:pt x="283" y="199"/>
                          </a:lnTo>
                          <a:lnTo>
                            <a:pt x="330" y="185"/>
                          </a:lnTo>
                          <a:lnTo>
                            <a:pt x="398" y="138"/>
                          </a:lnTo>
                          <a:lnTo>
                            <a:pt x="466" y="213"/>
                          </a:lnTo>
                          <a:lnTo>
                            <a:pt x="503" y="185"/>
                          </a:lnTo>
                          <a:lnTo>
                            <a:pt x="527" y="193"/>
                          </a:lnTo>
                          <a:lnTo>
                            <a:pt x="560" y="179"/>
                          </a:lnTo>
                          <a:lnTo>
                            <a:pt x="582" y="179"/>
                          </a:lnTo>
                          <a:lnTo>
                            <a:pt x="628" y="185"/>
                          </a:lnTo>
                          <a:lnTo>
                            <a:pt x="681" y="157"/>
                          </a:lnTo>
                          <a:lnTo>
                            <a:pt x="644" y="118"/>
                          </a:lnTo>
                          <a:lnTo>
                            <a:pt x="696" y="68"/>
                          </a:lnTo>
                          <a:lnTo>
                            <a:pt x="742" y="68"/>
                          </a:lnTo>
                          <a:lnTo>
                            <a:pt x="804" y="12"/>
                          </a:lnTo>
                          <a:lnTo>
                            <a:pt x="850" y="12"/>
                          </a:lnTo>
                          <a:lnTo>
                            <a:pt x="872" y="0"/>
                          </a:lnTo>
                          <a:lnTo>
                            <a:pt x="940" y="12"/>
                          </a:lnTo>
                          <a:lnTo>
                            <a:pt x="971" y="34"/>
                          </a:lnTo>
                          <a:lnTo>
                            <a:pt x="995" y="40"/>
                          </a:lnTo>
                          <a:lnTo>
                            <a:pt x="1048" y="62"/>
                          </a:lnTo>
                          <a:lnTo>
                            <a:pt x="1100" y="82"/>
                          </a:lnTo>
                          <a:lnTo>
                            <a:pt x="1146" y="110"/>
                          </a:lnTo>
                          <a:lnTo>
                            <a:pt x="1208" y="165"/>
                          </a:lnTo>
                          <a:lnTo>
                            <a:pt x="1230" y="199"/>
                          </a:lnTo>
                          <a:lnTo>
                            <a:pt x="1298" y="193"/>
                          </a:lnTo>
                          <a:lnTo>
                            <a:pt x="1399" y="207"/>
                          </a:lnTo>
                          <a:lnTo>
                            <a:pt x="1452" y="235"/>
                          </a:lnTo>
                          <a:lnTo>
                            <a:pt x="1557" y="165"/>
                          </a:lnTo>
                          <a:lnTo>
                            <a:pt x="1551" y="124"/>
                          </a:lnTo>
                          <a:lnTo>
                            <a:pt x="1588" y="82"/>
                          </a:lnTo>
                          <a:lnTo>
                            <a:pt x="1627" y="68"/>
                          </a:lnTo>
                          <a:lnTo>
                            <a:pt x="1643" y="124"/>
                          </a:lnTo>
                          <a:lnTo>
                            <a:pt x="1649" y="199"/>
                          </a:lnTo>
                          <a:lnTo>
                            <a:pt x="1674" y="283"/>
                          </a:lnTo>
                          <a:lnTo>
                            <a:pt x="1674" y="345"/>
                          </a:lnTo>
                          <a:lnTo>
                            <a:pt x="1634" y="395"/>
                          </a:lnTo>
                          <a:lnTo>
                            <a:pt x="1680" y="409"/>
                          </a:lnTo>
                          <a:lnTo>
                            <a:pt x="1665" y="470"/>
                          </a:lnTo>
                          <a:lnTo>
                            <a:pt x="1649" y="546"/>
                          </a:lnTo>
                          <a:lnTo>
                            <a:pt x="1627" y="602"/>
                          </a:lnTo>
                          <a:lnTo>
                            <a:pt x="1597" y="650"/>
                          </a:lnTo>
                          <a:lnTo>
                            <a:pt x="1581" y="684"/>
                          </a:lnTo>
                          <a:lnTo>
                            <a:pt x="1588" y="734"/>
                          </a:lnTo>
                          <a:lnTo>
                            <a:pt x="1603" y="795"/>
                          </a:lnTo>
                          <a:lnTo>
                            <a:pt x="1588" y="837"/>
                          </a:lnTo>
                          <a:lnTo>
                            <a:pt x="1597" y="871"/>
                          </a:lnTo>
                          <a:lnTo>
                            <a:pt x="1612" y="899"/>
                          </a:lnTo>
                          <a:lnTo>
                            <a:pt x="1634" y="941"/>
                          </a:lnTo>
                          <a:lnTo>
                            <a:pt x="1698" y="1005"/>
                          </a:lnTo>
                          <a:lnTo>
                            <a:pt x="1685" y="1059"/>
                          </a:lnTo>
                          <a:lnTo>
                            <a:pt x="1658" y="1164"/>
                          </a:lnTo>
                          <a:lnTo>
                            <a:pt x="1625" y="1278"/>
                          </a:lnTo>
                          <a:lnTo>
                            <a:pt x="1594" y="1362"/>
                          </a:lnTo>
                          <a:lnTo>
                            <a:pt x="1553" y="1453"/>
                          </a:lnTo>
                          <a:lnTo>
                            <a:pt x="1498" y="1565"/>
                          </a:lnTo>
                          <a:lnTo>
                            <a:pt x="1450" y="1651"/>
                          </a:lnTo>
                          <a:lnTo>
                            <a:pt x="1392" y="1746"/>
                          </a:lnTo>
                          <a:lnTo>
                            <a:pt x="1342" y="1816"/>
                          </a:lnTo>
                          <a:lnTo>
                            <a:pt x="1287" y="1892"/>
                          </a:lnTo>
                          <a:lnTo>
                            <a:pt x="1212" y="1978"/>
                          </a:lnTo>
                          <a:lnTo>
                            <a:pt x="1149" y="2004"/>
                          </a:lnTo>
                          <a:lnTo>
                            <a:pt x="1094" y="1990"/>
                          </a:lnTo>
                          <a:lnTo>
                            <a:pt x="1063" y="1926"/>
                          </a:lnTo>
                          <a:lnTo>
                            <a:pt x="1078" y="1912"/>
                          </a:lnTo>
                          <a:lnTo>
                            <a:pt x="1094" y="1864"/>
                          </a:lnTo>
                          <a:lnTo>
                            <a:pt x="1063" y="1836"/>
                          </a:lnTo>
                          <a:lnTo>
                            <a:pt x="1063" y="1802"/>
                          </a:lnTo>
                          <a:lnTo>
                            <a:pt x="1039" y="1774"/>
                          </a:lnTo>
                          <a:lnTo>
                            <a:pt x="1039" y="1683"/>
                          </a:lnTo>
                          <a:lnTo>
                            <a:pt x="1010" y="1621"/>
                          </a:lnTo>
                          <a:lnTo>
                            <a:pt x="995" y="1585"/>
                          </a:lnTo>
                          <a:lnTo>
                            <a:pt x="964" y="1551"/>
                          </a:lnTo>
                          <a:lnTo>
                            <a:pt x="918" y="1509"/>
                          </a:lnTo>
                          <a:lnTo>
                            <a:pt x="955" y="1447"/>
                          </a:lnTo>
                          <a:lnTo>
                            <a:pt x="964" y="1398"/>
                          </a:lnTo>
                          <a:lnTo>
                            <a:pt x="964" y="1370"/>
                          </a:lnTo>
                          <a:lnTo>
                            <a:pt x="995" y="1350"/>
                          </a:lnTo>
                          <a:lnTo>
                            <a:pt x="980" y="1308"/>
                          </a:lnTo>
                          <a:lnTo>
                            <a:pt x="971" y="1252"/>
                          </a:lnTo>
                          <a:lnTo>
                            <a:pt x="955" y="1198"/>
                          </a:lnTo>
                          <a:lnTo>
                            <a:pt x="804" y="1087"/>
                          </a:lnTo>
                          <a:lnTo>
                            <a:pt x="789" y="1053"/>
                          </a:lnTo>
                          <a:lnTo>
                            <a:pt x="804" y="975"/>
                          </a:lnTo>
                          <a:lnTo>
                            <a:pt x="764" y="941"/>
                          </a:lnTo>
                          <a:lnTo>
                            <a:pt x="727" y="961"/>
                          </a:lnTo>
                          <a:lnTo>
                            <a:pt x="650" y="969"/>
                          </a:lnTo>
                          <a:lnTo>
                            <a:pt x="622" y="935"/>
                          </a:lnTo>
                          <a:lnTo>
                            <a:pt x="576" y="975"/>
                          </a:lnTo>
                          <a:lnTo>
                            <a:pt x="549" y="1017"/>
                          </a:lnTo>
                          <a:lnTo>
                            <a:pt x="496" y="1017"/>
                          </a:lnTo>
                          <a:lnTo>
                            <a:pt x="459" y="1045"/>
                          </a:lnTo>
                          <a:lnTo>
                            <a:pt x="404" y="1045"/>
                          </a:lnTo>
                          <a:lnTo>
                            <a:pt x="345" y="1087"/>
                          </a:lnTo>
                          <a:lnTo>
                            <a:pt x="268" y="1081"/>
                          </a:lnTo>
                          <a:lnTo>
                            <a:pt x="169" y="1011"/>
                          </a:lnTo>
                          <a:lnTo>
                            <a:pt x="86" y="955"/>
                          </a:lnTo>
                          <a:lnTo>
                            <a:pt x="46" y="913"/>
                          </a:lnTo>
                          <a:lnTo>
                            <a:pt x="46" y="789"/>
                          </a:lnTo>
                          <a:lnTo>
                            <a:pt x="0" y="754"/>
                          </a:lnTo>
                          <a:lnTo>
                            <a:pt x="0" y="712"/>
                          </a:lnTo>
                          <a:lnTo>
                            <a:pt x="9" y="678"/>
                          </a:lnTo>
                          <a:lnTo>
                            <a:pt x="40" y="630"/>
                          </a:lnTo>
                          <a:lnTo>
                            <a:pt x="16" y="588"/>
                          </a:lnTo>
                          <a:lnTo>
                            <a:pt x="40" y="540"/>
                          </a:lnTo>
                          <a:lnTo>
                            <a:pt x="77" y="518"/>
                          </a:lnTo>
                          <a:lnTo>
                            <a:pt x="108" y="490"/>
                          </a:lnTo>
                          <a:lnTo>
                            <a:pt x="108" y="462"/>
                          </a:lnTo>
                          <a:lnTo>
                            <a:pt x="77" y="443"/>
                          </a:lnTo>
                          <a:lnTo>
                            <a:pt x="77" y="409"/>
                          </a:lnTo>
                          <a:lnTo>
                            <a:pt x="101" y="387"/>
                          </a:lnTo>
                          <a:lnTo>
                            <a:pt x="138" y="303"/>
                          </a:lnTo>
                          <a:close/>
                        </a:path>
                      </a:pathLst>
                    </a:custGeom>
                    <a:gradFill rotWithShape="0">
                      <a:gsLst>
                        <a:gs pos="0">
                          <a:srgbClr val="993300"/>
                        </a:gs>
                        <a:gs pos="100000">
                          <a:srgbClr val="000000"/>
                        </a:gs>
                      </a:gsLst>
                      <a:lin ang="0" scaled="1"/>
                    </a:gradFill>
                    <a:ln w="3175" cmpd="sng">
                      <a:noFill/>
                      <a:prstDash val="solid"/>
                      <a:round/>
                      <a:headEnd/>
                      <a:tailEnd/>
                    </a:ln>
                  </p:spPr>
                  <p:txBody>
                    <a:bodyPr/>
                    <a:lstStyle/>
                    <a:p>
                      <a:endParaRPr lang="es-MX"/>
                    </a:p>
                  </p:txBody>
                </p:sp>
                <p:sp>
                  <p:nvSpPr>
                    <p:cNvPr id="47166" name="Freeform 36"/>
                    <p:cNvSpPr>
                      <a:spLocks/>
                    </p:cNvSpPr>
                    <p:nvPr/>
                  </p:nvSpPr>
                  <p:spPr bwMode="auto">
                    <a:xfrm>
                      <a:off x="5828" y="7978"/>
                      <a:ext cx="26" cy="41"/>
                    </a:xfrm>
                    <a:custGeom>
                      <a:avLst/>
                      <a:gdLst>
                        <a:gd name="T0" fmla="*/ 1 w 76"/>
                        <a:gd name="T1" fmla="*/ 0 h 117"/>
                        <a:gd name="T2" fmla="*/ 0 w 76"/>
                        <a:gd name="T3" fmla="*/ 0 h 117"/>
                        <a:gd name="T4" fmla="*/ 0 w 76"/>
                        <a:gd name="T5" fmla="*/ 1 h 117"/>
                        <a:gd name="T6" fmla="*/ 0 w 76"/>
                        <a:gd name="T7" fmla="*/ 2 h 117"/>
                        <a:gd name="T8" fmla="*/ 1 w 76"/>
                        <a:gd name="T9" fmla="*/ 1 h 117"/>
                        <a:gd name="T10" fmla="*/ 1 w 76"/>
                        <a:gd name="T11" fmla="*/ 0 h 117"/>
                        <a:gd name="T12" fmla="*/ 0 60000 65536"/>
                        <a:gd name="T13" fmla="*/ 0 60000 65536"/>
                        <a:gd name="T14" fmla="*/ 0 60000 65536"/>
                        <a:gd name="T15" fmla="*/ 0 60000 65536"/>
                        <a:gd name="T16" fmla="*/ 0 60000 65536"/>
                        <a:gd name="T17" fmla="*/ 0 60000 65536"/>
                        <a:gd name="T18" fmla="*/ 0 w 76"/>
                        <a:gd name="T19" fmla="*/ 0 h 117"/>
                        <a:gd name="T20" fmla="*/ 76 w 76"/>
                        <a:gd name="T21" fmla="*/ 117 h 117"/>
                      </a:gdLst>
                      <a:ahLst/>
                      <a:cxnLst>
                        <a:cxn ang="T12">
                          <a:pos x="T0" y="T1"/>
                        </a:cxn>
                        <a:cxn ang="T13">
                          <a:pos x="T2" y="T3"/>
                        </a:cxn>
                        <a:cxn ang="T14">
                          <a:pos x="T4" y="T5"/>
                        </a:cxn>
                        <a:cxn ang="T15">
                          <a:pos x="T6" y="T7"/>
                        </a:cxn>
                        <a:cxn ang="T16">
                          <a:pos x="T8" y="T9"/>
                        </a:cxn>
                        <a:cxn ang="T17">
                          <a:pos x="T10" y="T11"/>
                        </a:cxn>
                      </a:cxnLst>
                      <a:rect l="T18" t="T19" r="T20" b="T21"/>
                      <a:pathLst>
                        <a:path w="76" h="117">
                          <a:moveTo>
                            <a:pt x="54" y="0"/>
                          </a:moveTo>
                          <a:lnTo>
                            <a:pt x="0" y="34"/>
                          </a:lnTo>
                          <a:lnTo>
                            <a:pt x="24" y="81"/>
                          </a:lnTo>
                          <a:lnTo>
                            <a:pt x="39" y="117"/>
                          </a:lnTo>
                          <a:lnTo>
                            <a:pt x="76" y="89"/>
                          </a:lnTo>
                          <a:lnTo>
                            <a:pt x="54" y="0"/>
                          </a:lnTo>
                          <a:close/>
                        </a:path>
                      </a:pathLst>
                    </a:custGeom>
                    <a:solidFill>
                      <a:srgbClr val="000080"/>
                    </a:solidFill>
                    <a:ln w="3175" cmpd="sng">
                      <a:noFill/>
                      <a:prstDash val="solid"/>
                      <a:round/>
                      <a:headEnd/>
                      <a:tailEnd/>
                    </a:ln>
                  </p:spPr>
                  <p:txBody>
                    <a:bodyPr/>
                    <a:lstStyle/>
                    <a:p>
                      <a:endParaRPr lang="es-MX"/>
                    </a:p>
                  </p:txBody>
                </p:sp>
                <p:sp>
                  <p:nvSpPr>
                    <p:cNvPr id="47167" name="Freeform 37"/>
                    <p:cNvSpPr>
                      <a:spLocks/>
                    </p:cNvSpPr>
                    <p:nvPr/>
                  </p:nvSpPr>
                  <p:spPr bwMode="auto">
                    <a:xfrm>
                      <a:off x="5872" y="8086"/>
                      <a:ext cx="21" cy="43"/>
                    </a:xfrm>
                    <a:custGeom>
                      <a:avLst/>
                      <a:gdLst>
                        <a:gd name="T0" fmla="*/ 1 w 62"/>
                        <a:gd name="T1" fmla="*/ 0 h 121"/>
                        <a:gd name="T2" fmla="*/ 0 w 62"/>
                        <a:gd name="T3" fmla="*/ 0 h 121"/>
                        <a:gd name="T4" fmla="*/ 0 w 62"/>
                        <a:gd name="T5" fmla="*/ 1 h 121"/>
                        <a:gd name="T6" fmla="*/ 0 w 62"/>
                        <a:gd name="T7" fmla="*/ 2 h 121"/>
                        <a:gd name="T8" fmla="*/ 1 w 62"/>
                        <a:gd name="T9" fmla="*/ 2 h 121"/>
                        <a:gd name="T10" fmla="*/ 1 w 62"/>
                        <a:gd name="T11" fmla="*/ 1 h 121"/>
                        <a:gd name="T12" fmla="*/ 1 w 62"/>
                        <a:gd name="T13" fmla="*/ 0 h 121"/>
                        <a:gd name="T14" fmla="*/ 0 60000 65536"/>
                        <a:gd name="T15" fmla="*/ 0 60000 65536"/>
                        <a:gd name="T16" fmla="*/ 0 60000 65536"/>
                        <a:gd name="T17" fmla="*/ 0 60000 65536"/>
                        <a:gd name="T18" fmla="*/ 0 60000 65536"/>
                        <a:gd name="T19" fmla="*/ 0 60000 65536"/>
                        <a:gd name="T20" fmla="*/ 0 60000 65536"/>
                        <a:gd name="T21" fmla="*/ 0 w 62"/>
                        <a:gd name="T22" fmla="*/ 0 h 121"/>
                        <a:gd name="T23" fmla="*/ 62 w 62"/>
                        <a:gd name="T24" fmla="*/ 121 h 1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2" h="121">
                          <a:moveTo>
                            <a:pt x="40" y="0"/>
                          </a:moveTo>
                          <a:lnTo>
                            <a:pt x="0" y="24"/>
                          </a:lnTo>
                          <a:lnTo>
                            <a:pt x="9" y="63"/>
                          </a:lnTo>
                          <a:lnTo>
                            <a:pt x="15" y="115"/>
                          </a:lnTo>
                          <a:lnTo>
                            <a:pt x="62" y="121"/>
                          </a:lnTo>
                          <a:lnTo>
                            <a:pt x="62" y="81"/>
                          </a:lnTo>
                          <a:lnTo>
                            <a:pt x="40" y="0"/>
                          </a:lnTo>
                          <a:close/>
                        </a:path>
                      </a:pathLst>
                    </a:custGeom>
                    <a:solidFill>
                      <a:srgbClr val="000080"/>
                    </a:solidFill>
                    <a:ln w="3175" cmpd="sng">
                      <a:noFill/>
                      <a:prstDash val="solid"/>
                      <a:round/>
                      <a:headEnd/>
                      <a:tailEnd/>
                    </a:ln>
                  </p:spPr>
                  <p:txBody>
                    <a:bodyPr/>
                    <a:lstStyle/>
                    <a:p>
                      <a:endParaRPr lang="es-MX"/>
                    </a:p>
                  </p:txBody>
                </p:sp>
                <p:sp>
                  <p:nvSpPr>
                    <p:cNvPr id="47168" name="Freeform 38"/>
                    <p:cNvSpPr>
                      <a:spLocks/>
                    </p:cNvSpPr>
                    <p:nvPr/>
                  </p:nvSpPr>
                  <p:spPr bwMode="auto">
                    <a:xfrm>
                      <a:off x="4880" y="7156"/>
                      <a:ext cx="998" cy="672"/>
                    </a:xfrm>
                    <a:custGeom>
                      <a:avLst/>
                      <a:gdLst>
                        <a:gd name="T0" fmla="*/ 20 w 2941"/>
                        <a:gd name="T1" fmla="*/ 30 h 1892"/>
                        <a:gd name="T2" fmla="*/ 22 w 2941"/>
                        <a:gd name="T3" fmla="*/ 27 h 1892"/>
                        <a:gd name="T4" fmla="*/ 22 w 2941"/>
                        <a:gd name="T5" fmla="*/ 26 h 1892"/>
                        <a:gd name="T6" fmla="*/ 25 w 2941"/>
                        <a:gd name="T7" fmla="*/ 25 h 1892"/>
                        <a:gd name="T8" fmla="*/ 23 w 2941"/>
                        <a:gd name="T9" fmla="*/ 24 h 1892"/>
                        <a:gd name="T10" fmla="*/ 26 w 2941"/>
                        <a:gd name="T11" fmla="*/ 25 h 1892"/>
                        <a:gd name="T12" fmla="*/ 26 w 2941"/>
                        <a:gd name="T13" fmla="*/ 23 h 1892"/>
                        <a:gd name="T14" fmla="*/ 27 w 2941"/>
                        <a:gd name="T15" fmla="*/ 23 h 1892"/>
                        <a:gd name="T16" fmla="*/ 29 w 2941"/>
                        <a:gd name="T17" fmla="*/ 23 h 1892"/>
                        <a:gd name="T18" fmla="*/ 30 w 2941"/>
                        <a:gd name="T19" fmla="*/ 23 h 1892"/>
                        <a:gd name="T20" fmla="*/ 31 w 2941"/>
                        <a:gd name="T21" fmla="*/ 25 h 1892"/>
                        <a:gd name="T22" fmla="*/ 34 w 2941"/>
                        <a:gd name="T23" fmla="*/ 26 h 1892"/>
                        <a:gd name="T24" fmla="*/ 37 w 2941"/>
                        <a:gd name="T25" fmla="*/ 27 h 1892"/>
                        <a:gd name="T26" fmla="*/ 39 w 2941"/>
                        <a:gd name="T27" fmla="*/ 25 h 1892"/>
                        <a:gd name="T28" fmla="*/ 39 w 2941"/>
                        <a:gd name="T29" fmla="*/ 21 h 1892"/>
                        <a:gd name="T30" fmla="*/ 37 w 2941"/>
                        <a:gd name="T31" fmla="*/ 18 h 1892"/>
                        <a:gd name="T32" fmla="*/ 36 w 2941"/>
                        <a:gd name="T33" fmla="*/ 20 h 1892"/>
                        <a:gd name="T34" fmla="*/ 35 w 2941"/>
                        <a:gd name="T35" fmla="*/ 21 h 1892"/>
                        <a:gd name="T36" fmla="*/ 34 w 2941"/>
                        <a:gd name="T37" fmla="*/ 20 h 1892"/>
                        <a:gd name="T38" fmla="*/ 36 w 2941"/>
                        <a:gd name="T39" fmla="*/ 18 h 1892"/>
                        <a:gd name="T40" fmla="*/ 36 w 2941"/>
                        <a:gd name="T41" fmla="*/ 14 h 1892"/>
                        <a:gd name="T42" fmla="*/ 30 w 2941"/>
                        <a:gd name="T43" fmla="*/ 7 h 1892"/>
                        <a:gd name="T44" fmla="*/ 23 w 2941"/>
                        <a:gd name="T45" fmla="*/ 3 h 1892"/>
                        <a:gd name="T46" fmla="*/ 12 w 2941"/>
                        <a:gd name="T47" fmla="*/ 0 h 1892"/>
                        <a:gd name="T48" fmla="*/ 6 w 2941"/>
                        <a:gd name="T49" fmla="*/ 1 h 1892"/>
                        <a:gd name="T50" fmla="*/ 3 w 2941"/>
                        <a:gd name="T51" fmla="*/ 3 h 1892"/>
                        <a:gd name="T52" fmla="*/ 1 w 2941"/>
                        <a:gd name="T53" fmla="*/ 2 h 1892"/>
                        <a:gd name="T54" fmla="*/ 1 w 2941"/>
                        <a:gd name="T55" fmla="*/ 4 h 1892"/>
                        <a:gd name="T56" fmla="*/ 0 w 2941"/>
                        <a:gd name="T57" fmla="*/ 7 h 1892"/>
                        <a:gd name="T58" fmla="*/ 2 w 2941"/>
                        <a:gd name="T59" fmla="*/ 7 h 1892"/>
                        <a:gd name="T60" fmla="*/ 5 w 2941"/>
                        <a:gd name="T61" fmla="*/ 6 h 1892"/>
                        <a:gd name="T62" fmla="*/ 8 w 2941"/>
                        <a:gd name="T63" fmla="*/ 6 h 1892"/>
                        <a:gd name="T64" fmla="*/ 10 w 2941"/>
                        <a:gd name="T65" fmla="*/ 6 h 1892"/>
                        <a:gd name="T66" fmla="*/ 13 w 2941"/>
                        <a:gd name="T67" fmla="*/ 6 h 1892"/>
                        <a:gd name="T68" fmla="*/ 12 w 2941"/>
                        <a:gd name="T69" fmla="*/ 8 h 1892"/>
                        <a:gd name="T70" fmla="*/ 16 w 2941"/>
                        <a:gd name="T71" fmla="*/ 8 h 1892"/>
                        <a:gd name="T72" fmla="*/ 18 w 2941"/>
                        <a:gd name="T73" fmla="*/ 8 h 1892"/>
                        <a:gd name="T74" fmla="*/ 17 w 2941"/>
                        <a:gd name="T75" fmla="*/ 9 h 1892"/>
                        <a:gd name="T76" fmla="*/ 18 w 2941"/>
                        <a:gd name="T77" fmla="*/ 11 h 1892"/>
                        <a:gd name="T78" fmla="*/ 19 w 2941"/>
                        <a:gd name="T79" fmla="*/ 13 h 1892"/>
                        <a:gd name="T80" fmla="*/ 19 w 2941"/>
                        <a:gd name="T81" fmla="*/ 15 h 1892"/>
                        <a:gd name="T82" fmla="*/ 18 w 2941"/>
                        <a:gd name="T83" fmla="*/ 14 h 1892"/>
                        <a:gd name="T84" fmla="*/ 17 w 2941"/>
                        <a:gd name="T85" fmla="*/ 15 h 1892"/>
                        <a:gd name="T86" fmla="*/ 18 w 2941"/>
                        <a:gd name="T87" fmla="*/ 18 h 1892"/>
                        <a:gd name="T88" fmla="*/ 18 w 2941"/>
                        <a:gd name="T89" fmla="*/ 21 h 1892"/>
                        <a:gd name="T90" fmla="*/ 20 w 2941"/>
                        <a:gd name="T91" fmla="*/ 21 h 1892"/>
                        <a:gd name="T92" fmla="*/ 19 w 2941"/>
                        <a:gd name="T93" fmla="*/ 18 h 1892"/>
                        <a:gd name="T94" fmla="*/ 19 w 2941"/>
                        <a:gd name="T95" fmla="*/ 16 h 1892"/>
                        <a:gd name="T96" fmla="*/ 20 w 2941"/>
                        <a:gd name="T97" fmla="*/ 18 h 1892"/>
                        <a:gd name="T98" fmla="*/ 21 w 2941"/>
                        <a:gd name="T99" fmla="*/ 18 h 1892"/>
                        <a:gd name="T100" fmla="*/ 21 w 2941"/>
                        <a:gd name="T101" fmla="*/ 20 h 1892"/>
                        <a:gd name="T102" fmla="*/ 21 w 2941"/>
                        <a:gd name="T103" fmla="*/ 21 h 1892"/>
                        <a:gd name="T104" fmla="*/ 19 w 2941"/>
                        <a:gd name="T105" fmla="*/ 21 h 1892"/>
                        <a:gd name="T106" fmla="*/ 20 w 2941"/>
                        <a:gd name="T107" fmla="*/ 22 h 1892"/>
                        <a:gd name="T108" fmla="*/ 19 w 2941"/>
                        <a:gd name="T109" fmla="*/ 25 h 1892"/>
                        <a:gd name="T110" fmla="*/ 20 w 2941"/>
                        <a:gd name="T111" fmla="*/ 27 h 18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941"/>
                        <a:gd name="T169" fmla="*/ 0 h 1892"/>
                        <a:gd name="T170" fmla="*/ 2941 w 2941"/>
                        <a:gd name="T171" fmla="*/ 1892 h 18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941" h="1892">
                          <a:moveTo>
                            <a:pt x="1430" y="1760"/>
                          </a:moveTo>
                          <a:lnTo>
                            <a:pt x="1471" y="1814"/>
                          </a:lnTo>
                          <a:lnTo>
                            <a:pt x="1456" y="1844"/>
                          </a:lnTo>
                          <a:lnTo>
                            <a:pt x="1476" y="1868"/>
                          </a:lnTo>
                          <a:lnTo>
                            <a:pt x="1500" y="1892"/>
                          </a:lnTo>
                          <a:lnTo>
                            <a:pt x="1540" y="1886"/>
                          </a:lnTo>
                          <a:lnTo>
                            <a:pt x="1577" y="1844"/>
                          </a:lnTo>
                          <a:lnTo>
                            <a:pt x="1623" y="1816"/>
                          </a:lnTo>
                          <a:lnTo>
                            <a:pt x="1645" y="1792"/>
                          </a:lnTo>
                          <a:lnTo>
                            <a:pt x="1636" y="1764"/>
                          </a:lnTo>
                          <a:lnTo>
                            <a:pt x="1630" y="1736"/>
                          </a:lnTo>
                          <a:lnTo>
                            <a:pt x="1630" y="1705"/>
                          </a:lnTo>
                          <a:lnTo>
                            <a:pt x="1654" y="1691"/>
                          </a:lnTo>
                          <a:lnTo>
                            <a:pt x="1654" y="1661"/>
                          </a:lnTo>
                          <a:lnTo>
                            <a:pt x="1645" y="1643"/>
                          </a:lnTo>
                          <a:lnTo>
                            <a:pt x="1660" y="1627"/>
                          </a:lnTo>
                          <a:lnTo>
                            <a:pt x="1689" y="1629"/>
                          </a:lnTo>
                          <a:lnTo>
                            <a:pt x="1698" y="1613"/>
                          </a:lnTo>
                          <a:lnTo>
                            <a:pt x="1698" y="1591"/>
                          </a:lnTo>
                          <a:lnTo>
                            <a:pt x="1706" y="1573"/>
                          </a:lnTo>
                          <a:lnTo>
                            <a:pt x="1772" y="1581"/>
                          </a:lnTo>
                          <a:lnTo>
                            <a:pt x="1796" y="1599"/>
                          </a:lnTo>
                          <a:lnTo>
                            <a:pt x="1913" y="1587"/>
                          </a:lnTo>
                          <a:lnTo>
                            <a:pt x="1917" y="1565"/>
                          </a:lnTo>
                          <a:lnTo>
                            <a:pt x="1882" y="1539"/>
                          </a:lnTo>
                          <a:lnTo>
                            <a:pt x="1803" y="1543"/>
                          </a:lnTo>
                          <a:lnTo>
                            <a:pt x="1766" y="1539"/>
                          </a:lnTo>
                          <a:lnTo>
                            <a:pt x="1753" y="1525"/>
                          </a:lnTo>
                          <a:lnTo>
                            <a:pt x="1753" y="1501"/>
                          </a:lnTo>
                          <a:lnTo>
                            <a:pt x="1766" y="1487"/>
                          </a:lnTo>
                          <a:lnTo>
                            <a:pt x="1796" y="1509"/>
                          </a:lnTo>
                          <a:lnTo>
                            <a:pt x="1843" y="1509"/>
                          </a:lnTo>
                          <a:lnTo>
                            <a:pt x="1871" y="1511"/>
                          </a:lnTo>
                          <a:lnTo>
                            <a:pt x="1902" y="1511"/>
                          </a:lnTo>
                          <a:lnTo>
                            <a:pt x="1926" y="1529"/>
                          </a:lnTo>
                          <a:lnTo>
                            <a:pt x="1966" y="1545"/>
                          </a:lnTo>
                          <a:lnTo>
                            <a:pt x="1999" y="1551"/>
                          </a:lnTo>
                          <a:lnTo>
                            <a:pt x="1999" y="1523"/>
                          </a:lnTo>
                          <a:lnTo>
                            <a:pt x="2023" y="1511"/>
                          </a:lnTo>
                          <a:lnTo>
                            <a:pt x="2012" y="1491"/>
                          </a:lnTo>
                          <a:lnTo>
                            <a:pt x="1992" y="1473"/>
                          </a:lnTo>
                          <a:lnTo>
                            <a:pt x="1996" y="1455"/>
                          </a:lnTo>
                          <a:lnTo>
                            <a:pt x="2007" y="1439"/>
                          </a:lnTo>
                          <a:lnTo>
                            <a:pt x="2034" y="1407"/>
                          </a:lnTo>
                          <a:lnTo>
                            <a:pt x="2049" y="1427"/>
                          </a:lnTo>
                          <a:lnTo>
                            <a:pt x="2036" y="1455"/>
                          </a:lnTo>
                          <a:lnTo>
                            <a:pt x="2058" y="1467"/>
                          </a:lnTo>
                          <a:lnTo>
                            <a:pt x="2082" y="1473"/>
                          </a:lnTo>
                          <a:lnTo>
                            <a:pt x="2104" y="1487"/>
                          </a:lnTo>
                          <a:lnTo>
                            <a:pt x="2137" y="1487"/>
                          </a:lnTo>
                          <a:lnTo>
                            <a:pt x="2165" y="1481"/>
                          </a:lnTo>
                          <a:lnTo>
                            <a:pt x="2174" y="1463"/>
                          </a:lnTo>
                          <a:lnTo>
                            <a:pt x="2174" y="1441"/>
                          </a:lnTo>
                          <a:lnTo>
                            <a:pt x="2190" y="1427"/>
                          </a:lnTo>
                          <a:lnTo>
                            <a:pt x="2220" y="1411"/>
                          </a:lnTo>
                          <a:lnTo>
                            <a:pt x="2234" y="1398"/>
                          </a:lnTo>
                          <a:lnTo>
                            <a:pt x="2227" y="1378"/>
                          </a:lnTo>
                          <a:lnTo>
                            <a:pt x="2238" y="1358"/>
                          </a:lnTo>
                          <a:lnTo>
                            <a:pt x="2271" y="1398"/>
                          </a:lnTo>
                          <a:lnTo>
                            <a:pt x="2288" y="1425"/>
                          </a:lnTo>
                          <a:lnTo>
                            <a:pt x="2295" y="1437"/>
                          </a:lnTo>
                          <a:lnTo>
                            <a:pt x="2310" y="1463"/>
                          </a:lnTo>
                          <a:lnTo>
                            <a:pt x="2324" y="1483"/>
                          </a:lnTo>
                          <a:lnTo>
                            <a:pt x="2321" y="1509"/>
                          </a:lnTo>
                          <a:lnTo>
                            <a:pt x="2319" y="1531"/>
                          </a:lnTo>
                          <a:lnTo>
                            <a:pt x="2335" y="1557"/>
                          </a:lnTo>
                          <a:lnTo>
                            <a:pt x="2363" y="1573"/>
                          </a:lnTo>
                          <a:lnTo>
                            <a:pt x="2392" y="1573"/>
                          </a:lnTo>
                          <a:lnTo>
                            <a:pt x="2425" y="1567"/>
                          </a:lnTo>
                          <a:lnTo>
                            <a:pt x="2477" y="1573"/>
                          </a:lnTo>
                          <a:lnTo>
                            <a:pt x="2537" y="1605"/>
                          </a:lnTo>
                          <a:lnTo>
                            <a:pt x="2567" y="1599"/>
                          </a:lnTo>
                          <a:lnTo>
                            <a:pt x="2591" y="1625"/>
                          </a:lnTo>
                          <a:lnTo>
                            <a:pt x="2613" y="1643"/>
                          </a:lnTo>
                          <a:lnTo>
                            <a:pt x="2662" y="1661"/>
                          </a:lnTo>
                          <a:lnTo>
                            <a:pt x="2692" y="1659"/>
                          </a:lnTo>
                          <a:lnTo>
                            <a:pt x="2730" y="1669"/>
                          </a:lnTo>
                          <a:lnTo>
                            <a:pt x="2769" y="1697"/>
                          </a:lnTo>
                          <a:lnTo>
                            <a:pt x="2822" y="1744"/>
                          </a:lnTo>
                          <a:lnTo>
                            <a:pt x="2866" y="1776"/>
                          </a:lnTo>
                          <a:lnTo>
                            <a:pt x="2890" y="1734"/>
                          </a:lnTo>
                          <a:lnTo>
                            <a:pt x="2901" y="1699"/>
                          </a:lnTo>
                          <a:lnTo>
                            <a:pt x="2923" y="1653"/>
                          </a:lnTo>
                          <a:lnTo>
                            <a:pt x="2934" y="1587"/>
                          </a:lnTo>
                          <a:lnTo>
                            <a:pt x="2941" y="1515"/>
                          </a:lnTo>
                          <a:lnTo>
                            <a:pt x="2930" y="1503"/>
                          </a:lnTo>
                          <a:lnTo>
                            <a:pt x="2938" y="1419"/>
                          </a:lnTo>
                          <a:lnTo>
                            <a:pt x="2936" y="1366"/>
                          </a:lnTo>
                          <a:lnTo>
                            <a:pt x="2923" y="1332"/>
                          </a:lnTo>
                          <a:lnTo>
                            <a:pt x="2923" y="1282"/>
                          </a:lnTo>
                          <a:lnTo>
                            <a:pt x="2899" y="1260"/>
                          </a:lnTo>
                          <a:lnTo>
                            <a:pt x="2886" y="1238"/>
                          </a:lnTo>
                          <a:lnTo>
                            <a:pt x="2870" y="1204"/>
                          </a:lnTo>
                          <a:lnTo>
                            <a:pt x="2870" y="1180"/>
                          </a:lnTo>
                          <a:lnTo>
                            <a:pt x="2853" y="1158"/>
                          </a:lnTo>
                          <a:lnTo>
                            <a:pt x="2820" y="1158"/>
                          </a:lnTo>
                          <a:lnTo>
                            <a:pt x="2794" y="1158"/>
                          </a:lnTo>
                          <a:lnTo>
                            <a:pt x="2780" y="1182"/>
                          </a:lnTo>
                          <a:lnTo>
                            <a:pt x="2758" y="1186"/>
                          </a:lnTo>
                          <a:lnTo>
                            <a:pt x="2728" y="1186"/>
                          </a:lnTo>
                          <a:lnTo>
                            <a:pt x="2728" y="1224"/>
                          </a:lnTo>
                          <a:lnTo>
                            <a:pt x="2739" y="1248"/>
                          </a:lnTo>
                          <a:lnTo>
                            <a:pt x="2732" y="1270"/>
                          </a:lnTo>
                          <a:lnTo>
                            <a:pt x="2725" y="1296"/>
                          </a:lnTo>
                          <a:lnTo>
                            <a:pt x="2699" y="1304"/>
                          </a:lnTo>
                          <a:lnTo>
                            <a:pt x="2677" y="1302"/>
                          </a:lnTo>
                          <a:lnTo>
                            <a:pt x="2660" y="1294"/>
                          </a:lnTo>
                          <a:lnTo>
                            <a:pt x="2644" y="1288"/>
                          </a:lnTo>
                          <a:lnTo>
                            <a:pt x="2629" y="1288"/>
                          </a:lnTo>
                          <a:lnTo>
                            <a:pt x="2607" y="1284"/>
                          </a:lnTo>
                          <a:lnTo>
                            <a:pt x="2583" y="1282"/>
                          </a:lnTo>
                          <a:lnTo>
                            <a:pt x="2561" y="1280"/>
                          </a:lnTo>
                          <a:lnTo>
                            <a:pt x="2545" y="1254"/>
                          </a:lnTo>
                          <a:lnTo>
                            <a:pt x="2574" y="1236"/>
                          </a:lnTo>
                          <a:lnTo>
                            <a:pt x="2591" y="1234"/>
                          </a:lnTo>
                          <a:lnTo>
                            <a:pt x="2602" y="1240"/>
                          </a:lnTo>
                          <a:lnTo>
                            <a:pt x="2622" y="1238"/>
                          </a:lnTo>
                          <a:lnTo>
                            <a:pt x="2662" y="1220"/>
                          </a:lnTo>
                          <a:lnTo>
                            <a:pt x="2679" y="1190"/>
                          </a:lnTo>
                          <a:lnTo>
                            <a:pt x="2706" y="1158"/>
                          </a:lnTo>
                          <a:lnTo>
                            <a:pt x="2728" y="1128"/>
                          </a:lnTo>
                          <a:lnTo>
                            <a:pt x="2743" y="1106"/>
                          </a:lnTo>
                          <a:lnTo>
                            <a:pt x="2767" y="1085"/>
                          </a:lnTo>
                          <a:lnTo>
                            <a:pt x="2769" y="1057"/>
                          </a:lnTo>
                          <a:lnTo>
                            <a:pt x="2789" y="999"/>
                          </a:lnTo>
                          <a:lnTo>
                            <a:pt x="2699" y="885"/>
                          </a:lnTo>
                          <a:lnTo>
                            <a:pt x="2613" y="781"/>
                          </a:lnTo>
                          <a:lnTo>
                            <a:pt x="2528" y="694"/>
                          </a:lnTo>
                          <a:lnTo>
                            <a:pt x="2440" y="616"/>
                          </a:lnTo>
                          <a:lnTo>
                            <a:pt x="2374" y="558"/>
                          </a:lnTo>
                          <a:lnTo>
                            <a:pt x="2319" y="512"/>
                          </a:lnTo>
                          <a:lnTo>
                            <a:pt x="2244" y="458"/>
                          </a:lnTo>
                          <a:lnTo>
                            <a:pt x="2170" y="407"/>
                          </a:lnTo>
                          <a:lnTo>
                            <a:pt x="2073" y="343"/>
                          </a:lnTo>
                          <a:lnTo>
                            <a:pt x="1992" y="295"/>
                          </a:lnTo>
                          <a:lnTo>
                            <a:pt x="1913" y="257"/>
                          </a:lnTo>
                          <a:lnTo>
                            <a:pt x="1829" y="221"/>
                          </a:lnTo>
                          <a:lnTo>
                            <a:pt x="1731" y="179"/>
                          </a:lnTo>
                          <a:lnTo>
                            <a:pt x="1590" y="128"/>
                          </a:lnTo>
                          <a:lnTo>
                            <a:pt x="1441" y="82"/>
                          </a:lnTo>
                          <a:lnTo>
                            <a:pt x="1311" y="52"/>
                          </a:lnTo>
                          <a:lnTo>
                            <a:pt x="1217" y="36"/>
                          </a:lnTo>
                          <a:lnTo>
                            <a:pt x="1083" y="16"/>
                          </a:lnTo>
                          <a:lnTo>
                            <a:pt x="920" y="2"/>
                          </a:lnTo>
                          <a:lnTo>
                            <a:pt x="707" y="0"/>
                          </a:lnTo>
                          <a:lnTo>
                            <a:pt x="540" y="10"/>
                          </a:lnTo>
                          <a:lnTo>
                            <a:pt x="525" y="36"/>
                          </a:lnTo>
                          <a:lnTo>
                            <a:pt x="492" y="44"/>
                          </a:lnTo>
                          <a:lnTo>
                            <a:pt x="470" y="52"/>
                          </a:lnTo>
                          <a:lnTo>
                            <a:pt x="426" y="52"/>
                          </a:lnTo>
                          <a:lnTo>
                            <a:pt x="382" y="68"/>
                          </a:lnTo>
                          <a:lnTo>
                            <a:pt x="327" y="74"/>
                          </a:lnTo>
                          <a:lnTo>
                            <a:pt x="290" y="112"/>
                          </a:lnTo>
                          <a:lnTo>
                            <a:pt x="283" y="141"/>
                          </a:lnTo>
                          <a:lnTo>
                            <a:pt x="253" y="179"/>
                          </a:lnTo>
                          <a:lnTo>
                            <a:pt x="215" y="177"/>
                          </a:lnTo>
                          <a:lnTo>
                            <a:pt x="180" y="209"/>
                          </a:lnTo>
                          <a:lnTo>
                            <a:pt x="180" y="165"/>
                          </a:lnTo>
                          <a:lnTo>
                            <a:pt x="211" y="96"/>
                          </a:lnTo>
                          <a:lnTo>
                            <a:pt x="215" y="64"/>
                          </a:lnTo>
                          <a:lnTo>
                            <a:pt x="136" y="84"/>
                          </a:lnTo>
                          <a:lnTo>
                            <a:pt x="75" y="100"/>
                          </a:lnTo>
                          <a:lnTo>
                            <a:pt x="79" y="126"/>
                          </a:lnTo>
                          <a:lnTo>
                            <a:pt x="127" y="157"/>
                          </a:lnTo>
                          <a:lnTo>
                            <a:pt x="121" y="179"/>
                          </a:lnTo>
                          <a:lnTo>
                            <a:pt x="112" y="211"/>
                          </a:lnTo>
                          <a:lnTo>
                            <a:pt x="86" y="239"/>
                          </a:lnTo>
                          <a:lnTo>
                            <a:pt x="48" y="269"/>
                          </a:lnTo>
                          <a:lnTo>
                            <a:pt x="44" y="313"/>
                          </a:lnTo>
                          <a:lnTo>
                            <a:pt x="26" y="355"/>
                          </a:lnTo>
                          <a:lnTo>
                            <a:pt x="31" y="387"/>
                          </a:lnTo>
                          <a:lnTo>
                            <a:pt x="79" y="383"/>
                          </a:lnTo>
                          <a:lnTo>
                            <a:pt x="75" y="435"/>
                          </a:lnTo>
                          <a:lnTo>
                            <a:pt x="35" y="455"/>
                          </a:lnTo>
                          <a:lnTo>
                            <a:pt x="0" y="486"/>
                          </a:lnTo>
                          <a:lnTo>
                            <a:pt x="42" y="522"/>
                          </a:lnTo>
                          <a:lnTo>
                            <a:pt x="88" y="482"/>
                          </a:lnTo>
                          <a:lnTo>
                            <a:pt x="112" y="478"/>
                          </a:lnTo>
                          <a:lnTo>
                            <a:pt x="154" y="470"/>
                          </a:lnTo>
                          <a:lnTo>
                            <a:pt x="187" y="456"/>
                          </a:lnTo>
                          <a:lnTo>
                            <a:pt x="215" y="455"/>
                          </a:lnTo>
                          <a:lnTo>
                            <a:pt x="253" y="425"/>
                          </a:lnTo>
                          <a:lnTo>
                            <a:pt x="286" y="381"/>
                          </a:lnTo>
                          <a:lnTo>
                            <a:pt x="319" y="373"/>
                          </a:lnTo>
                          <a:lnTo>
                            <a:pt x="349" y="359"/>
                          </a:lnTo>
                          <a:lnTo>
                            <a:pt x="393" y="351"/>
                          </a:lnTo>
                          <a:lnTo>
                            <a:pt x="409" y="359"/>
                          </a:lnTo>
                          <a:lnTo>
                            <a:pt x="437" y="355"/>
                          </a:lnTo>
                          <a:lnTo>
                            <a:pt x="459" y="347"/>
                          </a:lnTo>
                          <a:lnTo>
                            <a:pt x="512" y="345"/>
                          </a:lnTo>
                          <a:lnTo>
                            <a:pt x="529" y="353"/>
                          </a:lnTo>
                          <a:lnTo>
                            <a:pt x="584" y="357"/>
                          </a:lnTo>
                          <a:lnTo>
                            <a:pt x="622" y="347"/>
                          </a:lnTo>
                          <a:lnTo>
                            <a:pt x="652" y="319"/>
                          </a:lnTo>
                          <a:lnTo>
                            <a:pt x="701" y="325"/>
                          </a:lnTo>
                          <a:lnTo>
                            <a:pt x="742" y="319"/>
                          </a:lnTo>
                          <a:lnTo>
                            <a:pt x="767" y="319"/>
                          </a:lnTo>
                          <a:lnTo>
                            <a:pt x="762" y="355"/>
                          </a:lnTo>
                          <a:lnTo>
                            <a:pt x="778" y="367"/>
                          </a:lnTo>
                          <a:lnTo>
                            <a:pt x="804" y="381"/>
                          </a:lnTo>
                          <a:lnTo>
                            <a:pt x="832" y="363"/>
                          </a:lnTo>
                          <a:lnTo>
                            <a:pt x="865" y="375"/>
                          </a:lnTo>
                          <a:lnTo>
                            <a:pt x="898" y="391"/>
                          </a:lnTo>
                          <a:lnTo>
                            <a:pt x="938" y="399"/>
                          </a:lnTo>
                          <a:lnTo>
                            <a:pt x="1002" y="407"/>
                          </a:lnTo>
                          <a:lnTo>
                            <a:pt x="927" y="417"/>
                          </a:lnTo>
                          <a:lnTo>
                            <a:pt x="898" y="425"/>
                          </a:lnTo>
                          <a:lnTo>
                            <a:pt x="885" y="439"/>
                          </a:lnTo>
                          <a:lnTo>
                            <a:pt x="909" y="484"/>
                          </a:lnTo>
                          <a:lnTo>
                            <a:pt x="931" y="508"/>
                          </a:lnTo>
                          <a:lnTo>
                            <a:pt x="982" y="502"/>
                          </a:lnTo>
                          <a:lnTo>
                            <a:pt x="1019" y="512"/>
                          </a:lnTo>
                          <a:lnTo>
                            <a:pt x="1063" y="530"/>
                          </a:lnTo>
                          <a:lnTo>
                            <a:pt x="1111" y="532"/>
                          </a:lnTo>
                          <a:lnTo>
                            <a:pt x="1140" y="536"/>
                          </a:lnTo>
                          <a:lnTo>
                            <a:pt x="1208" y="498"/>
                          </a:lnTo>
                          <a:lnTo>
                            <a:pt x="1223" y="500"/>
                          </a:lnTo>
                          <a:lnTo>
                            <a:pt x="1188" y="532"/>
                          </a:lnTo>
                          <a:lnTo>
                            <a:pt x="1228" y="574"/>
                          </a:lnTo>
                          <a:lnTo>
                            <a:pt x="1302" y="558"/>
                          </a:lnTo>
                          <a:lnTo>
                            <a:pt x="1316" y="550"/>
                          </a:lnTo>
                          <a:lnTo>
                            <a:pt x="1316" y="520"/>
                          </a:lnTo>
                          <a:lnTo>
                            <a:pt x="1344" y="532"/>
                          </a:lnTo>
                          <a:lnTo>
                            <a:pt x="1395" y="566"/>
                          </a:lnTo>
                          <a:lnTo>
                            <a:pt x="1344" y="560"/>
                          </a:lnTo>
                          <a:lnTo>
                            <a:pt x="1331" y="570"/>
                          </a:lnTo>
                          <a:lnTo>
                            <a:pt x="1311" y="576"/>
                          </a:lnTo>
                          <a:lnTo>
                            <a:pt x="1285" y="584"/>
                          </a:lnTo>
                          <a:lnTo>
                            <a:pt x="1256" y="586"/>
                          </a:lnTo>
                          <a:lnTo>
                            <a:pt x="1223" y="608"/>
                          </a:lnTo>
                          <a:lnTo>
                            <a:pt x="1256" y="622"/>
                          </a:lnTo>
                          <a:lnTo>
                            <a:pt x="1351" y="620"/>
                          </a:lnTo>
                          <a:lnTo>
                            <a:pt x="1342" y="652"/>
                          </a:lnTo>
                          <a:lnTo>
                            <a:pt x="1331" y="692"/>
                          </a:lnTo>
                          <a:lnTo>
                            <a:pt x="1359" y="696"/>
                          </a:lnTo>
                          <a:lnTo>
                            <a:pt x="1381" y="712"/>
                          </a:lnTo>
                          <a:lnTo>
                            <a:pt x="1392" y="756"/>
                          </a:lnTo>
                          <a:lnTo>
                            <a:pt x="1410" y="775"/>
                          </a:lnTo>
                          <a:lnTo>
                            <a:pt x="1408" y="797"/>
                          </a:lnTo>
                          <a:lnTo>
                            <a:pt x="1408" y="827"/>
                          </a:lnTo>
                          <a:lnTo>
                            <a:pt x="1498" y="899"/>
                          </a:lnTo>
                          <a:lnTo>
                            <a:pt x="1491" y="927"/>
                          </a:lnTo>
                          <a:lnTo>
                            <a:pt x="1478" y="939"/>
                          </a:lnTo>
                          <a:lnTo>
                            <a:pt x="1460" y="931"/>
                          </a:lnTo>
                          <a:lnTo>
                            <a:pt x="1441" y="925"/>
                          </a:lnTo>
                          <a:lnTo>
                            <a:pt x="1423" y="927"/>
                          </a:lnTo>
                          <a:lnTo>
                            <a:pt x="1414" y="927"/>
                          </a:lnTo>
                          <a:lnTo>
                            <a:pt x="1447" y="893"/>
                          </a:lnTo>
                          <a:lnTo>
                            <a:pt x="1441" y="871"/>
                          </a:lnTo>
                          <a:lnTo>
                            <a:pt x="1410" y="863"/>
                          </a:lnTo>
                          <a:lnTo>
                            <a:pt x="1395" y="865"/>
                          </a:lnTo>
                          <a:lnTo>
                            <a:pt x="1377" y="871"/>
                          </a:lnTo>
                          <a:lnTo>
                            <a:pt x="1346" y="885"/>
                          </a:lnTo>
                          <a:lnTo>
                            <a:pt x="1331" y="899"/>
                          </a:lnTo>
                          <a:lnTo>
                            <a:pt x="1294" y="903"/>
                          </a:lnTo>
                          <a:lnTo>
                            <a:pt x="1265" y="903"/>
                          </a:lnTo>
                          <a:lnTo>
                            <a:pt x="1269" y="931"/>
                          </a:lnTo>
                          <a:lnTo>
                            <a:pt x="1269" y="967"/>
                          </a:lnTo>
                          <a:lnTo>
                            <a:pt x="1265" y="1001"/>
                          </a:lnTo>
                          <a:lnTo>
                            <a:pt x="1272" y="1031"/>
                          </a:lnTo>
                          <a:lnTo>
                            <a:pt x="1285" y="1057"/>
                          </a:lnTo>
                          <a:lnTo>
                            <a:pt x="1280" y="1081"/>
                          </a:lnTo>
                          <a:lnTo>
                            <a:pt x="1296" y="1100"/>
                          </a:lnTo>
                          <a:lnTo>
                            <a:pt x="1318" y="1116"/>
                          </a:lnTo>
                          <a:lnTo>
                            <a:pt x="1316" y="1136"/>
                          </a:lnTo>
                          <a:lnTo>
                            <a:pt x="1342" y="1148"/>
                          </a:lnTo>
                          <a:lnTo>
                            <a:pt x="1327" y="1182"/>
                          </a:lnTo>
                          <a:lnTo>
                            <a:pt x="1331" y="1220"/>
                          </a:lnTo>
                          <a:lnTo>
                            <a:pt x="1348" y="1248"/>
                          </a:lnTo>
                          <a:lnTo>
                            <a:pt x="1386" y="1294"/>
                          </a:lnTo>
                          <a:lnTo>
                            <a:pt x="1401" y="1294"/>
                          </a:lnTo>
                          <a:lnTo>
                            <a:pt x="1423" y="1302"/>
                          </a:lnTo>
                          <a:lnTo>
                            <a:pt x="1456" y="1268"/>
                          </a:lnTo>
                          <a:lnTo>
                            <a:pt x="1478" y="1252"/>
                          </a:lnTo>
                          <a:lnTo>
                            <a:pt x="1507" y="1276"/>
                          </a:lnTo>
                          <a:lnTo>
                            <a:pt x="1529" y="1282"/>
                          </a:lnTo>
                          <a:lnTo>
                            <a:pt x="1559" y="1274"/>
                          </a:lnTo>
                          <a:lnTo>
                            <a:pt x="1562" y="1246"/>
                          </a:lnTo>
                          <a:lnTo>
                            <a:pt x="1531" y="1214"/>
                          </a:lnTo>
                          <a:lnTo>
                            <a:pt x="1507" y="1192"/>
                          </a:lnTo>
                          <a:lnTo>
                            <a:pt x="1500" y="1170"/>
                          </a:lnTo>
                          <a:lnTo>
                            <a:pt x="1471" y="1148"/>
                          </a:lnTo>
                          <a:lnTo>
                            <a:pt x="1447" y="1144"/>
                          </a:lnTo>
                          <a:lnTo>
                            <a:pt x="1439" y="1108"/>
                          </a:lnTo>
                          <a:lnTo>
                            <a:pt x="1423" y="1087"/>
                          </a:lnTo>
                          <a:lnTo>
                            <a:pt x="1408" y="1071"/>
                          </a:lnTo>
                          <a:lnTo>
                            <a:pt x="1401" y="1029"/>
                          </a:lnTo>
                          <a:lnTo>
                            <a:pt x="1410" y="1023"/>
                          </a:lnTo>
                          <a:lnTo>
                            <a:pt x="1439" y="1049"/>
                          </a:lnTo>
                          <a:lnTo>
                            <a:pt x="1441" y="1071"/>
                          </a:lnTo>
                          <a:lnTo>
                            <a:pt x="1460" y="1094"/>
                          </a:lnTo>
                          <a:lnTo>
                            <a:pt x="1482" y="1114"/>
                          </a:lnTo>
                          <a:lnTo>
                            <a:pt x="1498" y="1128"/>
                          </a:lnTo>
                          <a:lnTo>
                            <a:pt x="1515" y="1108"/>
                          </a:lnTo>
                          <a:lnTo>
                            <a:pt x="1529" y="1100"/>
                          </a:lnTo>
                          <a:lnTo>
                            <a:pt x="1546" y="1094"/>
                          </a:lnTo>
                          <a:lnTo>
                            <a:pt x="1553" y="1077"/>
                          </a:lnTo>
                          <a:lnTo>
                            <a:pt x="1575" y="1071"/>
                          </a:lnTo>
                          <a:lnTo>
                            <a:pt x="1559" y="1094"/>
                          </a:lnTo>
                          <a:lnTo>
                            <a:pt x="1568" y="1116"/>
                          </a:lnTo>
                          <a:lnTo>
                            <a:pt x="1592" y="1128"/>
                          </a:lnTo>
                          <a:lnTo>
                            <a:pt x="1590" y="1148"/>
                          </a:lnTo>
                          <a:lnTo>
                            <a:pt x="1568" y="1170"/>
                          </a:lnTo>
                          <a:lnTo>
                            <a:pt x="1577" y="1190"/>
                          </a:lnTo>
                          <a:lnTo>
                            <a:pt x="1605" y="1204"/>
                          </a:lnTo>
                          <a:lnTo>
                            <a:pt x="1623" y="1224"/>
                          </a:lnTo>
                          <a:lnTo>
                            <a:pt x="1605" y="1248"/>
                          </a:lnTo>
                          <a:lnTo>
                            <a:pt x="1590" y="1274"/>
                          </a:lnTo>
                          <a:lnTo>
                            <a:pt x="1592" y="1290"/>
                          </a:lnTo>
                          <a:lnTo>
                            <a:pt x="1581" y="1310"/>
                          </a:lnTo>
                          <a:lnTo>
                            <a:pt x="1568" y="1332"/>
                          </a:lnTo>
                          <a:lnTo>
                            <a:pt x="1553" y="1346"/>
                          </a:lnTo>
                          <a:lnTo>
                            <a:pt x="1537" y="1332"/>
                          </a:lnTo>
                          <a:lnTo>
                            <a:pt x="1509" y="1332"/>
                          </a:lnTo>
                          <a:lnTo>
                            <a:pt x="1493" y="1314"/>
                          </a:lnTo>
                          <a:lnTo>
                            <a:pt x="1487" y="1294"/>
                          </a:lnTo>
                          <a:lnTo>
                            <a:pt x="1467" y="1288"/>
                          </a:lnTo>
                          <a:lnTo>
                            <a:pt x="1460" y="1302"/>
                          </a:lnTo>
                          <a:lnTo>
                            <a:pt x="1471" y="1314"/>
                          </a:lnTo>
                          <a:lnTo>
                            <a:pt x="1476" y="1336"/>
                          </a:lnTo>
                          <a:lnTo>
                            <a:pt x="1476" y="1352"/>
                          </a:lnTo>
                          <a:lnTo>
                            <a:pt x="1493" y="1350"/>
                          </a:lnTo>
                          <a:lnTo>
                            <a:pt x="1509" y="1358"/>
                          </a:lnTo>
                          <a:lnTo>
                            <a:pt x="1509" y="1380"/>
                          </a:lnTo>
                          <a:lnTo>
                            <a:pt x="1491" y="1405"/>
                          </a:lnTo>
                          <a:lnTo>
                            <a:pt x="1498" y="1439"/>
                          </a:lnTo>
                          <a:lnTo>
                            <a:pt x="1487" y="1481"/>
                          </a:lnTo>
                          <a:lnTo>
                            <a:pt x="1493" y="1523"/>
                          </a:lnTo>
                          <a:lnTo>
                            <a:pt x="1487" y="1545"/>
                          </a:lnTo>
                          <a:lnTo>
                            <a:pt x="1460" y="1567"/>
                          </a:lnTo>
                          <a:lnTo>
                            <a:pt x="1460" y="1587"/>
                          </a:lnTo>
                          <a:lnTo>
                            <a:pt x="1476" y="1613"/>
                          </a:lnTo>
                          <a:lnTo>
                            <a:pt x="1500" y="1619"/>
                          </a:lnTo>
                          <a:lnTo>
                            <a:pt x="1531" y="1635"/>
                          </a:lnTo>
                          <a:lnTo>
                            <a:pt x="1544" y="1661"/>
                          </a:lnTo>
                          <a:lnTo>
                            <a:pt x="1531" y="1671"/>
                          </a:lnTo>
                          <a:lnTo>
                            <a:pt x="1498" y="1703"/>
                          </a:lnTo>
                          <a:lnTo>
                            <a:pt x="1463" y="1719"/>
                          </a:lnTo>
                          <a:lnTo>
                            <a:pt x="1430" y="1760"/>
                          </a:lnTo>
                          <a:close/>
                        </a:path>
                      </a:pathLst>
                    </a:custGeom>
                    <a:gradFill rotWithShape="0">
                      <a:gsLst>
                        <a:gs pos="0">
                          <a:srgbClr val="993300"/>
                        </a:gs>
                        <a:gs pos="100000">
                          <a:srgbClr val="000000"/>
                        </a:gs>
                      </a:gsLst>
                      <a:lin ang="0" scaled="1"/>
                    </a:gradFill>
                    <a:ln w="3175" cmpd="sng">
                      <a:noFill/>
                      <a:prstDash val="solid"/>
                      <a:round/>
                      <a:headEnd/>
                      <a:tailEnd/>
                    </a:ln>
                  </p:spPr>
                  <p:txBody>
                    <a:bodyPr/>
                    <a:lstStyle/>
                    <a:p>
                      <a:endParaRPr lang="es-MX"/>
                    </a:p>
                  </p:txBody>
                </p:sp>
                <p:sp>
                  <p:nvSpPr>
                    <p:cNvPr id="47169" name="Freeform 39"/>
                    <p:cNvSpPr>
                      <a:spLocks/>
                    </p:cNvSpPr>
                    <p:nvPr/>
                  </p:nvSpPr>
                  <p:spPr bwMode="auto">
                    <a:xfrm>
                      <a:off x="5317" y="7676"/>
                      <a:ext cx="23" cy="29"/>
                    </a:xfrm>
                    <a:custGeom>
                      <a:avLst/>
                      <a:gdLst>
                        <a:gd name="T0" fmla="*/ 0 w 68"/>
                        <a:gd name="T1" fmla="*/ 0 h 82"/>
                        <a:gd name="T2" fmla="*/ 0 w 68"/>
                        <a:gd name="T3" fmla="*/ 0 h 82"/>
                        <a:gd name="T4" fmla="*/ 0 w 68"/>
                        <a:gd name="T5" fmla="*/ 1 h 82"/>
                        <a:gd name="T6" fmla="*/ 0 w 68"/>
                        <a:gd name="T7" fmla="*/ 1 h 82"/>
                        <a:gd name="T8" fmla="*/ 1 w 68"/>
                        <a:gd name="T9" fmla="*/ 1 h 82"/>
                        <a:gd name="T10" fmla="*/ 1 w 68"/>
                        <a:gd name="T11" fmla="*/ 1 h 82"/>
                        <a:gd name="T12" fmla="*/ 1 w 68"/>
                        <a:gd name="T13" fmla="*/ 0 h 82"/>
                        <a:gd name="T14" fmla="*/ 0 w 68"/>
                        <a:gd name="T15" fmla="*/ 0 h 82"/>
                        <a:gd name="T16" fmla="*/ 0 60000 65536"/>
                        <a:gd name="T17" fmla="*/ 0 60000 65536"/>
                        <a:gd name="T18" fmla="*/ 0 60000 65536"/>
                        <a:gd name="T19" fmla="*/ 0 60000 65536"/>
                        <a:gd name="T20" fmla="*/ 0 60000 65536"/>
                        <a:gd name="T21" fmla="*/ 0 60000 65536"/>
                        <a:gd name="T22" fmla="*/ 0 60000 65536"/>
                        <a:gd name="T23" fmla="*/ 0 60000 65536"/>
                        <a:gd name="T24" fmla="*/ 0 w 68"/>
                        <a:gd name="T25" fmla="*/ 0 h 82"/>
                        <a:gd name="T26" fmla="*/ 68 w 68"/>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 h="82">
                          <a:moveTo>
                            <a:pt x="7" y="0"/>
                          </a:moveTo>
                          <a:lnTo>
                            <a:pt x="0" y="32"/>
                          </a:lnTo>
                          <a:lnTo>
                            <a:pt x="7" y="68"/>
                          </a:lnTo>
                          <a:lnTo>
                            <a:pt x="27" y="68"/>
                          </a:lnTo>
                          <a:lnTo>
                            <a:pt x="68" y="82"/>
                          </a:lnTo>
                          <a:lnTo>
                            <a:pt x="53" y="48"/>
                          </a:lnTo>
                          <a:lnTo>
                            <a:pt x="59" y="34"/>
                          </a:lnTo>
                          <a:lnTo>
                            <a:pt x="7" y="0"/>
                          </a:lnTo>
                          <a:close/>
                        </a:path>
                      </a:pathLst>
                    </a:custGeom>
                    <a:solidFill>
                      <a:srgbClr val="008000"/>
                    </a:solidFill>
                    <a:ln w="3175" cmpd="sng">
                      <a:noFill/>
                      <a:prstDash val="solid"/>
                      <a:round/>
                      <a:headEnd/>
                      <a:tailEnd/>
                    </a:ln>
                  </p:spPr>
                  <p:txBody>
                    <a:bodyPr/>
                    <a:lstStyle/>
                    <a:p>
                      <a:endParaRPr lang="es-MX"/>
                    </a:p>
                  </p:txBody>
                </p:sp>
                <p:sp>
                  <p:nvSpPr>
                    <p:cNvPr id="47170" name="Freeform 40"/>
                    <p:cNvSpPr>
                      <a:spLocks/>
                    </p:cNvSpPr>
                    <p:nvPr/>
                  </p:nvSpPr>
                  <p:spPr bwMode="auto">
                    <a:xfrm>
                      <a:off x="5319" y="7643"/>
                      <a:ext cx="60" cy="70"/>
                    </a:xfrm>
                    <a:custGeom>
                      <a:avLst/>
                      <a:gdLst>
                        <a:gd name="T0" fmla="*/ 0 w 177"/>
                        <a:gd name="T1" fmla="*/ 0 h 197"/>
                        <a:gd name="T2" fmla="*/ 1 w 177"/>
                        <a:gd name="T3" fmla="*/ 0 h 197"/>
                        <a:gd name="T4" fmla="*/ 1 w 177"/>
                        <a:gd name="T5" fmla="*/ 0 h 197"/>
                        <a:gd name="T6" fmla="*/ 1 w 177"/>
                        <a:gd name="T7" fmla="*/ 1 h 197"/>
                        <a:gd name="T8" fmla="*/ 1 w 177"/>
                        <a:gd name="T9" fmla="*/ 1 h 197"/>
                        <a:gd name="T10" fmla="*/ 2 w 177"/>
                        <a:gd name="T11" fmla="*/ 1 h 197"/>
                        <a:gd name="T12" fmla="*/ 2 w 177"/>
                        <a:gd name="T13" fmla="*/ 1 h 197"/>
                        <a:gd name="T14" fmla="*/ 2 w 177"/>
                        <a:gd name="T15" fmla="*/ 2 h 197"/>
                        <a:gd name="T16" fmla="*/ 2 w 177"/>
                        <a:gd name="T17" fmla="*/ 2 h 197"/>
                        <a:gd name="T18" fmla="*/ 2 w 177"/>
                        <a:gd name="T19" fmla="*/ 2 h 197"/>
                        <a:gd name="T20" fmla="*/ 2 w 177"/>
                        <a:gd name="T21" fmla="*/ 3 h 197"/>
                        <a:gd name="T22" fmla="*/ 2 w 177"/>
                        <a:gd name="T23" fmla="*/ 3 h 197"/>
                        <a:gd name="T24" fmla="*/ 1 w 177"/>
                        <a:gd name="T25" fmla="*/ 3 h 197"/>
                        <a:gd name="T26" fmla="*/ 1 w 177"/>
                        <a:gd name="T27" fmla="*/ 3 h 197"/>
                        <a:gd name="T28" fmla="*/ 1 w 177"/>
                        <a:gd name="T29" fmla="*/ 2 h 197"/>
                        <a:gd name="T30" fmla="*/ 1 w 177"/>
                        <a:gd name="T31" fmla="*/ 2 h 197"/>
                        <a:gd name="T32" fmla="*/ 1 w 177"/>
                        <a:gd name="T33" fmla="*/ 2 h 197"/>
                        <a:gd name="T34" fmla="*/ 1 w 177"/>
                        <a:gd name="T35" fmla="*/ 1 h 197"/>
                        <a:gd name="T36" fmla="*/ 0 w 177"/>
                        <a:gd name="T37" fmla="*/ 1 h 197"/>
                        <a:gd name="T38" fmla="*/ 0 w 177"/>
                        <a:gd name="T39" fmla="*/ 1 h 197"/>
                        <a:gd name="T40" fmla="*/ 0 w 177"/>
                        <a:gd name="T41" fmla="*/ 1 h 197"/>
                        <a:gd name="T42" fmla="*/ 0 w 177"/>
                        <a:gd name="T43" fmla="*/ 1 h 197"/>
                        <a:gd name="T44" fmla="*/ 0 w 177"/>
                        <a:gd name="T45" fmla="*/ 0 h 19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7"/>
                        <a:gd name="T70" fmla="*/ 0 h 197"/>
                        <a:gd name="T71" fmla="*/ 177 w 177"/>
                        <a:gd name="T72" fmla="*/ 197 h 19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7" h="197">
                          <a:moveTo>
                            <a:pt x="8" y="0"/>
                          </a:moveTo>
                          <a:lnTo>
                            <a:pt x="63" y="28"/>
                          </a:lnTo>
                          <a:lnTo>
                            <a:pt x="83" y="28"/>
                          </a:lnTo>
                          <a:lnTo>
                            <a:pt x="85" y="55"/>
                          </a:lnTo>
                          <a:lnTo>
                            <a:pt x="105" y="75"/>
                          </a:lnTo>
                          <a:lnTo>
                            <a:pt x="123" y="93"/>
                          </a:lnTo>
                          <a:lnTo>
                            <a:pt x="147" y="89"/>
                          </a:lnTo>
                          <a:lnTo>
                            <a:pt x="173" y="111"/>
                          </a:lnTo>
                          <a:lnTo>
                            <a:pt x="166" y="133"/>
                          </a:lnTo>
                          <a:lnTo>
                            <a:pt x="177" y="147"/>
                          </a:lnTo>
                          <a:lnTo>
                            <a:pt x="147" y="173"/>
                          </a:lnTo>
                          <a:lnTo>
                            <a:pt x="123" y="195"/>
                          </a:lnTo>
                          <a:lnTo>
                            <a:pt x="105" y="197"/>
                          </a:lnTo>
                          <a:lnTo>
                            <a:pt x="101" y="181"/>
                          </a:lnTo>
                          <a:lnTo>
                            <a:pt x="107" y="161"/>
                          </a:lnTo>
                          <a:lnTo>
                            <a:pt x="101" y="141"/>
                          </a:lnTo>
                          <a:lnTo>
                            <a:pt x="98" y="103"/>
                          </a:lnTo>
                          <a:lnTo>
                            <a:pt x="70" y="85"/>
                          </a:lnTo>
                          <a:lnTo>
                            <a:pt x="39" y="83"/>
                          </a:lnTo>
                          <a:lnTo>
                            <a:pt x="37" y="69"/>
                          </a:lnTo>
                          <a:lnTo>
                            <a:pt x="24" y="55"/>
                          </a:lnTo>
                          <a:lnTo>
                            <a:pt x="0" y="41"/>
                          </a:lnTo>
                          <a:lnTo>
                            <a:pt x="8" y="0"/>
                          </a:lnTo>
                          <a:close/>
                        </a:path>
                      </a:pathLst>
                    </a:custGeom>
                    <a:solidFill>
                      <a:srgbClr val="993300"/>
                    </a:solidFill>
                    <a:ln w="3175" cmpd="sng">
                      <a:noFill/>
                      <a:prstDash val="solid"/>
                      <a:round/>
                      <a:headEnd/>
                      <a:tailEnd/>
                    </a:ln>
                  </p:spPr>
                  <p:txBody>
                    <a:bodyPr/>
                    <a:lstStyle/>
                    <a:p>
                      <a:endParaRPr lang="es-MX"/>
                    </a:p>
                  </p:txBody>
                </p:sp>
                <p:sp>
                  <p:nvSpPr>
                    <p:cNvPr id="47171" name="Freeform 41"/>
                    <p:cNvSpPr>
                      <a:spLocks/>
                    </p:cNvSpPr>
                    <p:nvPr/>
                  </p:nvSpPr>
                  <p:spPr bwMode="auto">
                    <a:xfrm>
                      <a:off x="5469" y="7729"/>
                      <a:ext cx="18" cy="20"/>
                    </a:xfrm>
                    <a:custGeom>
                      <a:avLst/>
                      <a:gdLst>
                        <a:gd name="T0" fmla="*/ 0 w 51"/>
                        <a:gd name="T1" fmla="*/ 0 h 56"/>
                        <a:gd name="T2" fmla="*/ 0 w 51"/>
                        <a:gd name="T3" fmla="*/ 1 h 56"/>
                        <a:gd name="T4" fmla="*/ 1 w 51"/>
                        <a:gd name="T5" fmla="*/ 1 h 56"/>
                        <a:gd name="T6" fmla="*/ 0 w 51"/>
                        <a:gd name="T7" fmla="*/ 0 h 56"/>
                        <a:gd name="T8" fmla="*/ 0 60000 65536"/>
                        <a:gd name="T9" fmla="*/ 0 60000 65536"/>
                        <a:gd name="T10" fmla="*/ 0 60000 65536"/>
                        <a:gd name="T11" fmla="*/ 0 60000 65536"/>
                        <a:gd name="T12" fmla="*/ 0 w 51"/>
                        <a:gd name="T13" fmla="*/ 0 h 56"/>
                        <a:gd name="T14" fmla="*/ 51 w 51"/>
                        <a:gd name="T15" fmla="*/ 56 h 56"/>
                      </a:gdLst>
                      <a:ahLst/>
                      <a:cxnLst>
                        <a:cxn ang="T8">
                          <a:pos x="T0" y="T1"/>
                        </a:cxn>
                        <a:cxn ang="T9">
                          <a:pos x="T2" y="T3"/>
                        </a:cxn>
                        <a:cxn ang="T10">
                          <a:pos x="T4" y="T5"/>
                        </a:cxn>
                        <a:cxn ang="T11">
                          <a:pos x="T6" y="T7"/>
                        </a:cxn>
                      </a:cxnLst>
                      <a:rect l="T12" t="T13" r="T14" b="T15"/>
                      <a:pathLst>
                        <a:path w="51" h="56">
                          <a:moveTo>
                            <a:pt x="0" y="0"/>
                          </a:moveTo>
                          <a:lnTo>
                            <a:pt x="9" y="50"/>
                          </a:lnTo>
                          <a:lnTo>
                            <a:pt x="51" y="56"/>
                          </a:lnTo>
                          <a:lnTo>
                            <a:pt x="0" y="0"/>
                          </a:lnTo>
                          <a:close/>
                        </a:path>
                      </a:pathLst>
                    </a:custGeom>
                    <a:solidFill>
                      <a:srgbClr val="008000"/>
                    </a:solidFill>
                    <a:ln w="3175" cmpd="sng">
                      <a:noFill/>
                      <a:prstDash val="solid"/>
                      <a:round/>
                      <a:headEnd/>
                      <a:tailEnd/>
                    </a:ln>
                  </p:spPr>
                  <p:txBody>
                    <a:bodyPr/>
                    <a:lstStyle/>
                    <a:p>
                      <a:endParaRPr lang="es-MX"/>
                    </a:p>
                  </p:txBody>
                </p:sp>
                <p:sp>
                  <p:nvSpPr>
                    <p:cNvPr id="47172" name="Freeform 42"/>
                    <p:cNvSpPr>
                      <a:spLocks/>
                    </p:cNvSpPr>
                    <p:nvPr/>
                  </p:nvSpPr>
                  <p:spPr bwMode="auto">
                    <a:xfrm>
                      <a:off x="5513" y="7732"/>
                      <a:ext cx="21" cy="17"/>
                    </a:xfrm>
                    <a:custGeom>
                      <a:avLst/>
                      <a:gdLst>
                        <a:gd name="T0" fmla="*/ 0 w 63"/>
                        <a:gd name="T1" fmla="*/ 1 h 46"/>
                        <a:gd name="T2" fmla="*/ 0 w 63"/>
                        <a:gd name="T3" fmla="*/ 0 h 46"/>
                        <a:gd name="T4" fmla="*/ 1 w 63"/>
                        <a:gd name="T5" fmla="*/ 0 h 46"/>
                        <a:gd name="T6" fmla="*/ 0 w 63"/>
                        <a:gd name="T7" fmla="*/ 1 h 46"/>
                        <a:gd name="T8" fmla="*/ 0 w 63"/>
                        <a:gd name="T9" fmla="*/ 1 h 46"/>
                        <a:gd name="T10" fmla="*/ 0 60000 65536"/>
                        <a:gd name="T11" fmla="*/ 0 60000 65536"/>
                        <a:gd name="T12" fmla="*/ 0 60000 65536"/>
                        <a:gd name="T13" fmla="*/ 0 60000 65536"/>
                        <a:gd name="T14" fmla="*/ 0 60000 65536"/>
                        <a:gd name="T15" fmla="*/ 0 w 63"/>
                        <a:gd name="T16" fmla="*/ 0 h 46"/>
                        <a:gd name="T17" fmla="*/ 63 w 63"/>
                        <a:gd name="T18" fmla="*/ 46 h 46"/>
                      </a:gdLst>
                      <a:ahLst/>
                      <a:cxnLst>
                        <a:cxn ang="T10">
                          <a:pos x="T0" y="T1"/>
                        </a:cxn>
                        <a:cxn ang="T11">
                          <a:pos x="T2" y="T3"/>
                        </a:cxn>
                        <a:cxn ang="T12">
                          <a:pos x="T4" y="T5"/>
                        </a:cxn>
                        <a:cxn ang="T13">
                          <a:pos x="T6" y="T7"/>
                        </a:cxn>
                        <a:cxn ang="T14">
                          <a:pos x="T8" y="T9"/>
                        </a:cxn>
                      </a:cxnLst>
                      <a:rect l="T15" t="T16" r="T17" b="T18"/>
                      <a:pathLst>
                        <a:path w="63" h="46">
                          <a:moveTo>
                            <a:pt x="0" y="38"/>
                          </a:moveTo>
                          <a:lnTo>
                            <a:pt x="33" y="0"/>
                          </a:lnTo>
                          <a:lnTo>
                            <a:pt x="63" y="10"/>
                          </a:lnTo>
                          <a:lnTo>
                            <a:pt x="39" y="46"/>
                          </a:lnTo>
                          <a:lnTo>
                            <a:pt x="0" y="38"/>
                          </a:lnTo>
                          <a:close/>
                        </a:path>
                      </a:pathLst>
                    </a:custGeom>
                    <a:solidFill>
                      <a:srgbClr val="008000"/>
                    </a:solidFill>
                    <a:ln w="3175" cmpd="sng">
                      <a:noFill/>
                      <a:prstDash val="solid"/>
                      <a:round/>
                      <a:headEnd/>
                      <a:tailEnd/>
                    </a:ln>
                  </p:spPr>
                  <p:txBody>
                    <a:bodyPr/>
                    <a:lstStyle/>
                    <a:p>
                      <a:endParaRPr lang="es-MX"/>
                    </a:p>
                  </p:txBody>
                </p:sp>
                <p:sp>
                  <p:nvSpPr>
                    <p:cNvPr id="47173" name="Freeform 43"/>
                    <p:cNvSpPr>
                      <a:spLocks/>
                    </p:cNvSpPr>
                    <p:nvPr/>
                  </p:nvSpPr>
                  <p:spPr bwMode="auto">
                    <a:xfrm>
                      <a:off x="5563" y="7703"/>
                      <a:ext cx="23" cy="21"/>
                    </a:xfrm>
                    <a:custGeom>
                      <a:avLst/>
                      <a:gdLst>
                        <a:gd name="T0" fmla="*/ 0 w 70"/>
                        <a:gd name="T1" fmla="*/ 1 h 60"/>
                        <a:gd name="T2" fmla="*/ 1 w 70"/>
                        <a:gd name="T3" fmla="*/ 1 h 60"/>
                        <a:gd name="T4" fmla="*/ 0 w 70"/>
                        <a:gd name="T5" fmla="*/ 0 h 60"/>
                        <a:gd name="T6" fmla="*/ 0 w 70"/>
                        <a:gd name="T7" fmla="*/ 1 h 60"/>
                        <a:gd name="T8" fmla="*/ 0 60000 65536"/>
                        <a:gd name="T9" fmla="*/ 0 60000 65536"/>
                        <a:gd name="T10" fmla="*/ 0 60000 65536"/>
                        <a:gd name="T11" fmla="*/ 0 60000 65536"/>
                        <a:gd name="T12" fmla="*/ 0 w 70"/>
                        <a:gd name="T13" fmla="*/ 0 h 60"/>
                        <a:gd name="T14" fmla="*/ 70 w 70"/>
                        <a:gd name="T15" fmla="*/ 60 h 60"/>
                      </a:gdLst>
                      <a:ahLst/>
                      <a:cxnLst>
                        <a:cxn ang="T8">
                          <a:pos x="T0" y="T1"/>
                        </a:cxn>
                        <a:cxn ang="T9">
                          <a:pos x="T2" y="T3"/>
                        </a:cxn>
                        <a:cxn ang="T10">
                          <a:pos x="T4" y="T5"/>
                        </a:cxn>
                        <a:cxn ang="T11">
                          <a:pos x="T6" y="T7"/>
                        </a:cxn>
                      </a:cxnLst>
                      <a:rect l="T12" t="T13" r="T14" b="T15"/>
                      <a:pathLst>
                        <a:path w="70" h="60">
                          <a:moveTo>
                            <a:pt x="0" y="40"/>
                          </a:moveTo>
                          <a:lnTo>
                            <a:pt x="70" y="60"/>
                          </a:lnTo>
                          <a:lnTo>
                            <a:pt x="33" y="0"/>
                          </a:lnTo>
                          <a:lnTo>
                            <a:pt x="0" y="40"/>
                          </a:lnTo>
                          <a:close/>
                        </a:path>
                      </a:pathLst>
                    </a:custGeom>
                    <a:solidFill>
                      <a:srgbClr val="008000"/>
                    </a:solidFill>
                    <a:ln w="3175" cmpd="sng">
                      <a:noFill/>
                      <a:prstDash val="solid"/>
                      <a:round/>
                      <a:headEnd/>
                      <a:tailEnd/>
                    </a:ln>
                  </p:spPr>
                  <p:txBody>
                    <a:bodyPr/>
                    <a:lstStyle/>
                    <a:p>
                      <a:endParaRPr lang="es-MX"/>
                    </a:p>
                  </p:txBody>
                </p:sp>
                <p:sp>
                  <p:nvSpPr>
                    <p:cNvPr id="47174" name="Freeform 44"/>
                    <p:cNvSpPr>
                      <a:spLocks/>
                    </p:cNvSpPr>
                    <p:nvPr/>
                  </p:nvSpPr>
                  <p:spPr bwMode="auto">
                    <a:xfrm>
                      <a:off x="5251" y="7391"/>
                      <a:ext cx="73" cy="32"/>
                    </a:xfrm>
                    <a:custGeom>
                      <a:avLst/>
                      <a:gdLst>
                        <a:gd name="T0" fmla="*/ 0 w 215"/>
                        <a:gd name="T1" fmla="*/ 1 h 90"/>
                        <a:gd name="T2" fmla="*/ 1 w 215"/>
                        <a:gd name="T3" fmla="*/ 1 h 90"/>
                        <a:gd name="T4" fmla="*/ 2 w 215"/>
                        <a:gd name="T5" fmla="*/ 1 h 90"/>
                        <a:gd name="T6" fmla="*/ 2 w 215"/>
                        <a:gd name="T7" fmla="*/ 1 h 90"/>
                        <a:gd name="T8" fmla="*/ 3 w 215"/>
                        <a:gd name="T9" fmla="*/ 1 h 90"/>
                        <a:gd name="T10" fmla="*/ 2 w 215"/>
                        <a:gd name="T11" fmla="*/ 1 h 90"/>
                        <a:gd name="T12" fmla="*/ 2 w 215"/>
                        <a:gd name="T13" fmla="*/ 1 h 90"/>
                        <a:gd name="T14" fmla="*/ 2 w 215"/>
                        <a:gd name="T15" fmla="*/ 0 h 90"/>
                        <a:gd name="T16" fmla="*/ 1 w 215"/>
                        <a:gd name="T17" fmla="*/ 0 h 90"/>
                        <a:gd name="T18" fmla="*/ 0 w 215"/>
                        <a:gd name="T19" fmla="*/ 1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5"/>
                        <a:gd name="T31" fmla="*/ 0 h 90"/>
                        <a:gd name="T32" fmla="*/ 215 w 215"/>
                        <a:gd name="T33" fmla="*/ 90 h 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5" h="90">
                          <a:moveTo>
                            <a:pt x="0" y="56"/>
                          </a:moveTo>
                          <a:lnTo>
                            <a:pt x="99" y="62"/>
                          </a:lnTo>
                          <a:lnTo>
                            <a:pt x="129" y="84"/>
                          </a:lnTo>
                          <a:lnTo>
                            <a:pt x="160" y="90"/>
                          </a:lnTo>
                          <a:lnTo>
                            <a:pt x="215" y="70"/>
                          </a:lnTo>
                          <a:lnTo>
                            <a:pt x="184" y="42"/>
                          </a:lnTo>
                          <a:lnTo>
                            <a:pt x="138" y="42"/>
                          </a:lnTo>
                          <a:lnTo>
                            <a:pt x="123" y="0"/>
                          </a:lnTo>
                          <a:lnTo>
                            <a:pt x="85" y="6"/>
                          </a:lnTo>
                          <a:lnTo>
                            <a:pt x="0" y="56"/>
                          </a:lnTo>
                          <a:close/>
                        </a:path>
                      </a:pathLst>
                    </a:custGeom>
                    <a:solidFill>
                      <a:srgbClr val="993300"/>
                    </a:solidFill>
                    <a:ln w="3175" cmpd="sng">
                      <a:noFill/>
                      <a:prstDash val="solid"/>
                      <a:round/>
                      <a:headEnd/>
                      <a:tailEnd/>
                    </a:ln>
                  </p:spPr>
                  <p:txBody>
                    <a:bodyPr/>
                    <a:lstStyle/>
                    <a:p>
                      <a:endParaRPr lang="es-MX"/>
                    </a:p>
                  </p:txBody>
                </p:sp>
                <p:sp>
                  <p:nvSpPr>
                    <p:cNvPr id="47175" name="Freeform 45"/>
                    <p:cNvSpPr>
                      <a:spLocks/>
                    </p:cNvSpPr>
                    <p:nvPr/>
                  </p:nvSpPr>
                  <p:spPr bwMode="auto">
                    <a:xfrm>
                      <a:off x="5575" y="7473"/>
                      <a:ext cx="115" cy="76"/>
                    </a:xfrm>
                    <a:custGeom>
                      <a:avLst/>
                      <a:gdLst>
                        <a:gd name="T0" fmla="*/ 4 w 338"/>
                        <a:gd name="T1" fmla="*/ 2 h 213"/>
                        <a:gd name="T2" fmla="*/ 4 w 338"/>
                        <a:gd name="T3" fmla="*/ 3 h 213"/>
                        <a:gd name="T4" fmla="*/ 4 w 338"/>
                        <a:gd name="T5" fmla="*/ 3 h 213"/>
                        <a:gd name="T6" fmla="*/ 3 w 338"/>
                        <a:gd name="T7" fmla="*/ 4 h 213"/>
                        <a:gd name="T8" fmla="*/ 3 w 338"/>
                        <a:gd name="T9" fmla="*/ 3 h 213"/>
                        <a:gd name="T10" fmla="*/ 3 w 338"/>
                        <a:gd name="T11" fmla="*/ 2 h 213"/>
                        <a:gd name="T12" fmla="*/ 2 w 338"/>
                        <a:gd name="T13" fmla="*/ 2 h 213"/>
                        <a:gd name="T14" fmla="*/ 2 w 338"/>
                        <a:gd name="T15" fmla="*/ 2 h 213"/>
                        <a:gd name="T16" fmla="*/ 1 w 338"/>
                        <a:gd name="T17" fmla="*/ 2 h 213"/>
                        <a:gd name="T18" fmla="*/ 1 w 338"/>
                        <a:gd name="T19" fmla="*/ 2 h 213"/>
                        <a:gd name="T20" fmla="*/ 1 w 338"/>
                        <a:gd name="T21" fmla="*/ 2 h 213"/>
                        <a:gd name="T22" fmla="*/ 0 w 338"/>
                        <a:gd name="T23" fmla="*/ 2 h 213"/>
                        <a:gd name="T24" fmla="*/ 0 w 338"/>
                        <a:gd name="T25" fmla="*/ 1 h 213"/>
                        <a:gd name="T26" fmla="*/ 0 w 338"/>
                        <a:gd name="T27" fmla="*/ 1 h 213"/>
                        <a:gd name="T28" fmla="*/ 0 w 338"/>
                        <a:gd name="T29" fmla="*/ 1 h 213"/>
                        <a:gd name="T30" fmla="*/ 0 w 338"/>
                        <a:gd name="T31" fmla="*/ 0 h 213"/>
                        <a:gd name="T32" fmla="*/ 0 w 338"/>
                        <a:gd name="T33" fmla="*/ 0 h 213"/>
                        <a:gd name="T34" fmla="*/ 1 w 338"/>
                        <a:gd name="T35" fmla="*/ 0 h 213"/>
                        <a:gd name="T36" fmla="*/ 1 w 338"/>
                        <a:gd name="T37" fmla="*/ 0 h 213"/>
                        <a:gd name="T38" fmla="*/ 1 w 338"/>
                        <a:gd name="T39" fmla="*/ 0 h 213"/>
                        <a:gd name="T40" fmla="*/ 1 w 338"/>
                        <a:gd name="T41" fmla="*/ 1 h 213"/>
                        <a:gd name="T42" fmla="*/ 1 w 338"/>
                        <a:gd name="T43" fmla="*/ 1 h 213"/>
                        <a:gd name="T44" fmla="*/ 1 w 338"/>
                        <a:gd name="T45" fmla="*/ 1 h 213"/>
                        <a:gd name="T46" fmla="*/ 2 w 338"/>
                        <a:gd name="T47" fmla="*/ 1 h 213"/>
                        <a:gd name="T48" fmla="*/ 2 w 338"/>
                        <a:gd name="T49" fmla="*/ 1 h 213"/>
                        <a:gd name="T50" fmla="*/ 2 w 338"/>
                        <a:gd name="T51" fmla="*/ 1 h 213"/>
                        <a:gd name="T52" fmla="*/ 2 w 338"/>
                        <a:gd name="T53" fmla="*/ 1 h 213"/>
                        <a:gd name="T54" fmla="*/ 2 w 338"/>
                        <a:gd name="T55" fmla="*/ 1 h 213"/>
                        <a:gd name="T56" fmla="*/ 3 w 338"/>
                        <a:gd name="T57" fmla="*/ 1 h 213"/>
                        <a:gd name="T58" fmla="*/ 3 w 338"/>
                        <a:gd name="T59" fmla="*/ 1 h 213"/>
                        <a:gd name="T60" fmla="*/ 3 w 338"/>
                        <a:gd name="T61" fmla="*/ 1 h 213"/>
                        <a:gd name="T62" fmla="*/ 4 w 338"/>
                        <a:gd name="T63" fmla="*/ 1 h 213"/>
                        <a:gd name="T64" fmla="*/ 4 w 338"/>
                        <a:gd name="T65" fmla="*/ 1 h 213"/>
                        <a:gd name="T66" fmla="*/ 4 w 338"/>
                        <a:gd name="T67" fmla="*/ 2 h 21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38"/>
                        <a:gd name="T103" fmla="*/ 0 h 213"/>
                        <a:gd name="T104" fmla="*/ 338 w 338"/>
                        <a:gd name="T105" fmla="*/ 213 h 21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38" h="213">
                          <a:moveTo>
                            <a:pt x="327" y="132"/>
                          </a:moveTo>
                          <a:lnTo>
                            <a:pt x="338" y="192"/>
                          </a:lnTo>
                          <a:lnTo>
                            <a:pt x="301" y="207"/>
                          </a:lnTo>
                          <a:lnTo>
                            <a:pt x="259" y="213"/>
                          </a:lnTo>
                          <a:lnTo>
                            <a:pt x="224" y="194"/>
                          </a:lnTo>
                          <a:lnTo>
                            <a:pt x="202" y="166"/>
                          </a:lnTo>
                          <a:lnTo>
                            <a:pt x="187" y="150"/>
                          </a:lnTo>
                          <a:lnTo>
                            <a:pt x="138" y="156"/>
                          </a:lnTo>
                          <a:lnTo>
                            <a:pt x="94" y="160"/>
                          </a:lnTo>
                          <a:lnTo>
                            <a:pt x="64" y="150"/>
                          </a:lnTo>
                          <a:lnTo>
                            <a:pt x="48" y="124"/>
                          </a:lnTo>
                          <a:lnTo>
                            <a:pt x="0" y="122"/>
                          </a:lnTo>
                          <a:lnTo>
                            <a:pt x="2" y="96"/>
                          </a:lnTo>
                          <a:lnTo>
                            <a:pt x="11" y="76"/>
                          </a:lnTo>
                          <a:lnTo>
                            <a:pt x="2" y="52"/>
                          </a:lnTo>
                          <a:lnTo>
                            <a:pt x="9" y="34"/>
                          </a:lnTo>
                          <a:lnTo>
                            <a:pt x="15" y="18"/>
                          </a:lnTo>
                          <a:lnTo>
                            <a:pt x="46" y="0"/>
                          </a:lnTo>
                          <a:lnTo>
                            <a:pt x="79" y="6"/>
                          </a:lnTo>
                          <a:lnTo>
                            <a:pt x="79" y="32"/>
                          </a:lnTo>
                          <a:lnTo>
                            <a:pt x="77" y="52"/>
                          </a:lnTo>
                          <a:lnTo>
                            <a:pt x="88" y="62"/>
                          </a:lnTo>
                          <a:lnTo>
                            <a:pt x="110" y="68"/>
                          </a:lnTo>
                          <a:lnTo>
                            <a:pt x="125" y="74"/>
                          </a:lnTo>
                          <a:lnTo>
                            <a:pt x="145" y="66"/>
                          </a:lnTo>
                          <a:lnTo>
                            <a:pt x="160" y="66"/>
                          </a:lnTo>
                          <a:lnTo>
                            <a:pt x="176" y="48"/>
                          </a:lnTo>
                          <a:lnTo>
                            <a:pt x="193" y="54"/>
                          </a:lnTo>
                          <a:lnTo>
                            <a:pt x="209" y="74"/>
                          </a:lnTo>
                          <a:lnTo>
                            <a:pt x="206" y="88"/>
                          </a:lnTo>
                          <a:lnTo>
                            <a:pt x="239" y="88"/>
                          </a:lnTo>
                          <a:lnTo>
                            <a:pt x="275" y="82"/>
                          </a:lnTo>
                          <a:lnTo>
                            <a:pt x="290" y="94"/>
                          </a:lnTo>
                          <a:lnTo>
                            <a:pt x="327" y="132"/>
                          </a:lnTo>
                          <a:close/>
                        </a:path>
                      </a:pathLst>
                    </a:custGeom>
                    <a:solidFill>
                      <a:srgbClr val="800000"/>
                    </a:solidFill>
                    <a:ln w="3175" cmpd="sng">
                      <a:noFill/>
                      <a:prstDash val="solid"/>
                      <a:round/>
                      <a:headEnd/>
                      <a:tailEnd/>
                    </a:ln>
                  </p:spPr>
                  <p:txBody>
                    <a:bodyPr/>
                    <a:lstStyle/>
                    <a:p>
                      <a:endParaRPr lang="es-MX"/>
                    </a:p>
                  </p:txBody>
                </p:sp>
              </p:grpSp>
              <p:sp>
                <p:nvSpPr>
                  <p:cNvPr id="47141" name="Arc 46"/>
                  <p:cNvSpPr>
                    <a:spLocks/>
                  </p:cNvSpPr>
                  <p:nvPr/>
                </p:nvSpPr>
                <p:spPr bwMode="auto">
                  <a:xfrm flipV="1">
                    <a:off x="5127" y="7145"/>
                    <a:ext cx="839" cy="1558"/>
                  </a:xfrm>
                  <a:custGeom>
                    <a:avLst/>
                    <a:gdLst>
                      <a:gd name="T0" fmla="*/ 0 w 21600"/>
                      <a:gd name="T1" fmla="*/ 0 h 43200"/>
                      <a:gd name="T2" fmla="*/ 0 w 21600"/>
                      <a:gd name="T3" fmla="*/ 0 h 43200"/>
                      <a:gd name="T4" fmla="*/ 0 w 21600"/>
                      <a:gd name="T5" fmla="*/ 0 h 43200"/>
                      <a:gd name="T6" fmla="*/ 0 60000 65536"/>
                      <a:gd name="T7" fmla="*/ 0 60000 65536"/>
                      <a:gd name="T8" fmla="*/ 0 60000 65536"/>
                      <a:gd name="T9" fmla="*/ 0 w 21600"/>
                      <a:gd name="T10" fmla="*/ 0 h 43200"/>
                      <a:gd name="T11" fmla="*/ 21600 w 21600"/>
                      <a:gd name="T12" fmla="*/ 43200 h 43200"/>
                    </a:gdLst>
                    <a:ahLst/>
                    <a:cxnLst>
                      <a:cxn ang="T6">
                        <a:pos x="T0" y="T1"/>
                      </a:cxn>
                      <a:cxn ang="T7">
                        <a:pos x="T2" y="T3"/>
                      </a:cxn>
                      <a:cxn ang="T8">
                        <a:pos x="T4" y="T5"/>
                      </a:cxn>
                    </a:cxnLst>
                    <a:rect l="T9" t="T10" r="T11" b="T12"/>
                    <a:pathLst>
                      <a:path w="21600" h="43200" fill="none" extrusionOk="0">
                        <a:moveTo>
                          <a:pt x="-1" y="0"/>
                        </a:moveTo>
                        <a:cubicBezTo>
                          <a:pt x="11929" y="0"/>
                          <a:pt x="21600" y="9670"/>
                          <a:pt x="21600" y="21600"/>
                        </a:cubicBezTo>
                        <a:cubicBezTo>
                          <a:pt x="21600" y="33521"/>
                          <a:pt x="11940" y="43189"/>
                          <a:pt x="18" y="43199"/>
                        </a:cubicBezTo>
                      </a:path>
                      <a:path w="21600" h="43200" stroke="0" extrusionOk="0">
                        <a:moveTo>
                          <a:pt x="-1" y="0"/>
                        </a:moveTo>
                        <a:cubicBezTo>
                          <a:pt x="11929" y="0"/>
                          <a:pt x="21600" y="9670"/>
                          <a:pt x="21600" y="21600"/>
                        </a:cubicBezTo>
                        <a:cubicBezTo>
                          <a:pt x="21600" y="33521"/>
                          <a:pt x="11940" y="43189"/>
                          <a:pt x="18" y="43199"/>
                        </a:cubicBezTo>
                        <a:lnTo>
                          <a:pt x="0" y="21600"/>
                        </a:lnTo>
                        <a:close/>
                      </a:path>
                    </a:pathLst>
                  </a:custGeom>
                  <a:solidFill>
                    <a:srgbClr val="4D4D4D">
                      <a:alpha val="50195"/>
                    </a:srgbClr>
                  </a:solidFill>
                  <a:ln w="3175">
                    <a:noFill/>
                    <a:round/>
                    <a:headEnd/>
                    <a:tailEnd/>
                  </a:ln>
                </p:spPr>
                <p:txBody>
                  <a:bodyPr/>
                  <a:lstStyle/>
                  <a:p>
                    <a:endParaRPr lang="es-MX"/>
                  </a:p>
                </p:txBody>
              </p:sp>
              <p:sp>
                <p:nvSpPr>
                  <p:cNvPr id="47142" name="Arc 47"/>
                  <p:cNvSpPr>
                    <a:spLocks/>
                  </p:cNvSpPr>
                  <p:nvPr/>
                </p:nvSpPr>
                <p:spPr bwMode="auto">
                  <a:xfrm rot="-638749" flipH="1" flipV="1">
                    <a:off x="4341" y="7919"/>
                    <a:ext cx="1596" cy="234"/>
                  </a:xfrm>
                  <a:custGeom>
                    <a:avLst/>
                    <a:gdLst>
                      <a:gd name="T0" fmla="*/ 0 w 42867"/>
                      <a:gd name="T1" fmla="*/ 0 h 21600"/>
                      <a:gd name="T2" fmla="*/ 0 w 42867"/>
                      <a:gd name="T3" fmla="*/ 0 h 21600"/>
                      <a:gd name="T4" fmla="*/ 0 w 42867"/>
                      <a:gd name="T5" fmla="*/ 0 h 21600"/>
                      <a:gd name="T6" fmla="*/ 0 60000 65536"/>
                      <a:gd name="T7" fmla="*/ 0 60000 65536"/>
                      <a:gd name="T8" fmla="*/ 0 60000 65536"/>
                      <a:gd name="T9" fmla="*/ 0 w 42867"/>
                      <a:gd name="T10" fmla="*/ 0 h 21600"/>
                      <a:gd name="T11" fmla="*/ 42867 w 42867"/>
                      <a:gd name="T12" fmla="*/ 21600 h 21600"/>
                    </a:gdLst>
                    <a:ahLst/>
                    <a:cxnLst>
                      <a:cxn ang="T6">
                        <a:pos x="T0" y="T1"/>
                      </a:cxn>
                      <a:cxn ang="T7">
                        <a:pos x="T2" y="T3"/>
                      </a:cxn>
                      <a:cxn ang="T8">
                        <a:pos x="T4" y="T5"/>
                      </a:cxn>
                    </a:cxnLst>
                    <a:rect l="T9" t="T10" r="T11" b="T12"/>
                    <a:pathLst>
                      <a:path w="42867" h="21600" fill="none" extrusionOk="0">
                        <a:moveTo>
                          <a:pt x="-1" y="17821"/>
                        </a:moveTo>
                        <a:cubicBezTo>
                          <a:pt x="1831" y="7511"/>
                          <a:pt x="10795" y="-1"/>
                          <a:pt x="21267" y="0"/>
                        </a:cubicBezTo>
                        <a:cubicBezTo>
                          <a:pt x="33196" y="0"/>
                          <a:pt x="42867" y="9670"/>
                          <a:pt x="42867" y="21600"/>
                        </a:cubicBezTo>
                      </a:path>
                      <a:path w="42867" h="21600" stroke="0" extrusionOk="0">
                        <a:moveTo>
                          <a:pt x="-1" y="17821"/>
                        </a:moveTo>
                        <a:cubicBezTo>
                          <a:pt x="1831" y="7511"/>
                          <a:pt x="10795" y="-1"/>
                          <a:pt x="21267" y="0"/>
                        </a:cubicBezTo>
                        <a:cubicBezTo>
                          <a:pt x="33196" y="0"/>
                          <a:pt x="42867" y="9670"/>
                          <a:pt x="42867" y="21600"/>
                        </a:cubicBezTo>
                        <a:lnTo>
                          <a:pt x="21267" y="21600"/>
                        </a:lnTo>
                        <a:close/>
                      </a:path>
                    </a:pathLst>
                  </a:custGeom>
                  <a:noFill/>
                  <a:ln w="3175">
                    <a:solidFill>
                      <a:srgbClr val="000000"/>
                    </a:solidFill>
                    <a:round/>
                    <a:headEnd/>
                    <a:tailEnd/>
                  </a:ln>
                </p:spPr>
                <p:txBody>
                  <a:bodyPr/>
                  <a:lstStyle/>
                  <a:p>
                    <a:endParaRPr lang="es-MX"/>
                  </a:p>
                </p:txBody>
              </p:sp>
            </p:grpSp>
            <p:sp>
              <p:nvSpPr>
                <p:cNvPr id="47131" name="Line 48"/>
                <p:cNvSpPr>
                  <a:spLocks noChangeShapeType="1"/>
                </p:cNvSpPr>
                <p:nvPr/>
              </p:nvSpPr>
              <p:spPr bwMode="auto">
                <a:xfrm>
                  <a:off x="9375" y="11161"/>
                  <a:ext cx="0" cy="1524"/>
                </a:xfrm>
                <a:prstGeom prst="line">
                  <a:avLst/>
                </a:prstGeom>
                <a:noFill/>
                <a:ln w="3175">
                  <a:solidFill>
                    <a:srgbClr val="0000FF"/>
                  </a:solidFill>
                  <a:prstDash val="dash"/>
                  <a:round/>
                  <a:headEnd/>
                  <a:tailEnd/>
                </a:ln>
              </p:spPr>
              <p:txBody>
                <a:bodyPr/>
                <a:lstStyle/>
                <a:p>
                  <a:endParaRPr lang="es-MX"/>
                </a:p>
              </p:txBody>
            </p:sp>
            <p:sp>
              <p:nvSpPr>
                <p:cNvPr id="47132" name="Line 49"/>
                <p:cNvSpPr>
                  <a:spLocks noChangeShapeType="1"/>
                </p:cNvSpPr>
                <p:nvPr/>
              </p:nvSpPr>
              <p:spPr bwMode="auto">
                <a:xfrm>
                  <a:off x="8823" y="11245"/>
                  <a:ext cx="576" cy="1512"/>
                </a:xfrm>
                <a:prstGeom prst="line">
                  <a:avLst/>
                </a:prstGeom>
                <a:noFill/>
                <a:ln w="3175">
                  <a:solidFill>
                    <a:srgbClr val="0000FF"/>
                  </a:solidFill>
                  <a:prstDash val="dash"/>
                  <a:round/>
                  <a:headEnd/>
                  <a:tailEnd/>
                </a:ln>
              </p:spPr>
              <p:txBody>
                <a:bodyPr/>
                <a:lstStyle/>
                <a:p>
                  <a:endParaRPr lang="es-MX"/>
                </a:p>
              </p:txBody>
            </p:sp>
            <p:sp>
              <p:nvSpPr>
                <p:cNvPr id="47133" name="Arc 50"/>
                <p:cNvSpPr>
                  <a:spLocks/>
                </p:cNvSpPr>
                <p:nvPr/>
              </p:nvSpPr>
              <p:spPr bwMode="auto">
                <a:xfrm flipH="1">
                  <a:off x="9052" y="11749"/>
                  <a:ext cx="317" cy="996"/>
                </a:xfrm>
                <a:custGeom>
                  <a:avLst/>
                  <a:gdLst>
                    <a:gd name="T0" fmla="*/ 0 w 6451"/>
                    <a:gd name="T1" fmla="*/ 0 h 21600"/>
                    <a:gd name="T2" fmla="*/ 0 w 6451"/>
                    <a:gd name="T3" fmla="*/ 0 h 21600"/>
                    <a:gd name="T4" fmla="*/ 0 w 6451"/>
                    <a:gd name="T5" fmla="*/ 0 h 21600"/>
                    <a:gd name="T6" fmla="*/ 0 60000 65536"/>
                    <a:gd name="T7" fmla="*/ 0 60000 65536"/>
                    <a:gd name="T8" fmla="*/ 0 60000 65536"/>
                    <a:gd name="T9" fmla="*/ 0 w 6451"/>
                    <a:gd name="T10" fmla="*/ 0 h 21600"/>
                    <a:gd name="T11" fmla="*/ 6451 w 6451"/>
                    <a:gd name="T12" fmla="*/ 21600 h 21600"/>
                  </a:gdLst>
                  <a:ahLst/>
                  <a:cxnLst>
                    <a:cxn ang="T6">
                      <a:pos x="T0" y="T1"/>
                    </a:cxn>
                    <a:cxn ang="T7">
                      <a:pos x="T2" y="T3"/>
                    </a:cxn>
                    <a:cxn ang="T8">
                      <a:pos x="T4" y="T5"/>
                    </a:cxn>
                  </a:cxnLst>
                  <a:rect l="T9" t="T10" r="T11" b="T12"/>
                  <a:pathLst>
                    <a:path w="6451" h="21600" fill="none" extrusionOk="0">
                      <a:moveTo>
                        <a:pt x="-1" y="0"/>
                      </a:moveTo>
                      <a:cubicBezTo>
                        <a:pt x="2187" y="0"/>
                        <a:pt x="4363" y="332"/>
                        <a:pt x="6451" y="985"/>
                      </a:cubicBezTo>
                    </a:path>
                    <a:path w="6451" h="21600" stroke="0" extrusionOk="0">
                      <a:moveTo>
                        <a:pt x="-1" y="0"/>
                      </a:moveTo>
                      <a:cubicBezTo>
                        <a:pt x="2187" y="0"/>
                        <a:pt x="4363" y="332"/>
                        <a:pt x="6451" y="985"/>
                      </a:cubicBezTo>
                      <a:lnTo>
                        <a:pt x="0" y="21600"/>
                      </a:lnTo>
                      <a:close/>
                    </a:path>
                  </a:pathLst>
                </a:custGeom>
                <a:noFill/>
                <a:ln w="9525">
                  <a:solidFill>
                    <a:srgbClr val="000000"/>
                  </a:solidFill>
                  <a:round/>
                  <a:headEnd type="triangle" w="sm" len="sm"/>
                  <a:tailEnd type="triangle" w="sm" len="sm"/>
                </a:ln>
              </p:spPr>
              <p:txBody>
                <a:bodyPr/>
                <a:lstStyle/>
                <a:p>
                  <a:endParaRPr lang="es-MX"/>
                </a:p>
              </p:txBody>
            </p:sp>
            <p:sp>
              <p:nvSpPr>
                <p:cNvPr id="47134" name="Freeform 51"/>
                <p:cNvSpPr>
                  <a:spLocks/>
                </p:cNvSpPr>
                <p:nvPr/>
              </p:nvSpPr>
              <p:spPr bwMode="auto">
                <a:xfrm>
                  <a:off x="8826" y="11070"/>
                  <a:ext cx="696" cy="84"/>
                </a:xfrm>
                <a:custGeom>
                  <a:avLst/>
                  <a:gdLst>
                    <a:gd name="T0" fmla="*/ 0 w 696"/>
                    <a:gd name="T1" fmla="*/ 66 h 84"/>
                    <a:gd name="T2" fmla="*/ 84 w 696"/>
                    <a:gd name="T3" fmla="*/ 78 h 84"/>
                    <a:gd name="T4" fmla="*/ 138 w 696"/>
                    <a:gd name="T5" fmla="*/ 27 h 84"/>
                    <a:gd name="T6" fmla="*/ 225 w 696"/>
                    <a:gd name="T7" fmla="*/ 54 h 84"/>
                    <a:gd name="T8" fmla="*/ 279 w 696"/>
                    <a:gd name="T9" fmla="*/ 6 h 84"/>
                    <a:gd name="T10" fmla="*/ 360 w 696"/>
                    <a:gd name="T11" fmla="*/ 42 h 84"/>
                    <a:gd name="T12" fmla="*/ 417 w 696"/>
                    <a:gd name="T13" fmla="*/ 0 h 84"/>
                    <a:gd name="T14" fmla="*/ 483 w 696"/>
                    <a:gd name="T15" fmla="*/ 39 h 84"/>
                    <a:gd name="T16" fmla="*/ 558 w 696"/>
                    <a:gd name="T17" fmla="*/ 0 h 84"/>
                    <a:gd name="T18" fmla="*/ 615 w 696"/>
                    <a:gd name="T19" fmla="*/ 39 h 84"/>
                    <a:gd name="T20" fmla="*/ 696 w 696"/>
                    <a:gd name="T21" fmla="*/ 6 h 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6"/>
                    <a:gd name="T34" fmla="*/ 0 h 84"/>
                    <a:gd name="T35" fmla="*/ 696 w 696"/>
                    <a:gd name="T36" fmla="*/ 84 h 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6" h="84">
                      <a:moveTo>
                        <a:pt x="0" y="66"/>
                      </a:moveTo>
                      <a:cubicBezTo>
                        <a:pt x="13" y="68"/>
                        <a:pt x="61" y="84"/>
                        <a:pt x="84" y="78"/>
                      </a:cubicBezTo>
                      <a:cubicBezTo>
                        <a:pt x="107" y="72"/>
                        <a:pt x="115" y="31"/>
                        <a:pt x="138" y="27"/>
                      </a:cubicBezTo>
                      <a:cubicBezTo>
                        <a:pt x="161" y="23"/>
                        <a:pt x="202" y="57"/>
                        <a:pt x="225" y="54"/>
                      </a:cubicBezTo>
                      <a:cubicBezTo>
                        <a:pt x="248" y="51"/>
                        <a:pt x="257" y="8"/>
                        <a:pt x="279" y="6"/>
                      </a:cubicBezTo>
                      <a:cubicBezTo>
                        <a:pt x="301" y="4"/>
                        <a:pt x="337" y="43"/>
                        <a:pt x="360" y="42"/>
                      </a:cubicBezTo>
                      <a:cubicBezTo>
                        <a:pt x="383" y="41"/>
                        <a:pt x="397" y="0"/>
                        <a:pt x="417" y="0"/>
                      </a:cubicBezTo>
                      <a:cubicBezTo>
                        <a:pt x="437" y="0"/>
                        <a:pt x="460" y="39"/>
                        <a:pt x="483" y="39"/>
                      </a:cubicBezTo>
                      <a:cubicBezTo>
                        <a:pt x="506" y="39"/>
                        <a:pt x="536" y="0"/>
                        <a:pt x="558" y="0"/>
                      </a:cubicBezTo>
                      <a:cubicBezTo>
                        <a:pt x="580" y="0"/>
                        <a:pt x="592" y="38"/>
                        <a:pt x="615" y="39"/>
                      </a:cubicBezTo>
                      <a:cubicBezTo>
                        <a:pt x="638" y="40"/>
                        <a:pt x="679" y="13"/>
                        <a:pt x="696" y="6"/>
                      </a:cubicBezTo>
                    </a:path>
                  </a:pathLst>
                </a:custGeom>
                <a:noFill/>
                <a:ln w="9525">
                  <a:solidFill>
                    <a:srgbClr val="FF0000"/>
                  </a:solidFill>
                  <a:round/>
                  <a:headEnd/>
                  <a:tailEnd/>
                </a:ln>
              </p:spPr>
              <p:txBody>
                <a:bodyPr/>
                <a:lstStyle/>
                <a:p>
                  <a:endParaRPr lang="es-MX"/>
                </a:p>
              </p:txBody>
            </p:sp>
            <p:sp>
              <p:nvSpPr>
                <p:cNvPr id="47135" name="Arc 52"/>
                <p:cNvSpPr>
                  <a:spLocks/>
                </p:cNvSpPr>
                <p:nvPr/>
              </p:nvSpPr>
              <p:spPr bwMode="auto">
                <a:xfrm flipH="1" flipV="1">
                  <a:off x="8799" y="11251"/>
                  <a:ext cx="1272" cy="156"/>
                </a:xfrm>
                <a:custGeom>
                  <a:avLst/>
                  <a:gdLst>
                    <a:gd name="T0" fmla="*/ 0 w 39309"/>
                    <a:gd name="T1" fmla="*/ 0 h 24245"/>
                    <a:gd name="T2" fmla="*/ 0 w 39309"/>
                    <a:gd name="T3" fmla="*/ 0 h 24245"/>
                    <a:gd name="T4" fmla="*/ 0 w 39309"/>
                    <a:gd name="T5" fmla="*/ 0 h 24245"/>
                    <a:gd name="T6" fmla="*/ 0 60000 65536"/>
                    <a:gd name="T7" fmla="*/ 0 60000 65536"/>
                    <a:gd name="T8" fmla="*/ 0 60000 65536"/>
                    <a:gd name="T9" fmla="*/ 0 w 39309"/>
                    <a:gd name="T10" fmla="*/ 0 h 24245"/>
                    <a:gd name="T11" fmla="*/ 39309 w 39309"/>
                    <a:gd name="T12" fmla="*/ 24245 h 24245"/>
                  </a:gdLst>
                  <a:ahLst/>
                  <a:cxnLst>
                    <a:cxn ang="T6">
                      <a:pos x="T0" y="T1"/>
                    </a:cxn>
                    <a:cxn ang="T7">
                      <a:pos x="T2" y="T3"/>
                    </a:cxn>
                    <a:cxn ang="T8">
                      <a:pos x="T4" y="T5"/>
                    </a:cxn>
                  </a:cxnLst>
                  <a:rect l="T9" t="T10" r="T11" b="T12"/>
                  <a:pathLst>
                    <a:path w="39309" h="24245" fill="none" extrusionOk="0">
                      <a:moveTo>
                        <a:pt x="162" y="24245"/>
                      </a:moveTo>
                      <a:cubicBezTo>
                        <a:pt x="54" y="23367"/>
                        <a:pt x="0" y="22484"/>
                        <a:pt x="0" y="21600"/>
                      </a:cubicBezTo>
                      <a:cubicBezTo>
                        <a:pt x="0" y="9670"/>
                        <a:pt x="9670" y="0"/>
                        <a:pt x="21600" y="0"/>
                      </a:cubicBezTo>
                      <a:cubicBezTo>
                        <a:pt x="28656" y="-1"/>
                        <a:pt x="35268" y="3447"/>
                        <a:pt x="39309" y="9232"/>
                      </a:cubicBezTo>
                    </a:path>
                    <a:path w="39309" h="24245" stroke="0" extrusionOk="0">
                      <a:moveTo>
                        <a:pt x="162" y="24245"/>
                      </a:moveTo>
                      <a:cubicBezTo>
                        <a:pt x="54" y="23367"/>
                        <a:pt x="0" y="22484"/>
                        <a:pt x="0" y="21600"/>
                      </a:cubicBezTo>
                      <a:cubicBezTo>
                        <a:pt x="0" y="9670"/>
                        <a:pt x="9670" y="0"/>
                        <a:pt x="21600" y="0"/>
                      </a:cubicBezTo>
                      <a:cubicBezTo>
                        <a:pt x="28656" y="-1"/>
                        <a:pt x="35268" y="3447"/>
                        <a:pt x="39309" y="9232"/>
                      </a:cubicBezTo>
                      <a:lnTo>
                        <a:pt x="21600" y="21600"/>
                      </a:lnTo>
                      <a:close/>
                    </a:path>
                  </a:pathLst>
                </a:custGeom>
                <a:noFill/>
                <a:ln w="9525">
                  <a:solidFill>
                    <a:srgbClr val="000000"/>
                  </a:solidFill>
                  <a:round/>
                  <a:headEnd/>
                  <a:tailEnd type="triangle" w="sm" len="sm"/>
                </a:ln>
              </p:spPr>
              <p:txBody>
                <a:bodyPr/>
                <a:lstStyle/>
                <a:p>
                  <a:endParaRPr lang="es-MX"/>
                </a:p>
              </p:txBody>
            </p:sp>
            <p:sp>
              <p:nvSpPr>
                <p:cNvPr id="47136" name="Oval 53"/>
                <p:cNvSpPr>
                  <a:spLocks noChangeArrowheads="1"/>
                </p:cNvSpPr>
                <p:nvPr/>
              </p:nvSpPr>
              <p:spPr bwMode="auto">
                <a:xfrm>
                  <a:off x="8811" y="11089"/>
                  <a:ext cx="1134" cy="186"/>
                </a:xfrm>
                <a:prstGeom prst="ellipse">
                  <a:avLst/>
                </a:prstGeom>
                <a:noFill/>
                <a:ln w="3175">
                  <a:solidFill>
                    <a:srgbClr val="0000FF"/>
                  </a:solidFill>
                  <a:round/>
                  <a:headEnd/>
                  <a:tailEnd/>
                </a:ln>
              </p:spPr>
              <p:txBody>
                <a:bodyPr/>
                <a:lstStyle/>
                <a:p>
                  <a:endParaRPr lang="es-MX"/>
                </a:p>
              </p:txBody>
            </p:sp>
            <p:sp>
              <p:nvSpPr>
                <p:cNvPr id="47137" name="Line 54"/>
                <p:cNvSpPr>
                  <a:spLocks noChangeShapeType="1"/>
                </p:cNvSpPr>
                <p:nvPr/>
              </p:nvSpPr>
              <p:spPr bwMode="auto">
                <a:xfrm>
                  <a:off x="9153" y="10903"/>
                  <a:ext cx="240" cy="1836"/>
                </a:xfrm>
                <a:prstGeom prst="line">
                  <a:avLst/>
                </a:prstGeom>
                <a:noFill/>
                <a:ln w="3175">
                  <a:solidFill>
                    <a:srgbClr val="FF0000"/>
                  </a:solidFill>
                  <a:round/>
                  <a:headEnd/>
                  <a:tailEnd/>
                </a:ln>
              </p:spPr>
              <p:txBody>
                <a:bodyPr/>
                <a:lstStyle/>
                <a:p>
                  <a:endParaRPr lang="es-MX"/>
                </a:p>
              </p:txBody>
            </p:sp>
            <p:sp>
              <p:nvSpPr>
                <p:cNvPr id="47138" name="Line 55"/>
                <p:cNvSpPr>
                  <a:spLocks noChangeShapeType="1"/>
                </p:cNvSpPr>
                <p:nvPr/>
              </p:nvSpPr>
              <p:spPr bwMode="auto">
                <a:xfrm>
                  <a:off x="9051" y="10921"/>
                  <a:ext cx="330" cy="1818"/>
                </a:xfrm>
                <a:prstGeom prst="line">
                  <a:avLst/>
                </a:prstGeom>
                <a:noFill/>
                <a:ln w="3175">
                  <a:solidFill>
                    <a:srgbClr val="FF0000"/>
                  </a:solidFill>
                  <a:round/>
                  <a:headEnd/>
                  <a:tailEnd/>
                </a:ln>
              </p:spPr>
              <p:txBody>
                <a:bodyPr/>
                <a:lstStyle/>
                <a:p>
                  <a:endParaRPr lang="es-MX"/>
                </a:p>
              </p:txBody>
            </p:sp>
            <p:sp>
              <p:nvSpPr>
                <p:cNvPr id="47139" name="Oval 56"/>
                <p:cNvSpPr>
                  <a:spLocks noChangeArrowheads="1"/>
                </p:cNvSpPr>
                <p:nvPr/>
              </p:nvSpPr>
              <p:spPr bwMode="auto">
                <a:xfrm>
                  <a:off x="9033" y="10867"/>
                  <a:ext cx="138" cy="36"/>
                </a:xfrm>
                <a:prstGeom prst="ellipse">
                  <a:avLst/>
                </a:prstGeom>
                <a:solidFill>
                  <a:srgbClr val="FFFFFF"/>
                </a:solidFill>
                <a:ln w="3175">
                  <a:solidFill>
                    <a:srgbClr val="FF0000"/>
                  </a:solidFill>
                  <a:round/>
                  <a:headEnd/>
                  <a:tailEnd/>
                </a:ln>
              </p:spPr>
              <p:txBody>
                <a:bodyPr/>
                <a:lstStyle/>
                <a:p>
                  <a:endParaRPr lang="es-MX"/>
                </a:p>
              </p:txBody>
            </p:sp>
          </p:grpSp>
          <p:sp>
            <p:nvSpPr>
              <p:cNvPr id="47129" name="Text Box 57"/>
              <p:cNvSpPr txBox="1">
                <a:spLocks noChangeArrowheads="1"/>
              </p:cNvSpPr>
              <p:nvPr/>
            </p:nvSpPr>
            <p:spPr bwMode="auto">
              <a:xfrm>
                <a:off x="9584" y="10319"/>
                <a:ext cx="660" cy="264"/>
              </a:xfrm>
              <a:prstGeom prst="rect">
                <a:avLst/>
              </a:prstGeom>
              <a:solidFill>
                <a:srgbClr val="FFFFFF"/>
              </a:solidFill>
              <a:ln w="9525">
                <a:noFill/>
                <a:miter lim="800000"/>
                <a:headEnd/>
                <a:tailEnd/>
              </a:ln>
            </p:spPr>
            <p:txBody>
              <a:bodyPr lIns="0" tIns="0" rIns="0" bIns="0"/>
              <a:lstStyle/>
              <a:p>
                <a:r>
                  <a:rPr lang="es-ES_tradnl">
                    <a:latin typeface="Times New Roman" pitchFamily="18" charset="0"/>
                  </a:rPr>
                  <a:t>23,5º</a:t>
                </a:r>
                <a:endParaRPr lang="es-ES" sz="5400">
                  <a:latin typeface="Times New Roman" pitchFamily="18" charset="0"/>
                </a:endParaRPr>
              </a:p>
            </p:txBody>
          </p:sp>
        </p:grpSp>
        <p:sp>
          <p:nvSpPr>
            <p:cNvPr id="47126" name="Text Box 58"/>
            <p:cNvSpPr txBox="1">
              <a:spLocks noChangeArrowheads="1"/>
            </p:cNvSpPr>
            <p:nvPr/>
          </p:nvSpPr>
          <p:spPr bwMode="auto">
            <a:xfrm>
              <a:off x="8831" y="10852"/>
              <a:ext cx="1414" cy="367"/>
            </a:xfrm>
            <a:prstGeom prst="rect">
              <a:avLst/>
            </a:prstGeom>
            <a:noFill/>
            <a:ln w="9525">
              <a:noFill/>
              <a:miter lim="800000"/>
              <a:headEnd/>
              <a:tailEnd/>
            </a:ln>
          </p:spPr>
          <p:txBody>
            <a:bodyPr lIns="0" tIns="0" rIns="0" bIns="0"/>
            <a:lstStyle/>
            <a:p>
              <a:pPr algn="ctr"/>
              <a:r>
                <a:rPr lang="es-ES_tradnl" sz="2000">
                  <a:solidFill>
                    <a:srgbClr val="0066FF"/>
                  </a:solidFill>
                  <a:latin typeface="Times New Roman" pitchFamily="18" charset="0"/>
                </a:rPr>
                <a:t>Presesión</a:t>
              </a:r>
              <a:endParaRPr lang="es-ES" sz="6000">
                <a:solidFill>
                  <a:srgbClr val="0066FF"/>
                </a:solidFill>
                <a:latin typeface="Times New Roman" pitchFamily="18" charset="0"/>
              </a:endParaRPr>
            </a:p>
          </p:txBody>
        </p:sp>
        <p:sp>
          <p:nvSpPr>
            <p:cNvPr id="47127" name="Text Box 59"/>
            <p:cNvSpPr txBox="1">
              <a:spLocks noChangeArrowheads="1"/>
            </p:cNvSpPr>
            <p:nvPr/>
          </p:nvSpPr>
          <p:spPr bwMode="auto">
            <a:xfrm>
              <a:off x="8301" y="9757"/>
              <a:ext cx="1383" cy="389"/>
            </a:xfrm>
            <a:prstGeom prst="rect">
              <a:avLst/>
            </a:prstGeom>
            <a:solidFill>
              <a:srgbClr val="FFFFFF"/>
            </a:solidFill>
            <a:ln w="9525">
              <a:noFill/>
              <a:miter lim="800000"/>
              <a:headEnd/>
              <a:tailEnd/>
            </a:ln>
          </p:spPr>
          <p:txBody>
            <a:bodyPr lIns="0" tIns="0" rIns="0" bIns="0"/>
            <a:lstStyle/>
            <a:p>
              <a:pPr algn="ctr"/>
              <a:r>
                <a:rPr lang="es-ES_tradnl">
                  <a:solidFill>
                    <a:srgbClr val="FF0000"/>
                  </a:solidFill>
                </a:rPr>
                <a:t>Nutación</a:t>
              </a:r>
              <a:endParaRPr lang="es-ES" sz="6600">
                <a:latin typeface="Times New Roman" pitchFamily="18" charset="0"/>
              </a:endParaRPr>
            </a:p>
          </p:txBody>
        </p:sp>
      </p:grpSp>
      <p:grpSp>
        <p:nvGrpSpPr>
          <p:cNvPr id="47111" name="Group 60"/>
          <p:cNvGrpSpPr>
            <a:grpSpLocks/>
          </p:cNvGrpSpPr>
          <p:nvPr/>
        </p:nvGrpSpPr>
        <p:grpSpPr bwMode="auto">
          <a:xfrm>
            <a:off x="7451725" y="3860800"/>
            <a:ext cx="719138" cy="1296988"/>
            <a:chOff x="4054" y="3691"/>
            <a:chExt cx="1019" cy="1950"/>
          </a:xfrm>
        </p:grpSpPr>
        <p:grpSp>
          <p:nvGrpSpPr>
            <p:cNvPr id="47113" name="Group 61"/>
            <p:cNvGrpSpPr>
              <a:grpSpLocks/>
            </p:cNvGrpSpPr>
            <p:nvPr/>
          </p:nvGrpSpPr>
          <p:grpSpPr bwMode="auto">
            <a:xfrm rot="-716724">
              <a:off x="4143" y="4491"/>
              <a:ext cx="810" cy="1152"/>
              <a:chOff x="4143" y="4489"/>
              <a:chExt cx="810" cy="1152"/>
            </a:xfrm>
          </p:grpSpPr>
          <p:grpSp>
            <p:nvGrpSpPr>
              <p:cNvPr id="47118" name="Group 62"/>
              <p:cNvGrpSpPr>
                <a:grpSpLocks/>
              </p:cNvGrpSpPr>
              <p:nvPr/>
            </p:nvGrpSpPr>
            <p:grpSpPr bwMode="auto">
              <a:xfrm>
                <a:off x="4143" y="4489"/>
                <a:ext cx="810" cy="1014"/>
                <a:chOff x="4143" y="4195"/>
                <a:chExt cx="810" cy="1308"/>
              </a:xfrm>
            </p:grpSpPr>
            <p:sp>
              <p:nvSpPr>
                <p:cNvPr id="47120" name="Oval 63"/>
                <p:cNvSpPr>
                  <a:spLocks noChangeArrowheads="1"/>
                </p:cNvSpPr>
                <p:nvPr/>
              </p:nvSpPr>
              <p:spPr bwMode="auto">
                <a:xfrm>
                  <a:off x="4143" y="4257"/>
                  <a:ext cx="810" cy="870"/>
                </a:xfrm>
                <a:prstGeom prst="ellipse">
                  <a:avLst/>
                </a:prstGeom>
                <a:gradFill rotWithShape="1">
                  <a:gsLst>
                    <a:gs pos="0">
                      <a:srgbClr val="007600"/>
                    </a:gs>
                    <a:gs pos="100000">
                      <a:srgbClr val="00FF00"/>
                    </a:gs>
                  </a:gsLst>
                  <a:lin ang="0" scaled="1"/>
                </a:gradFill>
                <a:ln w="9525">
                  <a:solidFill>
                    <a:srgbClr val="000000"/>
                  </a:solidFill>
                  <a:round/>
                  <a:headEnd/>
                  <a:tailEnd/>
                </a:ln>
              </p:spPr>
              <p:txBody>
                <a:bodyPr/>
                <a:lstStyle/>
                <a:p>
                  <a:endParaRPr lang="es-MX"/>
                </a:p>
              </p:txBody>
            </p:sp>
            <p:sp>
              <p:nvSpPr>
                <p:cNvPr id="47121" name="AutoShape 64"/>
                <p:cNvSpPr>
                  <a:spLocks noChangeArrowheads="1"/>
                </p:cNvSpPr>
                <p:nvPr/>
              </p:nvSpPr>
              <p:spPr bwMode="auto">
                <a:xfrm>
                  <a:off x="4311" y="4195"/>
                  <a:ext cx="468" cy="226"/>
                </a:xfrm>
                <a:prstGeom prst="can">
                  <a:avLst>
                    <a:gd name="adj" fmla="val 50000"/>
                  </a:avLst>
                </a:prstGeom>
                <a:gradFill rotWithShape="1">
                  <a:gsLst>
                    <a:gs pos="0">
                      <a:srgbClr val="007600"/>
                    </a:gs>
                    <a:gs pos="100000">
                      <a:srgbClr val="00FF00"/>
                    </a:gs>
                  </a:gsLst>
                  <a:lin ang="0" scaled="1"/>
                </a:gradFill>
                <a:ln w="9525">
                  <a:solidFill>
                    <a:srgbClr val="000000"/>
                  </a:solidFill>
                  <a:round/>
                  <a:headEnd/>
                  <a:tailEnd/>
                </a:ln>
              </p:spPr>
              <p:txBody>
                <a:bodyPr/>
                <a:lstStyle/>
                <a:p>
                  <a:endParaRPr lang="es-MX"/>
                </a:p>
              </p:txBody>
            </p:sp>
            <p:sp>
              <p:nvSpPr>
                <p:cNvPr id="47122" name="AutoShape 65"/>
                <p:cNvSpPr>
                  <a:spLocks noChangeArrowheads="1"/>
                </p:cNvSpPr>
                <p:nvPr/>
              </p:nvSpPr>
              <p:spPr bwMode="auto">
                <a:xfrm flipV="1">
                  <a:off x="4227" y="4957"/>
                  <a:ext cx="636" cy="540"/>
                </a:xfrm>
                <a:prstGeom prst="triangle">
                  <a:avLst>
                    <a:gd name="adj" fmla="val 50000"/>
                  </a:avLst>
                </a:prstGeom>
                <a:gradFill rotWithShape="1">
                  <a:gsLst>
                    <a:gs pos="0">
                      <a:srgbClr val="007600"/>
                    </a:gs>
                    <a:gs pos="100000">
                      <a:srgbClr val="00FF00"/>
                    </a:gs>
                  </a:gsLst>
                  <a:lin ang="0" scaled="1"/>
                </a:gradFill>
                <a:ln w="9525" algn="ctr">
                  <a:noFill/>
                  <a:miter lim="800000"/>
                  <a:headEnd/>
                  <a:tailEnd/>
                </a:ln>
              </p:spPr>
              <p:txBody>
                <a:bodyPr/>
                <a:lstStyle/>
                <a:p>
                  <a:endParaRPr lang="es-MX"/>
                </a:p>
              </p:txBody>
            </p:sp>
            <p:sp>
              <p:nvSpPr>
                <p:cNvPr id="47123" name="Freeform 66"/>
                <p:cNvSpPr>
                  <a:spLocks/>
                </p:cNvSpPr>
                <p:nvPr/>
              </p:nvSpPr>
              <p:spPr bwMode="auto">
                <a:xfrm>
                  <a:off x="4245" y="4981"/>
                  <a:ext cx="300" cy="522"/>
                </a:xfrm>
                <a:custGeom>
                  <a:avLst/>
                  <a:gdLst>
                    <a:gd name="T0" fmla="*/ 0 w 300"/>
                    <a:gd name="T1" fmla="*/ 0 h 522"/>
                    <a:gd name="T2" fmla="*/ 147 w 300"/>
                    <a:gd name="T3" fmla="*/ 239 h 522"/>
                    <a:gd name="T4" fmla="*/ 300 w 300"/>
                    <a:gd name="T5" fmla="*/ 522 h 522"/>
                    <a:gd name="T6" fmla="*/ 0 60000 65536"/>
                    <a:gd name="T7" fmla="*/ 0 60000 65536"/>
                    <a:gd name="T8" fmla="*/ 0 60000 65536"/>
                    <a:gd name="T9" fmla="*/ 0 w 300"/>
                    <a:gd name="T10" fmla="*/ 0 h 522"/>
                    <a:gd name="T11" fmla="*/ 300 w 300"/>
                    <a:gd name="T12" fmla="*/ 522 h 522"/>
                  </a:gdLst>
                  <a:ahLst/>
                  <a:cxnLst>
                    <a:cxn ang="T6">
                      <a:pos x="T0" y="T1"/>
                    </a:cxn>
                    <a:cxn ang="T7">
                      <a:pos x="T2" y="T3"/>
                    </a:cxn>
                    <a:cxn ang="T8">
                      <a:pos x="T4" y="T5"/>
                    </a:cxn>
                  </a:cxnLst>
                  <a:rect l="T9" t="T10" r="T11" b="T12"/>
                  <a:pathLst>
                    <a:path w="300" h="522">
                      <a:moveTo>
                        <a:pt x="0" y="0"/>
                      </a:moveTo>
                      <a:lnTo>
                        <a:pt x="147" y="239"/>
                      </a:lnTo>
                      <a:lnTo>
                        <a:pt x="300" y="522"/>
                      </a:lnTo>
                    </a:path>
                  </a:pathLst>
                </a:custGeom>
                <a:noFill/>
                <a:ln w="9525">
                  <a:solidFill>
                    <a:srgbClr val="000000"/>
                  </a:solidFill>
                  <a:round/>
                  <a:headEnd type="none" w="med" len="med"/>
                  <a:tailEnd type="none" w="med" len="med"/>
                </a:ln>
              </p:spPr>
              <p:txBody>
                <a:bodyPr/>
                <a:lstStyle/>
                <a:p>
                  <a:endParaRPr lang="es-MX"/>
                </a:p>
              </p:txBody>
            </p:sp>
            <p:sp>
              <p:nvSpPr>
                <p:cNvPr id="47124" name="Freeform 67"/>
                <p:cNvSpPr>
                  <a:spLocks/>
                </p:cNvSpPr>
                <p:nvPr/>
              </p:nvSpPr>
              <p:spPr bwMode="auto">
                <a:xfrm>
                  <a:off x="4551" y="4969"/>
                  <a:ext cx="306" cy="534"/>
                </a:xfrm>
                <a:custGeom>
                  <a:avLst/>
                  <a:gdLst>
                    <a:gd name="T0" fmla="*/ 306 w 306"/>
                    <a:gd name="T1" fmla="*/ 0 h 534"/>
                    <a:gd name="T2" fmla="*/ 159 w 306"/>
                    <a:gd name="T3" fmla="*/ 233 h 534"/>
                    <a:gd name="T4" fmla="*/ 0 w 306"/>
                    <a:gd name="T5" fmla="*/ 534 h 534"/>
                    <a:gd name="T6" fmla="*/ 0 60000 65536"/>
                    <a:gd name="T7" fmla="*/ 0 60000 65536"/>
                    <a:gd name="T8" fmla="*/ 0 60000 65536"/>
                    <a:gd name="T9" fmla="*/ 0 w 306"/>
                    <a:gd name="T10" fmla="*/ 0 h 534"/>
                    <a:gd name="T11" fmla="*/ 306 w 306"/>
                    <a:gd name="T12" fmla="*/ 534 h 534"/>
                  </a:gdLst>
                  <a:ahLst/>
                  <a:cxnLst>
                    <a:cxn ang="T6">
                      <a:pos x="T0" y="T1"/>
                    </a:cxn>
                    <a:cxn ang="T7">
                      <a:pos x="T2" y="T3"/>
                    </a:cxn>
                    <a:cxn ang="T8">
                      <a:pos x="T4" y="T5"/>
                    </a:cxn>
                  </a:cxnLst>
                  <a:rect l="T9" t="T10" r="T11" b="T12"/>
                  <a:pathLst>
                    <a:path w="306" h="534">
                      <a:moveTo>
                        <a:pt x="306" y="0"/>
                      </a:moveTo>
                      <a:lnTo>
                        <a:pt x="159" y="233"/>
                      </a:lnTo>
                      <a:lnTo>
                        <a:pt x="0" y="534"/>
                      </a:lnTo>
                    </a:path>
                  </a:pathLst>
                </a:custGeom>
                <a:noFill/>
                <a:ln w="9525">
                  <a:solidFill>
                    <a:srgbClr val="000000"/>
                  </a:solidFill>
                  <a:round/>
                  <a:headEnd type="none" w="med" len="med"/>
                  <a:tailEnd type="none" w="med" len="med"/>
                </a:ln>
              </p:spPr>
              <p:txBody>
                <a:bodyPr/>
                <a:lstStyle/>
                <a:p>
                  <a:endParaRPr lang="es-MX"/>
                </a:p>
              </p:txBody>
            </p:sp>
          </p:grpSp>
          <p:sp>
            <p:nvSpPr>
              <p:cNvPr id="47119" name="Line 68"/>
              <p:cNvSpPr>
                <a:spLocks noChangeShapeType="1"/>
              </p:cNvSpPr>
              <p:nvPr/>
            </p:nvSpPr>
            <p:spPr bwMode="auto">
              <a:xfrm>
                <a:off x="4551" y="5491"/>
                <a:ext cx="0" cy="150"/>
              </a:xfrm>
              <a:prstGeom prst="line">
                <a:avLst/>
              </a:prstGeom>
              <a:noFill/>
              <a:ln w="19050">
                <a:solidFill>
                  <a:srgbClr val="000000"/>
                </a:solidFill>
                <a:round/>
                <a:headEnd/>
                <a:tailEnd/>
              </a:ln>
            </p:spPr>
            <p:txBody>
              <a:bodyPr/>
              <a:lstStyle/>
              <a:p>
                <a:endParaRPr lang="es-MX"/>
              </a:p>
            </p:txBody>
          </p:sp>
        </p:grpSp>
        <p:sp>
          <p:nvSpPr>
            <p:cNvPr id="47114" name="Line 69"/>
            <p:cNvSpPr>
              <a:spLocks noChangeShapeType="1"/>
            </p:cNvSpPr>
            <p:nvPr/>
          </p:nvSpPr>
          <p:spPr bwMode="auto">
            <a:xfrm>
              <a:off x="4233" y="3805"/>
              <a:ext cx="186" cy="750"/>
            </a:xfrm>
            <a:prstGeom prst="line">
              <a:avLst/>
            </a:prstGeom>
            <a:noFill/>
            <a:ln w="9525">
              <a:solidFill>
                <a:srgbClr val="000000"/>
              </a:solidFill>
              <a:prstDash val="dash"/>
              <a:round/>
              <a:headEnd/>
              <a:tailEnd/>
            </a:ln>
          </p:spPr>
          <p:txBody>
            <a:bodyPr/>
            <a:lstStyle/>
            <a:p>
              <a:endParaRPr lang="es-MX"/>
            </a:p>
          </p:txBody>
        </p:sp>
        <p:sp>
          <p:nvSpPr>
            <p:cNvPr id="47115" name="Oval 70"/>
            <p:cNvSpPr>
              <a:spLocks noChangeArrowheads="1"/>
            </p:cNvSpPr>
            <p:nvPr/>
          </p:nvSpPr>
          <p:spPr bwMode="auto">
            <a:xfrm>
              <a:off x="4209" y="3691"/>
              <a:ext cx="864" cy="180"/>
            </a:xfrm>
            <a:prstGeom prst="ellipse">
              <a:avLst/>
            </a:prstGeom>
            <a:solidFill>
              <a:srgbClr val="FFFFFF"/>
            </a:solidFill>
            <a:ln w="9525">
              <a:solidFill>
                <a:srgbClr val="000000"/>
              </a:solidFill>
              <a:prstDash val="dash"/>
              <a:round/>
              <a:headEnd/>
              <a:tailEnd/>
            </a:ln>
          </p:spPr>
          <p:txBody>
            <a:bodyPr/>
            <a:lstStyle/>
            <a:p>
              <a:endParaRPr lang="es-MX"/>
            </a:p>
          </p:txBody>
        </p:sp>
        <p:sp>
          <p:nvSpPr>
            <p:cNvPr id="47116" name="Arc 71"/>
            <p:cNvSpPr>
              <a:spLocks/>
            </p:cNvSpPr>
            <p:nvPr/>
          </p:nvSpPr>
          <p:spPr bwMode="auto">
            <a:xfrm rot="-644126" flipH="1" flipV="1">
              <a:off x="4054" y="4264"/>
              <a:ext cx="673" cy="141"/>
            </a:xfrm>
            <a:custGeom>
              <a:avLst/>
              <a:gdLst>
                <a:gd name="T0" fmla="*/ 0 w 43200"/>
                <a:gd name="T1" fmla="*/ 0 h 40894"/>
                <a:gd name="T2" fmla="*/ 0 w 43200"/>
                <a:gd name="T3" fmla="*/ 0 h 40894"/>
                <a:gd name="T4" fmla="*/ 0 w 43200"/>
                <a:gd name="T5" fmla="*/ 0 h 40894"/>
                <a:gd name="T6" fmla="*/ 0 60000 65536"/>
                <a:gd name="T7" fmla="*/ 0 60000 65536"/>
                <a:gd name="T8" fmla="*/ 0 60000 65536"/>
                <a:gd name="T9" fmla="*/ 0 w 43200"/>
                <a:gd name="T10" fmla="*/ 0 h 40894"/>
                <a:gd name="T11" fmla="*/ 43200 w 43200"/>
                <a:gd name="T12" fmla="*/ 40894 h 40894"/>
              </a:gdLst>
              <a:ahLst/>
              <a:cxnLst>
                <a:cxn ang="T6">
                  <a:pos x="T0" y="T1"/>
                </a:cxn>
                <a:cxn ang="T7">
                  <a:pos x="T2" y="T3"/>
                </a:cxn>
                <a:cxn ang="T8">
                  <a:pos x="T4" y="T5"/>
                </a:cxn>
              </a:cxnLst>
              <a:rect l="T9" t="T10" r="T11" b="T12"/>
              <a:pathLst>
                <a:path w="43200" h="40894" fill="none" extrusionOk="0">
                  <a:moveTo>
                    <a:pt x="11889" y="40893"/>
                  </a:moveTo>
                  <a:cubicBezTo>
                    <a:pt x="4599" y="37224"/>
                    <a:pt x="0" y="29760"/>
                    <a:pt x="0" y="21600"/>
                  </a:cubicBezTo>
                  <a:cubicBezTo>
                    <a:pt x="0" y="9670"/>
                    <a:pt x="9670" y="0"/>
                    <a:pt x="21600" y="0"/>
                  </a:cubicBezTo>
                  <a:cubicBezTo>
                    <a:pt x="33529" y="-1"/>
                    <a:pt x="43199" y="9670"/>
                    <a:pt x="43200" y="21599"/>
                  </a:cubicBezTo>
                </a:path>
                <a:path w="43200" h="40894" stroke="0" extrusionOk="0">
                  <a:moveTo>
                    <a:pt x="11889" y="40893"/>
                  </a:moveTo>
                  <a:cubicBezTo>
                    <a:pt x="4599" y="37224"/>
                    <a:pt x="0" y="29760"/>
                    <a:pt x="0" y="21600"/>
                  </a:cubicBezTo>
                  <a:cubicBezTo>
                    <a:pt x="0" y="9670"/>
                    <a:pt x="9670" y="0"/>
                    <a:pt x="21600" y="0"/>
                  </a:cubicBezTo>
                  <a:cubicBezTo>
                    <a:pt x="33529" y="-1"/>
                    <a:pt x="43199" y="9670"/>
                    <a:pt x="43200" y="21599"/>
                  </a:cubicBezTo>
                  <a:lnTo>
                    <a:pt x="21600" y="21600"/>
                  </a:lnTo>
                  <a:close/>
                </a:path>
              </a:pathLst>
            </a:custGeom>
            <a:noFill/>
            <a:ln w="9525">
              <a:solidFill>
                <a:srgbClr val="000000"/>
              </a:solidFill>
              <a:round/>
              <a:headEnd/>
              <a:tailEnd type="triangle" w="med" len="med"/>
            </a:ln>
          </p:spPr>
          <p:txBody>
            <a:bodyPr/>
            <a:lstStyle/>
            <a:p>
              <a:endParaRPr lang="es-MX"/>
            </a:p>
          </p:txBody>
        </p:sp>
        <p:sp>
          <p:nvSpPr>
            <p:cNvPr id="47117" name="Arc 72"/>
            <p:cNvSpPr>
              <a:spLocks/>
            </p:cNvSpPr>
            <p:nvPr/>
          </p:nvSpPr>
          <p:spPr bwMode="auto">
            <a:xfrm flipH="1" flipV="1">
              <a:off x="4301" y="3913"/>
              <a:ext cx="754" cy="92"/>
            </a:xfrm>
            <a:custGeom>
              <a:avLst/>
              <a:gdLst>
                <a:gd name="T0" fmla="*/ 0 w 35139"/>
                <a:gd name="T1" fmla="*/ 0 h 21600"/>
                <a:gd name="T2" fmla="*/ 0 w 35139"/>
                <a:gd name="T3" fmla="*/ 0 h 21600"/>
                <a:gd name="T4" fmla="*/ 0 w 35139"/>
                <a:gd name="T5" fmla="*/ 0 h 21600"/>
                <a:gd name="T6" fmla="*/ 0 60000 65536"/>
                <a:gd name="T7" fmla="*/ 0 60000 65536"/>
                <a:gd name="T8" fmla="*/ 0 60000 65536"/>
                <a:gd name="T9" fmla="*/ 0 w 35139"/>
                <a:gd name="T10" fmla="*/ 0 h 21600"/>
                <a:gd name="T11" fmla="*/ 35139 w 35139"/>
                <a:gd name="T12" fmla="*/ 21600 h 21600"/>
              </a:gdLst>
              <a:ahLst/>
              <a:cxnLst>
                <a:cxn ang="T6">
                  <a:pos x="T0" y="T1"/>
                </a:cxn>
                <a:cxn ang="T7">
                  <a:pos x="T2" y="T3"/>
                </a:cxn>
                <a:cxn ang="T8">
                  <a:pos x="T4" y="T5"/>
                </a:cxn>
              </a:cxnLst>
              <a:rect l="T9" t="T10" r="T11" b="T12"/>
              <a:pathLst>
                <a:path w="35139" h="21600" fill="none" extrusionOk="0">
                  <a:moveTo>
                    <a:pt x="-1" y="17062"/>
                  </a:moveTo>
                  <a:cubicBezTo>
                    <a:pt x="2138" y="7109"/>
                    <a:pt x="10937" y="-1"/>
                    <a:pt x="21118" y="0"/>
                  </a:cubicBezTo>
                  <a:cubicBezTo>
                    <a:pt x="26257" y="0"/>
                    <a:pt x="31229" y="1832"/>
                    <a:pt x="35138" y="5169"/>
                  </a:cubicBezTo>
                </a:path>
                <a:path w="35139" h="21600" stroke="0" extrusionOk="0">
                  <a:moveTo>
                    <a:pt x="-1" y="17062"/>
                  </a:moveTo>
                  <a:cubicBezTo>
                    <a:pt x="2138" y="7109"/>
                    <a:pt x="10937" y="-1"/>
                    <a:pt x="21118" y="0"/>
                  </a:cubicBezTo>
                  <a:cubicBezTo>
                    <a:pt x="26257" y="0"/>
                    <a:pt x="31229" y="1832"/>
                    <a:pt x="35138" y="5169"/>
                  </a:cubicBezTo>
                  <a:lnTo>
                    <a:pt x="21118" y="21600"/>
                  </a:lnTo>
                  <a:close/>
                </a:path>
              </a:pathLst>
            </a:custGeom>
            <a:noFill/>
            <a:ln w="9525">
              <a:solidFill>
                <a:srgbClr val="000000"/>
              </a:solidFill>
              <a:round/>
              <a:headEnd type="triangle" w="med" len="med"/>
              <a:tailEnd/>
            </a:ln>
          </p:spPr>
          <p:txBody>
            <a:bodyPr/>
            <a:lstStyle/>
            <a:p>
              <a:endParaRPr lang="es-MX"/>
            </a:p>
          </p:txBody>
        </p:sp>
      </p:grpSp>
      <p:pic>
        <p:nvPicPr>
          <p:cNvPr id="47112" name="Picture 2"/>
          <p:cNvPicPr>
            <a:picLocks noChangeAspect="1" noChangeArrowheads="1"/>
          </p:cNvPicPr>
          <p:nvPr/>
        </p:nvPicPr>
        <p:blipFill>
          <a:blip r:embed="rId2"/>
          <a:srcRect/>
          <a:stretch>
            <a:fillRect/>
          </a:stretch>
        </p:blipFill>
        <p:spPr bwMode="auto">
          <a:xfrm>
            <a:off x="1331913" y="4221163"/>
            <a:ext cx="1584325" cy="2055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tierra-tralacion"/>
          <p:cNvPicPr>
            <a:picLocks noChangeAspect="1" noChangeArrowheads="1"/>
          </p:cNvPicPr>
          <p:nvPr/>
        </p:nvPicPr>
        <p:blipFill>
          <a:blip r:embed="rId2"/>
          <a:srcRect/>
          <a:stretch>
            <a:fillRect/>
          </a:stretch>
        </p:blipFill>
        <p:spPr bwMode="auto">
          <a:xfrm>
            <a:off x="755650" y="1052513"/>
            <a:ext cx="7470775" cy="47529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srcRect b="7100"/>
          <a:stretch>
            <a:fillRect/>
          </a:stretch>
        </p:blipFill>
        <p:spPr bwMode="auto">
          <a:xfrm>
            <a:off x="1692275" y="692150"/>
            <a:ext cx="6013450" cy="5113338"/>
          </a:xfrm>
          <a:prstGeom prst="rect">
            <a:avLst/>
          </a:prstGeom>
          <a:noFill/>
          <a:ln w="9525">
            <a:noFill/>
            <a:miter lim="800000"/>
            <a:headEnd/>
            <a:tailEnd/>
          </a:ln>
        </p:spPr>
      </p:pic>
      <p:sp>
        <p:nvSpPr>
          <p:cNvPr id="3" name="2 Rectángulo"/>
          <p:cNvSpPr/>
          <p:nvPr/>
        </p:nvSpPr>
        <p:spPr>
          <a:xfrm>
            <a:off x="2051050" y="5876925"/>
            <a:ext cx="4826000" cy="461963"/>
          </a:xfrm>
          <a:prstGeom prst="rect">
            <a:avLst/>
          </a:prstGeom>
        </p:spPr>
        <p:txBody>
          <a:bodyPr>
            <a:spAutoFit/>
          </a:bodyPr>
          <a:lstStyle/>
          <a:p>
            <a:pPr algn="ctr">
              <a:defRPr/>
            </a:pPr>
            <a:r>
              <a:rPr lang="en-US" sz="2400" b="1" dirty="0">
                <a:solidFill>
                  <a:srgbClr val="C00000"/>
                </a:solidFill>
                <a:effectLst>
                  <a:outerShdw blurRad="38100" dist="38100" dir="2700000" algn="tl">
                    <a:srgbClr val="000000">
                      <a:alpha val="43137"/>
                    </a:srgbClr>
                  </a:outerShdw>
                </a:effectLst>
                <a:latin typeface="Arial Rounded MT Bold" pitchFamily="34" charset="0"/>
              </a:rPr>
              <a:t>EL INTERIOR DE LA TIERRA</a:t>
            </a:r>
            <a:endParaRPr lang="es-MX" sz="24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4" name="3 Rectángulo"/>
          <p:cNvSpPr/>
          <p:nvPr/>
        </p:nvSpPr>
        <p:spPr>
          <a:xfrm>
            <a:off x="1474788" y="620713"/>
            <a:ext cx="1439862" cy="923925"/>
          </a:xfrm>
          <a:prstGeom prst="rect">
            <a:avLst/>
          </a:prstGeom>
          <a:solidFill>
            <a:schemeClr val="bg1"/>
          </a:solidFill>
        </p:spPr>
        <p:txBody>
          <a:bodyPr>
            <a:spAutoFit/>
          </a:bodyPr>
          <a:lstStyle/>
          <a:p>
            <a:pPr algn="ctr">
              <a:defRPr/>
            </a:pPr>
            <a:r>
              <a:rPr lang="en-US" b="1" dirty="0">
                <a:effectLst>
                  <a:outerShdw blurRad="38100" dist="38100" dir="2700000" algn="tl">
                    <a:srgbClr val="000000">
                      <a:alpha val="43137"/>
                    </a:srgbClr>
                  </a:outerShdw>
                </a:effectLst>
                <a:latin typeface="Arial Rounded MT Bold" pitchFamily="34" charset="0"/>
              </a:rPr>
              <a:t>CORTEZA (0-40 Km)</a:t>
            </a:r>
          </a:p>
          <a:p>
            <a:pPr algn="ctr">
              <a:defRPr/>
            </a:pPr>
            <a:r>
              <a:rPr lang="en-US" b="1" dirty="0">
                <a:effectLst>
                  <a:outerShdw blurRad="38100" dist="38100" dir="2700000" algn="tl">
                    <a:srgbClr val="000000">
                      <a:alpha val="43137"/>
                    </a:srgbClr>
                  </a:outerShdw>
                </a:effectLst>
                <a:latin typeface="Arial Rounded MT Bold" pitchFamily="34" charset="0"/>
              </a:rPr>
              <a:t>0.4%</a:t>
            </a:r>
            <a:endParaRPr lang="es-MX" b="1" dirty="0">
              <a:effectLst>
                <a:outerShdw blurRad="38100" dist="38100" dir="2700000" algn="tl">
                  <a:srgbClr val="000000">
                    <a:alpha val="43137"/>
                  </a:srgbClr>
                </a:outerShdw>
              </a:effectLst>
              <a:latin typeface="Arial Rounded MT Bold" pitchFamily="34" charset="0"/>
            </a:endParaRPr>
          </a:p>
        </p:txBody>
      </p:sp>
      <p:sp>
        <p:nvSpPr>
          <p:cNvPr id="5" name="4 Rectángulo"/>
          <p:cNvSpPr/>
          <p:nvPr/>
        </p:nvSpPr>
        <p:spPr>
          <a:xfrm>
            <a:off x="2771775" y="620713"/>
            <a:ext cx="1800225" cy="923925"/>
          </a:xfrm>
          <a:prstGeom prst="rect">
            <a:avLst/>
          </a:prstGeom>
          <a:solidFill>
            <a:schemeClr val="bg1"/>
          </a:solidFill>
        </p:spPr>
        <p:txBody>
          <a:bodyPr>
            <a:spAutoFit/>
          </a:bodyPr>
          <a:lstStyle/>
          <a:p>
            <a:pPr algn="ctr">
              <a:defRPr/>
            </a:pPr>
            <a:r>
              <a:rPr lang="en-US" b="1" dirty="0">
                <a:effectLst>
                  <a:outerShdw blurRad="38100" dist="38100" dir="2700000" algn="tl">
                    <a:srgbClr val="000000">
                      <a:alpha val="43137"/>
                    </a:srgbClr>
                  </a:outerShdw>
                </a:effectLst>
                <a:latin typeface="Arial Rounded MT Bold" pitchFamily="34" charset="0"/>
              </a:rPr>
              <a:t>MANTO  </a:t>
            </a:r>
          </a:p>
          <a:p>
            <a:pPr algn="ctr">
              <a:defRPr/>
            </a:pPr>
            <a:r>
              <a:rPr lang="en-US" b="1" dirty="0">
                <a:effectLst>
                  <a:outerShdw blurRad="38100" dist="38100" dir="2700000" algn="tl">
                    <a:srgbClr val="000000">
                      <a:alpha val="43137"/>
                    </a:srgbClr>
                  </a:outerShdw>
                </a:effectLst>
                <a:latin typeface="Arial Rounded MT Bold" pitchFamily="34" charset="0"/>
              </a:rPr>
              <a:t>(40-2890 Km)</a:t>
            </a:r>
          </a:p>
          <a:p>
            <a:pPr algn="ctr">
              <a:defRPr/>
            </a:pPr>
            <a:r>
              <a:rPr lang="en-US" b="1" dirty="0">
                <a:effectLst>
                  <a:outerShdw blurRad="38100" dist="38100" dir="2700000" algn="tl">
                    <a:srgbClr val="000000">
                      <a:alpha val="43137"/>
                    </a:srgbClr>
                  </a:outerShdw>
                </a:effectLst>
                <a:latin typeface="Arial Rounded MT Bold" pitchFamily="34" charset="0"/>
              </a:rPr>
              <a:t>67.1%</a:t>
            </a:r>
            <a:endParaRPr lang="es-MX" b="1" dirty="0">
              <a:effectLst>
                <a:outerShdw blurRad="38100" dist="38100" dir="2700000" algn="tl">
                  <a:srgbClr val="000000">
                    <a:alpha val="43137"/>
                  </a:srgbClr>
                </a:outerShdw>
              </a:effectLst>
              <a:latin typeface="Arial Rounded MT Bold" pitchFamily="34" charset="0"/>
            </a:endParaRPr>
          </a:p>
        </p:txBody>
      </p:sp>
      <p:sp>
        <p:nvSpPr>
          <p:cNvPr id="6" name="5 Rectángulo"/>
          <p:cNvSpPr/>
          <p:nvPr/>
        </p:nvSpPr>
        <p:spPr>
          <a:xfrm>
            <a:off x="4572000" y="620713"/>
            <a:ext cx="2519363" cy="923925"/>
          </a:xfrm>
          <a:prstGeom prst="rect">
            <a:avLst/>
          </a:prstGeom>
          <a:solidFill>
            <a:schemeClr val="bg1"/>
          </a:solidFill>
        </p:spPr>
        <p:txBody>
          <a:bodyPr>
            <a:spAutoFit/>
          </a:bodyPr>
          <a:lstStyle/>
          <a:p>
            <a:pPr algn="ctr">
              <a:defRPr/>
            </a:pPr>
            <a:r>
              <a:rPr lang="en-US" b="1" dirty="0">
                <a:effectLst>
                  <a:outerShdw blurRad="38100" dist="38100" dir="2700000" algn="tl">
                    <a:srgbClr val="000000">
                      <a:alpha val="43137"/>
                    </a:srgbClr>
                  </a:outerShdw>
                </a:effectLst>
                <a:latin typeface="Arial Rounded MT Bold" pitchFamily="34" charset="0"/>
              </a:rPr>
              <a:t>NÚCLEO EXTERIOR (2829-5150 Km)</a:t>
            </a:r>
          </a:p>
          <a:p>
            <a:pPr algn="ctr">
              <a:defRPr/>
            </a:pPr>
            <a:r>
              <a:rPr lang="en-US" b="1" dirty="0">
                <a:effectLst>
                  <a:outerShdw blurRad="38100" dist="38100" dir="2700000" algn="tl">
                    <a:srgbClr val="000000">
                      <a:alpha val="43137"/>
                    </a:srgbClr>
                  </a:outerShdw>
                </a:effectLst>
                <a:latin typeface="Arial Rounded MT Bold" pitchFamily="34" charset="0"/>
              </a:rPr>
              <a:t>30.8 %</a:t>
            </a:r>
            <a:endParaRPr lang="es-MX" b="1" dirty="0">
              <a:effectLst>
                <a:outerShdw blurRad="38100" dist="38100" dir="2700000" algn="tl">
                  <a:srgbClr val="000000">
                    <a:alpha val="43137"/>
                  </a:srgbClr>
                </a:outerShdw>
              </a:effectLst>
              <a:latin typeface="Arial Rounded MT Bold" pitchFamily="34" charset="0"/>
            </a:endParaRPr>
          </a:p>
        </p:txBody>
      </p:sp>
      <p:sp>
        <p:nvSpPr>
          <p:cNvPr id="7" name="6 Rectángulo"/>
          <p:cNvSpPr/>
          <p:nvPr/>
        </p:nvSpPr>
        <p:spPr>
          <a:xfrm>
            <a:off x="5651500" y="1557338"/>
            <a:ext cx="2520950" cy="923925"/>
          </a:xfrm>
          <a:prstGeom prst="rect">
            <a:avLst/>
          </a:prstGeom>
          <a:solidFill>
            <a:schemeClr val="bg1"/>
          </a:solidFill>
        </p:spPr>
        <p:txBody>
          <a:bodyPr>
            <a:spAutoFit/>
          </a:bodyPr>
          <a:lstStyle/>
          <a:p>
            <a:pPr algn="ctr">
              <a:defRPr/>
            </a:pPr>
            <a:r>
              <a:rPr lang="en-US" b="1" dirty="0">
                <a:effectLst>
                  <a:outerShdw blurRad="38100" dist="38100" dir="2700000" algn="tl">
                    <a:srgbClr val="000000">
                      <a:alpha val="43137"/>
                    </a:srgbClr>
                  </a:outerShdw>
                </a:effectLst>
                <a:latin typeface="Arial Rounded MT Bold" pitchFamily="34" charset="0"/>
              </a:rPr>
              <a:t>NÚCLEO INTERIOR (5150-6370 Km)</a:t>
            </a:r>
          </a:p>
          <a:p>
            <a:pPr algn="ctr">
              <a:defRPr/>
            </a:pPr>
            <a:r>
              <a:rPr lang="en-US" b="1" dirty="0">
                <a:effectLst>
                  <a:outerShdw blurRad="38100" dist="38100" dir="2700000" algn="tl">
                    <a:srgbClr val="000000">
                      <a:alpha val="43137"/>
                    </a:srgbClr>
                  </a:outerShdw>
                </a:effectLst>
                <a:latin typeface="Arial Rounded MT Bold" pitchFamily="34" charset="0"/>
              </a:rPr>
              <a:t>1.7 %</a:t>
            </a:r>
            <a:endParaRPr lang="es-MX" b="1" dirty="0">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5724525" y="2492375"/>
            <a:ext cx="2374900" cy="2032000"/>
          </a:xfrm>
          <a:prstGeom prst="rect">
            <a:avLst/>
          </a:prstGeom>
        </p:spPr>
        <p:txBody>
          <a:bodyPr>
            <a:spAutoFit/>
          </a:bodyPr>
          <a:lstStyle/>
          <a:p>
            <a:pPr algn="ctr">
              <a:defRPr/>
            </a:pPr>
            <a:r>
              <a:rPr lang="es-MX" b="1" dirty="0">
                <a:solidFill>
                  <a:srgbClr val="C00000"/>
                </a:solidFill>
                <a:effectLst>
                  <a:outerShdw blurRad="38100" dist="38100" dir="2700000" algn="tl">
                    <a:srgbClr val="000000">
                      <a:alpha val="43137"/>
                    </a:srgbClr>
                  </a:outerShdw>
                </a:effectLst>
                <a:latin typeface="Arial Rounded MT Bold" pitchFamily="34" charset="0"/>
              </a:rPr>
              <a:t>LAS ONDAS SÍSMICAS COMO HERRAMIENTA PARA DEDUCIR LA</a:t>
            </a:r>
          </a:p>
          <a:p>
            <a:pPr algn="ctr">
              <a:defRPr/>
            </a:pPr>
            <a:r>
              <a:rPr lang="es-MX" b="1" dirty="0">
                <a:solidFill>
                  <a:srgbClr val="C00000"/>
                </a:solidFill>
                <a:effectLst>
                  <a:outerShdw blurRad="38100" dist="38100" dir="2700000" algn="tl">
                    <a:srgbClr val="000000">
                      <a:alpha val="43137"/>
                    </a:srgbClr>
                  </a:outerShdw>
                </a:effectLst>
                <a:latin typeface="Arial Rounded MT Bold" pitchFamily="34" charset="0"/>
              </a:rPr>
              <a:t>COMPOSICIÓN INTERNA DEL PLANETA</a:t>
            </a:r>
            <a:endParaRPr lang="es-MX" dirty="0">
              <a:solidFill>
                <a:srgbClr val="C00000"/>
              </a:solidFill>
              <a:effectLst>
                <a:outerShdw blurRad="38100" dist="38100" dir="2700000" algn="tl">
                  <a:srgbClr val="000000">
                    <a:alpha val="43137"/>
                  </a:srgbClr>
                </a:outerShdw>
              </a:effectLst>
              <a:latin typeface="Arial Rounded MT Bold" pitchFamily="34" charset="0"/>
            </a:endParaRPr>
          </a:p>
        </p:txBody>
      </p:sp>
      <p:pic>
        <p:nvPicPr>
          <p:cNvPr id="37893" name="Picture 5" descr="http://www.educarchile.cl/UserFiles/P0001/Image/CR_Imagen/ondas_sismicas.JPG"/>
          <p:cNvPicPr>
            <a:picLocks noChangeAspect="1" noChangeArrowheads="1"/>
          </p:cNvPicPr>
          <p:nvPr/>
        </p:nvPicPr>
        <p:blipFill>
          <a:blip r:embed="rId2"/>
          <a:srcRect/>
          <a:stretch>
            <a:fillRect/>
          </a:stretch>
        </p:blipFill>
        <p:spPr bwMode="auto">
          <a:xfrm>
            <a:off x="1763713" y="476250"/>
            <a:ext cx="3313112" cy="5862638"/>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lum bright="-20000" contrast="40000"/>
          </a:blip>
          <a:srcRect/>
          <a:stretch>
            <a:fillRect/>
          </a:stretch>
        </p:blipFill>
        <p:spPr bwMode="auto">
          <a:xfrm>
            <a:off x="900113" y="836613"/>
            <a:ext cx="7488237" cy="4987925"/>
          </a:xfrm>
          <a:prstGeom prst="rect">
            <a:avLst/>
          </a:prstGeom>
          <a:solidFill>
            <a:srgbClr val="000000"/>
          </a:solidFill>
          <a:ln w="57150" cap="sq">
            <a:solidFill>
              <a:srgbClr val="000000"/>
            </a:solidFill>
            <a:miter lim="800000"/>
            <a:headEnd/>
            <a:tailEnd/>
          </a:ln>
          <a:effectLst>
            <a:outerShdw dist="190500" dir="2700000" sy="89999" algn="bl" rotWithShape="0">
              <a:srgbClr val="000000">
                <a:alpha val="39999"/>
              </a:srgbClr>
            </a:outerShdw>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lum bright="-20000" contrast="40000"/>
          </a:blip>
          <a:srcRect/>
          <a:stretch>
            <a:fillRect/>
          </a:stretch>
        </p:blipFill>
        <p:spPr bwMode="auto">
          <a:xfrm>
            <a:off x="827088" y="620713"/>
            <a:ext cx="7416800" cy="5586412"/>
          </a:xfrm>
          <a:prstGeom prst="rect">
            <a:avLst/>
          </a:prstGeom>
          <a:solidFill>
            <a:srgbClr val="000000"/>
          </a:solidFill>
          <a:ln w="38100" cap="sq">
            <a:solidFill>
              <a:srgbClr val="000000"/>
            </a:solidFill>
            <a:miter lim="800000"/>
            <a:headEnd/>
            <a:tailEnd/>
          </a:ln>
          <a:effectLst>
            <a:outerShdw dist="190500" dir="2700000" sy="89999" algn="bl" rotWithShape="0">
              <a:srgbClr val="000000">
                <a:alpha val="39999"/>
              </a:srgbClr>
            </a:outerShdw>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librosvivos.net/smtc/img/1187_nucleo%20rot.jpg"/>
          <p:cNvPicPr>
            <a:picLocks noChangeAspect="1" noChangeArrowheads="1"/>
          </p:cNvPicPr>
          <p:nvPr/>
        </p:nvPicPr>
        <p:blipFill>
          <a:blip r:embed="rId2"/>
          <a:srcRect/>
          <a:stretch>
            <a:fillRect/>
          </a:stretch>
        </p:blipFill>
        <p:spPr bwMode="auto">
          <a:xfrm>
            <a:off x="1763713" y="692150"/>
            <a:ext cx="5616575" cy="55911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20070417klpcnatun_9.Ees.SCO[1].png"/>
          <p:cNvPicPr>
            <a:picLocks noChangeAspect="1"/>
          </p:cNvPicPr>
          <p:nvPr/>
        </p:nvPicPr>
        <p:blipFill>
          <a:blip r:embed="rId2"/>
          <a:srcRect/>
          <a:stretch>
            <a:fillRect/>
          </a:stretch>
        </p:blipFill>
        <p:spPr bwMode="auto">
          <a:xfrm>
            <a:off x="1357313" y="571500"/>
            <a:ext cx="6429375" cy="5699125"/>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
        <p:nvSpPr>
          <p:cNvPr id="3" name="2 Rectángulo"/>
          <p:cNvSpPr/>
          <p:nvPr/>
        </p:nvSpPr>
        <p:spPr>
          <a:xfrm>
            <a:off x="1785918" y="1500174"/>
            <a:ext cx="1571636" cy="428628"/>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defRPr/>
            </a:pPr>
            <a:r>
              <a:rPr lang="es-MX" sz="1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Modelo estático</a:t>
            </a:r>
            <a:endParaRPr lang="es-ES" sz="1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3 Rectángulo"/>
          <p:cNvSpPr/>
          <p:nvPr/>
        </p:nvSpPr>
        <p:spPr>
          <a:xfrm>
            <a:off x="6000760" y="1643050"/>
            <a:ext cx="1714512" cy="428628"/>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defRPr/>
            </a:pPr>
            <a:r>
              <a:rPr lang="es-MX" sz="1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Modelo dinámico</a:t>
            </a:r>
            <a:endParaRPr lang="es-ES" sz="1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lum bright="-20000" contrast="40000"/>
          </a:blip>
          <a:srcRect l="1723" t="4167" r="1860" b="4167"/>
          <a:stretch>
            <a:fillRect/>
          </a:stretch>
        </p:blipFill>
        <p:spPr bwMode="auto">
          <a:xfrm>
            <a:off x="684213" y="2276475"/>
            <a:ext cx="3482975" cy="273685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44035" name="Picture 3"/>
          <p:cNvPicPr>
            <a:picLocks noChangeAspect="1" noChangeArrowheads="1"/>
          </p:cNvPicPr>
          <p:nvPr/>
        </p:nvPicPr>
        <p:blipFill>
          <a:blip r:embed="rId3">
            <a:lum bright="-10000" contrast="20000"/>
          </a:blip>
          <a:srcRect/>
          <a:stretch>
            <a:fillRect/>
          </a:stretch>
        </p:blipFill>
        <p:spPr bwMode="auto">
          <a:xfrm>
            <a:off x="4572000" y="620713"/>
            <a:ext cx="3960813" cy="5686425"/>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lum bright="-20000" contrast="40000"/>
          </a:blip>
          <a:srcRect/>
          <a:stretch>
            <a:fillRect/>
          </a:stretch>
        </p:blipFill>
        <p:spPr bwMode="auto">
          <a:xfrm>
            <a:off x="755650" y="620713"/>
            <a:ext cx="7561263" cy="5507037"/>
          </a:xfrm>
          <a:prstGeom prst="rect">
            <a:avLst/>
          </a:prstGeom>
          <a:solidFill>
            <a:srgbClr val="000000"/>
          </a:solidFill>
          <a:ln w="38100" cap="sq">
            <a:solidFill>
              <a:srgbClr val="000000"/>
            </a:solidFill>
            <a:miter lim="800000"/>
            <a:headEnd/>
            <a:tailEnd/>
          </a:ln>
          <a:effectLst>
            <a:outerShdw dist="190500" dir="2700000" sy="89999" algn="bl" rotWithShape="0">
              <a:srgbClr val="000000">
                <a:alpha val="39999"/>
              </a:srgbClr>
            </a:outerShdw>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srcRect b="6677"/>
          <a:stretch>
            <a:fillRect/>
          </a:stretch>
        </p:blipFill>
        <p:spPr bwMode="auto">
          <a:xfrm>
            <a:off x="1547813" y="620713"/>
            <a:ext cx="5616575" cy="5691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srcRect b="8840"/>
          <a:stretch>
            <a:fillRect/>
          </a:stretch>
        </p:blipFill>
        <p:spPr bwMode="auto">
          <a:xfrm>
            <a:off x="611188" y="765175"/>
            <a:ext cx="7886700" cy="5040313"/>
          </a:xfrm>
          <a:prstGeom prst="rect">
            <a:avLst/>
          </a:prstGeom>
          <a:solidFill>
            <a:srgbClr val="000000"/>
          </a:solidFill>
          <a:ln w="38100" cap="sq">
            <a:solidFill>
              <a:srgbClr val="000000"/>
            </a:solidFill>
            <a:miter lim="800000"/>
            <a:headEnd/>
            <a:tailEnd/>
          </a:ln>
          <a:effectLst>
            <a:outerShdw dist="190500" dir="2700000" sy="89999" algn="bl" rotWithShape="0">
              <a:srgbClr val="000000">
                <a:alpha val="39999"/>
              </a:srgbClr>
            </a:outerShdw>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a:lum bright="-20000" contrast="30000"/>
          </a:blip>
          <a:srcRect l="3922" b="3903"/>
          <a:stretch>
            <a:fillRect/>
          </a:stretch>
        </p:blipFill>
        <p:spPr bwMode="auto">
          <a:xfrm>
            <a:off x="827088" y="620713"/>
            <a:ext cx="3529012" cy="2592387"/>
          </a:xfrm>
          <a:prstGeom prst="rect">
            <a:avLst/>
          </a:prstGeom>
          <a:noFill/>
          <a:ln w="9525">
            <a:noFill/>
            <a:miter lim="800000"/>
            <a:headEnd/>
            <a:tailEnd/>
          </a:ln>
        </p:spPr>
      </p:pic>
      <p:pic>
        <p:nvPicPr>
          <p:cNvPr id="59395" name="Picture 3"/>
          <p:cNvPicPr>
            <a:picLocks noChangeAspect="1" noChangeArrowheads="1"/>
          </p:cNvPicPr>
          <p:nvPr/>
        </p:nvPicPr>
        <p:blipFill>
          <a:blip r:embed="rId3">
            <a:lum bright="-20000" contrast="30000"/>
          </a:blip>
          <a:srcRect r="2779" b="4482"/>
          <a:stretch>
            <a:fillRect/>
          </a:stretch>
        </p:blipFill>
        <p:spPr bwMode="auto">
          <a:xfrm>
            <a:off x="4572000" y="692150"/>
            <a:ext cx="3887788" cy="2592388"/>
          </a:xfrm>
          <a:prstGeom prst="rect">
            <a:avLst/>
          </a:prstGeom>
          <a:noFill/>
          <a:ln w="9525">
            <a:noFill/>
            <a:miter lim="800000"/>
            <a:headEnd/>
            <a:tailEnd/>
          </a:ln>
        </p:spPr>
      </p:pic>
      <p:pic>
        <p:nvPicPr>
          <p:cNvPr id="59396" name="Picture 4"/>
          <p:cNvPicPr>
            <a:picLocks noChangeAspect="1" noChangeArrowheads="1"/>
          </p:cNvPicPr>
          <p:nvPr/>
        </p:nvPicPr>
        <p:blipFill>
          <a:blip r:embed="rId4">
            <a:lum bright="-20000" contrast="30000"/>
          </a:blip>
          <a:srcRect l="1666" t="5385" b="3073"/>
          <a:stretch>
            <a:fillRect/>
          </a:stretch>
        </p:blipFill>
        <p:spPr bwMode="auto">
          <a:xfrm>
            <a:off x="2555875" y="3644900"/>
            <a:ext cx="4248150" cy="2447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scan0008"/>
          <p:cNvPicPr>
            <a:picLocks noChangeAspect="1" noChangeArrowheads="1"/>
          </p:cNvPicPr>
          <p:nvPr/>
        </p:nvPicPr>
        <p:blipFill>
          <a:blip r:embed="rId2"/>
          <a:srcRect/>
          <a:stretch>
            <a:fillRect/>
          </a:stretch>
        </p:blipFill>
        <p:spPr>
          <a:xfrm>
            <a:off x="642938" y="1357313"/>
            <a:ext cx="7858125" cy="4652962"/>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srcRect/>
          <a:stretch>
            <a:fillRect/>
          </a:stretch>
        </p:blipFill>
        <p:spPr bwMode="auto">
          <a:xfrm>
            <a:off x="827088" y="476250"/>
            <a:ext cx="7200900" cy="5916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569</TotalTime>
  <Words>1687</Words>
  <Application>Microsoft Office PowerPoint</Application>
  <PresentationFormat>Presentación en pantalla (4:3)</PresentationFormat>
  <Paragraphs>139</Paragraphs>
  <Slides>55</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55</vt:i4>
      </vt:variant>
    </vt:vector>
  </HeadingPairs>
  <TitlesOfParts>
    <vt:vector size="57" baseType="lpstr">
      <vt:lpstr>Aspecto</vt:lpstr>
      <vt:lpstr>Ecuación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Jose Alfredo Ochoa</dc:creator>
  <cp:lastModifiedBy>Dell</cp:lastModifiedBy>
  <cp:revision>22</cp:revision>
  <dcterms:created xsi:type="dcterms:W3CDTF">2010-06-30T00:00:07Z</dcterms:created>
  <dcterms:modified xsi:type="dcterms:W3CDTF">2014-09-22T16:32:48Z</dcterms:modified>
</cp:coreProperties>
</file>