
<file path=[Content_Types].xml><?xml version="1.0" encoding="utf-8"?>
<Types xmlns="http://schemas.openxmlformats.org/package/2006/content-types">
  <Default Extension="bin" ContentType="application/vnd.openxmlformats-officedocument.oleObject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59" r:id="rId3"/>
    <p:sldId id="260" r:id="rId4"/>
    <p:sldId id="261" r:id="rId5"/>
    <p:sldId id="262" r:id="rId6"/>
    <p:sldId id="263" r:id="rId7"/>
    <p:sldId id="264" r:id="rId8"/>
    <p:sldId id="265" r:id="rId9"/>
    <p:sldId id="267" r:id="rId10"/>
    <p:sldId id="268" r:id="rId11"/>
    <p:sldId id="269" r:id="rId12"/>
    <p:sldId id="270" r:id="rId13"/>
    <p:sldId id="271" r:id="rId14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025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300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CE881C-82F5-49C7-AF3E-09465DEE69FB}" type="datetimeFigureOut">
              <a:rPr lang="es-ES" smtClean="0"/>
              <a:t>21/01/2026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D1AE00-C3E9-491D-B9F6-F05C52118D58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994890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CE881C-82F5-49C7-AF3E-09465DEE69FB}" type="datetimeFigureOut">
              <a:rPr lang="es-ES" smtClean="0"/>
              <a:t>21/01/2026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D1AE00-C3E9-491D-B9F6-F05C52118D58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397854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CE881C-82F5-49C7-AF3E-09465DEE69FB}" type="datetimeFigureOut">
              <a:rPr lang="es-ES" smtClean="0"/>
              <a:t>21/01/2026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D1AE00-C3E9-491D-B9F6-F05C52118D58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584715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CE881C-82F5-49C7-AF3E-09465DEE69FB}" type="datetimeFigureOut">
              <a:rPr lang="es-ES" smtClean="0"/>
              <a:t>21/01/2026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D1AE00-C3E9-491D-B9F6-F05C52118D58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217575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CE881C-82F5-49C7-AF3E-09465DEE69FB}" type="datetimeFigureOut">
              <a:rPr lang="es-ES" smtClean="0"/>
              <a:t>21/01/2026</a:t>
            </a:fld>
            <a:endParaRPr lang="es-ES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D1AE00-C3E9-491D-B9F6-F05C52118D58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5141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CE881C-82F5-49C7-AF3E-09465DEE69FB}" type="datetimeFigureOut">
              <a:rPr lang="es-ES" smtClean="0"/>
              <a:t>21/01/2026</a:t>
            </a:fld>
            <a:endParaRPr lang="es-E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D1AE00-C3E9-491D-B9F6-F05C52118D58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011201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CE881C-82F5-49C7-AF3E-09465DEE69FB}" type="datetimeFigureOut">
              <a:rPr lang="es-ES" smtClean="0"/>
              <a:t>21/01/2026</a:t>
            </a:fld>
            <a:endParaRPr lang="es-ES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D1AE00-C3E9-491D-B9F6-F05C52118D58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832773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CE881C-82F5-49C7-AF3E-09465DEE69FB}" type="datetimeFigureOut">
              <a:rPr lang="es-ES" smtClean="0"/>
              <a:t>21/01/2026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D1AE00-C3E9-491D-B9F6-F05C52118D58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033050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CE881C-82F5-49C7-AF3E-09465DEE69FB}" type="datetimeFigureOut">
              <a:rPr lang="es-ES" smtClean="0"/>
              <a:t>21/01/2026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D1AE00-C3E9-491D-B9F6-F05C52118D58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311884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CE881C-82F5-49C7-AF3E-09465DEE69FB}" type="datetimeFigureOut">
              <a:rPr lang="es-ES" smtClean="0"/>
              <a:t>21/01/2026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D1AE00-C3E9-491D-B9F6-F05C52118D58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307563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CE881C-82F5-49C7-AF3E-09465DEE69FB}" type="datetimeFigureOut">
              <a:rPr lang="es-ES" smtClean="0"/>
              <a:t>21/01/2026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D1AE00-C3E9-491D-B9F6-F05C52118D58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568452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2">
                <a:lumMod val="40000"/>
                <a:lumOff val="60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CE881C-82F5-49C7-AF3E-09465DEE69FB}" type="datetimeFigureOut">
              <a:rPr lang="es-ES" smtClean="0"/>
              <a:t>21/01/2026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D1AE00-C3E9-491D-B9F6-F05C52118D58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286887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3.wmf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2 CuadroTexto"/>
          <p:cNvSpPr txBox="1"/>
          <p:nvPr/>
        </p:nvSpPr>
        <p:spPr>
          <a:xfrm>
            <a:off x="2980978" y="3832473"/>
            <a:ext cx="4752528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s-MX" sz="2400" b="1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es-MX" sz="2400" b="1" dirty="0">
              <a:latin typeface="Times New Roman" pitchFamily="18" charset="0"/>
              <a:cs typeface="Times New Roman" pitchFamily="18" charset="0"/>
            </a:endParaRPr>
          </a:p>
          <a:p>
            <a:pPr algn="r"/>
            <a:r>
              <a:rPr lang="es-MX" sz="1600" b="1" dirty="0">
                <a:latin typeface="Times New Roman" pitchFamily="18" charset="0"/>
                <a:cs typeface="Times New Roman" pitchFamily="18" charset="0"/>
              </a:rPr>
              <a:t>PRESENTA: M.C.  J. ALFREDO OCHOA G.</a:t>
            </a:r>
          </a:p>
          <a:p>
            <a:pPr algn="ctr"/>
            <a:endParaRPr lang="es-MX" sz="2400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7" name="3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81512054"/>
              </p:ext>
            </p:extLst>
          </p:nvPr>
        </p:nvGraphicFramePr>
        <p:xfrm>
          <a:off x="2771800" y="748805"/>
          <a:ext cx="6096000" cy="967902"/>
        </p:xfrm>
        <a:graphic>
          <a:graphicData uri="http://schemas.openxmlformats.org/drawingml/2006/table">
            <a:tbl>
              <a:tblPr/>
              <a:tblGrid>
                <a:gridCol w="109747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749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4932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967902">
                <a:tc>
                  <a:txBody>
                    <a:bodyPr/>
                    <a:lstStyle>
                      <a:defPPr>
                        <a:defRPr lang="es-MX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spcAft>
                          <a:spcPts val="0"/>
                        </a:spcAft>
                      </a:pPr>
                      <a:endParaRPr lang="es-ES" sz="1100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8751" marR="8751" marT="8751" marB="875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es-MX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_tradnl" sz="1700" b="1" dirty="0">
                          <a:latin typeface="Arial"/>
                          <a:ea typeface="Times New Roman"/>
                          <a:cs typeface="Times New Roman"/>
                        </a:rPr>
                        <a:t>UNIVERSIDAD DE SONORA</a:t>
                      </a:r>
                      <a:endParaRPr lang="es-MX" sz="10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_tradnl" sz="1300" b="1" dirty="0">
                          <a:latin typeface="Arial"/>
                          <a:ea typeface="Times New Roman"/>
                          <a:cs typeface="Times New Roman"/>
                        </a:rPr>
                        <a:t>División de Ciencias Exactas y Naturales</a:t>
                      </a:r>
                      <a:endParaRPr lang="es-MX" sz="10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ctr"/>
                      <a:r>
                        <a:rPr lang="es-ES_tradnl" sz="1300" b="1" dirty="0">
                          <a:latin typeface="Arial"/>
                          <a:ea typeface="Times New Roman"/>
                          <a:cs typeface="Times New Roman"/>
                        </a:rPr>
                        <a:t>Departamento de Geología </a:t>
                      </a:r>
                      <a:endParaRPr lang="es-MX" sz="10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8751" marR="8751" marT="8751" marB="875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es-MX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spcAft>
                          <a:spcPts val="0"/>
                        </a:spcAft>
                      </a:pPr>
                      <a:endParaRPr lang="es-ES_tradnl" sz="1100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8751" marR="8751" marT="8751" marB="875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8" name="Imagen 1" descr="logo geologia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162381" y="548680"/>
            <a:ext cx="1368152" cy="1368152"/>
          </a:xfrm>
          <a:prstGeom prst="rect">
            <a:avLst/>
          </a:prstGeom>
          <a:noFill/>
        </p:spPr>
      </p:pic>
      <p:pic>
        <p:nvPicPr>
          <p:cNvPr id="9" name="Picture 7" descr="Logo UNISON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27584" y="620688"/>
            <a:ext cx="1423764" cy="1423764"/>
          </a:xfrm>
          <a:prstGeom prst="rect">
            <a:avLst/>
          </a:prstGeom>
          <a:noFill/>
        </p:spPr>
      </p:pic>
      <p:sp>
        <p:nvSpPr>
          <p:cNvPr id="10" name="6 CuadroTexto"/>
          <p:cNvSpPr txBox="1"/>
          <p:nvPr/>
        </p:nvSpPr>
        <p:spPr>
          <a:xfrm>
            <a:off x="3692737" y="1928664"/>
            <a:ext cx="3742756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MX" sz="2800" b="1" dirty="0">
                <a:latin typeface="Times New Roman" pitchFamily="18" charset="0"/>
                <a:cs typeface="Times New Roman" pitchFamily="18" charset="0"/>
              </a:rPr>
              <a:t>MATERIA</a:t>
            </a:r>
          </a:p>
          <a:p>
            <a:pPr algn="ctr"/>
            <a:endParaRPr lang="es-MX" sz="2800" b="1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es-MX" sz="2800" b="1" dirty="0">
                <a:latin typeface="Times New Roman" pitchFamily="18" charset="0"/>
                <a:cs typeface="Times New Roman" pitchFamily="18" charset="0"/>
              </a:rPr>
              <a:t>HIDROGEOLOGIA II</a:t>
            </a:r>
          </a:p>
        </p:txBody>
      </p:sp>
    </p:spTree>
    <p:extLst>
      <p:ext uri="{BB962C8B-B14F-4D97-AF65-F5344CB8AC3E}">
        <p14:creationId xmlns:p14="http://schemas.microsoft.com/office/powerpoint/2010/main" val="7792243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s-ES" altLang="es-ES" b="1"/>
              <a:t>Temario</a:t>
            </a:r>
          </a:p>
        </p:txBody>
      </p:sp>
      <p:sp>
        <p:nvSpPr>
          <p:cNvPr id="6147" name="Rectangle 1027"/>
          <p:cNvSpPr>
            <a:spLocks noGrp="1" noChangeArrowheads="1"/>
          </p:cNvSpPr>
          <p:nvPr>
            <p:ph idx="1"/>
          </p:nvPr>
        </p:nvSpPr>
        <p:spPr>
          <a:xfrm>
            <a:off x="2209800" y="1981200"/>
            <a:ext cx="7772400" cy="3962400"/>
          </a:xfrm>
        </p:spPr>
        <p:txBody>
          <a:bodyPr>
            <a:normAutofit lnSpcReduction="10000"/>
          </a:bodyPr>
          <a:lstStyle/>
          <a:p>
            <a:r>
              <a:rPr lang="es-ES" altLang="es-ES" sz="2400" b="1"/>
              <a:t>Fundamentos de Hidrogeoquímica</a:t>
            </a:r>
          </a:p>
          <a:p>
            <a:r>
              <a:rPr lang="es-ES" altLang="es-ES" sz="2400" b="1"/>
              <a:t>Representación Gráfica de Datos Hidrogeoquímicos</a:t>
            </a:r>
          </a:p>
          <a:p>
            <a:r>
              <a:rPr lang="es-ES" altLang="es-ES" sz="2400" b="1"/>
              <a:t>Métodos Analíticos y Validez de Datos</a:t>
            </a:r>
          </a:p>
          <a:p>
            <a:r>
              <a:rPr lang="es-ES" altLang="es-ES" sz="2400" b="1"/>
              <a:t>Iones Mayores: controles principales</a:t>
            </a:r>
          </a:p>
          <a:p>
            <a:r>
              <a:rPr lang="es-ES" altLang="es-ES" sz="2400" b="1"/>
              <a:t>Elementos traza: importancia</a:t>
            </a:r>
          </a:p>
          <a:p>
            <a:r>
              <a:rPr lang="es-ES" altLang="es-ES" sz="2400" b="1"/>
              <a:t>Agua subterránea y Evolución Hidrogeoquímica</a:t>
            </a:r>
          </a:p>
          <a:p>
            <a:r>
              <a:rPr lang="es-ES" altLang="es-ES" sz="2400" b="1"/>
              <a:t>Isótopos estables (</a:t>
            </a:r>
            <a:r>
              <a:rPr lang="es-ES" altLang="es-ES" sz="2400" b="1" baseline="30000"/>
              <a:t>18</a:t>
            </a:r>
            <a:r>
              <a:rPr lang="es-ES" altLang="es-ES" sz="2400" b="1"/>
              <a:t>O, D, </a:t>
            </a:r>
            <a:r>
              <a:rPr lang="es-ES" altLang="es-ES" sz="2400" b="1" baseline="30000"/>
              <a:t>34</a:t>
            </a:r>
            <a:r>
              <a:rPr lang="es-ES" altLang="es-ES" sz="2400" b="1"/>
              <a:t>S)</a:t>
            </a:r>
          </a:p>
          <a:p>
            <a:r>
              <a:rPr lang="es-ES" altLang="es-ES" sz="2400" b="1"/>
              <a:t>Sustancias orgánicas (breve bosquejo)</a:t>
            </a:r>
          </a:p>
          <a:p>
            <a:r>
              <a:rPr lang="es-ES" altLang="es-ES" sz="2400" b="1"/>
              <a:t>Modelado Hidrogeoquímico y aplicaciones ambientales</a:t>
            </a:r>
          </a:p>
        </p:txBody>
      </p:sp>
    </p:spTree>
    <p:extLst>
      <p:ext uri="{BB962C8B-B14F-4D97-AF65-F5344CB8AC3E}">
        <p14:creationId xmlns:p14="http://schemas.microsoft.com/office/powerpoint/2010/main" val="34938713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ext Box 1030"/>
          <p:cNvSpPr txBox="1">
            <a:spLocks noChangeArrowheads="1"/>
          </p:cNvSpPr>
          <p:nvPr/>
        </p:nvSpPr>
        <p:spPr bwMode="auto">
          <a:xfrm>
            <a:off x="3956050" y="914400"/>
            <a:ext cx="4344988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s-MX" altLang="es-ES" sz="4400">
                <a:latin typeface="Times New Roman" panose="02020603050405020304" pitchFamily="18" charset="0"/>
              </a:rPr>
              <a:t>Hidrogeoquímica</a:t>
            </a:r>
          </a:p>
        </p:txBody>
      </p:sp>
      <p:sp>
        <p:nvSpPr>
          <p:cNvPr id="7171" name="Text Box 1031"/>
          <p:cNvSpPr txBox="1">
            <a:spLocks noChangeArrowheads="1"/>
          </p:cNvSpPr>
          <p:nvPr/>
        </p:nvSpPr>
        <p:spPr bwMode="auto">
          <a:xfrm>
            <a:off x="2057400" y="1219200"/>
            <a:ext cx="8153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s-ES_tradnl" altLang="es-ES">
              <a:solidFill>
                <a:srgbClr val="00FF00"/>
              </a:solidFill>
            </a:endParaRPr>
          </a:p>
        </p:txBody>
      </p:sp>
      <p:sp>
        <p:nvSpPr>
          <p:cNvPr id="7172" name="Text Box 1032"/>
          <p:cNvSpPr txBox="1">
            <a:spLocks noChangeArrowheads="1"/>
          </p:cNvSpPr>
          <p:nvPr/>
        </p:nvSpPr>
        <p:spPr bwMode="auto">
          <a:xfrm>
            <a:off x="2057400" y="1905000"/>
            <a:ext cx="8001000" cy="41549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/>
            <a:r>
              <a:rPr lang="es-MX" altLang="es-ES">
                <a:latin typeface="Times New Roman" panose="02020603050405020304" pitchFamily="18" charset="0"/>
              </a:rPr>
              <a:t>Estudia las propiedades químicas del agua superficial y subterránea,  y su relación con la geología regional.</a:t>
            </a:r>
          </a:p>
          <a:p>
            <a:pPr algn="just"/>
            <a:r>
              <a:rPr lang="es-MX" altLang="es-ES">
                <a:latin typeface="Times New Roman" panose="02020603050405020304" pitchFamily="18" charset="0"/>
              </a:rPr>
              <a:t>Analiza los  iones disueltos en agua y los procesos de interacción agua-sólido.</a:t>
            </a:r>
          </a:p>
          <a:p>
            <a:pPr algn="just"/>
            <a:r>
              <a:rPr lang="es-MX" altLang="es-ES">
                <a:latin typeface="Times New Roman" panose="02020603050405020304" pitchFamily="18" charset="0"/>
              </a:rPr>
              <a:t>La hidrogeoquímica es la compilacion de varias ciencias, tales como la quimica del agua, que concierne al estudio de los procesos y reacciones químicas que afectan la distribución y circulación  de especies disueltas en aguas naturales, combinada con la geologia  y la biologia, debido a que durante el ciclo hidrológico el agua interactúa directamente con la BIOESFERA. </a:t>
            </a:r>
          </a:p>
        </p:txBody>
      </p:sp>
    </p:spTree>
    <p:extLst>
      <p:ext uri="{BB962C8B-B14F-4D97-AF65-F5344CB8AC3E}">
        <p14:creationId xmlns:p14="http://schemas.microsoft.com/office/powerpoint/2010/main" val="26883064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1026"/>
          <p:cNvSpPr>
            <a:spLocks noGrp="1" noChangeArrowheads="1"/>
          </p:cNvSpPr>
          <p:nvPr>
            <p:ph type="title"/>
          </p:nvPr>
        </p:nvSpPr>
        <p:spPr>
          <a:xfrm>
            <a:off x="2209800" y="762000"/>
            <a:ext cx="7772400" cy="1143000"/>
          </a:xfrm>
        </p:spPr>
        <p:txBody>
          <a:bodyPr/>
          <a:lstStyle/>
          <a:p>
            <a:r>
              <a:rPr lang="es-ES" altLang="es-ES" b="1"/>
              <a:t>Objetivo</a:t>
            </a:r>
          </a:p>
        </p:txBody>
      </p:sp>
      <p:sp>
        <p:nvSpPr>
          <p:cNvPr id="8195" name="Rectangle 1027"/>
          <p:cNvSpPr>
            <a:spLocks noChangeArrowheads="1"/>
          </p:cNvSpPr>
          <p:nvPr/>
        </p:nvSpPr>
        <p:spPr bwMode="auto">
          <a:xfrm>
            <a:off x="2286000" y="2133601"/>
            <a:ext cx="7543800" cy="31560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s-ES" altLang="es-ES" dirty="0">
                <a:latin typeface="Times New Roman" panose="02020603050405020304" pitchFamily="18" charset="0"/>
              </a:rPr>
              <a:t>Se presentan fundamentos de </a:t>
            </a:r>
            <a:r>
              <a:rPr lang="es-ES" altLang="es-ES" dirty="0" err="1">
                <a:latin typeface="Times New Roman" panose="02020603050405020304" pitchFamily="18" charset="0"/>
              </a:rPr>
              <a:t>hidrogeoquímica</a:t>
            </a:r>
            <a:r>
              <a:rPr lang="es-ES" altLang="es-ES" dirty="0">
                <a:latin typeface="Times New Roman" panose="02020603050405020304" pitchFamily="18" charset="0"/>
              </a:rPr>
              <a:t> ambiental y técnicas modernas de interpretación de datos. Se hará énfasis en la valides de datos (desde colecta de muestras hasta técnicas analíticas) y en la interpretación de los mismos (gráficas y modelado). Se trabajará con datos reales y se presentarán casos estudiados. </a:t>
            </a:r>
          </a:p>
        </p:txBody>
      </p:sp>
    </p:spTree>
    <p:extLst>
      <p:ext uri="{BB962C8B-B14F-4D97-AF65-F5344CB8AC3E}">
        <p14:creationId xmlns:p14="http://schemas.microsoft.com/office/powerpoint/2010/main" val="387264501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209800" y="1524000"/>
            <a:ext cx="7772400" cy="1143000"/>
          </a:xfrm>
        </p:spPr>
        <p:txBody>
          <a:bodyPr anchor="ctr">
            <a:normAutofit fontScale="90000"/>
          </a:bodyPr>
          <a:lstStyle/>
          <a:p>
            <a:pPr>
              <a:lnSpc>
                <a:spcPct val="130000"/>
              </a:lnSpc>
            </a:pPr>
            <a:r>
              <a:rPr lang="es-ES" altLang="es-ES" sz="4400" b="1"/>
              <a:t>FUNDAMENTOS DE HIDROGEOQUÍMICA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895600" y="3886200"/>
            <a:ext cx="6400800" cy="1752600"/>
          </a:xfrm>
        </p:spPr>
        <p:txBody>
          <a:bodyPr/>
          <a:lstStyle/>
          <a:p>
            <a:r>
              <a:rPr lang="es-ES" altLang="es-ES" sz="3200"/>
              <a:t> </a:t>
            </a:r>
          </a:p>
        </p:txBody>
      </p:sp>
      <p:graphicFrame>
        <p:nvGraphicFramePr>
          <p:cNvPr id="126980" name="Object 4"/>
          <p:cNvGraphicFramePr>
            <a:graphicFrameLocks noChangeAspect="1"/>
          </p:cNvGraphicFramePr>
          <p:nvPr/>
        </p:nvGraphicFramePr>
        <p:xfrm>
          <a:off x="2971800" y="2971800"/>
          <a:ext cx="6248400" cy="3695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8" name="Imagen" r:id="rId3" imgW="1897380" imgH="1519733" progId="MS_ClipArt_Gallery.2">
                  <p:embed/>
                </p:oleObj>
              </mc:Choice>
              <mc:Fallback>
                <p:oleObj name="Imagen" r:id="rId3" imgW="1897380" imgH="1519733" progId="MS_ClipArt_Gallery.2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71800" y="2971800"/>
                        <a:ext cx="6248400" cy="3695700"/>
                      </a:xfrm>
                      <a:prstGeom prst="rect">
                        <a:avLst/>
                      </a:prstGeom>
                      <a:solidFill>
                        <a:schemeClr val="bg1">
                          <a:alpha val="50195"/>
                        </a:schemeClr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8744096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4" fill="hold" nodeType="after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9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69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69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269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269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ext Box 3"/>
          <p:cNvSpPr txBox="1">
            <a:spLocks noChangeArrowheads="1"/>
          </p:cNvSpPr>
          <p:nvPr/>
        </p:nvSpPr>
        <p:spPr bwMode="auto">
          <a:xfrm>
            <a:off x="2209800" y="990600"/>
            <a:ext cx="7848600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s-ES_tradnl" altLang="es-ES" sz="4400">
                <a:latin typeface="Times New Roman" panose="02020603050405020304" pitchFamily="18" charset="0"/>
              </a:rPr>
              <a:t>Agua natural </a:t>
            </a:r>
          </a:p>
        </p:txBody>
      </p:sp>
      <p:grpSp>
        <p:nvGrpSpPr>
          <p:cNvPr id="10243" name="Group 4"/>
          <p:cNvGrpSpPr>
            <a:grpSpLocks/>
          </p:cNvGrpSpPr>
          <p:nvPr/>
        </p:nvGrpSpPr>
        <p:grpSpPr bwMode="auto">
          <a:xfrm>
            <a:off x="2133600" y="1981200"/>
            <a:ext cx="8077200" cy="3657600"/>
            <a:chOff x="192" y="1228"/>
            <a:chExt cx="5424" cy="2276"/>
          </a:xfrm>
        </p:grpSpPr>
        <p:sp>
          <p:nvSpPr>
            <p:cNvPr id="10249" name="Text Box 5"/>
            <p:cNvSpPr txBox="1">
              <a:spLocks noChangeArrowheads="1"/>
            </p:cNvSpPr>
            <p:nvPr/>
          </p:nvSpPr>
          <p:spPr bwMode="auto">
            <a:xfrm>
              <a:off x="192" y="1228"/>
              <a:ext cx="3408" cy="47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s-ES_tradnl" altLang="es-ES" sz="2200"/>
                <a:t>Agua subterránea y fuentes de agua dulce</a:t>
              </a:r>
              <a:r>
                <a:rPr lang="es-ES_tradnl" altLang="es-ES" sz="1800"/>
                <a:t> </a:t>
              </a:r>
            </a:p>
          </p:txBody>
        </p:sp>
        <p:sp>
          <p:nvSpPr>
            <p:cNvPr id="10250" name="Text Box 6"/>
            <p:cNvSpPr txBox="1">
              <a:spLocks noChangeArrowheads="1"/>
            </p:cNvSpPr>
            <p:nvPr/>
          </p:nvSpPr>
          <p:spPr bwMode="auto">
            <a:xfrm>
              <a:off x="288" y="2033"/>
              <a:ext cx="1296" cy="31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lnSpc>
                  <a:spcPct val="60000"/>
                </a:lnSpc>
                <a:spcBef>
                  <a:spcPct val="50000"/>
                </a:spcBef>
              </a:pPr>
              <a:r>
                <a:rPr lang="es-ES_tradnl" altLang="es-ES" sz="1600"/>
                <a:t>Fuentes de agua</a:t>
              </a:r>
            </a:p>
            <a:p>
              <a:pPr algn="ctr">
                <a:lnSpc>
                  <a:spcPct val="60000"/>
                </a:lnSpc>
                <a:spcBef>
                  <a:spcPct val="50000"/>
                </a:spcBef>
              </a:pPr>
              <a:r>
                <a:rPr lang="es-ES_tradnl" altLang="es-ES" sz="1600"/>
                <a:t>(dulce  y salada)</a:t>
              </a:r>
            </a:p>
          </p:txBody>
        </p:sp>
        <p:sp>
          <p:nvSpPr>
            <p:cNvPr id="10251" name="Text Box 7"/>
            <p:cNvSpPr txBox="1">
              <a:spLocks noChangeArrowheads="1"/>
            </p:cNvSpPr>
            <p:nvPr/>
          </p:nvSpPr>
          <p:spPr bwMode="auto">
            <a:xfrm>
              <a:off x="1153" y="2657"/>
              <a:ext cx="671" cy="31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lnSpc>
                  <a:spcPct val="60000"/>
                </a:lnSpc>
                <a:spcBef>
                  <a:spcPct val="50000"/>
                </a:spcBef>
              </a:pPr>
              <a:r>
                <a:rPr lang="es-ES_tradnl" altLang="es-ES" sz="1600"/>
                <a:t>Salada</a:t>
              </a:r>
            </a:p>
            <a:p>
              <a:pPr algn="ctr">
                <a:lnSpc>
                  <a:spcPct val="60000"/>
                </a:lnSpc>
                <a:spcBef>
                  <a:spcPct val="50000"/>
                </a:spcBef>
              </a:pPr>
              <a:r>
                <a:rPr lang="es-ES_tradnl" altLang="es-ES" sz="1600"/>
                <a:t>(95.1 %)</a:t>
              </a:r>
            </a:p>
          </p:txBody>
        </p:sp>
        <p:sp>
          <p:nvSpPr>
            <p:cNvPr id="10252" name="Text Box 8"/>
            <p:cNvSpPr txBox="1">
              <a:spLocks noChangeArrowheads="1"/>
            </p:cNvSpPr>
            <p:nvPr/>
          </p:nvSpPr>
          <p:spPr bwMode="auto">
            <a:xfrm>
              <a:off x="1105" y="1553"/>
              <a:ext cx="671" cy="31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lnSpc>
                  <a:spcPct val="60000"/>
                </a:lnSpc>
                <a:spcBef>
                  <a:spcPct val="50000"/>
                </a:spcBef>
              </a:pPr>
              <a:r>
                <a:rPr lang="es-ES_tradnl" altLang="es-ES" sz="1600"/>
                <a:t>Dulce</a:t>
              </a:r>
            </a:p>
            <a:p>
              <a:pPr algn="ctr">
                <a:lnSpc>
                  <a:spcPct val="60000"/>
                </a:lnSpc>
                <a:spcBef>
                  <a:spcPct val="50000"/>
                </a:spcBef>
              </a:pPr>
              <a:r>
                <a:rPr lang="es-ES_tradnl" altLang="es-ES" sz="1600"/>
                <a:t>(4.9 %)</a:t>
              </a:r>
            </a:p>
          </p:txBody>
        </p:sp>
        <p:sp>
          <p:nvSpPr>
            <p:cNvPr id="10253" name="Text Box 9"/>
            <p:cNvSpPr txBox="1">
              <a:spLocks noChangeArrowheads="1"/>
            </p:cNvSpPr>
            <p:nvPr/>
          </p:nvSpPr>
          <p:spPr bwMode="auto">
            <a:xfrm>
              <a:off x="4320" y="1537"/>
              <a:ext cx="1296" cy="31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lnSpc>
                  <a:spcPct val="60000"/>
                </a:lnSpc>
                <a:spcBef>
                  <a:spcPct val="50000"/>
                </a:spcBef>
              </a:pPr>
              <a:r>
                <a:rPr lang="es-ES_tradnl" altLang="es-ES" sz="1600"/>
                <a:t>Fuentes de agua</a:t>
              </a:r>
            </a:p>
            <a:p>
              <a:pPr algn="ctr">
                <a:lnSpc>
                  <a:spcPct val="60000"/>
                </a:lnSpc>
                <a:spcBef>
                  <a:spcPct val="50000"/>
                </a:spcBef>
              </a:pPr>
              <a:r>
                <a:rPr lang="es-ES_tradnl" altLang="es-ES" sz="1600"/>
                <a:t>(dulce</a:t>
              </a:r>
              <a:r>
                <a:rPr lang="es-ES_tradnl" altLang="es-ES" sz="1600">
                  <a:solidFill>
                    <a:srgbClr val="FFFF00"/>
                  </a:solidFill>
                </a:rPr>
                <a:t> )</a:t>
              </a:r>
            </a:p>
          </p:txBody>
        </p:sp>
        <p:sp>
          <p:nvSpPr>
            <p:cNvPr id="10254" name="Text Box 10"/>
            <p:cNvSpPr txBox="1">
              <a:spLocks noChangeArrowheads="1"/>
            </p:cNvSpPr>
            <p:nvPr/>
          </p:nvSpPr>
          <p:spPr bwMode="auto">
            <a:xfrm>
              <a:off x="4272" y="2033"/>
              <a:ext cx="1104" cy="40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lnSpc>
                  <a:spcPct val="60000"/>
                </a:lnSpc>
                <a:spcBef>
                  <a:spcPct val="50000"/>
                </a:spcBef>
              </a:pPr>
              <a:r>
                <a:rPr lang="es-ES_tradnl" altLang="es-ES" sz="1600"/>
                <a:t>Lagos, ríos, etc.</a:t>
              </a:r>
            </a:p>
            <a:p>
              <a:pPr algn="ctr">
                <a:lnSpc>
                  <a:spcPct val="60000"/>
                </a:lnSpc>
                <a:spcBef>
                  <a:spcPct val="50000"/>
                </a:spcBef>
              </a:pPr>
              <a:r>
                <a:rPr lang="es-ES_tradnl" altLang="es-ES" sz="1600"/>
                <a:t>(0.2 %)</a:t>
              </a:r>
            </a:p>
          </p:txBody>
        </p:sp>
        <p:sp>
          <p:nvSpPr>
            <p:cNvPr id="10255" name="Text Box 11"/>
            <p:cNvSpPr txBox="1">
              <a:spLocks noChangeArrowheads="1"/>
            </p:cNvSpPr>
            <p:nvPr/>
          </p:nvSpPr>
          <p:spPr bwMode="auto">
            <a:xfrm>
              <a:off x="4272" y="2448"/>
              <a:ext cx="1104" cy="31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lnSpc>
                  <a:spcPct val="60000"/>
                </a:lnSpc>
                <a:spcBef>
                  <a:spcPct val="50000"/>
                </a:spcBef>
              </a:pPr>
              <a:r>
                <a:rPr lang="es-ES_tradnl" altLang="es-ES" sz="1600"/>
                <a:t>Nieve e hielo</a:t>
              </a:r>
            </a:p>
            <a:p>
              <a:pPr algn="ctr">
                <a:lnSpc>
                  <a:spcPct val="60000"/>
                </a:lnSpc>
                <a:spcBef>
                  <a:spcPct val="50000"/>
                </a:spcBef>
              </a:pPr>
              <a:r>
                <a:rPr lang="es-ES_tradnl" altLang="es-ES" sz="1600"/>
                <a:t>(31.4 %)</a:t>
              </a:r>
            </a:p>
          </p:txBody>
        </p:sp>
        <p:sp>
          <p:nvSpPr>
            <p:cNvPr id="10256" name="Text Box 12"/>
            <p:cNvSpPr txBox="1">
              <a:spLocks noChangeArrowheads="1"/>
            </p:cNvSpPr>
            <p:nvPr/>
          </p:nvSpPr>
          <p:spPr bwMode="auto">
            <a:xfrm>
              <a:off x="4176" y="2897"/>
              <a:ext cx="1296" cy="31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lnSpc>
                  <a:spcPct val="60000"/>
                </a:lnSpc>
                <a:spcBef>
                  <a:spcPct val="50000"/>
                </a:spcBef>
              </a:pPr>
              <a:r>
                <a:rPr lang="es-ES_tradnl" altLang="es-ES" sz="1600"/>
                <a:t>Agua subterránea</a:t>
              </a:r>
            </a:p>
            <a:p>
              <a:pPr algn="ctr">
                <a:lnSpc>
                  <a:spcPct val="60000"/>
                </a:lnSpc>
                <a:spcBef>
                  <a:spcPct val="50000"/>
                </a:spcBef>
              </a:pPr>
              <a:r>
                <a:rPr lang="es-ES_tradnl" altLang="es-ES" sz="1600"/>
                <a:t>(68.4 %)</a:t>
              </a:r>
            </a:p>
          </p:txBody>
        </p:sp>
        <p:sp>
          <p:nvSpPr>
            <p:cNvPr id="10257" name="Line 13"/>
            <p:cNvSpPr>
              <a:spLocks noChangeShapeType="1"/>
            </p:cNvSpPr>
            <p:nvPr/>
          </p:nvSpPr>
          <p:spPr bwMode="auto">
            <a:xfrm>
              <a:off x="1680" y="1632"/>
              <a:ext cx="432" cy="0"/>
            </a:xfrm>
            <a:prstGeom prst="line">
              <a:avLst/>
            </a:prstGeom>
            <a:noFill/>
            <a:ln w="12700">
              <a:solidFill>
                <a:srgbClr val="FFFF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s-ES"/>
            </a:p>
          </p:txBody>
        </p:sp>
        <p:sp>
          <p:nvSpPr>
            <p:cNvPr id="10258" name="Line 14"/>
            <p:cNvSpPr>
              <a:spLocks noChangeShapeType="1"/>
            </p:cNvSpPr>
            <p:nvPr/>
          </p:nvSpPr>
          <p:spPr bwMode="auto">
            <a:xfrm>
              <a:off x="1728" y="2784"/>
              <a:ext cx="432" cy="0"/>
            </a:xfrm>
            <a:prstGeom prst="line">
              <a:avLst/>
            </a:prstGeom>
            <a:noFill/>
            <a:ln w="12700">
              <a:solidFill>
                <a:srgbClr val="FFFF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s-ES"/>
            </a:p>
          </p:txBody>
        </p:sp>
        <p:grpSp>
          <p:nvGrpSpPr>
            <p:cNvPr id="10259" name="Group 15"/>
            <p:cNvGrpSpPr>
              <a:grpSpLocks/>
            </p:cNvGrpSpPr>
            <p:nvPr/>
          </p:nvGrpSpPr>
          <p:grpSpPr bwMode="auto">
            <a:xfrm>
              <a:off x="2160" y="1529"/>
              <a:ext cx="2029" cy="1975"/>
              <a:chOff x="144" y="137"/>
              <a:chExt cx="2029" cy="1975"/>
            </a:xfrm>
          </p:grpSpPr>
          <p:grpSp>
            <p:nvGrpSpPr>
              <p:cNvPr id="10263" name="Group 16"/>
              <p:cNvGrpSpPr>
                <a:grpSpLocks/>
              </p:cNvGrpSpPr>
              <p:nvPr/>
            </p:nvGrpSpPr>
            <p:grpSpPr bwMode="auto">
              <a:xfrm>
                <a:off x="144" y="137"/>
                <a:ext cx="2029" cy="1975"/>
                <a:chOff x="144" y="137"/>
                <a:chExt cx="2029" cy="1975"/>
              </a:xfrm>
            </p:grpSpPr>
            <p:sp>
              <p:nvSpPr>
                <p:cNvPr id="10266" name="Rectangle 17"/>
                <p:cNvSpPr>
                  <a:spLocks noChangeArrowheads="1"/>
                </p:cNvSpPr>
                <p:nvPr/>
              </p:nvSpPr>
              <p:spPr bwMode="auto">
                <a:xfrm>
                  <a:off x="564" y="1224"/>
                  <a:ext cx="1020" cy="360"/>
                </a:xfrm>
                <a:prstGeom prst="rect">
                  <a:avLst/>
                </a:prstGeom>
                <a:solidFill>
                  <a:srgbClr val="000099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defRPr sz="2400"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 sz="2400"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 sz="2400"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 sz="2400"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 sz="2400"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endParaRPr lang="es-ES" altLang="es-ES"/>
                </a:p>
              </p:txBody>
            </p:sp>
            <p:grpSp>
              <p:nvGrpSpPr>
                <p:cNvPr id="10267" name="Group 18"/>
                <p:cNvGrpSpPr>
                  <a:grpSpLocks/>
                </p:cNvGrpSpPr>
                <p:nvPr/>
              </p:nvGrpSpPr>
              <p:grpSpPr bwMode="auto">
                <a:xfrm>
                  <a:off x="144" y="137"/>
                  <a:ext cx="2029" cy="1975"/>
                  <a:chOff x="144" y="137"/>
                  <a:chExt cx="2029" cy="1975"/>
                </a:xfrm>
              </p:grpSpPr>
              <p:sp>
                <p:nvSpPr>
                  <p:cNvPr id="10268" name="Line 19"/>
                  <p:cNvSpPr>
                    <a:spLocks noChangeShapeType="1"/>
                  </p:cNvSpPr>
                  <p:nvPr/>
                </p:nvSpPr>
                <p:spPr bwMode="auto">
                  <a:xfrm>
                    <a:off x="550" y="1574"/>
                    <a:ext cx="1049" cy="1"/>
                  </a:xfrm>
                  <a:prstGeom prst="line">
                    <a:avLst/>
                  </a:prstGeom>
                  <a:noFill/>
                  <a:ln w="76200">
                    <a:solidFill>
                      <a:srgbClr val="000099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s-ES"/>
                  </a:p>
                </p:txBody>
              </p:sp>
              <p:sp>
                <p:nvSpPr>
                  <p:cNvPr id="10269" name="Line 20"/>
                  <p:cNvSpPr>
                    <a:spLocks noChangeShapeType="1"/>
                  </p:cNvSpPr>
                  <p:nvPr/>
                </p:nvSpPr>
                <p:spPr bwMode="auto">
                  <a:xfrm>
                    <a:off x="527" y="1513"/>
                    <a:ext cx="1079" cy="1"/>
                  </a:xfrm>
                  <a:prstGeom prst="line">
                    <a:avLst/>
                  </a:prstGeom>
                  <a:noFill/>
                  <a:ln w="76200">
                    <a:solidFill>
                      <a:srgbClr val="000099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s-ES"/>
                  </a:p>
                </p:txBody>
              </p:sp>
              <p:sp>
                <p:nvSpPr>
                  <p:cNvPr id="10270" name="Line 21"/>
                  <p:cNvSpPr>
                    <a:spLocks noChangeShapeType="1"/>
                  </p:cNvSpPr>
                  <p:nvPr/>
                </p:nvSpPr>
                <p:spPr bwMode="auto">
                  <a:xfrm>
                    <a:off x="509" y="1451"/>
                    <a:ext cx="1079" cy="1"/>
                  </a:xfrm>
                  <a:prstGeom prst="line">
                    <a:avLst/>
                  </a:prstGeom>
                  <a:noFill/>
                  <a:ln w="76200">
                    <a:solidFill>
                      <a:srgbClr val="000099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s-ES"/>
                  </a:p>
                </p:txBody>
              </p:sp>
              <p:sp>
                <p:nvSpPr>
                  <p:cNvPr id="10271" name="Line 22"/>
                  <p:cNvSpPr>
                    <a:spLocks noChangeShapeType="1"/>
                  </p:cNvSpPr>
                  <p:nvPr/>
                </p:nvSpPr>
                <p:spPr bwMode="auto">
                  <a:xfrm>
                    <a:off x="497" y="1252"/>
                    <a:ext cx="1092" cy="1"/>
                  </a:xfrm>
                  <a:prstGeom prst="line">
                    <a:avLst/>
                  </a:prstGeom>
                  <a:noFill/>
                  <a:ln w="76200">
                    <a:solidFill>
                      <a:srgbClr val="000099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s-ES"/>
                  </a:p>
                </p:txBody>
              </p:sp>
              <p:sp>
                <p:nvSpPr>
                  <p:cNvPr id="10272" name="Line 23"/>
                  <p:cNvSpPr>
                    <a:spLocks noChangeShapeType="1"/>
                  </p:cNvSpPr>
                  <p:nvPr/>
                </p:nvSpPr>
                <p:spPr bwMode="auto">
                  <a:xfrm>
                    <a:off x="523" y="1365"/>
                    <a:ext cx="1079" cy="1"/>
                  </a:xfrm>
                  <a:prstGeom prst="line">
                    <a:avLst/>
                  </a:prstGeom>
                  <a:noFill/>
                  <a:ln w="76200">
                    <a:solidFill>
                      <a:srgbClr val="000099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s-ES"/>
                  </a:p>
                </p:txBody>
              </p:sp>
              <p:sp>
                <p:nvSpPr>
                  <p:cNvPr id="10273" name="Line 24"/>
                  <p:cNvSpPr>
                    <a:spLocks noChangeShapeType="1"/>
                  </p:cNvSpPr>
                  <p:nvPr/>
                </p:nvSpPr>
                <p:spPr bwMode="auto">
                  <a:xfrm>
                    <a:off x="527" y="1333"/>
                    <a:ext cx="1079" cy="1"/>
                  </a:xfrm>
                  <a:prstGeom prst="line">
                    <a:avLst/>
                  </a:prstGeom>
                  <a:noFill/>
                  <a:ln w="76200">
                    <a:solidFill>
                      <a:srgbClr val="000099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s-ES"/>
                  </a:p>
                </p:txBody>
              </p:sp>
              <p:sp>
                <p:nvSpPr>
                  <p:cNvPr id="10274" name="Line 25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675" y="1780"/>
                    <a:ext cx="916" cy="4"/>
                  </a:xfrm>
                  <a:prstGeom prst="line">
                    <a:avLst/>
                  </a:prstGeom>
                  <a:noFill/>
                  <a:ln w="76200">
                    <a:solidFill>
                      <a:srgbClr val="00FF99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s-ES"/>
                  </a:p>
                </p:txBody>
              </p:sp>
              <p:sp>
                <p:nvSpPr>
                  <p:cNvPr id="10275" name="Line 26"/>
                  <p:cNvSpPr>
                    <a:spLocks noChangeShapeType="1"/>
                  </p:cNvSpPr>
                  <p:nvPr/>
                </p:nvSpPr>
                <p:spPr bwMode="auto">
                  <a:xfrm>
                    <a:off x="613" y="1693"/>
                    <a:ext cx="980" cy="1"/>
                  </a:xfrm>
                  <a:prstGeom prst="line">
                    <a:avLst/>
                  </a:prstGeom>
                  <a:noFill/>
                  <a:ln w="76200">
                    <a:solidFill>
                      <a:srgbClr val="00FF99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s-ES"/>
                  </a:p>
                </p:txBody>
              </p:sp>
              <p:sp>
                <p:nvSpPr>
                  <p:cNvPr id="10276" name="Line 27"/>
                  <p:cNvSpPr>
                    <a:spLocks noChangeShapeType="1"/>
                  </p:cNvSpPr>
                  <p:nvPr/>
                </p:nvSpPr>
                <p:spPr bwMode="auto">
                  <a:xfrm>
                    <a:off x="258" y="282"/>
                    <a:ext cx="0" cy="1800"/>
                  </a:xfrm>
                  <a:prstGeom prst="line">
                    <a:avLst/>
                  </a:prstGeom>
                  <a:noFill/>
                  <a:ln w="76200">
                    <a:solidFill>
                      <a:srgbClr val="00FF99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s-ES"/>
                  </a:p>
                </p:txBody>
              </p:sp>
              <p:sp>
                <p:nvSpPr>
                  <p:cNvPr id="10277" name="Line 28"/>
                  <p:cNvSpPr>
                    <a:spLocks noChangeShapeType="1"/>
                  </p:cNvSpPr>
                  <p:nvPr/>
                </p:nvSpPr>
                <p:spPr bwMode="auto">
                  <a:xfrm>
                    <a:off x="216" y="282"/>
                    <a:ext cx="0" cy="1800"/>
                  </a:xfrm>
                  <a:prstGeom prst="line">
                    <a:avLst/>
                  </a:prstGeom>
                  <a:noFill/>
                  <a:ln w="76200">
                    <a:solidFill>
                      <a:srgbClr val="00FF99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s-ES"/>
                  </a:p>
                </p:txBody>
              </p:sp>
              <p:sp>
                <p:nvSpPr>
                  <p:cNvPr id="10278" name="Line 29"/>
                  <p:cNvSpPr>
                    <a:spLocks noChangeShapeType="1"/>
                  </p:cNvSpPr>
                  <p:nvPr/>
                </p:nvSpPr>
                <p:spPr bwMode="auto">
                  <a:xfrm>
                    <a:off x="300" y="282"/>
                    <a:ext cx="0" cy="1800"/>
                  </a:xfrm>
                  <a:prstGeom prst="line">
                    <a:avLst/>
                  </a:prstGeom>
                  <a:noFill/>
                  <a:ln w="76200">
                    <a:solidFill>
                      <a:srgbClr val="00FF99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s-ES"/>
                  </a:p>
                </p:txBody>
              </p:sp>
              <p:sp>
                <p:nvSpPr>
                  <p:cNvPr id="10279" name="Line 30"/>
                  <p:cNvSpPr>
                    <a:spLocks noChangeShapeType="1"/>
                  </p:cNvSpPr>
                  <p:nvPr/>
                </p:nvSpPr>
                <p:spPr bwMode="auto">
                  <a:xfrm>
                    <a:off x="192" y="270"/>
                    <a:ext cx="0" cy="1800"/>
                  </a:xfrm>
                  <a:prstGeom prst="line">
                    <a:avLst/>
                  </a:prstGeom>
                  <a:noFill/>
                  <a:ln w="76200">
                    <a:solidFill>
                      <a:srgbClr val="00FF99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s-ES"/>
                  </a:p>
                </p:txBody>
              </p:sp>
              <p:sp>
                <p:nvSpPr>
                  <p:cNvPr id="10280" name="Line 31"/>
                  <p:cNvSpPr>
                    <a:spLocks noChangeShapeType="1"/>
                  </p:cNvSpPr>
                  <p:nvPr/>
                </p:nvSpPr>
                <p:spPr bwMode="auto">
                  <a:xfrm>
                    <a:off x="156" y="156"/>
                    <a:ext cx="0" cy="1932"/>
                  </a:xfrm>
                  <a:prstGeom prst="line">
                    <a:avLst/>
                  </a:prstGeom>
                  <a:noFill/>
                  <a:ln w="3810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s-ES"/>
                  </a:p>
                </p:txBody>
              </p:sp>
              <p:sp>
                <p:nvSpPr>
                  <p:cNvPr id="10281" name="Line 32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336" y="144"/>
                    <a:ext cx="0" cy="1938"/>
                  </a:xfrm>
                  <a:prstGeom prst="line">
                    <a:avLst/>
                  </a:prstGeom>
                  <a:noFill/>
                  <a:ln w="3810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s-ES"/>
                  </a:p>
                </p:txBody>
              </p:sp>
              <p:sp>
                <p:nvSpPr>
                  <p:cNvPr id="10282" name="Line 33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144" y="156"/>
                    <a:ext cx="192" cy="0"/>
                  </a:xfrm>
                  <a:prstGeom prst="line">
                    <a:avLst/>
                  </a:prstGeom>
                  <a:noFill/>
                  <a:ln w="3810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s-ES"/>
                  </a:p>
                </p:txBody>
              </p:sp>
              <p:sp>
                <p:nvSpPr>
                  <p:cNvPr id="10283" name="Line 34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153" y="282"/>
                    <a:ext cx="192" cy="0"/>
                  </a:xfrm>
                  <a:prstGeom prst="line">
                    <a:avLst/>
                  </a:prstGeom>
                  <a:noFill/>
                  <a:ln w="3810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s-ES"/>
                  </a:p>
                </p:txBody>
              </p:sp>
              <p:sp>
                <p:nvSpPr>
                  <p:cNvPr id="10284" name="Line 35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145" y="2080"/>
                    <a:ext cx="203" cy="0"/>
                  </a:xfrm>
                  <a:prstGeom prst="line">
                    <a:avLst/>
                  </a:prstGeom>
                  <a:noFill/>
                  <a:ln w="3810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s-ES"/>
                  </a:p>
                </p:txBody>
              </p:sp>
              <p:sp>
                <p:nvSpPr>
                  <p:cNvPr id="10285" name="Line 36"/>
                  <p:cNvSpPr>
                    <a:spLocks noChangeShapeType="1"/>
                  </p:cNvSpPr>
                  <p:nvPr/>
                </p:nvSpPr>
                <p:spPr bwMode="auto">
                  <a:xfrm>
                    <a:off x="570" y="1629"/>
                    <a:ext cx="1014" cy="2"/>
                  </a:xfrm>
                  <a:prstGeom prst="line">
                    <a:avLst/>
                  </a:prstGeom>
                  <a:noFill/>
                  <a:ln w="76200">
                    <a:solidFill>
                      <a:srgbClr val="00FF99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s-ES"/>
                  </a:p>
                </p:txBody>
              </p:sp>
              <p:sp>
                <p:nvSpPr>
                  <p:cNvPr id="10286" name="Line 37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503" y="1285"/>
                    <a:ext cx="1090" cy="0"/>
                  </a:xfrm>
                  <a:prstGeom prst="line">
                    <a:avLst/>
                  </a:prstGeom>
                  <a:noFill/>
                  <a:ln w="76200">
                    <a:solidFill>
                      <a:srgbClr val="000099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s-ES"/>
                  </a:p>
                </p:txBody>
              </p:sp>
              <p:sp>
                <p:nvSpPr>
                  <p:cNvPr id="10287" name="Line 38"/>
                  <p:cNvSpPr>
                    <a:spLocks noChangeShapeType="1"/>
                  </p:cNvSpPr>
                  <p:nvPr/>
                </p:nvSpPr>
                <p:spPr bwMode="auto">
                  <a:xfrm>
                    <a:off x="1186" y="2080"/>
                    <a:ext cx="268" cy="18"/>
                  </a:xfrm>
                  <a:prstGeom prst="line">
                    <a:avLst/>
                  </a:prstGeom>
                  <a:noFill/>
                  <a:ln w="57150">
                    <a:solidFill>
                      <a:srgbClr val="00FF99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s-ES"/>
                  </a:p>
                </p:txBody>
              </p:sp>
              <p:sp>
                <p:nvSpPr>
                  <p:cNvPr id="10288" name="Line 39"/>
                  <p:cNvSpPr>
                    <a:spLocks noChangeShapeType="1"/>
                  </p:cNvSpPr>
                  <p:nvPr/>
                </p:nvSpPr>
                <p:spPr bwMode="auto">
                  <a:xfrm>
                    <a:off x="1088" y="2067"/>
                    <a:ext cx="487" cy="6"/>
                  </a:xfrm>
                  <a:prstGeom prst="line">
                    <a:avLst/>
                  </a:prstGeom>
                  <a:noFill/>
                  <a:ln w="57150">
                    <a:solidFill>
                      <a:srgbClr val="00FF99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s-ES"/>
                  </a:p>
                </p:txBody>
              </p:sp>
              <p:sp>
                <p:nvSpPr>
                  <p:cNvPr id="10289" name="Line 40"/>
                  <p:cNvSpPr>
                    <a:spLocks noChangeShapeType="1"/>
                  </p:cNvSpPr>
                  <p:nvPr/>
                </p:nvSpPr>
                <p:spPr bwMode="auto">
                  <a:xfrm>
                    <a:off x="1022" y="2046"/>
                    <a:ext cx="563" cy="14"/>
                  </a:xfrm>
                  <a:prstGeom prst="line">
                    <a:avLst/>
                  </a:prstGeom>
                  <a:noFill/>
                  <a:ln w="57150">
                    <a:solidFill>
                      <a:srgbClr val="00FF99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s-ES"/>
                  </a:p>
                </p:txBody>
              </p:sp>
              <p:sp>
                <p:nvSpPr>
                  <p:cNvPr id="10290" name="Line 41"/>
                  <p:cNvSpPr>
                    <a:spLocks noChangeShapeType="1"/>
                  </p:cNvSpPr>
                  <p:nvPr/>
                </p:nvSpPr>
                <p:spPr bwMode="auto">
                  <a:xfrm>
                    <a:off x="981" y="2024"/>
                    <a:ext cx="608" cy="17"/>
                  </a:xfrm>
                  <a:prstGeom prst="line">
                    <a:avLst/>
                  </a:prstGeom>
                  <a:noFill/>
                  <a:ln w="57150">
                    <a:solidFill>
                      <a:srgbClr val="00FF99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s-ES"/>
                  </a:p>
                </p:txBody>
              </p:sp>
              <p:sp>
                <p:nvSpPr>
                  <p:cNvPr id="10291" name="Line 42"/>
                  <p:cNvSpPr>
                    <a:spLocks noChangeShapeType="1"/>
                  </p:cNvSpPr>
                  <p:nvPr/>
                </p:nvSpPr>
                <p:spPr bwMode="auto">
                  <a:xfrm>
                    <a:off x="924" y="2002"/>
                    <a:ext cx="663" cy="4"/>
                  </a:xfrm>
                  <a:prstGeom prst="line">
                    <a:avLst/>
                  </a:prstGeom>
                  <a:noFill/>
                  <a:ln w="57150">
                    <a:solidFill>
                      <a:srgbClr val="00FF99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s-ES"/>
                  </a:p>
                </p:txBody>
              </p:sp>
              <p:sp>
                <p:nvSpPr>
                  <p:cNvPr id="10292" name="Line 43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869" y="1971"/>
                    <a:ext cx="719" cy="1"/>
                  </a:xfrm>
                  <a:prstGeom prst="line">
                    <a:avLst/>
                  </a:prstGeom>
                  <a:noFill/>
                  <a:ln w="57150">
                    <a:solidFill>
                      <a:srgbClr val="00FF99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s-ES"/>
                  </a:p>
                </p:txBody>
              </p:sp>
              <p:sp>
                <p:nvSpPr>
                  <p:cNvPr id="10293" name="Line 44"/>
                  <p:cNvSpPr>
                    <a:spLocks noChangeShapeType="1"/>
                  </p:cNvSpPr>
                  <p:nvPr/>
                </p:nvSpPr>
                <p:spPr bwMode="auto">
                  <a:xfrm>
                    <a:off x="824" y="1938"/>
                    <a:ext cx="773" cy="1"/>
                  </a:xfrm>
                  <a:prstGeom prst="line">
                    <a:avLst/>
                  </a:prstGeom>
                  <a:noFill/>
                  <a:ln w="57150">
                    <a:solidFill>
                      <a:srgbClr val="00FF99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s-ES"/>
                  </a:p>
                </p:txBody>
              </p:sp>
              <p:sp>
                <p:nvSpPr>
                  <p:cNvPr id="10294" name="Line 45"/>
                  <p:cNvSpPr>
                    <a:spLocks noChangeShapeType="1"/>
                  </p:cNvSpPr>
                  <p:nvPr/>
                </p:nvSpPr>
                <p:spPr bwMode="auto">
                  <a:xfrm>
                    <a:off x="782" y="1905"/>
                    <a:ext cx="813" cy="2"/>
                  </a:xfrm>
                  <a:prstGeom prst="line">
                    <a:avLst/>
                  </a:prstGeom>
                  <a:noFill/>
                  <a:ln w="57150">
                    <a:solidFill>
                      <a:srgbClr val="00FF99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s-ES"/>
                  </a:p>
                </p:txBody>
              </p:sp>
              <p:sp>
                <p:nvSpPr>
                  <p:cNvPr id="10295" name="Line 46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749" y="1874"/>
                    <a:ext cx="837" cy="2"/>
                  </a:xfrm>
                  <a:prstGeom prst="line">
                    <a:avLst/>
                  </a:prstGeom>
                  <a:noFill/>
                  <a:ln w="57150">
                    <a:solidFill>
                      <a:srgbClr val="00FF99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s-ES"/>
                  </a:p>
                </p:txBody>
              </p:sp>
              <p:sp>
                <p:nvSpPr>
                  <p:cNvPr id="10296" name="Line 47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715" y="1840"/>
                    <a:ext cx="869" cy="1"/>
                  </a:xfrm>
                  <a:prstGeom prst="line">
                    <a:avLst/>
                  </a:prstGeom>
                  <a:noFill/>
                  <a:ln w="57150">
                    <a:solidFill>
                      <a:srgbClr val="00FF99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s-ES"/>
                  </a:p>
                </p:txBody>
              </p:sp>
              <p:sp>
                <p:nvSpPr>
                  <p:cNvPr id="10297" name="Line 48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686" y="1803"/>
                    <a:ext cx="901" cy="2"/>
                  </a:xfrm>
                  <a:prstGeom prst="line">
                    <a:avLst/>
                  </a:prstGeom>
                  <a:noFill/>
                  <a:ln w="57150">
                    <a:solidFill>
                      <a:srgbClr val="00FF99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s-ES"/>
                  </a:p>
                </p:txBody>
              </p:sp>
              <p:sp>
                <p:nvSpPr>
                  <p:cNvPr id="10298" name="Line 49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650" y="1763"/>
                    <a:ext cx="938" cy="0"/>
                  </a:xfrm>
                  <a:prstGeom prst="line">
                    <a:avLst/>
                  </a:prstGeom>
                  <a:noFill/>
                  <a:ln w="76200">
                    <a:solidFill>
                      <a:srgbClr val="00FF99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s-ES"/>
                  </a:p>
                </p:txBody>
              </p:sp>
              <p:sp>
                <p:nvSpPr>
                  <p:cNvPr id="10299" name="Line 50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620" y="1716"/>
                    <a:ext cx="975" cy="0"/>
                  </a:xfrm>
                  <a:prstGeom prst="line">
                    <a:avLst/>
                  </a:prstGeom>
                  <a:noFill/>
                  <a:ln w="76200">
                    <a:solidFill>
                      <a:srgbClr val="00FF99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s-ES"/>
                  </a:p>
                </p:txBody>
              </p:sp>
              <p:sp>
                <p:nvSpPr>
                  <p:cNvPr id="10300" name="Line 51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593" y="1663"/>
                    <a:ext cx="997" cy="1"/>
                  </a:xfrm>
                  <a:prstGeom prst="line">
                    <a:avLst/>
                  </a:prstGeom>
                  <a:noFill/>
                  <a:ln w="76200">
                    <a:solidFill>
                      <a:srgbClr val="00FF99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s-ES"/>
                  </a:p>
                </p:txBody>
              </p:sp>
              <p:sp>
                <p:nvSpPr>
                  <p:cNvPr id="10301" name="Line 52"/>
                  <p:cNvSpPr>
                    <a:spLocks noChangeShapeType="1"/>
                  </p:cNvSpPr>
                  <p:nvPr/>
                </p:nvSpPr>
                <p:spPr bwMode="auto">
                  <a:xfrm>
                    <a:off x="548" y="1558"/>
                    <a:ext cx="1054" cy="2"/>
                  </a:xfrm>
                  <a:prstGeom prst="line">
                    <a:avLst/>
                  </a:prstGeom>
                  <a:noFill/>
                  <a:ln w="76200">
                    <a:solidFill>
                      <a:srgbClr val="000099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s-ES"/>
                  </a:p>
                </p:txBody>
              </p:sp>
              <p:sp>
                <p:nvSpPr>
                  <p:cNvPr id="10302" name="Line 53"/>
                  <p:cNvSpPr>
                    <a:spLocks noChangeShapeType="1"/>
                  </p:cNvSpPr>
                  <p:nvPr/>
                </p:nvSpPr>
                <p:spPr bwMode="auto">
                  <a:xfrm>
                    <a:off x="532" y="1510"/>
                    <a:ext cx="1054" cy="2"/>
                  </a:xfrm>
                  <a:prstGeom prst="line">
                    <a:avLst/>
                  </a:prstGeom>
                  <a:noFill/>
                  <a:ln w="76200">
                    <a:solidFill>
                      <a:srgbClr val="000099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s-ES"/>
                  </a:p>
                </p:txBody>
              </p:sp>
              <p:sp>
                <p:nvSpPr>
                  <p:cNvPr id="10303" name="Line 54"/>
                  <p:cNvSpPr>
                    <a:spLocks noChangeShapeType="1"/>
                  </p:cNvSpPr>
                  <p:nvPr/>
                </p:nvSpPr>
                <p:spPr bwMode="auto">
                  <a:xfrm>
                    <a:off x="514" y="1474"/>
                    <a:ext cx="1076" cy="2"/>
                  </a:xfrm>
                  <a:prstGeom prst="line">
                    <a:avLst/>
                  </a:prstGeom>
                  <a:noFill/>
                  <a:ln w="76200">
                    <a:solidFill>
                      <a:srgbClr val="000099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s-ES"/>
                  </a:p>
                </p:txBody>
              </p:sp>
              <p:sp>
                <p:nvSpPr>
                  <p:cNvPr id="10304" name="Line 55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508" y="1428"/>
                    <a:ext cx="1090" cy="0"/>
                  </a:xfrm>
                  <a:prstGeom prst="line">
                    <a:avLst/>
                  </a:prstGeom>
                  <a:noFill/>
                  <a:ln w="76200">
                    <a:solidFill>
                      <a:srgbClr val="000099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s-ES"/>
                  </a:p>
                </p:txBody>
              </p:sp>
              <p:sp>
                <p:nvSpPr>
                  <p:cNvPr id="10305" name="Line 56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502" y="1380"/>
                    <a:ext cx="1090" cy="0"/>
                  </a:xfrm>
                  <a:prstGeom prst="line">
                    <a:avLst/>
                  </a:prstGeom>
                  <a:noFill/>
                  <a:ln w="76200">
                    <a:solidFill>
                      <a:srgbClr val="000099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s-ES"/>
                  </a:p>
                </p:txBody>
              </p:sp>
              <p:sp>
                <p:nvSpPr>
                  <p:cNvPr id="10306" name="Line 57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500" y="1332"/>
                    <a:ext cx="1090" cy="0"/>
                  </a:xfrm>
                  <a:prstGeom prst="line">
                    <a:avLst/>
                  </a:prstGeom>
                  <a:noFill/>
                  <a:ln w="76200">
                    <a:solidFill>
                      <a:srgbClr val="000099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s-ES"/>
                  </a:p>
                </p:txBody>
              </p:sp>
              <p:sp>
                <p:nvSpPr>
                  <p:cNvPr id="10307" name="Line 58"/>
                  <p:cNvSpPr>
                    <a:spLocks noChangeShapeType="1"/>
                  </p:cNvSpPr>
                  <p:nvPr/>
                </p:nvSpPr>
                <p:spPr bwMode="auto">
                  <a:xfrm>
                    <a:off x="552" y="945"/>
                    <a:ext cx="1044" cy="1"/>
                  </a:xfrm>
                  <a:prstGeom prst="line">
                    <a:avLst/>
                  </a:prstGeom>
                  <a:noFill/>
                  <a:ln w="57150">
                    <a:solidFill>
                      <a:srgbClr val="3399FF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s-ES"/>
                  </a:p>
                </p:txBody>
              </p:sp>
              <p:sp>
                <p:nvSpPr>
                  <p:cNvPr id="10308" name="Oval 59"/>
                  <p:cNvSpPr>
                    <a:spLocks noChangeArrowheads="1"/>
                  </p:cNvSpPr>
                  <p:nvPr/>
                </p:nvSpPr>
                <p:spPr bwMode="auto">
                  <a:xfrm>
                    <a:off x="492" y="432"/>
                    <a:ext cx="1681" cy="1680"/>
                  </a:xfrm>
                  <a:prstGeom prst="ellipse">
                    <a:avLst/>
                  </a:prstGeom>
                  <a:noFill/>
                  <a:ln w="3810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>
                    <a:lvl1pPr>
                      <a:defRPr sz="2400" b="1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defRPr sz="2400" b="1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defRPr sz="2400" b="1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defRPr sz="2400" b="1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defRPr sz="2400" b="1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 b="1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 b="1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 b="1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 b="1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endParaRPr lang="es-ES" altLang="es-ES"/>
                  </a:p>
                </p:txBody>
              </p:sp>
              <p:sp>
                <p:nvSpPr>
                  <p:cNvPr id="10309" name="Line 60"/>
                  <p:cNvSpPr>
                    <a:spLocks noChangeShapeType="1"/>
                  </p:cNvSpPr>
                  <p:nvPr/>
                </p:nvSpPr>
                <p:spPr bwMode="auto">
                  <a:xfrm>
                    <a:off x="1594" y="929"/>
                    <a:ext cx="0" cy="1142"/>
                  </a:xfrm>
                  <a:prstGeom prst="line">
                    <a:avLst/>
                  </a:prstGeom>
                  <a:noFill/>
                  <a:ln w="3810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s-ES"/>
                  </a:p>
                </p:txBody>
              </p:sp>
              <p:sp>
                <p:nvSpPr>
                  <p:cNvPr id="10310" name="Line 61"/>
                  <p:cNvSpPr>
                    <a:spLocks noChangeShapeType="1"/>
                  </p:cNvSpPr>
                  <p:nvPr/>
                </p:nvSpPr>
                <p:spPr bwMode="auto">
                  <a:xfrm>
                    <a:off x="495" y="1202"/>
                    <a:ext cx="1104" cy="0"/>
                  </a:xfrm>
                  <a:prstGeom prst="line">
                    <a:avLst/>
                  </a:prstGeom>
                  <a:noFill/>
                  <a:ln w="3810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s-ES"/>
                  </a:p>
                </p:txBody>
              </p:sp>
              <p:sp>
                <p:nvSpPr>
                  <p:cNvPr id="10311" name="Line 62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562" y="1596"/>
                    <a:ext cx="1026" cy="0"/>
                  </a:xfrm>
                  <a:prstGeom prst="line">
                    <a:avLst/>
                  </a:prstGeom>
                  <a:noFill/>
                  <a:ln w="3810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s-ES"/>
                  </a:p>
                </p:txBody>
              </p:sp>
              <p:sp>
                <p:nvSpPr>
                  <p:cNvPr id="10312" name="Line 63"/>
                  <p:cNvSpPr>
                    <a:spLocks noChangeShapeType="1"/>
                  </p:cNvSpPr>
                  <p:nvPr/>
                </p:nvSpPr>
                <p:spPr bwMode="auto">
                  <a:xfrm>
                    <a:off x="742" y="1094"/>
                    <a:ext cx="0" cy="96"/>
                  </a:xfrm>
                  <a:prstGeom prst="line">
                    <a:avLst/>
                  </a:prstGeom>
                  <a:noFill/>
                  <a:ln w="2857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s-ES"/>
                  </a:p>
                </p:txBody>
              </p:sp>
              <p:sp>
                <p:nvSpPr>
                  <p:cNvPr id="10313" name="Line 64"/>
                  <p:cNvSpPr>
                    <a:spLocks noChangeShapeType="1"/>
                  </p:cNvSpPr>
                  <p:nvPr/>
                </p:nvSpPr>
                <p:spPr bwMode="auto">
                  <a:xfrm rot="2369019">
                    <a:off x="742" y="1094"/>
                    <a:ext cx="1" cy="96"/>
                  </a:xfrm>
                  <a:prstGeom prst="line">
                    <a:avLst/>
                  </a:prstGeom>
                  <a:noFill/>
                  <a:ln w="2857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s-ES"/>
                  </a:p>
                </p:txBody>
              </p:sp>
              <p:sp>
                <p:nvSpPr>
                  <p:cNvPr id="10314" name="Line 65"/>
                  <p:cNvSpPr>
                    <a:spLocks noChangeShapeType="1"/>
                  </p:cNvSpPr>
                  <p:nvPr/>
                </p:nvSpPr>
                <p:spPr bwMode="auto">
                  <a:xfrm rot="4117859">
                    <a:off x="741" y="1095"/>
                    <a:ext cx="1" cy="96"/>
                  </a:xfrm>
                  <a:prstGeom prst="line">
                    <a:avLst/>
                  </a:prstGeom>
                  <a:noFill/>
                  <a:ln w="2857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s-ES"/>
                  </a:p>
                </p:txBody>
              </p:sp>
              <p:sp>
                <p:nvSpPr>
                  <p:cNvPr id="10315" name="Line 66"/>
                  <p:cNvSpPr>
                    <a:spLocks noChangeShapeType="1"/>
                  </p:cNvSpPr>
                  <p:nvPr/>
                </p:nvSpPr>
                <p:spPr bwMode="auto">
                  <a:xfrm rot="-2873673">
                    <a:off x="741" y="1095"/>
                    <a:ext cx="1" cy="96"/>
                  </a:xfrm>
                  <a:prstGeom prst="line">
                    <a:avLst/>
                  </a:prstGeom>
                  <a:noFill/>
                  <a:ln w="2857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s-ES"/>
                  </a:p>
                </p:txBody>
              </p:sp>
              <p:sp>
                <p:nvSpPr>
                  <p:cNvPr id="10316" name="Line 67"/>
                  <p:cNvSpPr>
                    <a:spLocks noChangeShapeType="1"/>
                  </p:cNvSpPr>
                  <p:nvPr/>
                </p:nvSpPr>
                <p:spPr bwMode="auto">
                  <a:xfrm>
                    <a:off x="1123" y="1067"/>
                    <a:ext cx="0" cy="96"/>
                  </a:xfrm>
                  <a:prstGeom prst="line">
                    <a:avLst/>
                  </a:prstGeom>
                  <a:noFill/>
                  <a:ln w="2857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s-ES"/>
                  </a:p>
                </p:txBody>
              </p:sp>
              <p:sp>
                <p:nvSpPr>
                  <p:cNvPr id="10317" name="Line 68"/>
                  <p:cNvSpPr>
                    <a:spLocks noChangeShapeType="1"/>
                  </p:cNvSpPr>
                  <p:nvPr/>
                </p:nvSpPr>
                <p:spPr bwMode="auto">
                  <a:xfrm rot="2369019">
                    <a:off x="1123" y="1067"/>
                    <a:ext cx="1" cy="96"/>
                  </a:xfrm>
                  <a:prstGeom prst="line">
                    <a:avLst/>
                  </a:prstGeom>
                  <a:noFill/>
                  <a:ln w="2857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s-ES"/>
                  </a:p>
                </p:txBody>
              </p:sp>
              <p:sp>
                <p:nvSpPr>
                  <p:cNvPr id="10318" name="Line 69"/>
                  <p:cNvSpPr>
                    <a:spLocks noChangeShapeType="1"/>
                  </p:cNvSpPr>
                  <p:nvPr/>
                </p:nvSpPr>
                <p:spPr bwMode="auto">
                  <a:xfrm rot="4117859">
                    <a:off x="1122" y="1068"/>
                    <a:ext cx="1" cy="96"/>
                  </a:xfrm>
                  <a:prstGeom prst="line">
                    <a:avLst/>
                  </a:prstGeom>
                  <a:noFill/>
                  <a:ln w="2857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s-ES"/>
                  </a:p>
                </p:txBody>
              </p:sp>
              <p:sp>
                <p:nvSpPr>
                  <p:cNvPr id="10319" name="Line 70"/>
                  <p:cNvSpPr>
                    <a:spLocks noChangeShapeType="1"/>
                  </p:cNvSpPr>
                  <p:nvPr/>
                </p:nvSpPr>
                <p:spPr bwMode="auto">
                  <a:xfrm rot="-2873673">
                    <a:off x="1122" y="1068"/>
                    <a:ext cx="1" cy="96"/>
                  </a:xfrm>
                  <a:prstGeom prst="line">
                    <a:avLst/>
                  </a:prstGeom>
                  <a:noFill/>
                  <a:ln w="2857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s-ES"/>
                  </a:p>
                </p:txBody>
              </p:sp>
              <p:grpSp>
                <p:nvGrpSpPr>
                  <p:cNvPr id="10320" name="Group 71"/>
                  <p:cNvGrpSpPr>
                    <a:grpSpLocks/>
                  </p:cNvGrpSpPr>
                  <p:nvPr/>
                </p:nvGrpSpPr>
                <p:grpSpPr bwMode="auto">
                  <a:xfrm>
                    <a:off x="1466" y="982"/>
                    <a:ext cx="96" cy="96"/>
                    <a:chOff x="3058" y="2752"/>
                    <a:chExt cx="96" cy="96"/>
                  </a:xfrm>
                </p:grpSpPr>
                <p:sp>
                  <p:nvSpPr>
                    <p:cNvPr id="10431" name="Line 72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3106" y="2752"/>
                      <a:ext cx="0" cy="96"/>
                    </a:xfrm>
                    <a:prstGeom prst="line">
                      <a:avLst/>
                    </a:prstGeom>
                    <a:noFill/>
                    <a:ln w="28575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s-ES"/>
                    </a:p>
                  </p:txBody>
                </p:sp>
                <p:sp>
                  <p:nvSpPr>
                    <p:cNvPr id="10432" name="Line 73"/>
                    <p:cNvSpPr>
                      <a:spLocks noChangeShapeType="1"/>
                    </p:cNvSpPr>
                    <p:nvPr/>
                  </p:nvSpPr>
                  <p:spPr bwMode="auto">
                    <a:xfrm rot="2369019">
                      <a:off x="3106" y="2752"/>
                      <a:ext cx="1" cy="96"/>
                    </a:xfrm>
                    <a:prstGeom prst="line">
                      <a:avLst/>
                    </a:prstGeom>
                    <a:noFill/>
                    <a:ln w="28575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s-ES"/>
                    </a:p>
                  </p:txBody>
                </p:sp>
                <p:sp>
                  <p:nvSpPr>
                    <p:cNvPr id="10433" name="Line 74"/>
                    <p:cNvSpPr>
                      <a:spLocks noChangeShapeType="1"/>
                    </p:cNvSpPr>
                    <p:nvPr/>
                  </p:nvSpPr>
                  <p:spPr bwMode="auto">
                    <a:xfrm rot="4117859">
                      <a:off x="3105" y="2753"/>
                      <a:ext cx="1" cy="96"/>
                    </a:xfrm>
                    <a:prstGeom prst="line">
                      <a:avLst/>
                    </a:prstGeom>
                    <a:noFill/>
                    <a:ln w="28575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s-ES"/>
                    </a:p>
                  </p:txBody>
                </p:sp>
                <p:sp>
                  <p:nvSpPr>
                    <p:cNvPr id="10434" name="Line 75"/>
                    <p:cNvSpPr>
                      <a:spLocks noChangeShapeType="1"/>
                    </p:cNvSpPr>
                    <p:nvPr/>
                  </p:nvSpPr>
                  <p:spPr bwMode="auto">
                    <a:xfrm rot="-2873673">
                      <a:off x="3105" y="2753"/>
                      <a:ext cx="1" cy="96"/>
                    </a:xfrm>
                    <a:prstGeom prst="line">
                      <a:avLst/>
                    </a:prstGeom>
                    <a:noFill/>
                    <a:ln w="28575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s-ES"/>
                    </a:p>
                  </p:txBody>
                </p:sp>
              </p:grpSp>
              <p:sp>
                <p:nvSpPr>
                  <p:cNvPr id="10321" name="Line 76"/>
                  <p:cNvSpPr>
                    <a:spLocks noChangeShapeType="1"/>
                  </p:cNvSpPr>
                  <p:nvPr/>
                </p:nvSpPr>
                <p:spPr bwMode="auto">
                  <a:xfrm>
                    <a:off x="1200" y="1126"/>
                    <a:ext cx="0" cy="96"/>
                  </a:xfrm>
                  <a:prstGeom prst="line">
                    <a:avLst/>
                  </a:prstGeom>
                  <a:noFill/>
                  <a:ln w="2857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s-ES"/>
                  </a:p>
                </p:txBody>
              </p:sp>
              <p:sp>
                <p:nvSpPr>
                  <p:cNvPr id="10322" name="Line 77"/>
                  <p:cNvSpPr>
                    <a:spLocks noChangeShapeType="1"/>
                  </p:cNvSpPr>
                  <p:nvPr/>
                </p:nvSpPr>
                <p:spPr bwMode="auto">
                  <a:xfrm rot="2369019">
                    <a:off x="1200" y="1126"/>
                    <a:ext cx="1" cy="96"/>
                  </a:xfrm>
                  <a:prstGeom prst="line">
                    <a:avLst/>
                  </a:prstGeom>
                  <a:noFill/>
                  <a:ln w="2857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s-ES"/>
                  </a:p>
                </p:txBody>
              </p:sp>
              <p:sp>
                <p:nvSpPr>
                  <p:cNvPr id="10323" name="Line 78"/>
                  <p:cNvSpPr>
                    <a:spLocks noChangeShapeType="1"/>
                  </p:cNvSpPr>
                  <p:nvPr/>
                </p:nvSpPr>
                <p:spPr bwMode="auto">
                  <a:xfrm rot="4117859">
                    <a:off x="1199" y="1127"/>
                    <a:ext cx="1" cy="96"/>
                  </a:xfrm>
                  <a:prstGeom prst="line">
                    <a:avLst/>
                  </a:prstGeom>
                  <a:noFill/>
                  <a:ln w="2857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s-ES"/>
                  </a:p>
                </p:txBody>
              </p:sp>
              <p:sp>
                <p:nvSpPr>
                  <p:cNvPr id="10324" name="Line 79"/>
                  <p:cNvSpPr>
                    <a:spLocks noChangeShapeType="1"/>
                  </p:cNvSpPr>
                  <p:nvPr/>
                </p:nvSpPr>
                <p:spPr bwMode="auto">
                  <a:xfrm rot="-2873673">
                    <a:off x="1199" y="1127"/>
                    <a:ext cx="1" cy="96"/>
                  </a:xfrm>
                  <a:prstGeom prst="line">
                    <a:avLst/>
                  </a:prstGeom>
                  <a:noFill/>
                  <a:ln w="2857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s-ES"/>
                  </a:p>
                </p:txBody>
              </p:sp>
              <p:sp>
                <p:nvSpPr>
                  <p:cNvPr id="10325" name="Line 80"/>
                  <p:cNvSpPr>
                    <a:spLocks noChangeShapeType="1"/>
                  </p:cNvSpPr>
                  <p:nvPr/>
                </p:nvSpPr>
                <p:spPr bwMode="auto">
                  <a:xfrm>
                    <a:off x="1388" y="1148"/>
                    <a:ext cx="0" cy="96"/>
                  </a:xfrm>
                  <a:prstGeom prst="line">
                    <a:avLst/>
                  </a:prstGeom>
                  <a:noFill/>
                  <a:ln w="2857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s-ES"/>
                  </a:p>
                </p:txBody>
              </p:sp>
              <p:sp>
                <p:nvSpPr>
                  <p:cNvPr id="10326" name="Line 81"/>
                  <p:cNvSpPr>
                    <a:spLocks noChangeShapeType="1"/>
                  </p:cNvSpPr>
                  <p:nvPr/>
                </p:nvSpPr>
                <p:spPr bwMode="auto">
                  <a:xfrm rot="2369019">
                    <a:off x="1388" y="1148"/>
                    <a:ext cx="1" cy="96"/>
                  </a:xfrm>
                  <a:prstGeom prst="line">
                    <a:avLst/>
                  </a:prstGeom>
                  <a:noFill/>
                  <a:ln w="2857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s-ES"/>
                  </a:p>
                </p:txBody>
              </p:sp>
              <p:sp>
                <p:nvSpPr>
                  <p:cNvPr id="10327" name="Line 82"/>
                  <p:cNvSpPr>
                    <a:spLocks noChangeShapeType="1"/>
                  </p:cNvSpPr>
                  <p:nvPr/>
                </p:nvSpPr>
                <p:spPr bwMode="auto">
                  <a:xfrm rot="4117859">
                    <a:off x="1387" y="1149"/>
                    <a:ext cx="1" cy="96"/>
                  </a:xfrm>
                  <a:prstGeom prst="line">
                    <a:avLst/>
                  </a:prstGeom>
                  <a:noFill/>
                  <a:ln w="2857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s-ES"/>
                  </a:p>
                </p:txBody>
              </p:sp>
              <p:sp>
                <p:nvSpPr>
                  <p:cNvPr id="10328" name="Line 83"/>
                  <p:cNvSpPr>
                    <a:spLocks noChangeShapeType="1"/>
                  </p:cNvSpPr>
                  <p:nvPr/>
                </p:nvSpPr>
                <p:spPr bwMode="auto">
                  <a:xfrm rot="-2873673">
                    <a:off x="1387" y="1149"/>
                    <a:ext cx="1" cy="96"/>
                  </a:xfrm>
                  <a:prstGeom prst="line">
                    <a:avLst/>
                  </a:prstGeom>
                  <a:noFill/>
                  <a:ln w="2857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s-ES"/>
                  </a:p>
                </p:txBody>
              </p:sp>
              <p:sp>
                <p:nvSpPr>
                  <p:cNvPr id="10329" name="Line 84"/>
                  <p:cNvSpPr>
                    <a:spLocks noChangeShapeType="1"/>
                  </p:cNvSpPr>
                  <p:nvPr/>
                </p:nvSpPr>
                <p:spPr bwMode="auto">
                  <a:xfrm>
                    <a:off x="1282" y="1088"/>
                    <a:ext cx="0" cy="96"/>
                  </a:xfrm>
                  <a:prstGeom prst="line">
                    <a:avLst/>
                  </a:prstGeom>
                  <a:noFill/>
                  <a:ln w="2857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s-ES"/>
                  </a:p>
                </p:txBody>
              </p:sp>
              <p:sp>
                <p:nvSpPr>
                  <p:cNvPr id="10330" name="Line 85"/>
                  <p:cNvSpPr>
                    <a:spLocks noChangeShapeType="1"/>
                  </p:cNvSpPr>
                  <p:nvPr/>
                </p:nvSpPr>
                <p:spPr bwMode="auto">
                  <a:xfrm rot="2369019">
                    <a:off x="1282" y="1088"/>
                    <a:ext cx="1" cy="96"/>
                  </a:xfrm>
                  <a:prstGeom prst="line">
                    <a:avLst/>
                  </a:prstGeom>
                  <a:noFill/>
                  <a:ln w="2857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s-ES"/>
                  </a:p>
                </p:txBody>
              </p:sp>
              <p:sp>
                <p:nvSpPr>
                  <p:cNvPr id="10331" name="Line 86"/>
                  <p:cNvSpPr>
                    <a:spLocks noChangeShapeType="1"/>
                  </p:cNvSpPr>
                  <p:nvPr/>
                </p:nvSpPr>
                <p:spPr bwMode="auto">
                  <a:xfrm rot="4117859">
                    <a:off x="1281" y="1089"/>
                    <a:ext cx="1" cy="96"/>
                  </a:xfrm>
                  <a:prstGeom prst="line">
                    <a:avLst/>
                  </a:prstGeom>
                  <a:noFill/>
                  <a:ln w="2857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s-ES"/>
                  </a:p>
                </p:txBody>
              </p:sp>
              <p:sp>
                <p:nvSpPr>
                  <p:cNvPr id="10332" name="Line 87"/>
                  <p:cNvSpPr>
                    <a:spLocks noChangeShapeType="1"/>
                  </p:cNvSpPr>
                  <p:nvPr/>
                </p:nvSpPr>
                <p:spPr bwMode="auto">
                  <a:xfrm rot="-2873673">
                    <a:off x="1281" y="1089"/>
                    <a:ext cx="1" cy="96"/>
                  </a:xfrm>
                  <a:prstGeom prst="line">
                    <a:avLst/>
                  </a:prstGeom>
                  <a:noFill/>
                  <a:ln w="2857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s-ES"/>
                  </a:p>
                </p:txBody>
              </p:sp>
              <p:grpSp>
                <p:nvGrpSpPr>
                  <p:cNvPr id="10333" name="Group 88"/>
                  <p:cNvGrpSpPr>
                    <a:grpSpLocks/>
                  </p:cNvGrpSpPr>
                  <p:nvPr/>
                </p:nvGrpSpPr>
                <p:grpSpPr bwMode="auto">
                  <a:xfrm>
                    <a:off x="1151" y="981"/>
                    <a:ext cx="96" cy="96"/>
                    <a:chOff x="3342" y="2758"/>
                    <a:chExt cx="96" cy="96"/>
                  </a:xfrm>
                </p:grpSpPr>
                <p:sp>
                  <p:nvSpPr>
                    <p:cNvPr id="10427" name="Line 89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3390" y="2758"/>
                      <a:ext cx="0" cy="96"/>
                    </a:xfrm>
                    <a:prstGeom prst="line">
                      <a:avLst/>
                    </a:prstGeom>
                    <a:noFill/>
                    <a:ln w="28575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s-ES"/>
                    </a:p>
                  </p:txBody>
                </p:sp>
                <p:sp>
                  <p:nvSpPr>
                    <p:cNvPr id="10428" name="Line 90"/>
                    <p:cNvSpPr>
                      <a:spLocks noChangeShapeType="1"/>
                    </p:cNvSpPr>
                    <p:nvPr/>
                  </p:nvSpPr>
                  <p:spPr bwMode="auto">
                    <a:xfrm rot="2369019">
                      <a:off x="3390" y="2758"/>
                      <a:ext cx="1" cy="96"/>
                    </a:xfrm>
                    <a:prstGeom prst="line">
                      <a:avLst/>
                    </a:prstGeom>
                    <a:noFill/>
                    <a:ln w="28575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s-ES"/>
                    </a:p>
                  </p:txBody>
                </p:sp>
                <p:sp>
                  <p:nvSpPr>
                    <p:cNvPr id="10429" name="Line 91"/>
                    <p:cNvSpPr>
                      <a:spLocks noChangeShapeType="1"/>
                    </p:cNvSpPr>
                    <p:nvPr/>
                  </p:nvSpPr>
                  <p:spPr bwMode="auto">
                    <a:xfrm rot="4117859">
                      <a:off x="3389" y="2759"/>
                      <a:ext cx="1" cy="96"/>
                    </a:xfrm>
                    <a:prstGeom prst="line">
                      <a:avLst/>
                    </a:prstGeom>
                    <a:noFill/>
                    <a:ln w="28575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s-ES"/>
                    </a:p>
                  </p:txBody>
                </p:sp>
                <p:sp>
                  <p:nvSpPr>
                    <p:cNvPr id="10430" name="Line 92"/>
                    <p:cNvSpPr>
                      <a:spLocks noChangeShapeType="1"/>
                    </p:cNvSpPr>
                    <p:nvPr/>
                  </p:nvSpPr>
                  <p:spPr bwMode="auto">
                    <a:xfrm rot="-2873673">
                      <a:off x="3389" y="2759"/>
                      <a:ext cx="1" cy="96"/>
                    </a:xfrm>
                    <a:prstGeom prst="line">
                      <a:avLst/>
                    </a:prstGeom>
                    <a:noFill/>
                    <a:ln w="28575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s-ES"/>
                    </a:p>
                  </p:txBody>
                </p:sp>
              </p:grpSp>
              <p:sp>
                <p:nvSpPr>
                  <p:cNvPr id="10334" name="Line 93"/>
                  <p:cNvSpPr>
                    <a:spLocks noChangeShapeType="1"/>
                  </p:cNvSpPr>
                  <p:nvPr/>
                </p:nvSpPr>
                <p:spPr bwMode="auto">
                  <a:xfrm>
                    <a:off x="580" y="1096"/>
                    <a:ext cx="0" cy="96"/>
                  </a:xfrm>
                  <a:prstGeom prst="line">
                    <a:avLst/>
                  </a:prstGeom>
                  <a:noFill/>
                  <a:ln w="2857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s-ES"/>
                  </a:p>
                </p:txBody>
              </p:sp>
              <p:sp>
                <p:nvSpPr>
                  <p:cNvPr id="10335" name="Line 94"/>
                  <p:cNvSpPr>
                    <a:spLocks noChangeShapeType="1"/>
                  </p:cNvSpPr>
                  <p:nvPr/>
                </p:nvSpPr>
                <p:spPr bwMode="auto">
                  <a:xfrm rot="2369019">
                    <a:off x="580" y="1096"/>
                    <a:ext cx="1" cy="96"/>
                  </a:xfrm>
                  <a:prstGeom prst="line">
                    <a:avLst/>
                  </a:prstGeom>
                  <a:noFill/>
                  <a:ln w="2857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s-ES"/>
                  </a:p>
                </p:txBody>
              </p:sp>
              <p:sp>
                <p:nvSpPr>
                  <p:cNvPr id="10336" name="Line 95"/>
                  <p:cNvSpPr>
                    <a:spLocks noChangeShapeType="1"/>
                  </p:cNvSpPr>
                  <p:nvPr/>
                </p:nvSpPr>
                <p:spPr bwMode="auto">
                  <a:xfrm rot="4117859">
                    <a:off x="579" y="1097"/>
                    <a:ext cx="1" cy="96"/>
                  </a:xfrm>
                  <a:prstGeom prst="line">
                    <a:avLst/>
                  </a:prstGeom>
                  <a:noFill/>
                  <a:ln w="2857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s-ES"/>
                  </a:p>
                </p:txBody>
              </p:sp>
              <p:sp>
                <p:nvSpPr>
                  <p:cNvPr id="10337" name="Line 96"/>
                  <p:cNvSpPr>
                    <a:spLocks noChangeShapeType="1"/>
                  </p:cNvSpPr>
                  <p:nvPr/>
                </p:nvSpPr>
                <p:spPr bwMode="auto">
                  <a:xfrm rot="-2873673">
                    <a:off x="579" y="1097"/>
                    <a:ext cx="1" cy="96"/>
                  </a:xfrm>
                  <a:prstGeom prst="line">
                    <a:avLst/>
                  </a:prstGeom>
                  <a:noFill/>
                  <a:ln w="2857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s-ES"/>
                  </a:p>
                </p:txBody>
              </p:sp>
              <p:grpSp>
                <p:nvGrpSpPr>
                  <p:cNvPr id="10338" name="Group 97"/>
                  <p:cNvGrpSpPr>
                    <a:grpSpLocks/>
                  </p:cNvGrpSpPr>
                  <p:nvPr/>
                </p:nvGrpSpPr>
                <p:grpSpPr bwMode="auto">
                  <a:xfrm>
                    <a:off x="1430" y="1086"/>
                    <a:ext cx="96" cy="96"/>
                    <a:chOff x="3866" y="2670"/>
                    <a:chExt cx="96" cy="96"/>
                  </a:xfrm>
                </p:grpSpPr>
                <p:sp>
                  <p:nvSpPr>
                    <p:cNvPr id="10423" name="Line 98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3914" y="2670"/>
                      <a:ext cx="0" cy="96"/>
                    </a:xfrm>
                    <a:prstGeom prst="line">
                      <a:avLst/>
                    </a:prstGeom>
                    <a:noFill/>
                    <a:ln w="28575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s-ES"/>
                    </a:p>
                  </p:txBody>
                </p:sp>
                <p:sp>
                  <p:nvSpPr>
                    <p:cNvPr id="10424" name="Line 99"/>
                    <p:cNvSpPr>
                      <a:spLocks noChangeShapeType="1"/>
                    </p:cNvSpPr>
                    <p:nvPr/>
                  </p:nvSpPr>
                  <p:spPr bwMode="auto">
                    <a:xfrm rot="2369019">
                      <a:off x="3914" y="2670"/>
                      <a:ext cx="1" cy="96"/>
                    </a:xfrm>
                    <a:prstGeom prst="line">
                      <a:avLst/>
                    </a:prstGeom>
                    <a:noFill/>
                    <a:ln w="28575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s-ES"/>
                    </a:p>
                  </p:txBody>
                </p:sp>
                <p:sp>
                  <p:nvSpPr>
                    <p:cNvPr id="10425" name="Line 100"/>
                    <p:cNvSpPr>
                      <a:spLocks noChangeShapeType="1"/>
                    </p:cNvSpPr>
                    <p:nvPr/>
                  </p:nvSpPr>
                  <p:spPr bwMode="auto">
                    <a:xfrm rot="4117859">
                      <a:off x="3913" y="2671"/>
                      <a:ext cx="1" cy="96"/>
                    </a:xfrm>
                    <a:prstGeom prst="line">
                      <a:avLst/>
                    </a:prstGeom>
                    <a:noFill/>
                    <a:ln w="28575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s-ES"/>
                    </a:p>
                  </p:txBody>
                </p:sp>
                <p:sp>
                  <p:nvSpPr>
                    <p:cNvPr id="10426" name="Line 101"/>
                    <p:cNvSpPr>
                      <a:spLocks noChangeShapeType="1"/>
                    </p:cNvSpPr>
                    <p:nvPr/>
                  </p:nvSpPr>
                  <p:spPr bwMode="auto">
                    <a:xfrm rot="-2873673">
                      <a:off x="3913" y="2671"/>
                      <a:ext cx="1" cy="96"/>
                    </a:xfrm>
                    <a:prstGeom prst="line">
                      <a:avLst/>
                    </a:prstGeom>
                    <a:noFill/>
                    <a:ln w="28575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s-ES"/>
                    </a:p>
                  </p:txBody>
                </p:sp>
              </p:grpSp>
              <p:sp>
                <p:nvSpPr>
                  <p:cNvPr id="10339" name="Line 102"/>
                  <p:cNvSpPr>
                    <a:spLocks noChangeShapeType="1"/>
                  </p:cNvSpPr>
                  <p:nvPr/>
                </p:nvSpPr>
                <p:spPr bwMode="auto">
                  <a:xfrm>
                    <a:off x="993" y="1076"/>
                    <a:ext cx="0" cy="96"/>
                  </a:xfrm>
                  <a:prstGeom prst="line">
                    <a:avLst/>
                  </a:prstGeom>
                  <a:noFill/>
                  <a:ln w="2857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s-ES"/>
                  </a:p>
                </p:txBody>
              </p:sp>
              <p:sp>
                <p:nvSpPr>
                  <p:cNvPr id="10340" name="Line 103"/>
                  <p:cNvSpPr>
                    <a:spLocks noChangeShapeType="1"/>
                  </p:cNvSpPr>
                  <p:nvPr/>
                </p:nvSpPr>
                <p:spPr bwMode="auto">
                  <a:xfrm rot="2369019">
                    <a:off x="993" y="1076"/>
                    <a:ext cx="1" cy="96"/>
                  </a:xfrm>
                  <a:prstGeom prst="line">
                    <a:avLst/>
                  </a:prstGeom>
                  <a:noFill/>
                  <a:ln w="2857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s-ES"/>
                  </a:p>
                </p:txBody>
              </p:sp>
              <p:sp>
                <p:nvSpPr>
                  <p:cNvPr id="10341" name="Line 104"/>
                  <p:cNvSpPr>
                    <a:spLocks noChangeShapeType="1"/>
                  </p:cNvSpPr>
                  <p:nvPr/>
                </p:nvSpPr>
                <p:spPr bwMode="auto">
                  <a:xfrm rot="4117859">
                    <a:off x="992" y="1077"/>
                    <a:ext cx="1" cy="96"/>
                  </a:xfrm>
                  <a:prstGeom prst="line">
                    <a:avLst/>
                  </a:prstGeom>
                  <a:noFill/>
                  <a:ln w="2857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s-ES"/>
                  </a:p>
                </p:txBody>
              </p:sp>
              <p:sp>
                <p:nvSpPr>
                  <p:cNvPr id="10342" name="Line 105"/>
                  <p:cNvSpPr>
                    <a:spLocks noChangeShapeType="1"/>
                  </p:cNvSpPr>
                  <p:nvPr/>
                </p:nvSpPr>
                <p:spPr bwMode="auto">
                  <a:xfrm rot="-2873673">
                    <a:off x="992" y="1077"/>
                    <a:ext cx="1" cy="96"/>
                  </a:xfrm>
                  <a:prstGeom prst="line">
                    <a:avLst/>
                  </a:prstGeom>
                  <a:noFill/>
                  <a:ln w="2857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s-ES"/>
                  </a:p>
                </p:txBody>
              </p:sp>
              <p:sp>
                <p:nvSpPr>
                  <p:cNvPr id="10343" name="Line 106"/>
                  <p:cNvSpPr>
                    <a:spLocks noChangeShapeType="1"/>
                  </p:cNvSpPr>
                  <p:nvPr/>
                </p:nvSpPr>
                <p:spPr bwMode="auto">
                  <a:xfrm>
                    <a:off x="861" y="1091"/>
                    <a:ext cx="0" cy="96"/>
                  </a:xfrm>
                  <a:prstGeom prst="line">
                    <a:avLst/>
                  </a:prstGeom>
                  <a:noFill/>
                  <a:ln w="2857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s-ES"/>
                  </a:p>
                </p:txBody>
              </p:sp>
              <p:sp>
                <p:nvSpPr>
                  <p:cNvPr id="10344" name="Line 107"/>
                  <p:cNvSpPr>
                    <a:spLocks noChangeShapeType="1"/>
                  </p:cNvSpPr>
                  <p:nvPr/>
                </p:nvSpPr>
                <p:spPr bwMode="auto">
                  <a:xfrm rot="2369019">
                    <a:off x="861" y="1091"/>
                    <a:ext cx="1" cy="96"/>
                  </a:xfrm>
                  <a:prstGeom prst="line">
                    <a:avLst/>
                  </a:prstGeom>
                  <a:noFill/>
                  <a:ln w="2857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s-ES"/>
                  </a:p>
                </p:txBody>
              </p:sp>
              <p:sp>
                <p:nvSpPr>
                  <p:cNvPr id="10345" name="Line 108"/>
                  <p:cNvSpPr>
                    <a:spLocks noChangeShapeType="1"/>
                  </p:cNvSpPr>
                  <p:nvPr/>
                </p:nvSpPr>
                <p:spPr bwMode="auto">
                  <a:xfrm rot="4117859">
                    <a:off x="860" y="1092"/>
                    <a:ext cx="1" cy="96"/>
                  </a:xfrm>
                  <a:prstGeom prst="line">
                    <a:avLst/>
                  </a:prstGeom>
                  <a:noFill/>
                  <a:ln w="2857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s-ES"/>
                  </a:p>
                </p:txBody>
              </p:sp>
              <p:sp>
                <p:nvSpPr>
                  <p:cNvPr id="10346" name="Line 109"/>
                  <p:cNvSpPr>
                    <a:spLocks noChangeShapeType="1"/>
                  </p:cNvSpPr>
                  <p:nvPr/>
                </p:nvSpPr>
                <p:spPr bwMode="auto">
                  <a:xfrm rot="-2873673">
                    <a:off x="860" y="1092"/>
                    <a:ext cx="1" cy="96"/>
                  </a:xfrm>
                  <a:prstGeom prst="line">
                    <a:avLst/>
                  </a:prstGeom>
                  <a:noFill/>
                  <a:ln w="2857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s-ES"/>
                  </a:p>
                </p:txBody>
              </p:sp>
              <p:sp>
                <p:nvSpPr>
                  <p:cNvPr id="10347" name="Line 110"/>
                  <p:cNvSpPr>
                    <a:spLocks noChangeShapeType="1"/>
                  </p:cNvSpPr>
                  <p:nvPr/>
                </p:nvSpPr>
                <p:spPr bwMode="auto">
                  <a:xfrm>
                    <a:off x="986" y="1314"/>
                    <a:ext cx="17" cy="14"/>
                  </a:xfrm>
                  <a:prstGeom prst="line">
                    <a:avLst/>
                  </a:prstGeom>
                  <a:noFill/>
                  <a:ln w="38100">
                    <a:solidFill>
                      <a:schemeClr val="bg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s-ES"/>
                  </a:p>
                </p:txBody>
              </p:sp>
              <p:sp>
                <p:nvSpPr>
                  <p:cNvPr id="10348" name="Line 111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1352" y="1366"/>
                    <a:ext cx="23" cy="6"/>
                  </a:xfrm>
                  <a:prstGeom prst="line">
                    <a:avLst/>
                  </a:prstGeom>
                  <a:noFill/>
                  <a:ln w="38100">
                    <a:solidFill>
                      <a:schemeClr val="bg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s-ES"/>
                  </a:p>
                </p:txBody>
              </p:sp>
              <p:sp>
                <p:nvSpPr>
                  <p:cNvPr id="10349" name="Line 112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1438" y="1556"/>
                    <a:ext cx="23" cy="6"/>
                  </a:xfrm>
                  <a:prstGeom prst="line">
                    <a:avLst/>
                  </a:prstGeom>
                  <a:noFill/>
                  <a:ln w="28575">
                    <a:solidFill>
                      <a:schemeClr val="bg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s-ES"/>
                  </a:p>
                </p:txBody>
              </p:sp>
              <p:sp>
                <p:nvSpPr>
                  <p:cNvPr id="10350" name="Line 113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1292" y="1517"/>
                    <a:ext cx="23" cy="6"/>
                  </a:xfrm>
                  <a:prstGeom prst="line">
                    <a:avLst/>
                  </a:prstGeom>
                  <a:noFill/>
                  <a:ln w="28575">
                    <a:solidFill>
                      <a:schemeClr val="bg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s-ES"/>
                  </a:p>
                </p:txBody>
              </p:sp>
              <p:sp>
                <p:nvSpPr>
                  <p:cNvPr id="10351" name="Line 114"/>
                  <p:cNvSpPr>
                    <a:spLocks noChangeShapeType="1"/>
                  </p:cNvSpPr>
                  <p:nvPr/>
                </p:nvSpPr>
                <p:spPr bwMode="auto">
                  <a:xfrm>
                    <a:off x="1055" y="1541"/>
                    <a:ext cx="17" cy="14"/>
                  </a:xfrm>
                  <a:prstGeom prst="line">
                    <a:avLst/>
                  </a:prstGeom>
                  <a:noFill/>
                  <a:ln w="38100">
                    <a:solidFill>
                      <a:schemeClr val="bg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s-ES"/>
                  </a:p>
                </p:txBody>
              </p:sp>
              <p:sp>
                <p:nvSpPr>
                  <p:cNvPr id="10352" name="Line 115"/>
                  <p:cNvSpPr>
                    <a:spLocks noChangeShapeType="1"/>
                  </p:cNvSpPr>
                  <p:nvPr/>
                </p:nvSpPr>
                <p:spPr bwMode="auto">
                  <a:xfrm>
                    <a:off x="1204" y="1392"/>
                    <a:ext cx="17" cy="14"/>
                  </a:xfrm>
                  <a:prstGeom prst="line">
                    <a:avLst/>
                  </a:prstGeom>
                  <a:noFill/>
                  <a:ln w="76200">
                    <a:solidFill>
                      <a:schemeClr val="bg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s-ES"/>
                  </a:p>
                </p:txBody>
              </p:sp>
              <p:sp>
                <p:nvSpPr>
                  <p:cNvPr id="10353" name="Line 116"/>
                  <p:cNvSpPr>
                    <a:spLocks noChangeShapeType="1"/>
                  </p:cNvSpPr>
                  <p:nvPr/>
                </p:nvSpPr>
                <p:spPr bwMode="auto">
                  <a:xfrm>
                    <a:off x="1092" y="1404"/>
                    <a:ext cx="17" cy="14"/>
                  </a:xfrm>
                  <a:prstGeom prst="line">
                    <a:avLst/>
                  </a:prstGeom>
                  <a:noFill/>
                  <a:ln w="38100">
                    <a:solidFill>
                      <a:schemeClr val="bg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s-ES"/>
                  </a:p>
                </p:txBody>
              </p:sp>
              <p:sp>
                <p:nvSpPr>
                  <p:cNvPr id="10354" name="Line 117"/>
                  <p:cNvSpPr>
                    <a:spLocks noChangeShapeType="1"/>
                  </p:cNvSpPr>
                  <p:nvPr/>
                </p:nvSpPr>
                <p:spPr bwMode="auto">
                  <a:xfrm>
                    <a:off x="1182" y="1558"/>
                    <a:ext cx="17" cy="14"/>
                  </a:xfrm>
                  <a:prstGeom prst="line">
                    <a:avLst/>
                  </a:prstGeom>
                  <a:noFill/>
                  <a:ln w="38100">
                    <a:solidFill>
                      <a:schemeClr val="bg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s-ES"/>
                  </a:p>
                </p:txBody>
              </p:sp>
              <p:sp>
                <p:nvSpPr>
                  <p:cNvPr id="10355" name="Oval 118"/>
                  <p:cNvSpPr>
                    <a:spLocks noChangeArrowheads="1"/>
                  </p:cNvSpPr>
                  <p:nvPr/>
                </p:nvSpPr>
                <p:spPr bwMode="auto">
                  <a:xfrm>
                    <a:off x="1472" y="1443"/>
                    <a:ext cx="47" cy="47"/>
                  </a:xfrm>
                  <a:prstGeom prst="ellipse">
                    <a:avLst/>
                  </a:prstGeom>
                  <a:solidFill>
                    <a:schemeClr val="bg1"/>
                  </a:solidFill>
                  <a:ln w="9525">
                    <a:solidFill>
                      <a:schemeClr val="bg1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>
                    <a:lvl1pPr>
                      <a:defRPr sz="2400" b="1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defRPr sz="2400" b="1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defRPr sz="2400" b="1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defRPr sz="2400" b="1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defRPr sz="2400" b="1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 b="1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 b="1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 b="1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 b="1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endParaRPr lang="es-ES" altLang="es-ES"/>
                  </a:p>
                </p:txBody>
              </p:sp>
              <p:sp>
                <p:nvSpPr>
                  <p:cNvPr id="10356" name="Oval 119"/>
                  <p:cNvSpPr>
                    <a:spLocks noChangeArrowheads="1"/>
                  </p:cNvSpPr>
                  <p:nvPr/>
                </p:nvSpPr>
                <p:spPr bwMode="auto">
                  <a:xfrm>
                    <a:off x="1324" y="1442"/>
                    <a:ext cx="47" cy="47"/>
                  </a:xfrm>
                  <a:prstGeom prst="ellipse">
                    <a:avLst/>
                  </a:prstGeom>
                  <a:solidFill>
                    <a:schemeClr val="bg1"/>
                  </a:solidFill>
                  <a:ln w="9525">
                    <a:solidFill>
                      <a:schemeClr val="bg1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>
                    <a:lvl1pPr>
                      <a:defRPr sz="2400" b="1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defRPr sz="2400" b="1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defRPr sz="2400" b="1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defRPr sz="2400" b="1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defRPr sz="2400" b="1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 b="1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 b="1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 b="1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 b="1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endParaRPr lang="es-ES" altLang="es-ES"/>
                  </a:p>
                </p:txBody>
              </p:sp>
              <p:sp>
                <p:nvSpPr>
                  <p:cNvPr id="10357" name="Oval 120"/>
                  <p:cNvSpPr>
                    <a:spLocks noChangeArrowheads="1"/>
                  </p:cNvSpPr>
                  <p:nvPr/>
                </p:nvSpPr>
                <p:spPr bwMode="auto">
                  <a:xfrm>
                    <a:off x="1177" y="1439"/>
                    <a:ext cx="47" cy="47"/>
                  </a:xfrm>
                  <a:prstGeom prst="ellipse">
                    <a:avLst/>
                  </a:prstGeom>
                  <a:solidFill>
                    <a:schemeClr val="bg1"/>
                  </a:solidFill>
                  <a:ln w="9525">
                    <a:solidFill>
                      <a:schemeClr val="bg1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>
                    <a:lvl1pPr>
                      <a:defRPr sz="2400" b="1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defRPr sz="2400" b="1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defRPr sz="2400" b="1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defRPr sz="2400" b="1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defRPr sz="2400" b="1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 b="1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 b="1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 b="1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 b="1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endParaRPr lang="es-ES" altLang="es-ES"/>
                  </a:p>
                </p:txBody>
              </p:sp>
              <p:sp>
                <p:nvSpPr>
                  <p:cNvPr id="10358" name="Oval 121"/>
                  <p:cNvSpPr>
                    <a:spLocks noChangeArrowheads="1"/>
                  </p:cNvSpPr>
                  <p:nvPr/>
                </p:nvSpPr>
                <p:spPr bwMode="auto">
                  <a:xfrm>
                    <a:off x="1020" y="1431"/>
                    <a:ext cx="47" cy="47"/>
                  </a:xfrm>
                  <a:prstGeom prst="ellipse">
                    <a:avLst/>
                  </a:prstGeom>
                  <a:solidFill>
                    <a:schemeClr val="bg1"/>
                  </a:solidFill>
                  <a:ln w="9525">
                    <a:solidFill>
                      <a:schemeClr val="bg1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>
                    <a:lvl1pPr>
                      <a:defRPr sz="2400" b="1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defRPr sz="2400" b="1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defRPr sz="2400" b="1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defRPr sz="2400" b="1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defRPr sz="2400" b="1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 b="1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 b="1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 b="1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 b="1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endParaRPr lang="es-ES" altLang="es-ES"/>
                  </a:p>
                </p:txBody>
              </p:sp>
              <p:sp>
                <p:nvSpPr>
                  <p:cNvPr id="10359" name="Oval 122"/>
                  <p:cNvSpPr>
                    <a:spLocks noChangeArrowheads="1"/>
                  </p:cNvSpPr>
                  <p:nvPr/>
                </p:nvSpPr>
                <p:spPr bwMode="auto">
                  <a:xfrm>
                    <a:off x="875" y="1435"/>
                    <a:ext cx="47" cy="47"/>
                  </a:xfrm>
                  <a:prstGeom prst="ellipse">
                    <a:avLst/>
                  </a:prstGeom>
                  <a:solidFill>
                    <a:schemeClr val="bg1"/>
                  </a:solidFill>
                  <a:ln w="9525">
                    <a:solidFill>
                      <a:schemeClr val="bg1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>
                    <a:lvl1pPr>
                      <a:defRPr sz="2400" b="1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defRPr sz="2400" b="1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defRPr sz="2400" b="1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defRPr sz="2400" b="1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defRPr sz="2400" b="1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 b="1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 b="1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 b="1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 b="1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endParaRPr lang="es-ES" altLang="es-ES"/>
                  </a:p>
                </p:txBody>
              </p:sp>
              <p:sp>
                <p:nvSpPr>
                  <p:cNvPr id="10360" name="Oval 123"/>
                  <p:cNvSpPr>
                    <a:spLocks noChangeArrowheads="1"/>
                  </p:cNvSpPr>
                  <p:nvPr/>
                </p:nvSpPr>
                <p:spPr bwMode="auto">
                  <a:xfrm>
                    <a:off x="726" y="1435"/>
                    <a:ext cx="47" cy="47"/>
                  </a:xfrm>
                  <a:prstGeom prst="ellipse">
                    <a:avLst/>
                  </a:prstGeom>
                  <a:solidFill>
                    <a:schemeClr val="bg1"/>
                  </a:solidFill>
                  <a:ln w="9525">
                    <a:solidFill>
                      <a:schemeClr val="bg1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>
                    <a:lvl1pPr>
                      <a:defRPr sz="2400" b="1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defRPr sz="2400" b="1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defRPr sz="2400" b="1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defRPr sz="2400" b="1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defRPr sz="2400" b="1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 b="1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 b="1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 b="1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 b="1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endParaRPr lang="es-ES" altLang="es-ES"/>
                  </a:p>
                </p:txBody>
              </p:sp>
              <p:sp>
                <p:nvSpPr>
                  <p:cNvPr id="10361" name="Oval 124"/>
                  <p:cNvSpPr>
                    <a:spLocks noChangeArrowheads="1"/>
                  </p:cNvSpPr>
                  <p:nvPr/>
                </p:nvSpPr>
                <p:spPr bwMode="auto">
                  <a:xfrm>
                    <a:off x="596" y="1434"/>
                    <a:ext cx="47" cy="47"/>
                  </a:xfrm>
                  <a:prstGeom prst="ellipse">
                    <a:avLst/>
                  </a:prstGeom>
                  <a:solidFill>
                    <a:schemeClr val="bg1"/>
                  </a:solidFill>
                  <a:ln w="9525">
                    <a:solidFill>
                      <a:schemeClr val="bg1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>
                    <a:lvl1pPr>
                      <a:defRPr sz="2400" b="1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defRPr sz="2400" b="1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defRPr sz="2400" b="1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defRPr sz="2400" b="1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defRPr sz="2400" b="1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 b="1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 b="1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 b="1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 b="1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endParaRPr lang="es-ES" altLang="es-ES"/>
                  </a:p>
                </p:txBody>
              </p:sp>
              <p:sp>
                <p:nvSpPr>
                  <p:cNvPr id="10362" name="Line 125"/>
                  <p:cNvSpPr>
                    <a:spLocks noChangeShapeType="1"/>
                  </p:cNvSpPr>
                  <p:nvPr/>
                </p:nvSpPr>
                <p:spPr bwMode="auto">
                  <a:xfrm>
                    <a:off x="950" y="1534"/>
                    <a:ext cx="17" cy="14"/>
                  </a:xfrm>
                  <a:prstGeom prst="line">
                    <a:avLst/>
                  </a:prstGeom>
                  <a:noFill/>
                  <a:ln w="38100">
                    <a:solidFill>
                      <a:schemeClr val="bg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s-ES"/>
                  </a:p>
                </p:txBody>
              </p:sp>
              <p:sp>
                <p:nvSpPr>
                  <p:cNvPr id="10363" name="Line 126"/>
                  <p:cNvSpPr>
                    <a:spLocks noChangeShapeType="1"/>
                  </p:cNvSpPr>
                  <p:nvPr/>
                </p:nvSpPr>
                <p:spPr bwMode="auto">
                  <a:xfrm>
                    <a:off x="777" y="1329"/>
                    <a:ext cx="17" cy="14"/>
                  </a:xfrm>
                  <a:prstGeom prst="line">
                    <a:avLst/>
                  </a:prstGeom>
                  <a:noFill/>
                  <a:ln w="38100">
                    <a:solidFill>
                      <a:schemeClr val="bg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s-ES"/>
                  </a:p>
                </p:txBody>
              </p:sp>
              <p:sp>
                <p:nvSpPr>
                  <p:cNvPr id="10364" name="Line 127"/>
                  <p:cNvSpPr>
                    <a:spLocks noChangeShapeType="1"/>
                  </p:cNvSpPr>
                  <p:nvPr/>
                </p:nvSpPr>
                <p:spPr bwMode="auto">
                  <a:xfrm>
                    <a:off x="831" y="1524"/>
                    <a:ext cx="17" cy="14"/>
                  </a:xfrm>
                  <a:prstGeom prst="line">
                    <a:avLst/>
                  </a:prstGeom>
                  <a:noFill/>
                  <a:ln w="38100">
                    <a:solidFill>
                      <a:schemeClr val="bg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s-ES"/>
                  </a:p>
                </p:txBody>
              </p:sp>
              <p:sp>
                <p:nvSpPr>
                  <p:cNvPr id="10365" name="Line 128"/>
                  <p:cNvSpPr>
                    <a:spLocks noChangeShapeType="1"/>
                  </p:cNvSpPr>
                  <p:nvPr/>
                </p:nvSpPr>
                <p:spPr bwMode="auto">
                  <a:xfrm>
                    <a:off x="730" y="1520"/>
                    <a:ext cx="17" cy="14"/>
                  </a:xfrm>
                  <a:prstGeom prst="line">
                    <a:avLst/>
                  </a:prstGeom>
                  <a:noFill/>
                  <a:ln w="38100">
                    <a:solidFill>
                      <a:schemeClr val="bg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s-ES"/>
                  </a:p>
                </p:txBody>
              </p:sp>
              <p:sp>
                <p:nvSpPr>
                  <p:cNvPr id="10366" name="Line 129"/>
                  <p:cNvSpPr>
                    <a:spLocks noChangeShapeType="1"/>
                  </p:cNvSpPr>
                  <p:nvPr/>
                </p:nvSpPr>
                <p:spPr bwMode="auto">
                  <a:xfrm>
                    <a:off x="885" y="1316"/>
                    <a:ext cx="17" cy="14"/>
                  </a:xfrm>
                  <a:prstGeom prst="line">
                    <a:avLst/>
                  </a:prstGeom>
                  <a:noFill/>
                  <a:ln w="38100">
                    <a:solidFill>
                      <a:schemeClr val="bg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s-ES"/>
                  </a:p>
                </p:txBody>
              </p:sp>
              <p:sp>
                <p:nvSpPr>
                  <p:cNvPr id="10367" name="Line 130"/>
                  <p:cNvSpPr>
                    <a:spLocks noChangeShapeType="1"/>
                  </p:cNvSpPr>
                  <p:nvPr/>
                </p:nvSpPr>
                <p:spPr bwMode="auto">
                  <a:xfrm>
                    <a:off x="1258" y="1360"/>
                    <a:ext cx="17" cy="14"/>
                  </a:xfrm>
                  <a:prstGeom prst="line">
                    <a:avLst/>
                  </a:prstGeom>
                  <a:noFill/>
                  <a:ln w="38100">
                    <a:solidFill>
                      <a:schemeClr val="bg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s-ES"/>
                  </a:p>
                </p:txBody>
              </p:sp>
              <p:sp>
                <p:nvSpPr>
                  <p:cNvPr id="10368" name="Line 131"/>
                  <p:cNvSpPr>
                    <a:spLocks noChangeShapeType="1"/>
                  </p:cNvSpPr>
                  <p:nvPr/>
                </p:nvSpPr>
                <p:spPr bwMode="auto">
                  <a:xfrm>
                    <a:off x="1084" y="1301"/>
                    <a:ext cx="17" cy="14"/>
                  </a:xfrm>
                  <a:prstGeom prst="line">
                    <a:avLst/>
                  </a:prstGeom>
                  <a:noFill/>
                  <a:ln w="38100">
                    <a:solidFill>
                      <a:schemeClr val="bg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s-ES"/>
                  </a:p>
                </p:txBody>
              </p:sp>
              <p:sp>
                <p:nvSpPr>
                  <p:cNvPr id="10369" name="Line 132"/>
                  <p:cNvSpPr>
                    <a:spLocks noChangeShapeType="1"/>
                  </p:cNvSpPr>
                  <p:nvPr/>
                </p:nvSpPr>
                <p:spPr bwMode="auto">
                  <a:xfrm>
                    <a:off x="1421" y="1382"/>
                    <a:ext cx="17" cy="14"/>
                  </a:xfrm>
                  <a:prstGeom prst="line">
                    <a:avLst/>
                  </a:prstGeom>
                  <a:noFill/>
                  <a:ln w="38100">
                    <a:solidFill>
                      <a:schemeClr val="bg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s-ES"/>
                  </a:p>
                </p:txBody>
              </p:sp>
              <p:sp>
                <p:nvSpPr>
                  <p:cNvPr id="10370" name="Line 133"/>
                  <p:cNvSpPr>
                    <a:spLocks noChangeShapeType="1"/>
                  </p:cNvSpPr>
                  <p:nvPr/>
                </p:nvSpPr>
                <p:spPr bwMode="auto">
                  <a:xfrm>
                    <a:off x="696" y="1384"/>
                    <a:ext cx="25" cy="10"/>
                  </a:xfrm>
                  <a:prstGeom prst="line">
                    <a:avLst/>
                  </a:prstGeom>
                  <a:noFill/>
                  <a:ln w="38100">
                    <a:solidFill>
                      <a:schemeClr val="bg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s-ES"/>
                  </a:p>
                </p:txBody>
              </p:sp>
              <p:sp>
                <p:nvSpPr>
                  <p:cNvPr id="10371" name="Line 134"/>
                  <p:cNvSpPr>
                    <a:spLocks noChangeShapeType="1"/>
                  </p:cNvSpPr>
                  <p:nvPr/>
                </p:nvSpPr>
                <p:spPr bwMode="auto">
                  <a:xfrm>
                    <a:off x="804" y="1423"/>
                    <a:ext cx="25" cy="10"/>
                  </a:xfrm>
                  <a:prstGeom prst="line">
                    <a:avLst/>
                  </a:prstGeom>
                  <a:noFill/>
                  <a:ln w="38100">
                    <a:solidFill>
                      <a:schemeClr val="bg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s-ES"/>
                  </a:p>
                </p:txBody>
              </p:sp>
              <p:sp>
                <p:nvSpPr>
                  <p:cNvPr id="10372" name="Line 135"/>
                  <p:cNvSpPr>
                    <a:spLocks noChangeShapeType="1"/>
                  </p:cNvSpPr>
                  <p:nvPr/>
                </p:nvSpPr>
                <p:spPr bwMode="auto">
                  <a:xfrm>
                    <a:off x="667" y="1512"/>
                    <a:ext cx="25" cy="10"/>
                  </a:xfrm>
                  <a:prstGeom prst="line">
                    <a:avLst/>
                  </a:prstGeom>
                  <a:noFill/>
                  <a:ln w="38100">
                    <a:solidFill>
                      <a:schemeClr val="bg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s-ES"/>
                  </a:p>
                </p:txBody>
              </p:sp>
              <p:sp>
                <p:nvSpPr>
                  <p:cNvPr id="10373" name="Line 136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1480" y="1355"/>
                    <a:ext cx="23" cy="6"/>
                  </a:xfrm>
                  <a:prstGeom prst="line">
                    <a:avLst/>
                  </a:prstGeom>
                  <a:noFill/>
                  <a:ln w="38100">
                    <a:solidFill>
                      <a:schemeClr val="bg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s-ES"/>
                  </a:p>
                </p:txBody>
              </p:sp>
              <p:sp>
                <p:nvSpPr>
                  <p:cNvPr id="10374" name="Line 137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1520" y="1399"/>
                    <a:ext cx="23" cy="6"/>
                  </a:xfrm>
                  <a:prstGeom prst="line">
                    <a:avLst/>
                  </a:prstGeom>
                  <a:noFill/>
                  <a:ln w="38100">
                    <a:solidFill>
                      <a:schemeClr val="bg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s-ES"/>
                  </a:p>
                </p:txBody>
              </p:sp>
              <p:sp>
                <p:nvSpPr>
                  <p:cNvPr id="10375" name="Line 138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1513" y="1556"/>
                    <a:ext cx="23" cy="6"/>
                  </a:xfrm>
                  <a:prstGeom prst="line">
                    <a:avLst/>
                  </a:prstGeom>
                  <a:noFill/>
                  <a:ln w="38100">
                    <a:solidFill>
                      <a:schemeClr val="bg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s-ES"/>
                  </a:p>
                </p:txBody>
              </p:sp>
              <p:sp>
                <p:nvSpPr>
                  <p:cNvPr id="10376" name="Line 139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584" y="1340"/>
                    <a:ext cx="23" cy="6"/>
                  </a:xfrm>
                  <a:prstGeom prst="line">
                    <a:avLst/>
                  </a:prstGeom>
                  <a:noFill/>
                  <a:ln w="38100">
                    <a:solidFill>
                      <a:schemeClr val="bg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s-ES"/>
                  </a:p>
                </p:txBody>
              </p:sp>
              <p:sp>
                <p:nvSpPr>
                  <p:cNvPr id="10377" name="Line 140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679" y="1293"/>
                    <a:ext cx="23" cy="6"/>
                  </a:xfrm>
                  <a:prstGeom prst="line">
                    <a:avLst/>
                  </a:prstGeom>
                  <a:noFill/>
                  <a:ln w="38100">
                    <a:solidFill>
                      <a:schemeClr val="bg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s-ES"/>
                  </a:p>
                </p:txBody>
              </p:sp>
              <p:sp>
                <p:nvSpPr>
                  <p:cNvPr id="10378" name="Line 141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564" y="1397"/>
                    <a:ext cx="23" cy="6"/>
                  </a:xfrm>
                  <a:prstGeom prst="line">
                    <a:avLst/>
                  </a:prstGeom>
                  <a:noFill/>
                  <a:ln w="38100">
                    <a:solidFill>
                      <a:schemeClr val="bg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s-ES"/>
                  </a:p>
                </p:txBody>
              </p:sp>
              <p:sp>
                <p:nvSpPr>
                  <p:cNvPr id="10379" name="Line 142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620" y="1529"/>
                    <a:ext cx="23" cy="6"/>
                  </a:xfrm>
                  <a:prstGeom prst="line">
                    <a:avLst/>
                  </a:prstGeom>
                  <a:noFill/>
                  <a:ln w="38100">
                    <a:solidFill>
                      <a:schemeClr val="bg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s-ES"/>
                  </a:p>
                </p:txBody>
              </p:sp>
              <p:grpSp>
                <p:nvGrpSpPr>
                  <p:cNvPr id="10380" name="Group 143"/>
                  <p:cNvGrpSpPr>
                    <a:grpSpLocks/>
                  </p:cNvGrpSpPr>
                  <p:nvPr/>
                </p:nvGrpSpPr>
                <p:grpSpPr bwMode="auto">
                  <a:xfrm>
                    <a:off x="1328" y="1005"/>
                    <a:ext cx="96" cy="96"/>
                    <a:chOff x="3866" y="2670"/>
                    <a:chExt cx="96" cy="96"/>
                  </a:xfrm>
                </p:grpSpPr>
                <p:sp>
                  <p:nvSpPr>
                    <p:cNvPr id="10419" name="Line 144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3914" y="2670"/>
                      <a:ext cx="0" cy="96"/>
                    </a:xfrm>
                    <a:prstGeom prst="line">
                      <a:avLst/>
                    </a:prstGeom>
                    <a:noFill/>
                    <a:ln w="28575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s-ES"/>
                    </a:p>
                  </p:txBody>
                </p:sp>
                <p:sp>
                  <p:nvSpPr>
                    <p:cNvPr id="10420" name="Line 145"/>
                    <p:cNvSpPr>
                      <a:spLocks noChangeShapeType="1"/>
                    </p:cNvSpPr>
                    <p:nvPr/>
                  </p:nvSpPr>
                  <p:spPr bwMode="auto">
                    <a:xfrm rot="2369019">
                      <a:off x="3914" y="2670"/>
                      <a:ext cx="1" cy="96"/>
                    </a:xfrm>
                    <a:prstGeom prst="line">
                      <a:avLst/>
                    </a:prstGeom>
                    <a:noFill/>
                    <a:ln w="28575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s-ES"/>
                    </a:p>
                  </p:txBody>
                </p:sp>
                <p:sp>
                  <p:nvSpPr>
                    <p:cNvPr id="10421" name="Line 146"/>
                    <p:cNvSpPr>
                      <a:spLocks noChangeShapeType="1"/>
                    </p:cNvSpPr>
                    <p:nvPr/>
                  </p:nvSpPr>
                  <p:spPr bwMode="auto">
                    <a:xfrm rot="4117859">
                      <a:off x="3913" y="2671"/>
                      <a:ext cx="1" cy="96"/>
                    </a:xfrm>
                    <a:prstGeom prst="line">
                      <a:avLst/>
                    </a:prstGeom>
                    <a:noFill/>
                    <a:ln w="28575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s-ES"/>
                    </a:p>
                  </p:txBody>
                </p:sp>
                <p:sp>
                  <p:nvSpPr>
                    <p:cNvPr id="10422" name="Line 147"/>
                    <p:cNvSpPr>
                      <a:spLocks noChangeShapeType="1"/>
                    </p:cNvSpPr>
                    <p:nvPr/>
                  </p:nvSpPr>
                  <p:spPr bwMode="auto">
                    <a:xfrm rot="-2873673">
                      <a:off x="3913" y="2671"/>
                      <a:ext cx="1" cy="96"/>
                    </a:xfrm>
                    <a:prstGeom prst="line">
                      <a:avLst/>
                    </a:prstGeom>
                    <a:noFill/>
                    <a:ln w="28575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s-ES"/>
                    </a:p>
                  </p:txBody>
                </p:sp>
              </p:grpSp>
              <p:grpSp>
                <p:nvGrpSpPr>
                  <p:cNvPr id="10381" name="Group 148"/>
                  <p:cNvGrpSpPr>
                    <a:grpSpLocks/>
                  </p:cNvGrpSpPr>
                  <p:nvPr/>
                </p:nvGrpSpPr>
                <p:grpSpPr bwMode="auto">
                  <a:xfrm>
                    <a:off x="605" y="987"/>
                    <a:ext cx="96" cy="96"/>
                    <a:chOff x="3866" y="2670"/>
                    <a:chExt cx="96" cy="96"/>
                  </a:xfrm>
                </p:grpSpPr>
                <p:sp>
                  <p:nvSpPr>
                    <p:cNvPr id="10415" name="Line 149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3914" y="2670"/>
                      <a:ext cx="0" cy="96"/>
                    </a:xfrm>
                    <a:prstGeom prst="line">
                      <a:avLst/>
                    </a:prstGeom>
                    <a:noFill/>
                    <a:ln w="28575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s-ES"/>
                    </a:p>
                  </p:txBody>
                </p:sp>
                <p:sp>
                  <p:nvSpPr>
                    <p:cNvPr id="10416" name="Line 150"/>
                    <p:cNvSpPr>
                      <a:spLocks noChangeShapeType="1"/>
                    </p:cNvSpPr>
                    <p:nvPr/>
                  </p:nvSpPr>
                  <p:spPr bwMode="auto">
                    <a:xfrm rot="2369019">
                      <a:off x="3914" y="2670"/>
                      <a:ext cx="1" cy="96"/>
                    </a:xfrm>
                    <a:prstGeom prst="line">
                      <a:avLst/>
                    </a:prstGeom>
                    <a:noFill/>
                    <a:ln w="28575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s-ES"/>
                    </a:p>
                  </p:txBody>
                </p:sp>
                <p:sp>
                  <p:nvSpPr>
                    <p:cNvPr id="10417" name="Line 151"/>
                    <p:cNvSpPr>
                      <a:spLocks noChangeShapeType="1"/>
                    </p:cNvSpPr>
                    <p:nvPr/>
                  </p:nvSpPr>
                  <p:spPr bwMode="auto">
                    <a:xfrm rot="4117859">
                      <a:off x="3913" y="2671"/>
                      <a:ext cx="1" cy="96"/>
                    </a:xfrm>
                    <a:prstGeom prst="line">
                      <a:avLst/>
                    </a:prstGeom>
                    <a:noFill/>
                    <a:ln w="28575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s-ES"/>
                    </a:p>
                  </p:txBody>
                </p:sp>
                <p:sp>
                  <p:nvSpPr>
                    <p:cNvPr id="10418" name="Line 152"/>
                    <p:cNvSpPr>
                      <a:spLocks noChangeShapeType="1"/>
                    </p:cNvSpPr>
                    <p:nvPr/>
                  </p:nvSpPr>
                  <p:spPr bwMode="auto">
                    <a:xfrm rot="-2873673">
                      <a:off x="3913" y="2671"/>
                      <a:ext cx="1" cy="96"/>
                    </a:xfrm>
                    <a:prstGeom prst="line">
                      <a:avLst/>
                    </a:prstGeom>
                    <a:noFill/>
                    <a:ln w="28575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s-ES"/>
                    </a:p>
                  </p:txBody>
                </p:sp>
              </p:grpSp>
              <p:grpSp>
                <p:nvGrpSpPr>
                  <p:cNvPr id="10382" name="Group 153"/>
                  <p:cNvGrpSpPr>
                    <a:grpSpLocks/>
                  </p:cNvGrpSpPr>
                  <p:nvPr/>
                </p:nvGrpSpPr>
                <p:grpSpPr bwMode="auto">
                  <a:xfrm>
                    <a:off x="737" y="999"/>
                    <a:ext cx="96" cy="96"/>
                    <a:chOff x="3866" y="2670"/>
                    <a:chExt cx="96" cy="96"/>
                  </a:xfrm>
                </p:grpSpPr>
                <p:sp>
                  <p:nvSpPr>
                    <p:cNvPr id="10411" name="Line 154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3914" y="2670"/>
                      <a:ext cx="0" cy="96"/>
                    </a:xfrm>
                    <a:prstGeom prst="line">
                      <a:avLst/>
                    </a:prstGeom>
                    <a:noFill/>
                    <a:ln w="28575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s-ES"/>
                    </a:p>
                  </p:txBody>
                </p:sp>
                <p:sp>
                  <p:nvSpPr>
                    <p:cNvPr id="10412" name="Line 155"/>
                    <p:cNvSpPr>
                      <a:spLocks noChangeShapeType="1"/>
                    </p:cNvSpPr>
                    <p:nvPr/>
                  </p:nvSpPr>
                  <p:spPr bwMode="auto">
                    <a:xfrm rot="2369019">
                      <a:off x="3914" y="2670"/>
                      <a:ext cx="1" cy="96"/>
                    </a:xfrm>
                    <a:prstGeom prst="line">
                      <a:avLst/>
                    </a:prstGeom>
                    <a:noFill/>
                    <a:ln w="28575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s-ES"/>
                    </a:p>
                  </p:txBody>
                </p:sp>
                <p:sp>
                  <p:nvSpPr>
                    <p:cNvPr id="10413" name="Line 156"/>
                    <p:cNvSpPr>
                      <a:spLocks noChangeShapeType="1"/>
                    </p:cNvSpPr>
                    <p:nvPr/>
                  </p:nvSpPr>
                  <p:spPr bwMode="auto">
                    <a:xfrm rot="4117859">
                      <a:off x="3913" y="2671"/>
                      <a:ext cx="1" cy="96"/>
                    </a:xfrm>
                    <a:prstGeom prst="line">
                      <a:avLst/>
                    </a:prstGeom>
                    <a:noFill/>
                    <a:ln w="28575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s-ES"/>
                    </a:p>
                  </p:txBody>
                </p:sp>
                <p:sp>
                  <p:nvSpPr>
                    <p:cNvPr id="10414" name="Line 157"/>
                    <p:cNvSpPr>
                      <a:spLocks noChangeShapeType="1"/>
                    </p:cNvSpPr>
                    <p:nvPr/>
                  </p:nvSpPr>
                  <p:spPr bwMode="auto">
                    <a:xfrm rot="-2873673">
                      <a:off x="3913" y="2671"/>
                      <a:ext cx="1" cy="96"/>
                    </a:xfrm>
                    <a:prstGeom prst="line">
                      <a:avLst/>
                    </a:prstGeom>
                    <a:noFill/>
                    <a:ln w="28575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s-ES"/>
                    </a:p>
                  </p:txBody>
                </p:sp>
              </p:grpSp>
              <p:grpSp>
                <p:nvGrpSpPr>
                  <p:cNvPr id="10383" name="Group 158"/>
                  <p:cNvGrpSpPr>
                    <a:grpSpLocks/>
                  </p:cNvGrpSpPr>
                  <p:nvPr/>
                </p:nvGrpSpPr>
                <p:grpSpPr bwMode="auto">
                  <a:xfrm>
                    <a:off x="860" y="999"/>
                    <a:ext cx="96" cy="96"/>
                    <a:chOff x="3866" y="2670"/>
                    <a:chExt cx="96" cy="96"/>
                  </a:xfrm>
                </p:grpSpPr>
                <p:sp>
                  <p:nvSpPr>
                    <p:cNvPr id="10407" name="Line 159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3914" y="2670"/>
                      <a:ext cx="0" cy="96"/>
                    </a:xfrm>
                    <a:prstGeom prst="line">
                      <a:avLst/>
                    </a:prstGeom>
                    <a:noFill/>
                    <a:ln w="28575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s-ES"/>
                    </a:p>
                  </p:txBody>
                </p:sp>
                <p:sp>
                  <p:nvSpPr>
                    <p:cNvPr id="10408" name="Line 160"/>
                    <p:cNvSpPr>
                      <a:spLocks noChangeShapeType="1"/>
                    </p:cNvSpPr>
                    <p:nvPr/>
                  </p:nvSpPr>
                  <p:spPr bwMode="auto">
                    <a:xfrm rot="2369019">
                      <a:off x="3914" y="2670"/>
                      <a:ext cx="1" cy="96"/>
                    </a:xfrm>
                    <a:prstGeom prst="line">
                      <a:avLst/>
                    </a:prstGeom>
                    <a:noFill/>
                    <a:ln w="28575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s-ES"/>
                    </a:p>
                  </p:txBody>
                </p:sp>
                <p:sp>
                  <p:nvSpPr>
                    <p:cNvPr id="10409" name="Line 161"/>
                    <p:cNvSpPr>
                      <a:spLocks noChangeShapeType="1"/>
                    </p:cNvSpPr>
                    <p:nvPr/>
                  </p:nvSpPr>
                  <p:spPr bwMode="auto">
                    <a:xfrm rot="4117859">
                      <a:off x="3913" y="2671"/>
                      <a:ext cx="1" cy="96"/>
                    </a:xfrm>
                    <a:prstGeom prst="line">
                      <a:avLst/>
                    </a:prstGeom>
                    <a:noFill/>
                    <a:ln w="28575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s-ES"/>
                    </a:p>
                  </p:txBody>
                </p:sp>
                <p:sp>
                  <p:nvSpPr>
                    <p:cNvPr id="10410" name="Line 162"/>
                    <p:cNvSpPr>
                      <a:spLocks noChangeShapeType="1"/>
                    </p:cNvSpPr>
                    <p:nvPr/>
                  </p:nvSpPr>
                  <p:spPr bwMode="auto">
                    <a:xfrm rot="-2873673">
                      <a:off x="3913" y="2671"/>
                      <a:ext cx="1" cy="96"/>
                    </a:xfrm>
                    <a:prstGeom prst="line">
                      <a:avLst/>
                    </a:prstGeom>
                    <a:noFill/>
                    <a:ln w="28575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s-ES"/>
                    </a:p>
                  </p:txBody>
                </p:sp>
              </p:grpSp>
              <p:grpSp>
                <p:nvGrpSpPr>
                  <p:cNvPr id="10384" name="Group 163"/>
                  <p:cNvGrpSpPr>
                    <a:grpSpLocks/>
                  </p:cNvGrpSpPr>
                  <p:nvPr/>
                </p:nvGrpSpPr>
                <p:grpSpPr bwMode="auto">
                  <a:xfrm>
                    <a:off x="1015" y="980"/>
                    <a:ext cx="96" cy="96"/>
                    <a:chOff x="3866" y="2670"/>
                    <a:chExt cx="96" cy="96"/>
                  </a:xfrm>
                </p:grpSpPr>
                <p:sp>
                  <p:nvSpPr>
                    <p:cNvPr id="10403" name="Line 164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3914" y="2670"/>
                      <a:ext cx="0" cy="96"/>
                    </a:xfrm>
                    <a:prstGeom prst="line">
                      <a:avLst/>
                    </a:prstGeom>
                    <a:noFill/>
                    <a:ln w="28575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s-ES"/>
                    </a:p>
                  </p:txBody>
                </p:sp>
                <p:sp>
                  <p:nvSpPr>
                    <p:cNvPr id="10404" name="Line 165"/>
                    <p:cNvSpPr>
                      <a:spLocks noChangeShapeType="1"/>
                    </p:cNvSpPr>
                    <p:nvPr/>
                  </p:nvSpPr>
                  <p:spPr bwMode="auto">
                    <a:xfrm rot="2369019">
                      <a:off x="3914" y="2670"/>
                      <a:ext cx="1" cy="96"/>
                    </a:xfrm>
                    <a:prstGeom prst="line">
                      <a:avLst/>
                    </a:prstGeom>
                    <a:noFill/>
                    <a:ln w="28575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s-ES"/>
                    </a:p>
                  </p:txBody>
                </p:sp>
                <p:sp>
                  <p:nvSpPr>
                    <p:cNvPr id="10405" name="Line 166"/>
                    <p:cNvSpPr>
                      <a:spLocks noChangeShapeType="1"/>
                    </p:cNvSpPr>
                    <p:nvPr/>
                  </p:nvSpPr>
                  <p:spPr bwMode="auto">
                    <a:xfrm rot="4117859">
                      <a:off x="3913" y="2671"/>
                      <a:ext cx="1" cy="96"/>
                    </a:xfrm>
                    <a:prstGeom prst="line">
                      <a:avLst/>
                    </a:prstGeom>
                    <a:noFill/>
                    <a:ln w="28575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s-ES"/>
                    </a:p>
                  </p:txBody>
                </p:sp>
                <p:sp>
                  <p:nvSpPr>
                    <p:cNvPr id="10406" name="Line 167"/>
                    <p:cNvSpPr>
                      <a:spLocks noChangeShapeType="1"/>
                    </p:cNvSpPr>
                    <p:nvPr/>
                  </p:nvSpPr>
                  <p:spPr bwMode="auto">
                    <a:xfrm rot="-2873673">
                      <a:off x="3913" y="2671"/>
                      <a:ext cx="1" cy="96"/>
                    </a:xfrm>
                    <a:prstGeom prst="line">
                      <a:avLst/>
                    </a:prstGeom>
                    <a:noFill/>
                    <a:ln w="28575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s-ES"/>
                    </a:p>
                  </p:txBody>
                </p:sp>
              </p:grpSp>
              <p:sp>
                <p:nvSpPr>
                  <p:cNvPr id="10385" name="Line 168"/>
                  <p:cNvSpPr>
                    <a:spLocks noChangeShapeType="1"/>
                  </p:cNvSpPr>
                  <p:nvPr/>
                </p:nvSpPr>
                <p:spPr bwMode="auto">
                  <a:xfrm>
                    <a:off x="914" y="1357"/>
                    <a:ext cx="17" cy="14"/>
                  </a:xfrm>
                  <a:prstGeom prst="line">
                    <a:avLst/>
                  </a:prstGeom>
                  <a:noFill/>
                  <a:ln w="38100">
                    <a:solidFill>
                      <a:schemeClr val="bg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s-ES"/>
                  </a:p>
                </p:txBody>
              </p:sp>
              <p:sp>
                <p:nvSpPr>
                  <p:cNvPr id="10386" name="Line 169"/>
                  <p:cNvSpPr>
                    <a:spLocks noChangeShapeType="1"/>
                  </p:cNvSpPr>
                  <p:nvPr/>
                </p:nvSpPr>
                <p:spPr bwMode="auto">
                  <a:xfrm>
                    <a:off x="983" y="1454"/>
                    <a:ext cx="17" cy="14"/>
                  </a:xfrm>
                  <a:prstGeom prst="line">
                    <a:avLst/>
                  </a:prstGeom>
                  <a:noFill/>
                  <a:ln w="38100">
                    <a:solidFill>
                      <a:schemeClr val="bg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s-ES"/>
                  </a:p>
                </p:txBody>
              </p:sp>
              <p:sp>
                <p:nvSpPr>
                  <p:cNvPr id="10387" name="Line 170"/>
                  <p:cNvSpPr>
                    <a:spLocks noChangeShapeType="1"/>
                  </p:cNvSpPr>
                  <p:nvPr/>
                </p:nvSpPr>
                <p:spPr bwMode="auto">
                  <a:xfrm>
                    <a:off x="1227" y="1290"/>
                    <a:ext cx="17" cy="14"/>
                  </a:xfrm>
                  <a:prstGeom prst="line">
                    <a:avLst/>
                  </a:prstGeom>
                  <a:noFill/>
                  <a:ln w="38100">
                    <a:solidFill>
                      <a:schemeClr val="bg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s-ES"/>
                  </a:p>
                </p:txBody>
              </p:sp>
              <p:sp>
                <p:nvSpPr>
                  <p:cNvPr id="10388" name="Line 171"/>
                  <p:cNvSpPr>
                    <a:spLocks noChangeShapeType="1"/>
                  </p:cNvSpPr>
                  <p:nvPr/>
                </p:nvSpPr>
                <p:spPr bwMode="auto">
                  <a:xfrm>
                    <a:off x="1322" y="1305"/>
                    <a:ext cx="17" cy="14"/>
                  </a:xfrm>
                  <a:prstGeom prst="line">
                    <a:avLst/>
                  </a:prstGeom>
                  <a:noFill/>
                  <a:ln w="38100">
                    <a:solidFill>
                      <a:schemeClr val="bg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s-ES"/>
                  </a:p>
                </p:txBody>
              </p:sp>
              <p:sp>
                <p:nvSpPr>
                  <p:cNvPr id="10389" name="Line 172"/>
                  <p:cNvSpPr>
                    <a:spLocks noChangeShapeType="1"/>
                  </p:cNvSpPr>
                  <p:nvPr/>
                </p:nvSpPr>
                <p:spPr bwMode="auto">
                  <a:xfrm>
                    <a:off x="1415" y="1304"/>
                    <a:ext cx="17" cy="14"/>
                  </a:xfrm>
                  <a:prstGeom prst="line">
                    <a:avLst/>
                  </a:prstGeom>
                  <a:noFill/>
                  <a:ln w="38100">
                    <a:solidFill>
                      <a:schemeClr val="bg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s-ES"/>
                  </a:p>
                </p:txBody>
              </p:sp>
              <p:sp>
                <p:nvSpPr>
                  <p:cNvPr id="10390" name="Line 173"/>
                  <p:cNvSpPr>
                    <a:spLocks noChangeShapeType="1"/>
                  </p:cNvSpPr>
                  <p:nvPr/>
                </p:nvSpPr>
                <p:spPr bwMode="auto">
                  <a:xfrm>
                    <a:off x="1525" y="1299"/>
                    <a:ext cx="17" cy="14"/>
                  </a:xfrm>
                  <a:prstGeom prst="line">
                    <a:avLst/>
                  </a:prstGeom>
                  <a:noFill/>
                  <a:ln w="38100">
                    <a:solidFill>
                      <a:schemeClr val="bg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s-ES"/>
                  </a:p>
                </p:txBody>
              </p:sp>
              <p:sp>
                <p:nvSpPr>
                  <p:cNvPr id="10391" name="Line 174"/>
                  <p:cNvSpPr>
                    <a:spLocks noChangeShapeType="1"/>
                  </p:cNvSpPr>
                  <p:nvPr/>
                </p:nvSpPr>
                <p:spPr bwMode="auto">
                  <a:xfrm>
                    <a:off x="503" y="1237"/>
                    <a:ext cx="1079" cy="1"/>
                  </a:xfrm>
                  <a:prstGeom prst="line">
                    <a:avLst/>
                  </a:prstGeom>
                  <a:noFill/>
                  <a:ln w="76200">
                    <a:solidFill>
                      <a:srgbClr val="000099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s-ES"/>
                  </a:p>
                </p:txBody>
              </p:sp>
              <p:sp>
                <p:nvSpPr>
                  <p:cNvPr id="10392" name="Line 175"/>
                  <p:cNvSpPr>
                    <a:spLocks noChangeShapeType="1"/>
                  </p:cNvSpPr>
                  <p:nvPr/>
                </p:nvSpPr>
                <p:spPr bwMode="auto">
                  <a:xfrm>
                    <a:off x="238" y="286"/>
                    <a:ext cx="254" cy="1046"/>
                  </a:xfrm>
                  <a:prstGeom prst="line">
                    <a:avLst/>
                  </a:prstGeom>
                  <a:noFill/>
                  <a:ln w="3810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s-ES"/>
                  </a:p>
                </p:txBody>
              </p:sp>
              <p:sp>
                <p:nvSpPr>
                  <p:cNvPr id="10393" name="Line 176"/>
                  <p:cNvSpPr>
                    <a:spLocks noChangeShapeType="1"/>
                  </p:cNvSpPr>
                  <p:nvPr/>
                </p:nvSpPr>
                <p:spPr bwMode="auto">
                  <a:xfrm>
                    <a:off x="336" y="144"/>
                    <a:ext cx="1164" cy="288"/>
                  </a:xfrm>
                  <a:prstGeom prst="line">
                    <a:avLst/>
                  </a:prstGeom>
                  <a:noFill/>
                  <a:ln w="3810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s-ES"/>
                  </a:p>
                </p:txBody>
              </p:sp>
              <p:sp>
                <p:nvSpPr>
                  <p:cNvPr id="10394" name="Line 177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234" y="198"/>
                    <a:ext cx="0" cy="86"/>
                  </a:xfrm>
                  <a:prstGeom prst="line">
                    <a:avLst/>
                  </a:prstGeom>
                  <a:noFill/>
                  <a:ln w="3810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s-ES"/>
                  </a:p>
                </p:txBody>
              </p:sp>
              <p:sp>
                <p:nvSpPr>
                  <p:cNvPr id="10395" name="Line 178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236" y="159"/>
                    <a:ext cx="12" cy="32"/>
                  </a:xfrm>
                  <a:prstGeom prst="line">
                    <a:avLst/>
                  </a:prstGeom>
                  <a:noFill/>
                  <a:ln w="3810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s-ES"/>
                  </a:p>
                </p:txBody>
              </p:sp>
              <p:sp>
                <p:nvSpPr>
                  <p:cNvPr id="10396" name="Line 179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249" y="146"/>
                    <a:ext cx="29" cy="10"/>
                  </a:xfrm>
                  <a:prstGeom prst="line">
                    <a:avLst/>
                  </a:prstGeom>
                  <a:noFill/>
                  <a:ln w="3810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s-ES"/>
                  </a:p>
                </p:txBody>
              </p:sp>
              <p:sp>
                <p:nvSpPr>
                  <p:cNvPr id="10397" name="Line 180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284" y="141"/>
                    <a:ext cx="24" cy="1"/>
                  </a:xfrm>
                  <a:prstGeom prst="line">
                    <a:avLst/>
                  </a:prstGeom>
                  <a:noFill/>
                  <a:ln w="3810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s-ES"/>
                  </a:p>
                </p:txBody>
              </p:sp>
              <p:sp>
                <p:nvSpPr>
                  <p:cNvPr id="10398" name="Line 181"/>
                  <p:cNvSpPr>
                    <a:spLocks noChangeShapeType="1"/>
                  </p:cNvSpPr>
                  <p:nvPr/>
                </p:nvSpPr>
                <p:spPr bwMode="auto">
                  <a:xfrm>
                    <a:off x="308" y="141"/>
                    <a:ext cx="37" cy="5"/>
                  </a:xfrm>
                  <a:prstGeom prst="line">
                    <a:avLst/>
                  </a:prstGeom>
                  <a:noFill/>
                  <a:ln w="3810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s-ES"/>
                  </a:p>
                </p:txBody>
              </p:sp>
              <p:sp>
                <p:nvSpPr>
                  <p:cNvPr id="10399" name="Line 182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244" y="151"/>
                    <a:ext cx="14" cy="14"/>
                  </a:xfrm>
                  <a:prstGeom prst="line">
                    <a:avLst/>
                  </a:prstGeom>
                  <a:noFill/>
                  <a:ln w="3810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s-ES"/>
                  </a:p>
                </p:txBody>
              </p:sp>
              <p:sp>
                <p:nvSpPr>
                  <p:cNvPr id="10400" name="Line 183"/>
                  <p:cNvSpPr>
                    <a:spLocks noChangeShapeType="1"/>
                  </p:cNvSpPr>
                  <p:nvPr/>
                </p:nvSpPr>
                <p:spPr bwMode="auto">
                  <a:xfrm flipH="1" flipV="1">
                    <a:off x="236" y="275"/>
                    <a:ext cx="4" cy="25"/>
                  </a:xfrm>
                  <a:prstGeom prst="line">
                    <a:avLst/>
                  </a:prstGeom>
                  <a:noFill/>
                  <a:ln w="3810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s-ES"/>
                  </a:p>
                </p:txBody>
              </p:sp>
              <p:sp>
                <p:nvSpPr>
                  <p:cNvPr id="10401" name="Line 184"/>
                  <p:cNvSpPr>
                    <a:spLocks noChangeShapeType="1"/>
                  </p:cNvSpPr>
                  <p:nvPr/>
                </p:nvSpPr>
                <p:spPr bwMode="auto">
                  <a:xfrm flipH="1" flipV="1">
                    <a:off x="233" y="181"/>
                    <a:ext cx="4" cy="25"/>
                  </a:xfrm>
                  <a:prstGeom prst="line">
                    <a:avLst/>
                  </a:prstGeom>
                  <a:noFill/>
                  <a:ln w="3810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s-ES"/>
                  </a:p>
                </p:txBody>
              </p:sp>
              <p:sp>
                <p:nvSpPr>
                  <p:cNvPr id="10402" name="Line 185"/>
                  <p:cNvSpPr>
                    <a:spLocks noChangeShapeType="1"/>
                  </p:cNvSpPr>
                  <p:nvPr/>
                </p:nvSpPr>
                <p:spPr bwMode="auto">
                  <a:xfrm flipH="1" flipV="1">
                    <a:off x="275" y="137"/>
                    <a:ext cx="4" cy="25"/>
                  </a:xfrm>
                  <a:prstGeom prst="line">
                    <a:avLst/>
                  </a:prstGeom>
                  <a:noFill/>
                  <a:ln w="3810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s-ES"/>
                  </a:p>
                </p:txBody>
              </p:sp>
            </p:grpSp>
          </p:grpSp>
          <p:sp>
            <p:nvSpPr>
              <p:cNvPr id="10264" name="Rectangle 186"/>
              <p:cNvSpPr>
                <a:spLocks noChangeArrowheads="1"/>
              </p:cNvSpPr>
              <p:nvPr/>
            </p:nvSpPr>
            <p:spPr bwMode="auto">
              <a:xfrm>
                <a:off x="708" y="1620"/>
                <a:ext cx="864" cy="216"/>
              </a:xfrm>
              <a:prstGeom prst="rect">
                <a:avLst/>
              </a:prstGeom>
              <a:solidFill>
                <a:srgbClr val="00FF99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2400"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 sz="2400"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 sz="2400"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 sz="2400"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 sz="2400"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es-ES" altLang="es-ES"/>
              </a:p>
            </p:txBody>
          </p:sp>
          <p:sp>
            <p:nvSpPr>
              <p:cNvPr id="10265" name="Rectangle 187"/>
              <p:cNvSpPr>
                <a:spLocks noChangeArrowheads="1"/>
              </p:cNvSpPr>
              <p:nvPr/>
            </p:nvSpPr>
            <p:spPr bwMode="auto">
              <a:xfrm>
                <a:off x="840" y="1728"/>
                <a:ext cx="720" cy="204"/>
              </a:xfrm>
              <a:prstGeom prst="rect">
                <a:avLst/>
              </a:prstGeom>
              <a:solidFill>
                <a:srgbClr val="00FF99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2400"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 sz="2400"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 sz="2400"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 sz="2400"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 sz="2400"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es-ES" altLang="es-ES"/>
              </a:p>
            </p:txBody>
          </p:sp>
        </p:grpSp>
        <p:sp>
          <p:nvSpPr>
            <p:cNvPr id="10260" name="Line 188"/>
            <p:cNvSpPr>
              <a:spLocks noChangeShapeType="1"/>
            </p:cNvSpPr>
            <p:nvPr/>
          </p:nvSpPr>
          <p:spPr bwMode="auto">
            <a:xfrm flipH="1">
              <a:off x="3648" y="2112"/>
              <a:ext cx="672" cy="192"/>
            </a:xfrm>
            <a:prstGeom prst="line">
              <a:avLst/>
            </a:prstGeom>
            <a:noFill/>
            <a:ln w="12700">
              <a:solidFill>
                <a:srgbClr val="FFFF66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s-ES"/>
            </a:p>
          </p:txBody>
        </p:sp>
        <p:sp>
          <p:nvSpPr>
            <p:cNvPr id="10261" name="Line 189"/>
            <p:cNvSpPr>
              <a:spLocks noChangeShapeType="1"/>
            </p:cNvSpPr>
            <p:nvPr/>
          </p:nvSpPr>
          <p:spPr bwMode="auto">
            <a:xfrm flipH="1" flipV="1">
              <a:off x="3648" y="2832"/>
              <a:ext cx="576" cy="144"/>
            </a:xfrm>
            <a:prstGeom prst="line">
              <a:avLst/>
            </a:prstGeom>
            <a:noFill/>
            <a:ln w="12700">
              <a:solidFill>
                <a:srgbClr val="FFFF66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s-ES"/>
            </a:p>
          </p:txBody>
        </p:sp>
        <p:sp>
          <p:nvSpPr>
            <p:cNvPr id="10262" name="Line 190"/>
            <p:cNvSpPr>
              <a:spLocks noChangeShapeType="1"/>
            </p:cNvSpPr>
            <p:nvPr/>
          </p:nvSpPr>
          <p:spPr bwMode="auto">
            <a:xfrm flipH="1">
              <a:off x="3648" y="2496"/>
              <a:ext cx="720" cy="0"/>
            </a:xfrm>
            <a:prstGeom prst="line">
              <a:avLst/>
            </a:prstGeom>
            <a:noFill/>
            <a:ln w="12700">
              <a:solidFill>
                <a:srgbClr val="FFFF66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s-ES"/>
            </a:p>
          </p:txBody>
        </p:sp>
      </p:grpSp>
      <p:sp>
        <p:nvSpPr>
          <p:cNvPr id="10244" name="Line 191"/>
          <p:cNvSpPr>
            <a:spLocks noChangeShapeType="1"/>
          </p:cNvSpPr>
          <p:nvPr/>
        </p:nvSpPr>
        <p:spPr bwMode="auto">
          <a:xfrm>
            <a:off x="4038600" y="2590800"/>
            <a:ext cx="9144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stealth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ES"/>
          </a:p>
        </p:txBody>
      </p:sp>
      <p:sp>
        <p:nvSpPr>
          <p:cNvPr id="10245" name="Line 192"/>
          <p:cNvSpPr>
            <a:spLocks noChangeShapeType="1"/>
          </p:cNvSpPr>
          <p:nvPr/>
        </p:nvSpPr>
        <p:spPr bwMode="auto">
          <a:xfrm>
            <a:off x="4038600" y="4419600"/>
            <a:ext cx="7620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stealth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ES"/>
          </a:p>
        </p:txBody>
      </p:sp>
      <p:sp>
        <p:nvSpPr>
          <p:cNvPr id="10246" name="Line 193"/>
          <p:cNvSpPr>
            <a:spLocks noChangeShapeType="1"/>
          </p:cNvSpPr>
          <p:nvPr/>
        </p:nvSpPr>
        <p:spPr bwMode="auto">
          <a:xfrm flipH="1">
            <a:off x="7315200" y="3276600"/>
            <a:ext cx="1219200" cy="3810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stealth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ES"/>
          </a:p>
        </p:txBody>
      </p:sp>
      <p:sp>
        <p:nvSpPr>
          <p:cNvPr id="10247" name="Line 194"/>
          <p:cNvSpPr>
            <a:spLocks noChangeShapeType="1"/>
          </p:cNvSpPr>
          <p:nvPr/>
        </p:nvSpPr>
        <p:spPr bwMode="auto">
          <a:xfrm flipH="1">
            <a:off x="7315200" y="3886200"/>
            <a:ext cx="1295400" cy="762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stealth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ES"/>
          </a:p>
        </p:txBody>
      </p:sp>
      <p:sp>
        <p:nvSpPr>
          <p:cNvPr id="10248" name="Line 195"/>
          <p:cNvSpPr>
            <a:spLocks noChangeShapeType="1"/>
          </p:cNvSpPr>
          <p:nvPr/>
        </p:nvSpPr>
        <p:spPr bwMode="auto">
          <a:xfrm flipH="1" flipV="1">
            <a:off x="7315200" y="4419600"/>
            <a:ext cx="1143000" cy="3048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stealth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0174290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ext Box 3"/>
          <p:cNvSpPr txBox="1">
            <a:spLocks noChangeArrowheads="1"/>
          </p:cNvSpPr>
          <p:nvPr/>
        </p:nvSpPr>
        <p:spPr bwMode="auto">
          <a:xfrm>
            <a:off x="2971800" y="685800"/>
            <a:ext cx="6553200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s-ES_tradnl" altLang="es-ES" sz="4400">
                <a:latin typeface="Times New Roman" panose="02020603050405020304" pitchFamily="18" charset="0"/>
              </a:rPr>
              <a:t>Ciclo Hidrológico</a:t>
            </a:r>
            <a:endParaRPr lang="es-ES_tradnl" altLang="es-ES" sz="4400">
              <a:solidFill>
                <a:srgbClr val="FFFF00"/>
              </a:solidFill>
              <a:latin typeface="Times New Roman" panose="02020603050405020304" pitchFamily="18" charset="0"/>
            </a:endParaRPr>
          </a:p>
        </p:txBody>
      </p:sp>
      <p:pic>
        <p:nvPicPr>
          <p:cNvPr id="11267" name="Picture 4" descr="C:\usuarios\Israel Razo\Web\ciclo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9800" y="1447801"/>
            <a:ext cx="7924800" cy="5216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3581136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ext Box 1027"/>
          <p:cNvSpPr txBox="1">
            <a:spLocks noChangeArrowheads="1"/>
          </p:cNvSpPr>
          <p:nvPr/>
        </p:nvSpPr>
        <p:spPr bwMode="auto">
          <a:xfrm>
            <a:off x="1998677" y="349465"/>
            <a:ext cx="8077200" cy="10540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70000"/>
              </a:lnSpc>
            </a:pPr>
            <a:r>
              <a:rPr lang="es-ES_tradnl" altLang="es-ES" sz="4400" dirty="0">
                <a:latin typeface="Times New Roman" panose="02020603050405020304" pitchFamily="18" charset="0"/>
              </a:rPr>
              <a:t>Diagrama Esquemático </a:t>
            </a:r>
          </a:p>
          <a:p>
            <a:pPr algn="ctr">
              <a:lnSpc>
                <a:spcPct val="70000"/>
              </a:lnSpc>
            </a:pPr>
            <a:r>
              <a:rPr lang="es-ES_tradnl" altLang="es-ES" sz="4400" dirty="0">
                <a:latin typeface="Times New Roman" panose="02020603050405020304" pitchFamily="18" charset="0"/>
              </a:rPr>
              <a:t>del Ciclo Hidrológico</a:t>
            </a:r>
            <a:endParaRPr lang="en-US" altLang="es-ES" sz="4400" dirty="0">
              <a:solidFill>
                <a:srgbClr val="FFFF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2291" name="Rectangle 1028"/>
          <p:cNvSpPr>
            <a:spLocks noChangeArrowheads="1"/>
          </p:cNvSpPr>
          <p:nvPr/>
        </p:nvSpPr>
        <p:spPr bwMode="auto">
          <a:xfrm>
            <a:off x="6629401" y="2438400"/>
            <a:ext cx="3211513" cy="427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s-ES_tradnl" altLang="es-ES" sz="2200"/>
              <a:t>Atmósfera: 0.13x10</a:t>
            </a:r>
            <a:r>
              <a:rPr lang="es-ES_tradnl" altLang="es-ES" sz="2200" baseline="30000"/>
              <a:t>20</a:t>
            </a:r>
            <a:r>
              <a:rPr lang="es-ES_tradnl" altLang="es-ES" sz="2200"/>
              <a:t>g</a:t>
            </a:r>
            <a:r>
              <a:rPr lang="es-ES_tradnl" altLang="es-ES" sz="2200">
                <a:solidFill>
                  <a:srgbClr val="FFFF00"/>
                </a:solidFill>
              </a:rPr>
              <a:t> </a:t>
            </a:r>
            <a:endParaRPr lang="en-US" altLang="es-ES" sz="2200">
              <a:solidFill>
                <a:srgbClr val="FFFF00"/>
              </a:solidFill>
            </a:endParaRPr>
          </a:p>
        </p:txBody>
      </p:sp>
      <p:sp>
        <p:nvSpPr>
          <p:cNvPr id="12292" name="Rectangle 1029"/>
          <p:cNvSpPr>
            <a:spLocks noChangeArrowheads="1"/>
          </p:cNvSpPr>
          <p:nvPr/>
        </p:nvSpPr>
        <p:spPr bwMode="auto">
          <a:xfrm>
            <a:off x="6553200" y="2057400"/>
            <a:ext cx="3429000" cy="1143000"/>
          </a:xfrm>
          <a:prstGeom prst="rect">
            <a:avLst/>
          </a:prstGeom>
          <a:noFill/>
          <a:ln w="6350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>
                    <a:alpha val="50195"/>
                  </a:schemeClr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s-ES" altLang="es-ES"/>
          </a:p>
        </p:txBody>
      </p:sp>
      <p:sp>
        <p:nvSpPr>
          <p:cNvPr id="12293" name="Rectangle 1030"/>
          <p:cNvSpPr>
            <a:spLocks noChangeArrowheads="1"/>
          </p:cNvSpPr>
          <p:nvPr/>
        </p:nvSpPr>
        <p:spPr bwMode="auto">
          <a:xfrm>
            <a:off x="2057400" y="3581400"/>
            <a:ext cx="3429000" cy="1143000"/>
          </a:xfrm>
          <a:prstGeom prst="rect">
            <a:avLst/>
          </a:prstGeom>
          <a:noFill/>
          <a:ln w="6350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>
                    <a:alpha val="50195"/>
                  </a:schemeClr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s-ES" altLang="es-ES"/>
          </a:p>
        </p:txBody>
      </p:sp>
      <p:sp>
        <p:nvSpPr>
          <p:cNvPr id="12294" name="Rectangle 1031"/>
          <p:cNvSpPr>
            <a:spLocks noChangeArrowheads="1"/>
          </p:cNvSpPr>
          <p:nvPr/>
        </p:nvSpPr>
        <p:spPr bwMode="auto">
          <a:xfrm>
            <a:off x="6705600" y="5486400"/>
            <a:ext cx="3429000" cy="1143000"/>
          </a:xfrm>
          <a:prstGeom prst="rect">
            <a:avLst/>
          </a:prstGeom>
          <a:noFill/>
          <a:ln w="6350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>
                    <a:alpha val="50195"/>
                  </a:schemeClr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s-ES" altLang="es-ES"/>
          </a:p>
        </p:txBody>
      </p:sp>
      <p:sp>
        <p:nvSpPr>
          <p:cNvPr id="12295" name="Rectangle 1032"/>
          <p:cNvSpPr>
            <a:spLocks noChangeArrowheads="1"/>
          </p:cNvSpPr>
          <p:nvPr/>
        </p:nvSpPr>
        <p:spPr bwMode="auto">
          <a:xfrm>
            <a:off x="2743200" y="3810000"/>
            <a:ext cx="2209800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s-ES_tradnl" altLang="es-ES" sz="2200"/>
              <a:t>Lagos y Ríos:</a:t>
            </a:r>
          </a:p>
          <a:p>
            <a:r>
              <a:rPr lang="es-ES_tradnl" altLang="es-ES" sz="2200"/>
              <a:t> 0.3x10</a:t>
            </a:r>
            <a:r>
              <a:rPr lang="es-ES_tradnl" altLang="es-ES" sz="2200" baseline="30000"/>
              <a:t>20</a:t>
            </a:r>
            <a:r>
              <a:rPr lang="es-ES_tradnl" altLang="es-ES" sz="2200"/>
              <a:t>g</a:t>
            </a:r>
            <a:endParaRPr lang="en-US" altLang="es-ES" sz="2200">
              <a:solidFill>
                <a:srgbClr val="FFFF00"/>
              </a:solidFill>
            </a:endParaRPr>
          </a:p>
        </p:txBody>
      </p:sp>
      <p:sp>
        <p:nvSpPr>
          <p:cNvPr id="12296" name="Rectangle 1033"/>
          <p:cNvSpPr>
            <a:spLocks noChangeArrowheads="1"/>
          </p:cNvSpPr>
          <p:nvPr/>
        </p:nvSpPr>
        <p:spPr bwMode="auto">
          <a:xfrm>
            <a:off x="7391400" y="5715000"/>
            <a:ext cx="2046288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s-ES_tradnl" altLang="es-ES" sz="2200"/>
              <a:t>Océanos:</a:t>
            </a:r>
          </a:p>
          <a:p>
            <a:r>
              <a:rPr lang="es-ES_tradnl" altLang="es-ES" sz="2200"/>
              <a:t>13,7000x10</a:t>
            </a:r>
            <a:r>
              <a:rPr lang="es-ES_tradnl" altLang="es-ES" sz="2200" baseline="30000"/>
              <a:t>20</a:t>
            </a:r>
            <a:r>
              <a:rPr lang="es-ES_tradnl" altLang="es-ES" sz="2200"/>
              <a:t>g</a:t>
            </a:r>
            <a:endParaRPr lang="en-US" altLang="es-ES" sz="2200"/>
          </a:p>
        </p:txBody>
      </p:sp>
      <p:sp>
        <p:nvSpPr>
          <p:cNvPr id="12297" name="Rectangle 1034"/>
          <p:cNvSpPr>
            <a:spLocks noChangeArrowheads="1"/>
          </p:cNvSpPr>
          <p:nvPr/>
        </p:nvSpPr>
        <p:spPr bwMode="auto">
          <a:xfrm>
            <a:off x="8543926" y="3810000"/>
            <a:ext cx="2124075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s-ES_tradnl" altLang="es-ES" sz="2200"/>
              <a:t>Evaporación:</a:t>
            </a:r>
          </a:p>
          <a:p>
            <a:r>
              <a:rPr lang="es-ES_tradnl" altLang="es-ES" sz="2200"/>
              <a:t>3.8x10</a:t>
            </a:r>
            <a:r>
              <a:rPr lang="es-ES_tradnl" altLang="es-ES" sz="2200" baseline="30000"/>
              <a:t>20</a:t>
            </a:r>
            <a:r>
              <a:rPr lang="es-ES_tradnl" altLang="es-ES" sz="2200"/>
              <a:t>g</a:t>
            </a:r>
            <a:endParaRPr lang="en-US" altLang="es-ES" sz="2200">
              <a:solidFill>
                <a:srgbClr val="FFFF00"/>
              </a:solidFill>
            </a:endParaRPr>
          </a:p>
        </p:txBody>
      </p:sp>
      <p:sp>
        <p:nvSpPr>
          <p:cNvPr id="12298" name="Rectangle 1036"/>
          <p:cNvSpPr>
            <a:spLocks noChangeArrowheads="1"/>
          </p:cNvSpPr>
          <p:nvPr/>
        </p:nvSpPr>
        <p:spPr bwMode="auto">
          <a:xfrm>
            <a:off x="5715001" y="3810000"/>
            <a:ext cx="2035175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s-ES_tradnl" altLang="es-ES" sz="2200"/>
              <a:t>Precipitación:</a:t>
            </a:r>
          </a:p>
          <a:p>
            <a:r>
              <a:rPr lang="es-ES_tradnl" altLang="es-ES" sz="2200"/>
              <a:t>3.5x10</a:t>
            </a:r>
            <a:r>
              <a:rPr lang="es-ES_tradnl" altLang="es-ES" sz="2200" baseline="30000"/>
              <a:t>20</a:t>
            </a:r>
            <a:r>
              <a:rPr lang="es-ES_tradnl" altLang="es-ES" sz="2200"/>
              <a:t>g</a:t>
            </a:r>
            <a:endParaRPr lang="en-US" altLang="es-ES" sz="2200"/>
          </a:p>
        </p:txBody>
      </p:sp>
      <p:sp>
        <p:nvSpPr>
          <p:cNvPr id="12299" name="Line 1038"/>
          <p:cNvSpPr>
            <a:spLocks noChangeShapeType="1"/>
          </p:cNvSpPr>
          <p:nvPr/>
        </p:nvSpPr>
        <p:spPr bwMode="auto">
          <a:xfrm flipV="1">
            <a:off x="8534400" y="3200400"/>
            <a:ext cx="0" cy="2286000"/>
          </a:xfrm>
          <a:prstGeom prst="line">
            <a:avLst/>
          </a:prstGeom>
          <a:noFill/>
          <a:ln w="12700">
            <a:solidFill>
              <a:srgbClr val="FF0000"/>
            </a:solidFill>
            <a:round/>
            <a:headEnd/>
            <a:tailEnd type="stealth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ES"/>
          </a:p>
        </p:txBody>
      </p:sp>
      <p:sp>
        <p:nvSpPr>
          <p:cNvPr id="12300" name="Line 1039"/>
          <p:cNvSpPr>
            <a:spLocks noChangeShapeType="1"/>
          </p:cNvSpPr>
          <p:nvPr/>
        </p:nvSpPr>
        <p:spPr bwMode="auto">
          <a:xfrm>
            <a:off x="7696200" y="3200400"/>
            <a:ext cx="0" cy="2286000"/>
          </a:xfrm>
          <a:prstGeom prst="line">
            <a:avLst/>
          </a:prstGeom>
          <a:noFill/>
          <a:ln w="12700">
            <a:solidFill>
              <a:srgbClr val="FF0000"/>
            </a:solidFill>
            <a:round/>
            <a:headEnd/>
            <a:tailEnd type="stealth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ES"/>
          </a:p>
        </p:txBody>
      </p:sp>
      <p:sp>
        <p:nvSpPr>
          <p:cNvPr id="12301" name="Line 1040"/>
          <p:cNvSpPr>
            <a:spLocks noChangeShapeType="1"/>
          </p:cNvSpPr>
          <p:nvPr/>
        </p:nvSpPr>
        <p:spPr bwMode="auto">
          <a:xfrm>
            <a:off x="2590800" y="2209800"/>
            <a:ext cx="0" cy="1371600"/>
          </a:xfrm>
          <a:prstGeom prst="line">
            <a:avLst/>
          </a:prstGeom>
          <a:noFill/>
          <a:ln w="12700">
            <a:solidFill>
              <a:srgbClr val="FF0000"/>
            </a:solidFill>
            <a:round/>
            <a:headEnd/>
            <a:tailEnd type="stealth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ES"/>
          </a:p>
        </p:txBody>
      </p:sp>
      <p:sp>
        <p:nvSpPr>
          <p:cNvPr id="12302" name="Line 1041"/>
          <p:cNvSpPr>
            <a:spLocks noChangeShapeType="1"/>
          </p:cNvSpPr>
          <p:nvPr/>
        </p:nvSpPr>
        <p:spPr bwMode="auto">
          <a:xfrm>
            <a:off x="3581400" y="2590800"/>
            <a:ext cx="2971800" cy="0"/>
          </a:xfrm>
          <a:prstGeom prst="line">
            <a:avLst/>
          </a:prstGeom>
          <a:noFill/>
          <a:ln w="12700">
            <a:solidFill>
              <a:srgbClr val="FF0000"/>
            </a:solidFill>
            <a:round/>
            <a:headEnd/>
            <a:tailEnd type="stealth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ES"/>
          </a:p>
        </p:txBody>
      </p:sp>
      <p:sp>
        <p:nvSpPr>
          <p:cNvPr id="12303" name="Line 1042"/>
          <p:cNvSpPr>
            <a:spLocks noChangeShapeType="1"/>
          </p:cNvSpPr>
          <p:nvPr/>
        </p:nvSpPr>
        <p:spPr bwMode="auto">
          <a:xfrm>
            <a:off x="3733800" y="6019800"/>
            <a:ext cx="2971800" cy="0"/>
          </a:xfrm>
          <a:prstGeom prst="line">
            <a:avLst/>
          </a:prstGeom>
          <a:noFill/>
          <a:ln w="12700">
            <a:solidFill>
              <a:srgbClr val="FF0000"/>
            </a:solidFill>
            <a:round/>
            <a:headEnd/>
            <a:tailEnd type="stealth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ES"/>
          </a:p>
        </p:txBody>
      </p:sp>
      <p:sp>
        <p:nvSpPr>
          <p:cNvPr id="12304" name="Line 1043"/>
          <p:cNvSpPr>
            <a:spLocks noChangeShapeType="1"/>
          </p:cNvSpPr>
          <p:nvPr/>
        </p:nvSpPr>
        <p:spPr bwMode="auto">
          <a:xfrm>
            <a:off x="3733800" y="4724400"/>
            <a:ext cx="0" cy="1295400"/>
          </a:xfrm>
          <a:prstGeom prst="line">
            <a:avLst/>
          </a:prstGeom>
          <a:noFill/>
          <a:ln w="12700">
            <a:solidFill>
              <a:srgbClr val="FF0000"/>
            </a:solidFill>
            <a:round/>
            <a:headEnd/>
            <a:tailEnd type="non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ES"/>
          </a:p>
        </p:txBody>
      </p:sp>
      <p:sp>
        <p:nvSpPr>
          <p:cNvPr id="12305" name="Line 1044"/>
          <p:cNvSpPr>
            <a:spLocks noChangeShapeType="1"/>
          </p:cNvSpPr>
          <p:nvPr/>
        </p:nvSpPr>
        <p:spPr bwMode="auto">
          <a:xfrm>
            <a:off x="3581400" y="2590800"/>
            <a:ext cx="0" cy="990600"/>
          </a:xfrm>
          <a:prstGeom prst="line">
            <a:avLst/>
          </a:prstGeom>
          <a:noFill/>
          <a:ln w="12700">
            <a:solidFill>
              <a:srgbClr val="FF0000"/>
            </a:solidFill>
            <a:round/>
            <a:headEnd/>
            <a:tailEnd type="non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ES"/>
          </a:p>
        </p:txBody>
      </p:sp>
      <p:sp>
        <p:nvSpPr>
          <p:cNvPr id="12306" name="Line 1045"/>
          <p:cNvSpPr>
            <a:spLocks noChangeShapeType="1"/>
          </p:cNvSpPr>
          <p:nvPr/>
        </p:nvSpPr>
        <p:spPr bwMode="auto">
          <a:xfrm>
            <a:off x="2590800" y="2209800"/>
            <a:ext cx="3962400" cy="0"/>
          </a:xfrm>
          <a:prstGeom prst="line">
            <a:avLst/>
          </a:prstGeom>
          <a:noFill/>
          <a:ln w="12700">
            <a:solidFill>
              <a:srgbClr val="FF0000"/>
            </a:solidFill>
            <a:round/>
            <a:headEnd/>
            <a:tailEnd type="non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ES"/>
          </a:p>
        </p:txBody>
      </p:sp>
      <p:sp>
        <p:nvSpPr>
          <p:cNvPr id="12307" name="Rectangle 1046"/>
          <p:cNvSpPr>
            <a:spLocks noChangeArrowheads="1"/>
          </p:cNvSpPr>
          <p:nvPr/>
        </p:nvSpPr>
        <p:spPr bwMode="auto">
          <a:xfrm>
            <a:off x="2590801" y="1752600"/>
            <a:ext cx="3508375" cy="427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FF0000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s-ES_tradnl" altLang="es-ES" sz="2200"/>
              <a:t>Precipitación: 0.99x10</a:t>
            </a:r>
            <a:r>
              <a:rPr lang="es-ES_tradnl" altLang="es-ES" sz="2200" baseline="30000"/>
              <a:t>20</a:t>
            </a:r>
            <a:r>
              <a:rPr lang="es-ES_tradnl" altLang="es-ES" sz="2200"/>
              <a:t>g</a:t>
            </a:r>
            <a:endParaRPr lang="en-US" altLang="es-ES" sz="2200">
              <a:solidFill>
                <a:srgbClr val="FFFF00"/>
              </a:solidFill>
            </a:endParaRPr>
          </a:p>
        </p:txBody>
      </p:sp>
      <p:sp>
        <p:nvSpPr>
          <p:cNvPr id="12308" name="Rectangle 1047"/>
          <p:cNvSpPr>
            <a:spLocks noChangeArrowheads="1"/>
          </p:cNvSpPr>
          <p:nvPr/>
        </p:nvSpPr>
        <p:spPr bwMode="auto">
          <a:xfrm>
            <a:off x="2819400" y="2743200"/>
            <a:ext cx="3581400" cy="427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FF0000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s-ES_tradnl" altLang="es-ES" sz="2200"/>
              <a:t>Evaporación: 0.63x10</a:t>
            </a:r>
            <a:r>
              <a:rPr lang="es-ES_tradnl" altLang="es-ES" sz="2200" baseline="30000"/>
              <a:t>20</a:t>
            </a:r>
            <a:r>
              <a:rPr lang="es-ES_tradnl" altLang="es-ES" sz="2200"/>
              <a:t>g</a:t>
            </a:r>
            <a:endParaRPr lang="en-US" altLang="es-ES" sz="2200">
              <a:solidFill>
                <a:srgbClr val="FFFF00"/>
              </a:solidFill>
            </a:endParaRPr>
          </a:p>
        </p:txBody>
      </p:sp>
      <p:sp>
        <p:nvSpPr>
          <p:cNvPr id="12309" name="Rectangle 1049"/>
          <p:cNvSpPr>
            <a:spLocks noChangeArrowheads="1"/>
          </p:cNvSpPr>
          <p:nvPr/>
        </p:nvSpPr>
        <p:spPr bwMode="auto">
          <a:xfrm>
            <a:off x="3962401" y="5410200"/>
            <a:ext cx="2247731" cy="11079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FF0000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s-ES_tradnl" altLang="es-ES" sz="2200"/>
              <a:t>Descarga de </a:t>
            </a:r>
          </a:p>
          <a:p>
            <a:r>
              <a:rPr lang="es-ES_tradnl" altLang="es-ES" sz="2200"/>
              <a:t>Ríos y A. Sub:</a:t>
            </a:r>
          </a:p>
          <a:p>
            <a:r>
              <a:rPr lang="es-ES_tradnl" altLang="es-ES" sz="2200"/>
              <a:t> 0.36x10</a:t>
            </a:r>
            <a:r>
              <a:rPr lang="es-ES_tradnl" altLang="es-ES" sz="2200" baseline="30000"/>
              <a:t>20</a:t>
            </a:r>
            <a:r>
              <a:rPr lang="es-ES_tradnl" altLang="es-ES" sz="2200"/>
              <a:t>g/año</a:t>
            </a:r>
            <a:endParaRPr lang="en-US" altLang="es-ES" sz="220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090414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1981200" y="1219200"/>
            <a:ext cx="7772400" cy="533400"/>
          </a:xfrm>
        </p:spPr>
        <p:txBody>
          <a:bodyPr>
            <a:normAutofit fontScale="90000"/>
          </a:bodyPr>
          <a:lstStyle/>
          <a:p>
            <a:r>
              <a:rPr lang="en-US" altLang="es-ES" b="1"/>
              <a:t>Tiempo de Residencia</a:t>
            </a:r>
          </a:p>
        </p:txBody>
      </p:sp>
      <p:sp>
        <p:nvSpPr>
          <p:cNvPr id="14339" name="Text Box 3"/>
          <p:cNvSpPr txBox="1">
            <a:spLocks noChangeArrowheads="1"/>
          </p:cNvSpPr>
          <p:nvPr/>
        </p:nvSpPr>
        <p:spPr bwMode="auto">
          <a:xfrm>
            <a:off x="2057400" y="2057400"/>
            <a:ext cx="8094332" cy="41549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es-ES" sz="2200"/>
              <a:t>El Tiempo de residencia de una substancia se obtiene </a:t>
            </a:r>
          </a:p>
          <a:p>
            <a:pPr>
              <a:lnSpc>
                <a:spcPct val="120000"/>
              </a:lnSpc>
            </a:pPr>
            <a:r>
              <a:rPr lang="en-US" altLang="es-ES" sz="2200"/>
              <a:t>dividiendo la cantidad de la substancia en el reservorio</a:t>
            </a:r>
          </a:p>
          <a:p>
            <a:pPr>
              <a:lnSpc>
                <a:spcPct val="120000"/>
              </a:lnSpc>
            </a:pPr>
            <a:r>
              <a:rPr lang="en-US" altLang="es-ES" sz="2200"/>
              <a:t>entre la cantidad que entra (flujo) o sale del reservorio.</a:t>
            </a:r>
          </a:p>
          <a:p>
            <a:pPr>
              <a:lnSpc>
                <a:spcPct val="120000"/>
              </a:lnSpc>
            </a:pPr>
            <a:r>
              <a:rPr lang="en-US" altLang="es-ES" sz="2200"/>
              <a:t>Ejemplo 1: </a:t>
            </a:r>
          </a:p>
          <a:p>
            <a:pPr>
              <a:lnSpc>
                <a:spcPct val="120000"/>
              </a:lnSpc>
            </a:pPr>
            <a:r>
              <a:rPr lang="en-US" altLang="es-ES" sz="2200">
                <a:solidFill>
                  <a:schemeClr val="accent2"/>
                </a:solidFill>
              </a:rPr>
              <a:t>Tiempo de resiencia de agua en los oceanos:</a:t>
            </a:r>
            <a:endParaRPr lang="en-US" altLang="es-ES" sz="2200"/>
          </a:p>
          <a:p>
            <a:pPr>
              <a:lnSpc>
                <a:spcPct val="120000"/>
              </a:lnSpc>
            </a:pPr>
            <a:r>
              <a:rPr lang="en-US" altLang="es-ES" sz="2200"/>
              <a:t>(13,700 x 10</a:t>
            </a:r>
            <a:r>
              <a:rPr lang="en-US" altLang="es-ES" sz="2200" baseline="30000"/>
              <a:t>20</a:t>
            </a:r>
            <a:r>
              <a:rPr lang="en-US" altLang="es-ES" sz="2200"/>
              <a:t>g) / (3.5 x 10</a:t>
            </a:r>
            <a:r>
              <a:rPr lang="en-US" altLang="es-ES" sz="2200" baseline="30000"/>
              <a:t>20</a:t>
            </a:r>
            <a:r>
              <a:rPr lang="en-US" altLang="es-ES" sz="2200"/>
              <a:t>g/a + 0.36 x 10</a:t>
            </a:r>
            <a:r>
              <a:rPr lang="en-US" altLang="es-ES" sz="2200" baseline="30000"/>
              <a:t>20</a:t>
            </a:r>
            <a:r>
              <a:rPr lang="en-US" altLang="es-ES" sz="2200"/>
              <a:t>g/a) = </a:t>
            </a:r>
            <a:r>
              <a:rPr lang="en-US" altLang="es-ES" sz="2200">
                <a:solidFill>
                  <a:schemeClr val="accent2"/>
                </a:solidFill>
              </a:rPr>
              <a:t>3550 a</a:t>
            </a:r>
          </a:p>
          <a:p>
            <a:pPr>
              <a:lnSpc>
                <a:spcPct val="120000"/>
              </a:lnSpc>
            </a:pPr>
            <a:endParaRPr lang="en-US" altLang="es-ES" sz="2200"/>
          </a:p>
          <a:p>
            <a:pPr>
              <a:lnSpc>
                <a:spcPct val="120000"/>
              </a:lnSpc>
            </a:pPr>
            <a:r>
              <a:rPr lang="en-US" altLang="es-ES" sz="2200"/>
              <a:t>Ejemplo 2:</a:t>
            </a:r>
          </a:p>
          <a:p>
            <a:pPr>
              <a:lnSpc>
                <a:spcPct val="120000"/>
              </a:lnSpc>
            </a:pPr>
            <a:r>
              <a:rPr lang="en-US" altLang="es-ES" sz="2200">
                <a:solidFill>
                  <a:schemeClr val="accent2"/>
                </a:solidFill>
              </a:rPr>
              <a:t>Tiempo de resiencia de agua en la atmósfera:</a:t>
            </a:r>
            <a:endParaRPr lang="en-US" altLang="es-ES" sz="2200"/>
          </a:p>
          <a:p>
            <a:pPr>
              <a:lnSpc>
                <a:spcPct val="120000"/>
              </a:lnSpc>
            </a:pPr>
            <a:r>
              <a:rPr lang="en-US" altLang="es-ES" sz="2200"/>
              <a:t>(0.13 x 10</a:t>
            </a:r>
            <a:r>
              <a:rPr lang="en-US" altLang="es-ES" sz="2200" baseline="30000"/>
              <a:t>20</a:t>
            </a:r>
            <a:r>
              <a:rPr lang="en-US" altLang="es-ES" sz="2200"/>
              <a:t>g) / (3.8 x 10</a:t>
            </a:r>
            <a:r>
              <a:rPr lang="en-US" altLang="es-ES" sz="2200" baseline="30000"/>
              <a:t>20</a:t>
            </a:r>
            <a:r>
              <a:rPr lang="en-US" altLang="es-ES" sz="2200"/>
              <a:t>g/a + 0.63 x 10</a:t>
            </a:r>
            <a:r>
              <a:rPr lang="en-US" altLang="es-ES" sz="2200" baseline="30000"/>
              <a:t>20</a:t>
            </a:r>
            <a:r>
              <a:rPr lang="en-US" altLang="es-ES" sz="2200"/>
              <a:t>g/a) = 0.03a = </a:t>
            </a:r>
            <a:r>
              <a:rPr lang="en-US" altLang="es-ES" sz="2200">
                <a:solidFill>
                  <a:schemeClr val="accent2"/>
                </a:solidFill>
              </a:rPr>
              <a:t>11 d</a:t>
            </a:r>
            <a:r>
              <a:rPr lang="en-US" altLang="es-ES" sz="220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13281875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ext Box 124"/>
          <p:cNvSpPr txBox="1">
            <a:spLocks noChangeArrowheads="1"/>
          </p:cNvSpPr>
          <p:nvPr/>
        </p:nvSpPr>
        <p:spPr bwMode="auto">
          <a:xfrm>
            <a:off x="1534301" y="323174"/>
            <a:ext cx="9144000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s-ES_tradnl" altLang="es-ES" sz="4400" dirty="0">
                <a:latin typeface="Times New Roman" panose="02020603050405020304" pitchFamily="18" charset="0"/>
              </a:rPr>
              <a:t>Fuentes de contaminación del agua</a:t>
            </a:r>
            <a:endParaRPr lang="es-ES_tradnl" altLang="es-ES" sz="4400" dirty="0">
              <a:solidFill>
                <a:srgbClr val="FFFF00"/>
              </a:solidFill>
              <a:latin typeface="Times New Roman" panose="02020603050405020304" pitchFamily="18" charset="0"/>
            </a:endParaRPr>
          </a:p>
        </p:txBody>
      </p:sp>
      <p:grpSp>
        <p:nvGrpSpPr>
          <p:cNvPr id="15363" name="Group 128"/>
          <p:cNvGrpSpPr>
            <a:grpSpLocks/>
          </p:cNvGrpSpPr>
          <p:nvPr/>
        </p:nvGrpSpPr>
        <p:grpSpPr bwMode="auto">
          <a:xfrm>
            <a:off x="2209800" y="1524001"/>
            <a:ext cx="7543800" cy="5097463"/>
            <a:chOff x="259" y="425"/>
            <a:chExt cx="5237" cy="3752"/>
          </a:xfrm>
        </p:grpSpPr>
        <p:grpSp>
          <p:nvGrpSpPr>
            <p:cNvPr id="15364" name="Group 2"/>
            <p:cNvGrpSpPr>
              <a:grpSpLocks/>
            </p:cNvGrpSpPr>
            <p:nvPr/>
          </p:nvGrpSpPr>
          <p:grpSpPr bwMode="auto">
            <a:xfrm>
              <a:off x="259" y="425"/>
              <a:ext cx="5237" cy="3752"/>
              <a:chOff x="307" y="180"/>
              <a:chExt cx="5237" cy="3752"/>
            </a:xfrm>
          </p:grpSpPr>
          <p:pic>
            <p:nvPicPr>
              <p:cNvPr id="15368" name="Picture 3" descr="A:\contamination sources.jpg"/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75" t="3751" r="943"/>
              <a:stretch>
                <a:fillRect/>
              </a:stretch>
            </p:blipFill>
            <p:spPr bwMode="auto">
              <a:xfrm>
                <a:off x="518" y="180"/>
                <a:ext cx="5026" cy="369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69" name="Picture 4" descr="A:\contamination sources.jpg"/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70755" t="46251" r="20755" b="43750"/>
              <a:stretch>
                <a:fillRect/>
              </a:stretch>
            </p:blipFill>
            <p:spPr bwMode="auto">
              <a:xfrm>
                <a:off x="4680" y="1116"/>
                <a:ext cx="480" cy="14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70" name="Picture 5" descr="A:\contamination sources.jpg"/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70755" t="46251" r="20755" b="43750"/>
              <a:stretch>
                <a:fillRect/>
              </a:stretch>
            </p:blipFill>
            <p:spPr bwMode="auto">
              <a:xfrm>
                <a:off x="4728" y="1332"/>
                <a:ext cx="288" cy="15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5371" name="Text Box 6"/>
              <p:cNvSpPr txBox="1">
                <a:spLocks noChangeArrowheads="1"/>
              </p:cNvSpPr>
              <p:nvPr/>
            </p:nvSpPr>
            <p:spPr bwMode="auto">
              <a:xfrm>
                <a:off x="4422" y="1091"/>
                <a:ext cx="822" cy="18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>
                  <a:defRPr sz="2400"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 sz="2400"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 sz="2400"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 sz="2400"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 sz="2400"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>
                  <a:spcBef>
                    <a:spcPct val="50000"/>
                  </a:spcBef>
                </a:pPr>
                <a:r>
                  <a:rPr lang="es-ES_tradnl" altLang="es-ES" sz="1000"/>
                  <a:t>Drenaje urbano</a:t>
                </a:r>
              </a:p>
            </p:txBody>
          </p:sp>
          <p:sp>
            <p:nvSpPr>
              <p:cNvPr id="15372" name="Text Box 7"/>
              <p:cNvSpPr txBox="1">
                <a:spLocks noChangeArrowheads="1"/>
              </p:cNvSpPr>
              <p:nvPr/>
            </p:nvSpPr>
            <p:spPr bwMode="auto">
              <a:xfrm>
                <a:off x="4404" y="1350"/>
                <a:ext cx="1038" cy="18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>
                  <a:defRPr sz="2400"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 sz="2400"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 sz="2400"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 sz="2400"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 sz="2400"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>
                  <a:spcBef>
                    <a:spcPct val="50000"/>
                  </a:spcBef>
                </a:pPr>
                <a:r>
                  <a:rPr lang="es-ES_tradnl" altLang="es-ES" sz="1000"/>
                  <a:t>Relleno sanitario</a:t>
                </a:r>
              </a:p>
            </p:txBody>
          </p:sp>
          <p:pic>
            <p:nvPicPr>
              <p:cNvPr id="15373" name="Picture 8" descr="A:\contamination sources.jpg"/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44882" t="16249" r="50000" b="78751"/>
              <a:stretch>
                <a:fillRect/>
              </a:stretch>
            </p:blipFill>
            <p:spPr bwMode="auto">
              <a:xfrm>
                <a:off x="2916" y="660"/>
                <a:ext cx="372" cy="2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74" name="Picture 9" descr="A:\contamination sources.jpg"/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50024" t="23750" r="42856" b="71678"/>
              <a:stretch>
                <a:fillRect/>
              </a:stretch>
            </p:blipFill>
            <p:spPr bwMode="auto">
              <a:xfrm>
                <a:off x="3105" y="643"/>
                <a:ext cx="507" cy="24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75" name="Picture 10" descr="A:\contamination sources.jpg"/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49942" t="23750" r="41508" b="71875"/>
              <a:stretch>
                <a:fillRect/>
              </a:stretch>
            </p:blipFill>
            <p:spPr bwMode="auto">
              <a:xfrm>
                <a:off x="3120" y="876"/>
                <a:ext cx="435" cy="16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5376" name="Rectangle 11"/>
              <p:cNvSpPr>
                <a:spLocks noChangeArrowheads="1"/>
              </p:cNvSpPr>
              <p:nvPr/>
            </p:nvSpPr>
            <p:spPr bwMode="auto">
              <a:xfrm>
                <a:off x="3048" y="660"/>
                <a:ext cx="528" cy="336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2400"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 sz="2400"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 sz="2400"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 sz="2400"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 sz="2400"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/>
                <a:r>
                  <a:rPr lang="es-ES_tradnl" altLang="es-ES" sz="1000"/>
                  <a:t>Lluvia ácida.</a:t>
                </a:r>
              </a:p>
              <a:p>
                <a:pPr algn="ctr"/>
                <a:r>
                  <a:rPr lang="es-ES_tradnl" altLang="es-ES" sz="1000"/>
                  <a:t>Recarga de agua subterránea</a:t>
                </a:r>
              </a:p>
              <a:p>
                <a:pPr algn="ctr"/>
                <a:r>
                  <a:rPr lang="es-ES_tradnl" altLang="es-ES" sz="1000"/>
                  <a:t> y superficial</a:t>
                </a:r>
              </a:p>
            </p:txBody>
          </p:sp>
          <p:pic>
            <p:nvPicPr>
              <p:cNvPr id="15377" name="Picture 12" descr="A:\contamination sources.jpg"/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2088" t="24062" r="76651" b="71875"/>
              <a:stretch>
                <a:fillRect/>
              </a:stretch>
            </p:blipFill>
            <p:spPr bwMode="auto">
              <a:xfrm>
                <a:off x="1023" y="729"/>
                <a:ext cx="573" cy="20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5378" name="Text Box 13"/>
              <p:cNvSpPr txBox="1">
                <a:spLocks noChangeArrowheads="1"/>
              </p:cNvSpPr>
              <p:nvPr/>
            </p:nvSpPr>
            <p:spPr bwMode="auto">
              <a:xfrm>
                <a:off x="996" y="642"/>
                <a:ext cx="721" cy="63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>
                  <a:defRPr sz="2400"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 sz="2400"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 sz="2400"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 sz="2400"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 sz="2400"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>
                  <a:spcBef>
                    <a:spcPct val="50000"/>
                  </a:spcBef>
                </a:pPr>
                <a:r>
                  <a:rPr lang="es-ES_tradnl" altLang="es-ES" sz="1000"/>
                  <a:t>Emisiones atmosféricas. Compuestos de azufre y nitrógeno</a:t>
                </a:r>
                <a:endParaRPr lang="es-ES_tradnl" altLang="es-ES" sz="800"/>
              </a:p>
            </p:txBody>
          </p:sp>
          <p:pic>
            <p:nvPicPr>
              <p:cNvPr id="15379" name="Picture 14" descr="A:\contamination sources.jpg"/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5708" t="27188" r="65802" b="67188"/>
              <a:stretch>
                <a:fillRect/>
              </a:stretch>
            </p:blipFill>
            <p:spPr bwMode="auto">
              <a:xfrm>
                <a:off x="1374" y="1728"/>
                <a:ext cx="378" cy="2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80" name="Picture 15" descr="A:\contamination sources.jpg"/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5708" t="27188" r="65802" b="67188"/>
              <a:stretch>
                <a:fillRect/>
              </a:stretch>
            </p:blipFill>
            <p:spPr bwMode="auto">
              <a:xfrm>
                <a:off x="2754" y="1482"/>
                <a:ext cx="528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81" name="Picture 16" descr="A:\contamination sources.jpg"/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5708" t="27188" r="65802" b="67188"/>
              <a:stretch>
                <a:fillRect/>
              </a:stretch>
            </p:blipFill>
            <p:spPr bwMode="auto">
              <a:xfrm>
                <a:off x="2269" y="2592"/>
                <a:ext cx="347" cy="18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82" name="Picture 17" descr="A:\contamination sources.jpg"/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5708" t="27188" r="65802" b="67188"/>
              <a:stretch>
                <a:fillRect/>
              </a:stretch>
            </p:blipFill>
            <p:spPr bwMode="auto">
              <a:xfrm>
                <a:off x="2292" y="2496"/>
                <a:ext cx="324" cy="10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83" name="Picture 18" descr="A:\contamination sources.jpg"/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5708" t="27188" r="65802" b="67188"/>
              <a:stretch>
                <a:fillRect/>
              </a:stretch>
            </p:blipFill>
            <p:spPr bwMode="auto">
              <a:xfrm>
                <a:off x="1383" y="2754"/>
                <a:ext cx="324" cy="10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84" name="Picture 19" descr="A:\contamination sources.jpg"/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5708" t="27188" r="65802" b="67188"/>
              <a:stretch>
                <a:fillRect/>
              </a:stretch>
            </p:blipFill>
            <p:spPr bwMode="auto">
              <a:xfrm>
                <a:off x="1989" y="2844"/>
                <a:ext cx="195" cy="7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5385" name="Text Box 20"/>
              <p:cNvSpPr txBox="1">
                <a:spLocks noChangeArrowheads="1"/>
              </p:cNvSpPr>
              <p:nvPr/>
            </p:nvSpPr>
            <p:spPr bwMode="auto">
              <a:xfrm>
                <a:off x="2004" y="2520"/>
                <a:ext cx="756" cy="62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>
                  <a:defRPr sz="2400"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 sz="2400"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 sz="2400"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 sz="2400"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 sz="2400"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>
                  <a:spcBef>
                    <a:spcPct val="50000"/>
                  </a:spcBef>
                </a:pPr>
                <a:r>
                  <a:rPr lang="es-ES_tradnl" altLang="es-ES" sz="1000"/>
                  <a:t>Plantas municipales de abastecimiento </a:t>
                </a:r>
              </a:p>
            </p:txBody>
          </p:sp>
          <p:sp>
            <p:nvSpPr>
              <p:cNvPr id="15386" name="Text Box 21"/>
              <p:cNvSpPr txBox="1">
                <a:spLocks noChangeArrowheads="1"/>
              </p:cNvSpPr>
              <p:nvPr/>
            </p:nvSpPr>
            <p:spPr bwMode="auto">
              <a:xfrm>
                <a:off x="1944" y="2817"/>
                <a:ext cx="324" cy="29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>
                  <a:defRPr sz="2400"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 sz="2400"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 sz="2400"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 sz="2400"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 sz="2400"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>
                  <a:spcBef>
                    <a:spcPct val="50000"/>
                  </a:spcBef>
                </a:pPr>
                <a:r>
                  <a:rPr lang="es-ES_tradnl" altLang="es-ES" sz="1000"/>
                  <a:t>Pozo</a:t>
                </a:r>
                <a:r>
                  <a:rPr lang="es-ES_tradnl" altLang="es-ES" sz="800"/>
                  <a:t> </a:t>
                </a:r>
              </a:p>
            </p:txBody>
          </p:sp>
          <p:sp>
            <p:nvSpPr>
              <p:cNvPr id="15387" name="Text Box 22"/>
              <p:cNvSpPr txBox="1">
                <a:spLocks noChangeArrowheads="1"/>
              </p:cNvSpPr>
              <p:nvPr/>
            </p:nvSpPr>
            <p:spPr bwMode="auto">
              <a:xfrm>
                <a:off x="1314" y="2817"/>
                <a:ext cx="462" cy="29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>
                  <a:defRPr sz="2400"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 sz="2400"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 sz="2400"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 sz="2400"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 sz="2400"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>
                  <a:spcBef>
                    <a:spcPct val="50000"/>
                  </a:spcBef>
                </a:pPr>
                <a:r>
                  <a:rPr lang="es-ES_tradnl" altLang="es-ES" sz="1000"/>
                  <a:t>Estiércol</a:t>
                </a:r>
                <a:endParaRPr lang="es-ES_tradnl" altLang="es-ES" sz="800"/>
              </a:p>
            </p:txBody>
          </p:sp>
          <p:pic>
            <p:nvPicPr>
              <p:cNvPr id="15388" name="Picture 23" descr="A:\contamination sources.jpg"/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5708" t="27188" r="65802" b="67188"/>
              <a:stretch>
                <a:fillRect/>
              </a:stretch>
            </p:blipFill>
            <p:spPr bwMode="auto">
              <a:xfrm>
                <a:off x="3603" y="1560"/>
                <a:ext cx="420" cy="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5389" name="Text Box 24"/>
              <p:cNvSpPr txBox="1">
                <a:spLocks noChangeArrowheads="1"/>
              </p:cNvSpPr>
              <p:nvPr/>
            </p:nvSpPr>
            <p:spPr bwMode="auto">
              <a:xfrm>
                <a:off x="3466" y="1500"/>
                <a:ext cx="623" cy="29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>
                  <a:defRPr sz="2400"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 sz="2400"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 sz="2400"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 sz="2400"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 sz="2400"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>
                  <a:spcBef>
                    <a:spcPct val="50000"/>
                  </a:spcBef>
                </a:pPr>
                <a:r>
                  <a:rPr lang="es-ES_tradnl" altLang="es-ES" sz="1000"/>
                  <a:t>Automóviles</a:t>
                </a:r>
                <a:endParaRPr lang="es-ES_tradnl" altLang="es-ES" sz="800"/>
              </a:p>
            </p:txBody>
          </p:sp>
          <p:pic>
            <p:nvPicPr>
              <p:cNvPr id="15390" name="Picture 25" descr="A:\contamination sources.jpg"/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92218" t="80937" r="943" b="15001"/>
              <a:stretch>
                <a:fillRect/>
              </a:stretch>
            </p:blipFill>
            <p:spPr bwMode="auto">
              <a:xfrm>
                <a:off x="3558" y="2946"/>
                <a:ext cx="348" cy="15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91" name="Picture 26" descr="A:\contamination sources.jpg"/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92218" t="66875" r="943"/>
              <a:stretch>
                <a:fillRect/>
              </a:stretch>
            </p:blipFill>
            <p:spPr bwMode="auto">
              <a:xfrm>
                <a:off x="745" y="3774"/>
                <a:ext cx="611" cy="8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92" name="Picture 27" descr="A:\contamination sources.jpg"/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92218" t="66875" r="943"/>
              <a:stretch>
                <a:fillRect/>
              </a:stretch>
            </p:blipFill>
            <p:spPr bwMode="auto">
              <a:xfrm>
                <a:off x="2442" y="3780"/>
                <a:ext cx="624" cy="8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93" name="Picture 28" descr="A:\contamination sources.jpg"/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92218" t="83827" r="943" b="12032"/>
              <a:stretch>
                <a:fillRect/>
              </a:stretch>
            </p:blipFill>
            <p:spPr bwMode="auto">
              <a:xfrm>
                <a:off x="1383" y="3351"/>
                <a:ext cx="391" cy="11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94" name="Picture 29" descr="A:\contamination sources.jpg"/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92218" t="85364" r="6779" b="12735"/>
              <a:stretch>
                <a:fillRect/>
              </a:stretch>
            </p:blipFill>
            <p:spPr bwMode="auto">
              <a:xfrm>
                <a:off x="1361" y="3377"/>
                <a:ext cx="51" cy="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95" name="Picture 30" descr="A:\contamination sources.jpg"/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92218" t="85364" r="6779" b="12735"/>
              <a:stretch>
                <a:fillRect/>
              </a:stretch>
            </p:blipFill>
            <p:spPr bwMode="auto">
              <a:xfrm>
                <a:off x="1373" y="3447"/>
                <a:ext cx="51" cy="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96" name="Picture 31" descr="A:\contamination sources.jpg"/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92218" t="83827" r="3252" b="12032"/>
              <a:stretch>
                <a:fillRect/>
              </a:stretch>
            </p:blipFill>
            <p:spPr bwMode="auto">
              <a:xfrm>
                <a:off x="1379" y="3395"/>
                <a:ext cx="259" cy="11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97" name="Picture 32" descr="A:\contamination sources.jpg"/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92218" t="83827" r="943" b="12032"/>
              <a:stretch>
                <a:fillRect/>
              </a:stretch>
            </p:blipFill>
            <p:spPr bwMode="auto">
              <a:xfrm>
                <a:off x="1479" y="3447"/>
                <a:ext cx="391" cy="11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98" name="Picture 33" descr="A:\contamination sources.jpg"/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92778" t="86009" r="4932" b="12032"/>
              <a:stretch>
                <a:fillRect/>
              </a:stretch>
            </p:blipFill>
            <p:spPr bwMode="auto">
              <a:xfrm>
                <a:off x="3047" y="3581"/>
                <a:ext cx="131" cy="5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99" name="Picture 34" descr="A:\contamination sources.jpg"/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92778" t="86230" r="6033" b="12032"/>
              <a:stretch>
                <a:fillRect/>
              </a:stretch>
            </p:blipFill>
            <p:spPr bwMode="auto">
              <a:xfrm>
                <a:off x="2978" y="3594"/>
                <a:ext cx="68" cy="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00" name="Picture 35" descr="A:\contamination sources.jpg"/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92778" t="86009" r="4932" b="12032"/>
              <a:stretch>
                <a:fillRect/>
              </a:stretch>
            </p:blipFill>
            <p:spPr bwMode="auto">
              <a:xfrm>
                <a:off x="3038" y="3585"/>
                <a:ext cx="56" cy="5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01" name="Picture 36" descr="A:\contamination sources.jpg"/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92778" t="86009" r="4932" b="12032"/>
              <a:stretch>
                <a:fillRect/>
              </a:stretch>
            </p:blipFill>
            <p:spPr bwMode="auto">
              <a:xfrm>
                <a:off x="3164" y="3572"/>
                <a:ext cx="60" cy="5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02" name="Picture 37" descr="A:\contamination sources.jpg"/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92778" t="86009" r="4932" b="12032"/>
              <a:stretch>
                <a:fillRect/>
              </a:stretch>
            </p:blipFill>
            <p:spPr bwMode="auto">
              <a:xfrm>
                <a:off x="3185" y="3559"/>
                <a:ext cx="64" cy="5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03" name="Picture 38" descr="A:\contamination sources.jpg"/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92778" t="86009" r="4932" b="12032"/>
              <a:stretch>
                <a:fillRect/>
              </a:stretch>
            </p:blipFill>
            <p:spPr bwMode="auto">
              <a:xfrm>
                <a:off x="3146" y="3576"/>
                <a:ext cx="54" cy="5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04" name="Picture 39" descr="A:\contamination sources.jpg"/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92778" t="86009" r="4932" b="12032"/>
              <a:stretch>
                <a:fillRect/>
              </a:stretch>
            </p:blipFill>
            <p:spPr bwMode="auto">
              <a:xfrm>
                <a:off x="3182" y="3571"/>
                <a:ext cx="47" cy="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05" name="Picture 40" descr="A:\contamination sources.jpg"/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41156" t="87656" r="49232" b="10234"/>
              <a:stretch>
                <a:fillRect/>
              </a:stretch>
            </p:blipFill>
            <p:spPr bwMode="auto">
              <a:xfrm>
                <a:off x="3015" y="3657"/>
                <a:ext cx="489" cy="8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06" name="Picture 41" descr="A:\contamination sources.jpg"/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41156" t="87656" r="56427" b="10234"/>
              <a:stretch>
                <a:fillRect/>
              </a:stretch>
            </p:blipFill>
            <p:spPr bwMode="auto">
              <a:xfrm>
                <a:off x="3345" y="3600"/>
                <a:ext cx="123" cy="8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07" name="Picture 42" descr="A:\contamination sources.jpg"/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41156" t="87656" r="56427" b="10234"/>
              <a:stretch>
                <a:fillRect/>
              </a:stretch>
            </p:blipFill>
            <p:spPr bwMode="auto">
              <a:xfrm>
                <a:off x="3295" y="3604"/>
                <a:ext cx="123" cy="8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08" name="Picture 43" descr="A:\contamination sources.jpg"/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41156" t="87656" r="56427" b="10234"/>
              <a:stretch>
                <a:fillRect/>
              </a:stretch>
            </p:blipFill>
            <p:spPr bwMode="auto">
              <a:xfrm>
                <a:off x="3255" y="3614"/>
                <a:ext cx="123" cy="8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09" name="Picture 44" descr="A:\contamination sources.jpg"/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41156" t="87656" r="56427" b="10234"/>
              <a:stretch>
                <a:fillRect/>
              </a:stretch>
            </p:blipFill>
            <p:spPr bwMode="auto">
              <a:xfrm>
                <a:off x="3227" y="3622"/>
                <a:ext cx="123" cy="8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10" name="Picture 45" descr="A:\contamination sources.jpg"/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41156" t="87656" r="56427" b="10234"/>
              <a:stretch>
                <a:fillRect/>
              </a:stretch>
            </p:blipFill>
            <p:spPr bwMode="auto">
              <a:xfrm>
                <a:off x="3149" y="3642"/>
                <a:ext cx="123" cy="8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11" name="Picture 46" descr="A:\contamination sources.jpg"/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41156" t="87656" r="56427" b="10234"/>
              <a:stretch>
                <a:fillRect/>
              </a:stretch>
            </p:blipFill>
            <p:spPr bwMode="auto">
              <a:xfrm>
                <a:off x="3177" y="3636"/>
                <a:ext cx="123" cy="8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12" name="Picture 47" descr="A:\contamination sources.jpg"/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41156" t="87656" r="56427" b="10234"/>
              <a:stretch>
                <a:fillRect/>
              </a:stretch>
            </p:blipFill>
            <p:spPr bwMode="auto">
              <a:xfrm>
                <a:off x="1205" y="3370"/>
                <a:ext cx="143" cy="8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13" name="Picture 48" descr="A:\contamination sources.jpg"/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8773" t="75937" r="60378" b="19376"/>
              <a:stretch>
                <a:fillRect/>
              </a:stretch>
            </p:blipFill>
            <p:spPr bwMode="auto">
              <a:xfrm>
                <a:off x="1276" y="3036"/>
                <a:ext cx="552" cy="18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14" name="Picture 49" descr="A:\contamination sources.jpg"/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8773" t="75937" r="64622" b="21147"/>
              <a:stretch>
                <a:fillRect/>
              </a:stretch>
            </p:blipFill>
            <p:spPr bwMode="auto">
              <a:xfrm>
                <a:off x="537" y="2962"/>
                <a:ext cx="176" cy="13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15" name="Picture 50" descr="A:\contamination sources.jpg"/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8773" t="75937" r="64622" b="21147"/>
              <a:stretch>
                <a:fillRect/>
              </a:stretch>
            </p:blipFill>
            <p:spPr bwMode="auto">
              <a:xfrm>
                <a:off x="671" y="2968"/>
                <a:ext cx="112" cy="6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16" name="Picture 51" descr="A:\contamination sources.jpg"/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8773" t="75937" r="64622" b="21147"/>
              <a:stretch>
                <a:fillRect/>
              </a:stretch>
            </p:blipFill>
            <p:spPr bwMode="auto">
              <a:xfrm>
                <a:off x="691" y="3032"/>
                <a:ext cx="112" cy="6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17" name="Picture 52" descr="A:\contamination sources.jpg"/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51888" t="73750" r="42924" b="23438"/>
              <a:stretch>
                <a:fillRect/>
              </a:stretch>
            </p:blipFill>
            <p:spPr bwMode="auto">
              <a:xfrm>
                <a:off x="2868" y="2916"/>
                <a:ext cx="264" cy="6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18" name="Picture 53" descr="A:\contamination sources.jpg"/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44144" t="75261" r="54245" b="23515"/>
              <a:stretch>
                <a:fillRect/>
              </a:stretch>
            </p:blipFill>
            <p:spPr bwMode="auto">
              <a:xfrm>
                <a:off x="2830" y="2917"/>
                <a:ext cx="136" cy="6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19" name="Picture 54" descr="A:\contamination sources.jpg"/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47878" t="82109" r="46619" b="14999"/>
              <a:stretch>
                <a:fillRect/>
              </a:stretch>
            </p:blipFill>
            <p:spPr bwMode="auto">
              <a:xfrm>
                <a:off x="2995" y="3123"/>
                <a:ext cx="280" cy="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20" name="Picture 55" descr="A:\contamination sources.jpg"/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45773" t="77942" r="43633" b="19453"/>
              <a:stretch>
                <a:fillRect/>
              </a:stretch>
            </p:blipFill>
            <p:spPr bwMode="auto">
              <a:xfrm>
                <a:off x="2790" y="3083"/>
                <a:ext cx="539" cy="1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21" name="Picture 56" descr="A:\contamination sources.jpg"/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83549" t="74376" r="12029" b="24062"/>
              <a:stretch>
                <a:fillRect/>
              </a:stretch>
            </p:blipFill>
            <p:spPr bwMode="auto">
              <a:xfrm>
                <a:off x="3870" y="3192"/>
                <a:ext cx="225" cy="6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22" name="Picture 57" descr="A:\contamination sources.jpg"/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77713" t="97421" r="20596" b="1250"/>
              <a:stretch>
                <a:fillRect/>
              </a:stretch>
            </p:blipFill>
            <p:spPr bwMode="auto">
              <a:xfrm>
                <a:off x="4160" y="3196"/>
                <a:ext cx="86" cy="5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23" name="Picture 58" descr="A:\contamination sources.jpg"/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83549" t="74376" r="12029" b="24062"/>
              <a:stretch>
                <a:fillRect/>
              </a:stretch>
            </p:blipFill>
            <p:spPr bwMode="auto">
              <a:xfrm>
                <a:off x="3985" y="3177"/>
                <a:ext cx="129" cy="6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24" name="Picture 59" descr="A:\contamination sources.jpg"/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83549" t="74376" r="12029" b="24062"/>
              <a:stretch>
                <a:fillRect/>
              </a:stretch>
            </p:blipFill>
            <p:spPr bwMode="auto">
              <a:xfrm>
                <a:off x="4042" y="3168"/>
                <a:ext cx="79" cy="6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25" name="Picture 60" descr="A:\contamination sources.jpg"/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83549" t="74376" r="12029" b="24062"/>
              <a:stretch>
                <a:fillRect/>
              </a:stretch>
            </p:blipFill>
            <p:spPr bwMode="auto">
              <a:xfrm>
                <a:off x="4048" y="3154"/>
                <a:ext cx="79" cy="6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26" name="Picture 61" descr="A:\contamination sources.jpg"/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83549" t="74376" r="12029" b="24062"/>
              <a:stretch>
                <a:fillRect/>
              </a:stretch>
            </p:blipFill>
            <p:spPr bwMode="auto">
              <a:xfrm>
                <a:off x="4051" y="3150"/>
                <a:ext cx="79" cy="6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27" name="Picture 62" descr="A:\contamination sources.jpg"/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77713" t="97421" r="20596" b="1250"/>
              <a:stretch>
                <a:fillRect/>
              </a:stretch>
            </p:blipFill>
            <p:spPr bwMode="auto">
              <a:xfrm>
                <a:off x="4150" y="3192"/>
                <a:ext cx="86" cy="5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28" name="Picture 63" descr="A:\contamination sources.jpg"/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77713" t="97421" r="20596" b="1250"/>
              <a:stretch>
                <a:fillRect/>
              </a:stretch>
            </p:blipFill>
            <p:spPr bwMode="auto">
              <a:xfrm>
                <a:off x="4143" y="3201"/>
                <a:ext cx="58" cy="5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29" name="Picture 64" descr="A:\contamination sources.jpg"/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77713" t="97421" r="20596" b="1250"/>
              <a:stretch>
                <a:fillRect/>
              </a:stretch>
            </p:blipFill>
            <p:spPr bwMode="auto">
              <a:xfrm>
                <a:off x="4140" y="3210"/>
                <a:ext cx="86" cy="5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30" name="Picture 65" descr="A:\contamination sources.jpg"/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77713" t="97421" r="20596" b="1250"/>
              <a:stretch>
                <a:fillRect/>
              </a:stretch>
            </p:blipFill>
            <p:spPr bwMode="auto">
              <a:xfrm>
                <a:off x="4135" y="3216"/>
                <a:ext cx="86" cy="5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31" name="Picture 66" descr="A:\contamination sources.jpg"/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77713" t="97421" r="20596" b="1250"/>
              <a:stretch>
                <a:fillRect/>
              </a:stretch>
            </p:blipFill>
            <p:spPr bwMode="auto">
              <a:xfrm>
                <a:off x="4132" y="3225"/>
                <a:ext cx="86" cy="5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5432" name="Text Box 67"/>
              <p:cNvSpPr txBox="1">
                <a:spLocks noChangeArrowheads="1"/>
              </p:cNvSpPr>
              <p:nvPr/>
            </p:nvSpPr>
            <p:spPr bwMode="auto">
              <a:xfrm>
                <a:off x="2886" y="3097"/>
                <a:ext cx="354" cy="18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00CC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>
                  <a:defRPr sz="2400"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 sz="2400"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 sz="2400"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 sz="2400"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 sz="2400"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>
                  <a:spcBef>
                    <a:spcPct val="50000"/>
                  </a:spcBef>
                </a:pPr>
                <a:r>
                  <a:rPr lang="es-ES_tradnl" altLang="es-ES" sz="1000"/>
                  <a:t>Lago </a:t>
                </a:r>
                <a:endParaRPr lang="es-ES_tradnl" altLang="es-ES" sz="800"/>
              </a:p>
            </p:txBody>
          </p:sp>
          <p:sp>
            <p:nvSpPr>
              <p:cNvPr id="15433" name="Rectangle 68"/>
              <p:cNvSpPr>
                <a:spLocks noChangeArrowheads="1"/>
              </p:cNvSpPr>
              <p:nvPr/>
            </p:nvSpPr>
            <p:spPr bwMode="auto">
              <a:xfrm>
                <a:off x="2862" y="2916"/>
                <a:ext cx="288" cy="96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00CC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2400"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 sz="2400"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 sz="2400"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 sz="2400"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 sz="2400"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/>
                <a:r>
                  <a:rPr lang="es-ES_tradnl" altLang="es-ES" sz="1000"/>
                  <a:t>Botes</a:t>
                </a:r>
                <a:endParaRPr lang="es-ES_tradnl" altLang="es-ES"/>
              </a:p>
            </p:txBody>
          </p:sp>
          <p:sp>
            <p:nvSpPr>
              <p:cNvPr id="15434" name="Text Box 69"/>
              <p:cNvSpPr txBox="1">
                <a:spLocks noChangeArrowheads="1"/>
              </p:cNvSpPr>
              <p:nvPr/>
            </p:nvSpPr>
            <p:spPr bwMode="auto">
              <a:xfrm>
                <a:off x="3000" y="3527"/>
                <a:ext cx="696" cy="40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00CC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>
                  <a:defRPr sz="2400"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 sz="2400"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 sz="2400"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 sz="2400"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 sz="2400"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>
                  <a:spcBef>
                    <a:spcPct val="50000"/>
                  </a:spcBef>
                </a:pPr>
                <a:r>
                  <a:rPr lang="es-ES_tradnl" altLang="es-ES" sz="1000"/>
                  <a:t>Migración de contaminantes</a:t>
                </a:r>
                <a:r>
                  <a:rPr lang="es-ES_tradnl" altLang="es-ES" sz="800"/>
                  <a:t> </a:t>
                </a:r>
              </a:p>
            </p:txBody>
          </p:sp>
          <p:pic>
            <p:nvPicPr>
              <p:cNvPr id="15435" name="Picture 70" descr="A:\contamination sources.jpg"/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83255" t="93437" r="943"/>
              <a:stretch>
                <a:fillRect/>
              </a:stretch>
            </p:blipFill>
            <p:spPr bwMode="auto">
              <a:xfrm>
                <a:off x="2904" y="3787"/>
                <a:ext cx="369" cy="7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5436" name="Text Box 71"/>
              <p:cNvSpPr txBox="1">
                <a:spLocks noChangeArrowheads="1"/>
              </p:cNvSpPr>
              <p:nvPr/>
            </p:nvSpPr>
            <p:spPr bwMode="auto">
              <a:xfrm>
                <a:off x="2187" y="3786"/>
                <a:ext cx="1326" cy="11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00CC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>
                  <a:defRPr sz="2400"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 sz="2400"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 sz="2400"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 sz="2400"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 sz="2400"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>
                  <a:lnSpc>
                    <a:spcPct val="50000"/>
                  </a:lnSpc>
                  <a:spcBef>
                    <a:spcPct val="50000"/>
                  </a:spcBef>
                </a:pPr>
                <a:r>
                  <a:rPr lang="es-ES_tradnl" altLang="es-ES" sz="800"/>
                  <a:t>Flujo de agua subterránea </a:t>
                </a:r>
              </a:p>
            </p:txBody>
          </p:sp>
          <p:pic>
            <p:nvPicPr>
              <p:cNvPr id="15437" name="Picture 72" descr="A:\contamination sources.jpg"/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83255" t="93437" r="943"/>
              <a:stretch>
                <a:fillRect/>
              </a:stretch>
            </p:blipFill>
            <p:spPr bwMode="auto">
              <a:xfrm>
                <a:off x="613" y="3787"/>
                <a:ext cx="469" cy="8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5438" name="Text Box 73"/>
              <p:cNvSpPr txBox="1">
                <a:spLocks noChangeArrowheads="1"/>
              </p:cNvSpPr>
              <p:nvPr/>
            </p:nvSpPr>
            <p:spPr bwMode="auto">
              <a:xfrm>
                <a:off x="307" y="3777"/>
                <a:ext cx="1327" cy="11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00CC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>
                  <a:defRPr sz="2400"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 sz="2400"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 sz="2400"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 sz="2400"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 sz="2400"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>
                  <a:lnSpc>
                    <a:spcPct val="50000"/>
                  </a:lnSpc>
                  <a:spcBef>
                    <a:spcPct val="50000"/>
                  </a:spcBef>
                </a:pPr>
                <a:r>
                  <a:rPr lang="es-ES_tradnl" altLang="es-ES" sz="800"/>
                  <a:t>Flujo de agua subterránea </a:t>
                </a:r>
              </a:p>
            </p:txBody>
          </p:sp>
          <p:sp>
            <p:nvSpPr>
              <p:cNvPr id="15439" name="Text Box 74"/>
              <p:cNvSpPr txBox="1">
                <a:spLocks noChangeArrowheads="1"/>
              </p:cNvSpPr>
              <p:nvPr/>
            </p:nvSpPr>
            <p:spPr bwMode="auto">
              <a:xfrm>
                <a:off x="1200" y="3336"/>
                <a:ext cx="696" cy="40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00CC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>
                  <a:defRPr sz="2400"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 sz="2400"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 sz="2400"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 sz="2400"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 sz="2400"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>
                  <a:spcBef>
                    <a:spcPct val="50000"/>
                  </a:spcBef>
                </a:pPr>
                <a:r>
                  <a:rPr lang="es-ES_tradnl" altLang="es-ES" sz="1000"/>
                  <a:t>Arena y grava del acuífero </a:t>
                </a:r>
              </a:p>
            </p:txBody>
          </p:sp>
          <p:sp>
            <p:nvSpPr>
              <p:cNvPr id="15440" name="Text Box 75"/>
              <p:cNvSpPr txBox="1">
                <a:spLocks noChangeArrowheads="1"/>
              </p:cNvSpPr>
              <p:nvPr/>
            </p:nvSpPr>
            <p:spPr bwMode="auto">
              <a:xfrm>
                <a:off x="1242" y="3066"/>
                <a:ext cx="696" cy="29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00CC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>
                  <a:defRPr sz="2400"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 sz="2400"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 sz="2400"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 sz="2400"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 sz="2400"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>
                  <a:spcBef>
                    <a:spcPct val="50000"/>
                  </a:spcBef>
                </a:pPr>
                <a:r>
                  <a:rPr lang="es-ES_tradnl" altLang="es-ES" sz="1000"/>
                  <a:t>Manto friático</a:t>
                </a:r>
                <a:r>
                  <a:rPr lang="es-ES_tradnl" altLang="es-ES" sz="800"/>
                  <a:t> </a:t>
                </a:r>
              </a:p>
            </p:txBody>
          </p:sp>
          <p:sp>
            <p:nvSpPr>
              <p:cNvPr id="15441" name="Text Box 76"/>
              <p:cNvSpPr txBox="1">
                <a:spLocks noChangeArrowheads="1"/>
              </p:cNvSpPr>
              <p:nvPr/>
            </p:nvSpPr>
            <p:spPr bwMode="auto">
              <a:xfrm>
                <a:off x="444" y="2943"/>
                <a:ext cx="432" cy="29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>
                  <a:defRPr sz="2400"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 sz="2400"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 sz="2400"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 sz="2400"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 sz="2400"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>
                  <a:spcBef>
                    <a:spcPct val="50000"/>
                  </a:spcBef>
                </a:pPr>
                <a:r>
                  <a:rPr lang="es-ES_tradnl" altLang="es-ES" sz="1000"/>
                  <a:t>Fosa séptica </a:t>
                </a:r>
              </a:p>
            </p:txBody>
          </p:sp>
          <p:sp>
            <p:nvSpPr>
              <p:cNvPr id="15442" name="Text Box 77"/>
              <p:cNvSpPr txBox="1">
                <a:spLocks noChangeArrowheads="1"/>
              </p:cNvSpPr>
              <p:nvPr/>
            </p:nvSpPr>
            <p:spPr bwMode="auto">
              <a:xfrm>
                <a:off x="3408" y="2922"/>
                <a:ext cx="570" cy="29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00CC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>
                  <a:defRPr sz="2400"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 sz="2400"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 sz="2400"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 sz="2400"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 sz="2400"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>
                  <a:spcBef>
                    <a:spcPct val="50000"/>
                  </a:spcBef>
                </a:pPr>
                <a:r>
                  <a:rPr lang="es-ES_tradnl" altLang="es-ES" sz="1000"/>
                  <a:t>Estación de gas </a:t>
                </a:r>
              </a:p>
            </p:txBody>
          </p:sp>
          <p:sp>
            <p:nvSpPr>
              <p:cNvPr id="15443" name="Text Box 78"/>
              <p:cNvSpPr txBox="1">
                <a:spLocks noChangeArrowheads="1"/>
              </p:cNvSpPr>
              <p:nvPr/>
            </p:nvSpPr>
            <p:spPr bwMode="auto">
              <a:xfrm>
                <a:off x="3551" y="3175"/>
                <a:ext cx="571" cy="18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00CC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>
                  <a:defRPr sz="2400"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 sz="2400"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 sz="2400"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 sz="2400"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 sz="2400"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>
                  <a:spcBef>
                    <a:spcPct val="50000"/>
                  </a:spcBef>
                </a:pPr>
                <a:r>
                  <a:rPr lang="es-ES_tradnl" altLang="es-ES" sz="1000"/>
                  <a:t>Filtración</a:t>
                </a:r>
              </a:p>
            </p:txBody>
          </p:sp>
          <p:pic>
            <p:nvPicPr>
              <p:cNvPr id="15444" name="Picture 79" descr="A:\contamination sources.jpg"/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49881" t="77942" r="46169" b="19453"/>
              <a:stretch>
                <a:fillRect/>
              </a:stretch>
            </p:blipFill>
            <p:spPr bwMode="auto">
              <a:xfrm>
                <a:off x="3177" y="1162"/>
                <a:ext cx="175" cy="1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5445" name="Text Box 80"/>
              <p:cNvSpPr txBox="1">
                <a:spLocks noChangeArrowheads="1"/>
              </p:cNvSpPr>
              <p:nvPr/>
            </p:nvSpPr>
            <p:spPr bwMode="auto">
              <a:xfrm>
                <a:off x="3092" y="1118"/>
                <a:ext cx="354" cy="18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00CC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>
                  <a:defRPr sz="2400"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 sz="2400"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 sz="2400"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 sz="2400"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 sz="2400"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>
                  <a:spcBef>
                    <a:spcPct val="50000"/>
                  </a:spcBef>
                </a:pPr>
                <a:r>
                  <a:rPr lang="es-ES_tradnl" altLang="es-ES" sz="1000"/>
                  <a:t>Lago </a:t>
                </a:r>
                <a:endParaRPr lang="es-ES_tradnl" altLang="es-ES" sz="800"/>
              </a:p>
            </p:txBody>
          </p:sp>
          <p:grpSp>
            <p:nvGrpSpPr>
              <p:cNvPr id="15446" name="Group 81"/>
              <p:cNvGrpSpPr>
                <a:grpSpLocks/>
              </p:cNvGrpSpPr>
              <p:nvPr/>
            </p:nvGrpSpPr>
            <p:grpSpPr bwMode="auto">
              <a:xfrm>
                <a:off x="2028" y="1311"/>
                <a:ext cx="1324" cy="779"/>
                <a:chOff x="3470" y="2931"/>
                <a:chExt cx="1324" cy="779"/>
              </a:xfrm>
            </p:grpSpPr>
            <p:pic>
              <p:nvPicPr>
                <p:cNvPr id="15456" name="Picture 82" descr="A:\contamination sources.jpg"/>
                <p:cNvPicPr>
                  <a:picLocks noChangeAspect="1" noChangeArrowheads="1"/>
                </p:cNvPicPr>
                <p:nvPr/>
              </p:nvPicPr>
              <p:blipFill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25708" t="27188" r="65802" b="67188"/>
                <a:stretch>
                  <a:fillRect/>
                </a:stretch>
              </p:blipFill>
              <p:spPr bwMode="auto">
                <a:xfrm>
                  <a:off x="4182" y="3078"/>
                  <a:ext cx="528" cy="13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457" name="Picture 83" descr="A:\contamination sources.jpg"/>
                <p:cNvPicPr>
                  <a:picLocks noChangeAspect="1" noChangeArrowheads="1"/>
                </p:cNvPicPr>
                <p:nvPr/>
              </p:nvPicPr>
              <p:blipFill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74097" t="36563" r="6839" b="47188"/>
                <a:stretch>
                  <a:fillRect/>
                </a:stretch>
              </p:blipFill>
              <p:spPr bwMode="auto">
                <a:xfrm>
                  <a:off x="3470" y="3018"/>
                  <a:ext cx="970" cy="62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15458" name="Freeform 84"/>
                <p:cNvSpPr>
                  <a:spLocks/>
                </p:cNvSpPr>
                <p:nvPr/>
              </p:nvSpPr>
              <p:spPr bwMode="auto">
                <a:xfrm>
                  <a:off x="3972" y="3105"/>
                  <a:ext cx="822" cy="605"/>
                </a:xfrm>
                <a:custGeom>
                  <a:avLst/>
                  <a:gdLst>
                    <a:gd name="T0" fmla="*/ 261 w 822"/>
                    <a:gd name="T1" fmla="*/ 138 h 605"/>
                    <a:gd name="T2" fmla="*/ 426 w 822"/>
                    <a:gd name="T3" fmla="*/ 12 h 605"/>
                    <a:gd name="T4" fmla="*/ 480 w 822"/>
                    <a:gd name="T5" fmla="*/ 0 h 605"/>
                    <a:gd name="T6" fmla="*/ 600 w 822"/>
                    <a:gd name="T7" fmla="*/ 30 h 605"/>
                    <a:gd name="T8" fmla="*/ 666 w 822"/>
                    <a:gd name="T9" fmla="*/ 63 h 605"/>
                    <a:gd name="T10" fmla="*/ 684 w 822"/>
                    <a:gd name="T11" fmla="*/ 69 h 605"/>
                    <a:gd name="T12" fmla="*/ 753 w 822"/>
                    <a:gd name="T13" fmla="*/ 144 h 605"/>
                    <a:gd name="T14" fmla="*/ 810 w 822"/>
                    <a:gd name="T15" fmla="*/ 147 h 605"/>
                    <a:gd name="T16" fmla="*/ 819 w 822"/>
                    <a:gd name="T17" fmla="*/ 174 h 605"/>
                    <a:gd name="T18" fmla="*/ 822 w 822"/>
                    <a:gd name="T19" fmla="*/ 183 h 605"/>
                    <a:gd name="T20" fmla="*/ 810 w 822"/>
                    <a:gd name="T21" fmla="*/ 243 h 605"/>
                    <a:gd name="T22" fmla="*/ 771 w 822"/>
                    <a:gd name="T23" fmla="*/ 270 h 605"/>
                    <a:gd name="T24" fmla="*/ 750 w 822"/>
                    <a:gd name="T25" fmla="*/ 291 h 605"/>
                    <a:gd name="T26" fmla="*/ 741 w 822"/>
                    <a:gd name="T27" fmla="*/ 333 h 605"/>
                    <a:gd name="T28" fmla="*/ 729 w 822"/>
                    <a:gd name="T29" fmla="*/ 396 h 605"/>
                    <a:gd name="T30" fmla="*/ 708 w 822"/>
                    <a:gd name="T31" fmla="*/ 414 h 605"/>
                    <a:gd name="T32" fmla="*/ 681 w 822"/>
                    <a:gd name="T33" fmla="*/ 423 h 605"/>
                    <a:gd name="T34" fmla="*/ 660 w 822"/>
                    <a:gd name="T35" fmla="*/ 441 h 605"/>
                    <a:gd name="T36" fmla="*/ 648 w 822"/>
                    <a:gd name="T37" fmla="*/ 510 h 605"/>
                    <a:gd name="T38" fmla="*/ 546 w 822"/>
                    <a:gd name="T39" fmla="*/ 570 h 605"/>
                    <a:gd name="T40" fmla="*/ 273 w 822"/>
                    <a:gd name="T41" fmla="*/ 573 h 605"/>
                    <a:gd name="T42" fmla="*/ 135 w 822"/>
                    <a:gd name="T43" fmla="*/ 597 h 605"/>
                    <a:gd name="T44" fmla="*/ 0 w 822"/>
                    <a:gd name="T45" fmla="*/ 534 h 605"/>
                    <a:gd name="T46" fmla="*/ 75 w 822"/>
                    <a:gd name="T47" fmla="*/ 456 h 605"/>
                    <a:gd name="T48" fmla="*/ 114 w 822"/>
                    <a:gd name="T49" fmla="*/ 435 h 605"/>
                    <a:gd name="T50" fmla="*/ 174 w 822"/>
                    <a:gd name="T51" fmla="*/ 360 h 605"/>
                    <a:gd name="T52" fmla="*/ 204 w 822"/>
                    <a:gd name="T53" fmla="*/ 342 h 605"/>
                    <a:gd name="T54" fmla="*/ 213 w 822"/>
                    <a:gd name="T55" fmla="*/ 336 h 605"/>
                    <a:gd name="T56" fmla="*/ 249 w 822"/>
                    <a:gd name="T57" fmla="*/ 219 h 605"/>
                    <a:gd name="T58" fmla="*/ 282 w 822"/>
                    <a:gd name="T59" fmla="*/ 105 h 605"/>
                    <a:gd name="T60" fmla="*/ 312 w 822"/>
                    <a:gd name="T61" fmla="*/ 96 h 605"/>
                    <a:gd name="T62" fmla="*/ 333 w 822"/>
                    <a:gd name="T63" fmla="*/ 87 h 605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</a:gdLst>
                  <a:ahLst/>
                  <a:cxnLst>
                    <a:cxn ang="T64">
                      <a:pos x="T0" y="T1"/>
                    </a:cxn>
                    <a:cxn ang="T65">
                      <a:pos x="T2" y="T3"/>
                    </a:cxn>
                    <a:cxn ang="T66">
                      <a:pos x="T4" y="T5"/>
                    </a:cxn>
                    <a:cxn ang="T67">
                      <a:pos x="T6" y="T7"/>
                    </a:cxn>
                    <a:cxn ang="T68">
                      <a:pos x="T8" y="T9"/>
                    </a:cxn>
                    <a:cxn ang="T69">
                      <a:pos x="T10" y="T11"/>
                    </a:cxn>
                    <a:cxn ang="T70">
                      <a:pos x="T12" y="T13"/>
                    </a:cxn>
                    <a:cxn ang="T71">
                      <a:pos x="T14" y="T15"/>
                    </a:cxn>
                    <a:cxn ang="T72">
                      <a:pos x="T16" y="T17"/>
                    </a:cxn>
                    <a:cxn ang="T73">
                      <a:pos x="T18" y="T19"/>
                    </a:cxn>
                    <a:cxn ang="T74">
                      <a:pos x="T20" y="T21"/>
                    </a:cxn>
                    <a:cxn ang="T75">
                      <a:pos x="T22" y="T23"/>
                    </a:cxn>
                    <a:cxn ang="T76">
                      <a:pos x="T24" y="T25"/>
                    </a:cxn>
                    <a:cxn ang="T77">
                      <a:pos x="T26" y="T27"/>
                    </a:cxn>
                    <a:cxn ang="T78">
                      <a:pos x="T28" y="T29"/>
                    </a:cxn>
                    <a:cxn ang="T79">
                      <a:pos x="T30" y="T31"/>
                    </a:cxn>
                    <a:cxn ang="T80">
                      <a:pos x="T32" y="T33"/>
                    </a:cxn>
                    <a:cxn ang="T81">
                      <a:pos x="T34" y="T35"/>
                    </a:cxn>
                    <a:cxn ang="T82">
                      <a:pos x="T36" y="T37"/>
                    </a:cxn>
                    <a:cxn ang="T83">
                      <a:pos x="T38" y="T39"/>
                    </a:cxn>
                    <a:cxn ang="T84">
                      <a:pos x="T40" y="T41"/>
                    </a:cxn>
                    <a:cxn ang="T85">
                      <a:pos x="T42" y="T43"/>
                    </a:cxn>
                    <a:cxn ang="T86">
                      <a:pos x="T44" y="T45"/>
                    </a:cxn>
                    <a:cxn ang="T87">
                      <a:pos x="T46" y="T47"/>
                    </a:cxn>
                    <a:cxn ang="T88">
                      <a:pos x="T48" y="T49"/>
                    </a:cxn>
                    <a:cxn ang="T89">
                      <a:pos x="T50" y="T51"/>
                    </a:cxn>
                    <a:cxn ang="T90">
                      <a:pos x="T52" y="T53"/>
                    </a:cxn>
                    <a:cxn ang="T91">
                      <a:pos x="T54" y="T55"/>
                    </a:cxn>
                    <a:cxn ang="T92">
                      <a:pos x="T56" y="T57"/>
                    </a:cxn>
                    <a:cxn ang="T93">
                      <a:pos x="T58" y="T59"/>
                    </a:cxn>
                    <a:cxn ang="T94">
                      <a:pos x="T60" y="T61"/>
                    </a:cxn>
                    <a:cxn ang="T95">
                      <a:pos x="T62" y="T63"/>
                    </a:cxn>
                  </a:cxnLst>
                  <a:rect l="0" t="0" r="r" b="b"/>
                  <a:pathLst>
                    <a:path w="822" h="605">
                      <a:moveTo>
                        <a:pt x="261" y="138"/>
                      </a:moveTo>
                      <a:cubicBezTo>
                        <a:pt x="316" y="96"/>
                        <a:pt x="377" y="61"/>
                        <a:pt x="426" y="12"/>
                      </a:cubicBezTo>
                      <a:cubicBezTo>
                        <a:pt x="436" y="2"/>
                        <a:pt x="468" y="2"/>
                        <a:pt x="480" y="0"/>
                      </a:cubicBezTo>
                      <a:cubicBezTo>
                        <a:pt x="522" y="7"/>
                        <a:pt x="559" y="20"/>
                        <a:pt x="600" y="30"/>
                      </a:cubicBezTo>
                      <a:cubicBezTo>
                        <a:pt x="624" y="48"/>
                        <a:pt x="636" y="53"/>
                        <a:pt x="666" y="63"/>
                      </a:cubicBezTo>
                      <a:cubicBezTo>
                        <a:pt x="672" y="65"/>
                        <a:pt x="684" y="69"/>
                        <a:pt x="684" y="69"/>
                      </a:cubicBezTo>
                      <a:cubicBezTo>
                        <a:pt x="708" y="93"/>
                        <a:pt x="714" y="139"/>
                        <a:pt x="753" y="144"/>
                      </a:cubicBezTo>
                      <a:lnTo>
                        <a:pt x="810" y="147"/>
                      </a:lnTo>
                      <a:cubicBezTo>
                        <a:pt x="810" y="147"/>
                        <a:pt x="819" y="174"/>
                        <a:pt x="819" y="174"/>
                      </a:cubicBezTo>
                      <a:cubicBezTo>
                        <a:pt x="820" y="177"/>
                        <a:pt x="822" y="183"/>
                        <a:pt x="822" y="183"/>
                      </a:cubicBezTo>
                      <a:cubicBezTo>
                        <a:pt x="816" y="201"/>
                        <a:pt x="821" y="227"/>
                        <a:pt x="810" y="243"/>
                      </a:cubicBezTo>
                      <a:cubicBezTo>
                        <a:pt x="801" y="257"/>
                        <a:pt x="784" y="261"/>
                        <a:pt x="771" y="270"/>
                      </a:cubicBezTo>
                      <a:cubicBezTo>
                        <a:pt x="768" y="279"/>
                        <a:pt x="750" y="291"/>
                        <a:pt x="750" y="291"/>
                      </a:cubicBezTo>
                      <a:cubicBezTo>
                        <a:pt x="744" y="310"/>
                        <a:pt x="737" y="314"/>
                        <a:pt x="741" y="333"/>
                      </a:cubicBezTo>
                      <a:cubicBezTo>
                        <a:pt x="739" y="345"/>
                        <a:pt x="738" y="382"/>
                        <a:pt x="729" y="396"/>
                      </a:cubicBezTo>
                      <a:cubicBezTo>
                        <a:pt x="726" y="400"/>
                        <a:pt x="712" y="412"/>
                        <a:pt x="708" y="414"/>
                      </a:cubicBezTo>
                      <a:cubicBezTo>
                        <a:pt x="699" y="418"/>
                        <a:pt x="681" y="423"/>
                        <a:pt x="681" y="423"/>
                      </a:cubicBezTo>
                      <a:cubicBezTo>
                        <a:pt x="674" y="430"/>
                        <a:pt x="662" y="432"/>
                        <a:pt x="660" y="441"/>
                      </a:cubicBezTo>
                      <a:cubicBezTo>
                        <a:pt x="652" y="473"/>
                        <a:pt x="664" y="486"/>
                        <a:pt x="648" y="510"/>
                      </a:cubicBezTo>
                      <a:cubicBezTo>
                        <a:pt x="639" y="566"/>
                        <a:pt x="600" y="569"/>
                        <a:pt x="546" y="570"/>
                      </a:cubicBezTo>
                      <a:cubicBezTo>
                        <a:pt x="455" y="572"/>
                        <a:pt x="364" y="572"/>
                        <a:pt x="273" y="573"/>
                      </a:cubicBezTo>
                      <a:cubicBezTo>
                        <a:pt x="225" y="589"/>
                        <a:pt x="185" y="594"/>
                        <a:pt x="135" y="597"/>
                      </a:cubicBezTo>
                      <a:cubicBezTo>
                        <a:pt x="69" y="594"/>
                        <a:pt x="24" y="605"/>
                        <a:pt x="0" y="534"/>
                      </a:cubicBezTo>
                      <a:cubicBezTo>
                        <a:pt x="6" y="485"/>
                        <a:pt x="26" y="464"/>
                        <a:pt x="75" y="456"/>
                      </a:cubicBezTo>
                      <a:cubicBezTo>
                        <a:pt x="88" y="449"/>
                        <a:pt x="102" y="443"/>
                        <a:pt x="114" y="435"/>
                      </a:cubicBezTo>
                      <a:cubicBezTo>
                        <a:pt x="121" y="414"/>
                        <a:pt x="155" y="370"/>
                        <a:pt x="174" y="360"/>
                      </a:cubicBezTo>
                      <a:cubicBezTo>
                        <a:pt x="192" y="351"/>
                        <a:pt x="182" y="356"/>
                        <a:pt x="204" y="342"/>
                      </a:cubicBezTo>
                      <a:cubicBezTo>
                        <a:pt x="207" y="340"/>
                        <a:pt x="213" y="336"/>
                        <a:pt x="213" y="336"/>
                      </a:cubicBezTo>
                      <a:cubicBezTo>
                        <a:pt x="239" y="297"/>
                        <a:pt x="235" y="262"/>
                        <a:pt x="249" y="219"/>
                      </a:cubicBezTo>
                      <a:cubicBezTo>
                        <a:pt x="254" y="177"/>
                        <a:pt x="256" y="140"/>
                        <a:pt x="282" y="105"/>
                      </a:cubicBezTo>
                      <a:cubicBezTo>
                        <a:pt x="286" y="99"/>
                        <a:pt x="305" y="99"/>
                        <a:pt x="312" y="96"/>
                      </a:cubicBezTo>
                      <a:cubicBezTo>
                        <a:pt x="319" y="93"/>
                        <a:pt x="333" y="87"/>
                        <a:pt x="333" y="87"/>
                      </a:cubicBezTo>
                    </a:path>
                  </a:pathLst>
                </a:custGeom>
                <a:solidFill>
                  <a:srgbClr val="61D761"/>
                </a:solidFill>
                <a:ln w="9525">
                  <a:solidFill>
                    <a:srgbClr val="61D76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s-ES"/>
                </a:p>
              </p:txBody>
            </p:sp>
            <p:grpSp>
              <p:nvGrpSpPr>
                <p:cNvPr id="15459" name="Group 85"/>
                <p:cNvGrpSpPr>
                  <a:grpSpLocks/>
                </p:cNvGrpSpPr>
                <p:nvPr/>
              </p:nvGrpSpPr>
              <p:grpSpPr bwMode="auto">
                <a:xfrm>
                  <a:off x="4547" y="3244"/>
                  <a:ext cx="113" cy="177"/>
                  <a:chOff x="3292" y="1932"/>
                  <a:chExt cx="113" cy="177"/>
                </a:xfrm>
              </p:grpSpPr>
              <p:sp>
                <p:nvSpPr>
                  <p:cNvPr id="15484" name="AutoShape 86"/>
                  <p:cNvSpPr>
                    <a:spLocks noChangeArrowheads="1"/>
                  </p:cNvSpPr>
                  <p:nvPr/>
                </p:nvSpPr>
                <p:spPr bwMode="auto">
                  <a:xfrm>
                    <a:off x="3292" y="1934"/>
                    <a:ext cx="113" cy="175"/>
                  </a:xfrm>
                  <a:prstGeom prst="can">
                    <a:avLst>
                      <a:gd name="adj" fmla="val 38717"/>
                    </a:avLst>
                  </a:prstGeom>
                  <a:solidFill>
                    <a:srgbClr val="969696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>
                    <a:lvl1pPr>
                      <a:defRPr sz="2400" b="1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defRPr sz="2400" b="1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defRPr sz="2400" b="1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defRPr sz="2400" b="1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defRPr sz="2400" b="1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 b="1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 b="1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 b="1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 b="1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endParaRPr lang="es-ES" altLang="es-ES"/>
                  </a:p>
                </p:txBody>
              </p:sp>
              <p:sp>
                <p:nvSpPr>
                  <p:cNvPr id="15485" name="Oval 87"/>
                  <p:cNvSpPr>
                    <a:spLocks noChangeArrowheads="1"/>
                  </p:cNvSpPr>
                  <p:nvPr/>
                </p:nvSpPr>
                <p:spPr bwMode="auto">
                  <a:xfrm>
                    <a:off x="3293" y="1932"/>
                    <a:ext cx="111" cy="47"/>
                  </a:xfrm>
                  <a:prstGeom prst="ellipse">
                    <a:avLst/>
                  </a:prstGeom>
                  <a:solidFill>
                    <a:schemeClr val="bg1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>
                    <a:lvl1pPr>
                      <a:defRPr sz="2400" b="1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defRPr sz="2400" b="1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defRPr sz="2400" b="1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defRPr sz="2400" b="1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defRPr sz="2400" b="1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 b="1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 b="1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 b="1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 b="1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endParaRPr lang="es-ES" altLang="es-ES"/>
                  </a:p>
                </p:txBody>
              </p:sp>
              <p:sp>
                <p:nvSpPr>
                  <p:cNvPr id="15486" name="Line 88"/>
                  <p:cNvSpPr>
                    <a:spLocks noChangeShapeType="1"/>
                  </p:cNvSpPr>
                  <p:nvPr/>
                </p:nvSpPr>
                <p:spPr bwMode="auto">
                  <a:xfrm>
                    <a:off x="3309" y="2028"/>
                    <a:ext cx="78" cy="0"/>
                  </a:xfrm>
                  <a:prstGeom prst="line">
                    <a:avLst/>
                  </a:prstGeom>
                  <a:noFill/>
                  <a:ln w="3810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s-ES"/>
                  </a:p>
                </p:txBody>
              </p:sp>
            </p:grpSp>
            <p:grpSp>
              <p:nvGrpSpPr>
                <p:cNvPr id="15460" name="Group 89"/>
                <p:cNvGrpSpPr>
                  <a:grpSpLocks/>
                </p:cNvGrpSpPr>
                <p:nvPr/>
              </p:nvGrpSpPr>
              <p:grpSpPr bwMode="auto">
                <a:xfrm>
                  <a:off x="4428" y="3207"/>
                  <a:ext cx="113" cy="177"/>
                  <a:chOff x="3292" y="1932"/>
                  <a:chExt cx="113" cy="177"/>
                </a:xfrm>
              </p:grpSpPr>
              <p:sp>
                <p:nvSpPr>
                  <p:cNvPr id="15481" name="AutoShape 90"/>
                  <p:cNvSpPr>
                    <a:spLocks noChangeArrowheads="1"/>
                  </p:cNvSpPr>
                  <p:nvPr/>
                </p:nvSpPr>
                <p:spPr bwMode="auto">
                  <a:xfrm>
                    <a:off x="3292" y="1934"/>
                    <a:ext cx="113" cy="175"/>
                  </a:xfrm>
                  <a:prstGeom prst="can">
                    <a:avLst>
                      <a:gd name="adj" fmla="val 38717"/>
                    </a:avLst>
                  </a:prstGeom>
                  <a:solidFill>
                    <a:srgbClr val="969696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>
                    <a:lvl1pPr>
                      <a:defRPr sz="2400" b="1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defRPr sz="2400" b="1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defRPr sz="2400" b="1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defRPr sz="2400" b="1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defRPr sz="2400" b="1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 b="1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 b="1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 b="1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 b="1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endParaRPr lang="es-ES" altLang="es-ES"/>
                  </a:p>
                </p:txBody>
              </p:sp>
              <p:sp>
                <p:nvSpPr>
                  <p:cNvPr id="15482" name="Oval 91"/>
                  <p:cNvSpPr>
                    <a:spLocks noChangeArrowheads="1"/>
                  </p:cNvSpPr>
                  <p:nvPr/>
                </p:nvSpPr>
                <p:spPr bwMode="auto">
                  <a:xfrm>
                    <a:off x="3293" y="1932"/>
                    <a:ext cx="111" cy="47"/>
                  </a:xfrm>
                  <a:prstGeom prst="ellipse">
                    <a:avLst/>
                  </a:prstGeom>
                  <a:solidFill>
                    <a:schemeClr val="bg1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>
                    <a:lvl1pPr>
                      <a:defRPr sz="2400" b="1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defRPr sz="2400" b="1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defRPr sz="2400" b="1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defRPr sz="2400" b="1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defRPr sz="2400" b="1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 b="1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 b="1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 b="1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 b="1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endParaRPr lang="es-ES" altLang="es-ES"/>
                  </a:p>
                </p:txBody>
              </p:sp>
              <p:sp>
                <p:nvSpPr>
                  <p:cNvPr id="15483" name="Line 92"/>
                  <p:cNvSpPr>
                    <a:spLocks noChangeShapeType="1"/>
                  </p:cNvSpPr>
                  <p:nvPr/>
                </p:nvSpPr>
                <p:spPr bwMode="auto">
                  <a:xfrm>
                    <a:off x="3309" y="2028"/>
                    <a:ext cx="78" cy="0"/>
                  </a:xfrm>
                  <a:prstGeom prst="line">
                    <a:avLst/>
                  </a:prstGeom>
                  <a:noFill/>
                  <a:ln w="3810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s-ES"/>
                  </a:p>
                </p:txBody>
              </p:sp>
            </p:grpSp>
            <p:grpSp>
              <p:nvGrpSpPr>
                <p:cNvPr id="15461" name="Group 93"/>
                <p:cNvGrpSpPr>
                  <a:grpSpLocks/>
                </p:cNvGrpSpPr>
                <p:nvPr/>
              </p:nvGrpSpPr>
              <p:grpSpPr bwMode="auto">
                <a:xfrm rot="7250077">
                  <a:off x="4198" y="3322"/>
                  <a:ext cx="113" cy="177"/>
                  <a:chOff x="3292" y="1932"/>
                  <a:chExt cx="113" cy="177"/>
                </a:xfrm>
              </p:grpSpPr>
              <p:sp>
                <p:nvSpPr>
                  <p:cNvPr id="15478" name="AutoShape 94"/>
                  <p:cNvSpPr>
                    <a:spLocks noChangeArrowheads="1"/>
                  </p:cNvSpPr>
                  <p:nvPr/>
                </p:nvSpPr>
                <p:spPr bwMode="auto">
                  <a:xfrm>
                    <a:off x="3292" y="1934"/>
                    <a:ext cx="113" cy="175"/>
                  </a:xfrm>
                  <a:prstGeom prst="can">
                    <a:avLst>
                      <a:gd name="adj" fmla="val 38717"/>
                    </a:avLst>
                  </a:prstGeom>
                  <a:solidFill>
                    <a:srgbClr val="969696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>
                    <a:lvl1pPr>
                      <a:defRPr sz="2400" b="1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defRPr sz="2400" b="1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defRPr sz="2400" b="1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defRPr sz="2400" b="1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defRPr sz="2400" b="1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 b="1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 b="1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 b="1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 b="1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endParaRPr lang="es-ES" altLang="es-ES"/>
                  </a:p>
                </p:txBody>
              </p:sp>
              <p:sp>
                <p:nvSpPr>
                  <p:cNvPr id="15479" name="Oval 95"/>
                  <p:cNvSpPr>
                    <a:spLocks noChangeArrowheads="1"/>
                  </p:cNvSpPr>
                  <p:nvPr/>
                </p:nvSpPr>
                <p:spPr bwMode="auto">
                  <a:xfrm>
                    <a:off x="3293" y="1932"/>
                    <a:ext cx="111" cy="47"/>
                  </a:xfrm>
                  <a:prstGeom prst="ellipse">
                    <a:avLst/>
                  </a:prstGeom>
                  <a:solidFill>
                    <a:schemeClr val="bg1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>
                    <a:lvl1pPr>
                      <a:defRPr sz="2400" b="1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defRPr sz="2400" b="1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defRPr sz="2400" b="1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defRPr sz="2400" b="1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defRPr sz="2400" b="1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 b="1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 b="1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 b="1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 b="1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endParaRPr lang="es-ES" altLang="es-ES"/>
                  </a:p>
                </p:txBody>
              </p:sp>
              <p:sp>
                <p:nvSpPr>
                  <p:cNvPr id="15480" name="Line 96"/>
                  <p:cNvSpPr>
                    <a:spLocks noChangeShapeType="1"/>
                  </p:cNvSpPr>
                  <p:nvPr/>
                </p:nvSpPr>
                <p:spPr bwMode="auto">
                  <a:xfrm>
                    <a:off x="3309" y="2028"/>
                    <a:ext cx="78" cy="0"/>
                  </a:xfrm>
                  <a:prstGeom prst="line">
                    <a:avLst/>
                  </a:prstGeom>
                  <a:noFill/>
                  <a:ln w="3810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s-ES"/>
                  </a:p>
                </p:txBody>
              </p:sp>
            </p:grpSp>
            <p:grpSp>
              <p:nvGrpSpPr>
                <p:cNvPr id="15462" name="Group 97"/>
                <p:cNvGrpSpPr>
                  <a:grpSpLocks/>
                </p:cNvGrpSpPr>
                <p:nvPr/>
              </p:nvGrpSpPr>
              <p:grpSpPr bwMode="auto">
                <a:xfrm rot="-5400000">
                  <a:off x="4276" y="3440"/>
                  <a:ext cx="113" cy="177"/>
                  <a:chOff x="3292" y="1932"/>
                  <a:chExt cx="113" cy="177"/>
                </a:xfrm>
              </p:grpSpPr>
              <p:sp>
                <p:nvSpPr>
                  <p:cNvPr id="15475" name="AutoShape 98"/>
                  <p:cNvSpPr>
                    <a:spLocks noChangeArrowheads="1"/>
                  </p:cNvSpPr>
                  <p:nvPr/>
                </p:nvSpPr>
                <p:spPr bwMode="auto">
                  <a:xfrm>
                    <a:off x="3292" y="1934"/>
                    <a:ext cx="113" cy="175"/>
                  </a:xfrm>
                  <a:prstGeom prst="can">
                    <a:avLst>
                      <a:gd name="adj" fmla="val 38717"/>
                    </a:avLst>
                  </a:prstGeom>
                  <a:solidFill>
                    <a:srgbClr val="969696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>
                    <a:lvl1pPr>
                      <a:defRPr sz="2400" b="1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defRPr sz="2400" b="1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defRPr sz="2400" b="1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defRPr sz="2400" b="1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defRPr sz="2400" b="1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 b="1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 b="1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 b="1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 b="1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endParaRPr lang="es-ES" altLang="es-ES"/>
                  </a:p>
                </p:txBody>
              </p:sp>
              <p:sp>
                <p:nvSpPr>
                  <p:cNvPr id="15476" name="Oval 99"/>
                  <p:cNvSpPr>
                    <a:spLocks noChangeArrowheads="1"/>
                  </p:cNvSpPr>
                  <p:nvPr/>
                </p:nvSpPr>
                <p:spPr bwMode="auto">
                  <a:xfrm>
                    <a:off x="3293" y="1932"/>
                    <a:ext cx="111" cy="47"/>
                  </a:xfrm>
                  <a:prstGeom prst="ellipse">
                    <a:avLst/>
                  </a:prstGeom>
                  <a:solidFill>
                    <a:schemeClr val="bg1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>
                    <a:lvl1pPr>
                      <a:defRPr sz="2400" b="1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defRPr sz="2400" b="1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defRPr sz="2400" b="1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defRPr sz="2400" b="1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defRPr sz="2400" b="1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 b="1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 b="1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 b="1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 b="1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endParaRPr lang="es-ES" altLang="es-ES"/>
                  </a:p>
                </p:txBody>
              </p:sp>
              <p:sp>
                <p:nvSpPr>
                  <p:cNvPr id="15477" name="Line 100"/>
                  <p:cNvSpPr>
                    <a:spLocks noChangeShapeType="1"/>
                  </p:cNvSpPr>
                  <p:nvPr/>
                </p:nvSpPr>
                <p:spPr bwMode="auto">
                  <a:xfrm>
                    <a:off x="3309" y="2028"/>
                    <a:ext cx="78" cy="0"/>
                  </a:xfrm>
                  <a:prstGeom prst="line">
                    <a:avLst/>
                  </a:prstGeom>
                  <a:noFill/>
                  <a:ln w="3810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s-ES"/>
                  </a:p>
                </p:txBody>
              </p:sp>
            </p:grpSp>
            <p:grpSp>
              <p:nvGrpSpPr>
                <p:cNvPr id="15463" name="Group 101"/>
                <p:cNvGrpSpPr>
                  <a:grpSpLocks/>
                </p:cNvGrpSpPr>
                <p:nvPr/>
              </p:nvGrpSpPr>
              <p:grpSpPr bwMode="auto">
                <a:xfrm>
                  <a:off x="4285" y="3243"/>
                  <a:ext cx="113" cy="177"/>
                  <a:chOff x="3292" y="1932"/>
                  <a:chExt cx="113" cy="177"/>
                </a:xfrm>
              </p:grpSpPr>
              <p:sp>
                <p:nvSpPr>
                  <p:cNvPr id="15472" name="AutoShape 102"/>
                  <p:cNvSpPr>
                    <a:spLocks noChangeArrowheads="1"/>
                  </p:cNvSpPr>
                  <p:nvPr/>
                </p:nvSpPr>
                <p:spPr bwMode="auto">
                  <a:xfrm>
                    <a:off x="3292" y="1934"/>
                    <a:ext cx="113" cy="175"/>
                  </a:xfrm>
                  <a:prstGeom prst="can">
                    <a:avLst>
                      <a:gd name="adj" fmla="val 38717"/>
                    </a:avLst>
                  </a:prstGeom>
                  <a:solidFill>
                    <a:srgbClr val="969696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>
                    <a:lvl1pPr>
                      <a:defRPr sz="2400" b="1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defRPr sz="2400" b="1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defRPr sz="2400" b="1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defRPr sz="2400" b="1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defRPr sz="2400" b="1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 b="1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 b="1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 b="1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 b="1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endParaRPr lang="es-ES" altLang="es-ES"/>
                  </a:p>
                </p:txBody>
              </p:sp>
              <p:sp>
                <p:nvSpPr>
                  <p:cNvPr id="15473" name="Oval 103"/>
                  <p:cNvSpPr>
                    <a:spLocks noChangeArrowheads="1"/>
                  </p:cNvSpPr>
                  <p:nvPr/>
                </p:nvSpPr>
                <p:spPr bwMode="auto">
                  <a:xfrm>
                    <a:off x="3293" y="1932"/>
                    <a:ext cx="111" cy="47"/>
                  </a:xfrm>
                  <a:prstGeom prst="ellipse">
                    <a:avLst/>
                  </a:prstGeom>
                  <a:solidFill>
                    <a:schemeClr val="bg1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>
                    <a:lvl1pPr>
                      <a:defRPr sz="2400" b="1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defRPr sz="2400" b="1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defRPr sz="2400" b="1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defRPr sz="2400" b="1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defRPr sz="2400" b="1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 b="1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 b="1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 b="1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 b="1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endParaRPr lang="es-ES" altLang="es-ES"/>
                  </a:p>
                </p:txBody>
              </p:sp>
              <p:sp>
                <p:nvSpPr>
                  <p:cNvPr id="15474" name="Line 104"/>
                  <p:cNvSpPr>
                    <a:spLocks noChangeShapeType="1"/>
                  </p:cNvSpPr>
                  <p:nvPr/>
                </p:nvSpPr>
                <p:spPr bwMode="auto">
                  <a:xfrm>
                    <a:off x="3309" y="2028"/>
                    <a:ext cx="78" cy="0"/>
                  </a:xfrm>
                  <a:prstGeom prst="line">
                    <a:avLst/>
                  </a:prstGeom>
                  <a:noFill/>
                  <a:ln w="3810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s-ES"/>
                  </a:p>
                </p:txBody>
              </p:sp>
            </p:grpSp>
            <p:grpSp>
              <p:nvGrpSpPr>
                <p:cNvPr id="15464" name="Group 105"/>
                <p:cNvGrpSpPr>
                  <a:grpSpLocks/>
                </p:cNvGrpSpPr>
                <p:nvPr/>
              </p:nvGrpSpPr>
              <p:grpSpPr bwMode="auto">
                <a:xfrm>
                  <a:off x="4370" y="3347"/>
                  <a:ext cx="113" cy="177"/>
                  <a:chOff x="3292" y="1932"/>
                  <a:chExt cx="113" cy="177"/>
                </a:xfrm>
              </p:grpSpPr>
              <p:sp>
                <p:nvSpPr>
                  <p:cNvPr id="15469" name="AutoShape 106"/>
                  <p:cNvSpPr>
                    <a:spLocks noChangeArrowheads="1"/>
                  </p:cNvSpPr>
                  <p:nvPr/>
                </p:nvSpPr>
                <p:spPr bwMode="auto">
                  <a:xfrm>
                    <a:off x="3292" y="1934"/>
                    <a:ext cx="113" cy="175"/>
                  </a:xfrm>
                  <a:prstGeom prst="can">
                    <a:avLst>
                      <a:gd name="adj" fmla="val 38717"/>
                    </a:avLst>
                  </a:prstGeom>
                  <a:solidFill>
                    <a:srgbClr val="969696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>
                    <a:lvl1pPr>
                      <a:defRPr sz="2400" b="1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defRPr sz="2400" b="1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defRPr sz="2400" b="1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defRPr sz="2400" b="1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defRPr sz="2400" b="1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 b="1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 b="1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 b="1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 b="1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endParaRPr lang="es-ES" altLang="es-ES"/>
                  </a:p>
                </p:txBody>
              </p:sp>
              <p:sp>
                <p:nvSpPr>
                  <p:cNvPr id="15470" name="Oval 107"/>
                  <p:cNvSpPr>
                    <a:spLocks noChangeArrowheads="1"/>
                  </p:cNvSpPr>
                  <p:nvPr/>
                </p:nvSpPr>
                <p:spPr bwMode="auto">
                  <a:xfrm>
                    <a:off x="3293" y="1932"/>
                    <a:ext cx="111" cy="47"/>
                  </a:xfrm>
                  <a:prstGeom prst="ellipse">
                    <a:avLst/>
                  </a:prstGeom>
                  <a:solidFill>
                    <a:schemeClr val="bg1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>
                    <a:lvl1pPr>
                      <a:defRPr sz="2400" b="1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defRPr sz="2400" b="1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defRPr sz="2400" b="1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defRPr sz="2400" b="1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defRPr sz="2400" b="1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 b="1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 b="1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 b="1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 b="1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endParaRPr lang="es-ES" altLang="es-ES"/>
                  </a:p>
                </p:txBody>
              </p:sp>
              <p:sp>
                <p:nvSpPr>
                  <p:cNvPr id="15471" name="Line 108"/>
                  <p:cNvSpPr>
                    <a:spLocks noChangeShapeType="1"/>
                  </p:cNvSpPr>
                  <p:nvPr/>
                </p:nvSpPr>
                <p:spPr bwMode="auto">
                  <a:xfrm>
                    <a:off x="3309" y="2028"/>
                    <a:ext cx="78" cy="0"/>
                  </a:xfrm>
                  <a:prstGeom prst="line">
                    <a:avLst/>
                  </a:prstGeom>
                  <a:noFill/>
                  <a:ln w="3810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s-ES"/>
                  </a:p>
                </p:txBody>
              </p:sp>
            </p:grpSp>
            <p:pic>
              <p:nvPicPr>
                <p:cNvPr id="15465" name="Picture 109" descr="A:\contamination sources.jpg"/>
                <p:cNvPicPr>
                  <a:picLocks noChangeAspect="1" noChangeArrowheads="1"/>
                </p:cNvPicPr>
                <p:nvPr/>
              </p:nvPicPr>
              <p:blipFill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75511" t="51407" r="20636" b="45313"/>
                <a:stretch>
                  <a:fillRect/>
                </a:stretch>
              </p:blipFill>
              <p:spPr bwMode="auto">
                <a:xfrm>
                  <a:off x="3908" y="2943"/>
                  <a:ext cx="295" cy="12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15466" name="Freeform 110"/>
                <p:cNvSpPr>
                  <a:spLocks/>
                </p:cNvSpPr>
                <p:nvPr/>
              </p:nvSpPr>
              <p:spPr bwMode="auto">
                <a:xfrm>
                  <a:off x="3471" y="3360"/>
                  <a:ext cx="375" cy="297"/>
                </a:xfrm>
                <a:custGeom>
                  <a:avLst/>
                  <a:gdLst>
                    <a:gd name="T0" fmla="*/ 282 w 375"/>
                    <a:gd name="T1" fmla="*/ 297 h 297"/>
                    <a:gd name="T2" fmla="*/ 207 w 375"/>
                    <a:gd name="T3" fmla="*/ 237 h 297"/>
                    <a:gd name="T4" fmla="*/ 90 w 375"/>
                    <a:gd name="T5" fmla="*/ 240 h 297"/>
                    <a:gd name="T6" fmla="*/ 54 w 375"/>
                    <a:gd name="T7" fmla="*/ 231 h 297"/>
                    <a:gd name="T8" fmla="*/ 36 w 375"/>
                    <a:gd name="T9" fmla="*/ 219 h 297"/>
                    <a:gd name="T10" fmla="*/ 12 w 375"/>
                    <a:gd name="T11" fmla="*/ 174 h 297"/>
                    <a:gd name="T12" fmla="*/ 0 w 375"/>
                    <a:gd name="T13" fmla="*/ 147 h 297"/>
                    <a:gd name="T14" fmla="*/ 21 w 375"/>
                    <a:gd name="T15" fmla="*/ 45 h 297"/>
                    <a:gd name="T16" fmla="*/ 57 w 375"/>
                    <a:gd name="T17" fmla="*/ 6 h 297"/>
                    <a:gd name="T18" fmla="*/ 75 w 375"/>
                    <a:gd name="T19" fmla="*/ 0 h 297"/>
                    <a:gd name="T20" fmla="*/ 81 w 375"/>
                    <a:gd name="T21" fmla="*/ 24 h 297"/>
                    <a:gd name="T22" fmla="*/ 60 w 375"/>
                    <a:gd name="T23" fmla="*/ 78 h 297"/>
                    <a:gd name="T24" fmla="*/ 48 w 375"/>
                    <a:gd name="T25" fmla="*/ 105 h 297"/>
                    <a:gd name="T26" fmla="*/ 66 w 375"/>
                    <a:gd name="T27" fmla="*/ 174 h 297"/>
                    <a:gd name="T28" fmla="*/ 189 w 375"/>
                    <a:gd name="T29" fmla="*/ 213 h 297"/>
                    <a:gd name="T30" fmla="*/ 321 w 375"/>
                    <a:gd name="T31" fmla="*/ 219 h 297"/>
                    <a:gd name="T32" fmla="*/ 363 w 375"/>
                    <a:gd name="T33" fmla="*/ 255 h 297"/>
                    <a:gd name="T34" fmla="*/ 375 w 375"/>
                    <a:gd name="T35" fmla="*/ 282 h 297"/>
                    <a:gd name="T36" fmla="*/ 372 w 375"/>
                    <a:gd name="T37" fmla="*/ 291 h 297"/>
                    <a:gd name="T38" fmla="*/ 354 w 375"/>
                    <a:gd name="T39" fmla="*/ 297 h 297"/>
                    <a:gd name="T40" fmla="*/ 306 w 375"/>
                    <a:gd name="T41" fmla="*/ 294 h 297"/>
                    <a:gd name="T42" fmla="*/ 279 w 375"/>
                    <a:gd name="T43" fmla="*/ 288 h 297"/>
                    <a:gd name="T44" fmla="*/ 282 w 375"/>
                    <a:gd name="T45" fmla="*/ 297 h 297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</a:gdLst>
                  <a:ahLst/>
                  <a:cxnLst>
                    <a:cxn ang="T46">
                      <a:pos x="T0" y="T1"/>
                    </a:cxn>
                    <a:cxn ang="T47">
                      <a:pos x="T2" y="T3"/>
                    </a:cxn>
                    <a:cxn ang="T48">
                      <a:pos x="T4" y="T5"/>
                    </a:cxn>
                    <a:cxn ang="T49">
                      <a:pos x="T6" y="T7"/>
                    </a:cxn>
                    <a:cxn ang="T50">
                      <a:pos x="T8" y="T9"/>
                    </a:cxn>
                    <a:cxn ang="T51">
                      <a:pos x="T10" y="T11"/>
                    </a:cxn>
                    <a:cxn ang="T52">
                      <a:pos x="T12" y="T13"/>
                    </a:cxn>
                    <a:cxn ang="T53">
                      <a:pos x="T14" y="T15"/>
                    </a:cxn>
                    <a:cxn ang="T54">
                      <a:pos x="T16" y="T17"/>
                    </a:cxn>
                    <a:cxn ang="T55">
                      <a:pos x="T18" y="T19"/>
                    </a:cxn>
                    <a:cxn ang="T56">
                      <a:pos x="T20" y="T21"/>
                    </a:cxn>
                    <a:cxn ang="T57">
                      <a:pos x="T22" y="T23"/>
                    </a:cxn>
                    <a:cxn ang="T58">
                      <a:pos x="T24" y="T25"/>
                    </a:cxn>
                    <a:cxn ang="T59">
                      <a:pos x="T26" y="T27"/>
                    </a:cxn>
                    <a:cxn ang="T60">
                      <a:pos x="T28" y="T29"/>
                    </a:cxn>
                    <a:cxn ang="T61">
                      <a:pos x="T30" y="T31"/>
                    </a:cxn>
                    <a:cxn ang="T62">
                      <a:pos x="T32" y="T33"/>
                    </a:cxn>
                    <a:cxn ang="T63">
                      <a:pos x="T34" y="T35"/>
                    </a:cxn>
                    <a:cxn ang="T64">
                      <a:pos x="T36" y="T37"/>
                    </a:cxn>
                    <a:cxn ang="T65">
                      <a:pos x="T38" y="T39"/>
                    </a:cxn>
                    <a:cxn ang="T66">
                      <a:pos x="T40" y="T41"/>
                    </a:cxn>
                    <a:cxn ang="T67">
                      <a:pos x="T42" y="T43"/>
                    </a:cxn>
                    <a:cxn ang="T68">
                      <a:pos x="T44" y="T45"/>
                    </a:cxn>
                  </a:cxnLst>
                  <a:rect l="0" t="0" r="r" b="b"/>
                  <a:pathLst>
                    <a:path w="375" h="297">
                      <a:moveTo>
                        <a:pt x="282" y="297"/>
                      </a:moveTo>
                      <a:cubicBezTo>
                        <a:pt x="261" y="266"/>
                        <a:pt x="245" y="245"/>
                        <a:pt x="207" y="237"/>
                      </a:cubicBezTo>
                      <a:cubicBezTo>
                        <a:pt x="165" y="239"/>
                        <a:pt x="131" y="243"/>
                        <a:pt x="90" y="240"/>
                      </a:cubicBezTo>
                      <a:cubicBezTo>
                        <a:pt x="79" y="238"/>
                        <a:pt x="64" y="237"/>
                        <a:pt x="54" y="231"/>
                      </a:cubicBezTo>
                      <a:cubicBezTo>
                        <a:pt x="48" y="227"/>
                        <a:pt x="36" y="219"/>
                        <a:pt x="36" y="219"/>
                      </a:cubicBezTo>
                      <a:cubicBezTo>
                        <a:pt x="27" y="205"/>
                        <a:pt x="20" y="189"/>
                        <a:pt x="12" y="174"/>
                      </a:cubicBezTo>
                      <a:cubicBezTo>
                        <a:pt x="8" y="165"/>
                        <a:pt x="0" y="147"/>
                        <a:pt x="0" y="147"/>
                      </a:cubicBezTo>
                      <a:cubicBezTo>
                        <a:pt x="3" y="110"/>
                        <a:pt x="9" y="80"/>
                        <a:pt x="21" y="45"/>
                      </a:cubicBezTo>
                      <a:cubicBezTo>
                        <a:pt x="27" y="26"/>
                        <a:pt x="42" y="16"/>
                        <a:pt x="57" y="6"/>
                      </a:cubicBezTo>
                      <a:cubicBezTo>
                        <a:pt x="62" y="2"/>
                        <a:pt x="75" y="0"/>
                        <a:pt x="75" y="0"/>
                      </a:cubicBezTo>
                      <a:cubicBezTo>
                        <a:pt x="104" y="6"/>
                        <a:pt x="105" y="8"/>
                        <a:pt x="81" y="24"/>
                      </a:cubicBezTo>
                      <a:cubicBezTo>
                        <a:pt x="76" y="38"/>
                        <a:pt x="68" y="66"/>
                        <a:pt x="60" y="78"/>
                      </a:cubicBezTo>
                      <a:cubicBezTo>
                        <a:pt x="55" y="86"/>
                        <a:pt x="48" y="105"/>
                        <a:pt x="48" y="105"/>
                      </a:cubicBezTo>
                      <a:cubicBezTo>
                        <a:pt x="49" y="120"/>
                        <a:pt x="43" y="166"/>
                        <a:pt x="66" y="174"/>
                      </a:cubicBezTo>
                      <a:cubicBezTo>
                        <a:pt x="98" y="206"/>
                        <a:pt x="146" y="209"/>
                        <a:pt x="189" y="213"/>
                      </a:cubicBezTo>
                      <a:cubicBezTo>
                        <a:pt x="224" y="211"/>
                        <a:pt x="286" y="200"/>
                        <a:pt x="321" y="219"/>
                      </a:cubicBezTo>
                      <a:cubicBezTo>
                        <a:pt x="339" y="229"/>
                        <a:pt x="347" y="244"/>
                        <a:pt x="363" y="255"/>
                      </a:cubicBezTo>
                      <a:cubicBezTo>
                        <a:pt x="368" y="263"/>
                        <a:pt x="375" y="282"/>
                        <a:pt x="375" y="282"/>
                      </a:cubicBezTo>
                      <a:cubicBezTo>
                        <a:pt x="374" y="285"/>
                        <a:pt x="375" y="289"/>
                        <a:pt x="372" y="291"/>
                      </a:cubicBezTo>
                      <a:cubicBezTo>
                        <a:pt x="367" y="295"/>
                        <a:pt x="354" y="297"/>
                        <a:pt x="354" y="297"/>
                      </a:cubicBezTo>
                      <a:cubicBezTo>
                        <a:pt x="338" y="296"/>
                        <a:pt x="322" y="296"/>
                        <a:pt x="306" y="294"/>
                      </a:cubicBezTo>
                      <a:cubicBezTo>
                        <a:pt x="303" y="294"/>
                        <a:pt x="281" y="287"/>
                        <a:pt x="279" y="288"/>
                      </a:cubicBezTo>
                      <a:cubicBezTo>
                        <a:pt x="276" y="289"/>
                        <a:pt x="281" y="294"/>
                        <a:pt x="282" y="297"/>
                      </a:cubicBezTo>
                      <a:close/>
                    </a:path>
                  </a:pathLst>
                </a:custGeom>
                <a:solidFill>
                  <a:srgbClr val="0099CC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s-ES"/>
                </a:p>
              </p:txBody>
            </p:sp>
            <p:sp>
              <p:nvSpPr>
                <p:cNvPr id="15467" name="Freeform 111"/>
                <p:cNvSpPr>
                  <a:spLocks/>
                </p:cNvSpPr>
                <p:nvPr/>
              </p:nvSpPr>
              <p:spPr bwMode="auto">
                <a:xfrm>
                  <a:off x="3740" y="3150"/>
                  <a:ext cx="177" cy="141"/>
                </a:xfrm>
                <a:custGeom>
                  <a:avLst/>
                  <a:gdLst>
                    <a:gd name="T0" fmla="*/ 19 w 177"/>
                    <a:gd name="T1" fmla="*/ 120 h 141"/>
                    <a:gd name="T2" fmla="*/ 121 w 177"/>
                    <a:gd name="T3" fmla="*/ 93 h 141"/>
                    <a:gd name="T4" fmla="*/ 148 w 177"/>
                    <a:gd name="T5" fmla="*/ 84 h 141"/>
                    <a:gd name="T6" fmla="*/ 157 w 177"/>
                    <a:gd name="T7" fmla="*/ 81 h 141"/>
                    <a:gd name="T8" fmla="*/ 175 w 177"/>
                    <a:gd name="T9" fmla="*/ 42 h 141"/>
                    <a:gd name="T10" fmla="*/ 166 w 177"/>
                    <a:gd name="T11" fmla="*/ 3 h 141"/>
                    <a:gd name="T12" fmla="*/ 169 w 177"/>
                    <a:gd name="T13" fmla="*/ 12 h 141"/>
                    <a:gd name="T14" fmla="*/ 163 w 177"/>
                    <a:gd name="T15" fmla="*/ 78 h 141"/>
                    <a:gd name="T16" fmla="*/ 16 w 177"/>
                    <a:gd name="T17" fmla="*/ 141 h 141"/>
                    <a:gd name="T18" fmla="*/ 19 w 177"/>
                    <a:gd name="T19" fmla="*/ 120 h 141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0" t="0" r="r" b="b"/>
                  <a:pathLst>
                    <a:path w="177" h="141">
                      <a:moveTo>
                        <a:pt x="19" y="120"/>
                      </a:moveTo>
                      <a:cubicBezTo>
                        <a:pt x="53" y="116"/>
                        <a:pt x="89" y="104"/>
                        <a:pt x="121" y="93"/>
                      </a:cubicBezTo>
                      <a:cubicBezTo>
                        <a:pt x="130" y="90"/>
                        <a:pt x="139" y="87"/>
                        <a:pt x="148" y="84"/>
                      </a:cubicBezTo>
                      <a:cubicBezTo>
                        <a:pt x="151" y="83"/>
                        <a:pt x="157" y="81"/>
                        <a:pt x="157" y="81"/>
                      </a:cubicBezTo>
                      <a:cubicBezTo>
                        <a:pt x="168" y="65"/>
                        <a:pt x="170" y="60"/>
                        <a:pt x="175" y="42"/>
                      </a:cubicBezTo>
                      <a:cubicBezTo>
                        <a:pt x="171" y="15"/>
                        <a:pt x="174" y="28"/>
                        <a:pt x="166" y="3"/>
                      </a:cubicBezTo>
                      <a:cubicBezTo>
                        <a:pt x="165" y="0"/>
                        <a:pt x="169" y="12"/>
                        <a:pt x="169" y="12"/>
                      </a:cubicBezTo>
                      <a:cubicBezTo>
                        <a:pt x="168" y="34"/>
                        <a:pt x="177" y="61"/>
                        <a:pt x="163" y="78"/>
                      </a:cubicBezTo>
                      <a:cubicBezTo>
                        <a:pt x="127" y="123"/>
                        <a:pt x="72" y="133"/>
                        <a:pt x="16" y="141"/>
                      </a:cubicBezTo>
                      <a:cubicBezTo>
                        <a:pt x="0" y="136"/>
                        <a:pt x="12" y="130"/>
                        <a:pt x="19" y="120"/>
                      </a:cubicBezTo>
                      <a:close/>
                    </a:path>
                  </a:pathLst>
                </a:custGeom>
                <a:solidFill>
                  <a:srgbClr val="0099CC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s-ES"/>
                </a:p>
              </p:txBody>
            </p:sp>
            <p:sp>
              <p:nvSpPr>
                <p:cNvPr id="15468" name="Freeform 112"/>
                <p:cNvSpPr>
                  <a:spLocks/>
                </p:cNvSpPr>
                <p:nvPr/>
              </p:nvSpPr>
              <p:spPr bwMode="auto">
                <a:xfrm>
                  <a:off x="3870" y="2931"/>
                  <a:ext cx="87" cy="153"/>
                </a:xfrm>
                <a:custGeom>
                  <a:avLst/>
                  <a:gdLst>
                    <a:gd name="T0" fmla="*/ 87 w 87"/>
                    <a:gd name="T1" fmla="*/ 0 h 153"/>
                    <a:gd name="T2" fmla="*/ 12 w 87"/>
                    <a:gd name="T3" fmla="*/ 48 h 153"/>
                    <a:gd name="T4" fmla="*/ 27 w 87"/>
                    <a:gd name="T5" fmla="*/ 144 h 153"/>
                    <a:gd name="T6" fmla="*/ 33 w 87"/>
                    <a:gd name="T7" fmla="*/ 153 h 153"/>
                    <a:gd name="T8" fmla="*/ 36 w 87"/>
                    <a:gd name="T9" fmla="*/ 144 h 153"/>
                    <a:gd name="T10" fmla="*/ 27 w 87"/>
                    <a:gd name="T11" fmla="*/ 117 h 153"/>
                    <a:gd name="T12" fmla="*/ 21 w 87"/>
                    <a:gd name="T13" fmla="*/ 99 h 153"/>
                    <a:gd name="T14" fmla="*/ 24 w 87"/>
                    <a:gd name="T15" fmla="*/ 63 h 153"/>
                    <a:gd name="T16" fmla="*/ 87 w 87"/>
                    <a:gd name="T17" fmla="*/ 0 h 153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87" h="153">
                      <a:moveTo>
                        <a:pt x="87" y="0"/>
                      </a:moveTo>
                      <a:cubicBezTo>
                        <a:pt x="47" y="5"/>
                        <a:pt x="39" y="21"/>
                        <a:pt x="12" y="48"/>
                      </a:cubicBezTo>
                      <a:cubicBezTo>
                        <a:pt x="3" y="76"/>
                        <a:pt x="0" y="126"/>
                        <a:pt x="27" y="144"/>
                      </a:cubicBezTo>
                      <a:cubicBezTo>
                        <a:pt x="29" y="147"/>
                        <a:pt x="29" y="153"/>
                        <a:pt x="33" y="153"/>
                      </a:cubicBezTo>
                      <a:cubicBezTo>
                        <a:pt x="36" y="153"/>
                        <a:pt x="36" y="147"/>
                        <a:pt x="36" y="144"/>
                      </a:cubicBezTo>
                      <a:cubicBezTo>
                        <a:pt x="35" y="135"/>
                        <a:pt x="30" y="126"/>
                        <a:pt x="27" y="117"/>
                      </a:cubicBezTo>
                      <a:cubicBezTo>
                        <a:pt x="25" y="111"/>
                        <a:pt x="21" y="99"/>
                        <a:pt x="21" y="99"/>
                      </a:cubicBezTo>
                      <a:cubicBezTo>
                        <a:pt x="22" y="87"/>
                        <a:pt x="22" y="75"/>
                        <a:pt x="24" y="63"/>
                      </a:cubicBezTo>
                      <a:cubicBezTo>
                        <a:pt x="31" y="24"/>
                        <a:pt x="60" y="22"/>
                        <a:pt x="87" y="0"/>
                      </a:cubicBezTo>
                      <a:close/>
                    </a:path>
                  </a:pathLst>
                </a:custGeom>
                <a:solidFill>
                  <a:srgbClr val="0099CC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s-ES"/>
                </a:p>
              </p:txBody>
            </p:sp>
          </p:grpSp>
          <p:sp>
            <p:nvSpPr>
              <p:cNvPr id="15447" name="Text Box 113"/>
              <p:cNvSpPr txBox="1">
                <a:spLocks noChangeArrowheads="1"/>
              </p:cNvSpPr>
              <p:nvPr/>
            </p:nvSpPr>
            <p:spPr bwMode="auto">
              <a:xfrm>
                <a:off x="2486" y="1316"/>
                <a:ext cx="714" cy="18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00CC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>
                  <a:defRPr sz="2400"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 sz="2400"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 sz="2400"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 sz="2400"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 sz="2400"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>
                  <a:spcBef>
                    <a:spcPct val="50000"/>
                  </a:spcBef>
                </a:pPr>
                <a:r>
                  <a:rPr lang="es-ES_tradnl" altLang="es-ES" sz="1000"/>
                  <a:t>Jales de mina  </a:t>
                </a:r>
                <a:endParaRPr lang="es-ES_tradnl" altLang="es-ES" sz="800"/>
              </a:p>
            </p:txBody>
          </p:sp>
          <p:grpSp>
            <p:nvGrpSpPr>
              <p:cNvPr id="15448" name="Group 114"/>
              <p:cNvGrpSpPr>
                <a:grpSpLocks/>
              </p:cNvGrpSpPr>
              <p:nvPr/>
            </p:nvGrpSpPr>
            <p:grpSpPr bwMode="auto">
              <a:xfrm>
                <a:off x="2530" y="1968"/>
                <a:ext cx="24" cy="192"/>
                <a:chOff x="2910" y="2400"/>
                <a:chExt cx="24" cy="192"/>
              </a:xfrm>
            </p:grpSpPr>
            <p:sp>
              <p:nvSpPr>
                <p:cNvPr id="15453" name="Line 115"/>
                <p:cNvSpPr>
                  <a:spLocks noChangeShapeType="1"/>
                </p:cNvSpPr>
                <p:nvPr/>
              </p:nvSpPr>
              <p:spPr bwMode="auto">
                <a:xfrm>
                  <a:off x="2922" y="2400"/>
                  <a:ext cx="0" cy="192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s-ES"/>
                </a:p>
              </p:txBody>
            </p:sp>
            <p:sp>
              <p:nvSpPr>
                <p:cNvPr id="15454" name="Line 116"/>
                <p:cNvSpPr>
                  <a:spLocks noChangeShapeType="1"/>
                </p:cNvSpPr>
                <p:nvPr/>
              </p:nvSpPr>
              <p:spPr bwMode="auto">
                <a:xfrm>
                  <a:off x="2910" y="2400"/>
                  <a:ext cx="0" cy="108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s-ES"/>
                </a:p>
              </p:txBody>
            </p:sp>
            <p:sp>
              <p:nvSpPr>
                <p:cNvPr id="15455" name="Line 117"/>
                <p:cNvSpPr>
                  <a:spLocks noChangeShapeType="1"/>
                </p:cNvSpPr>
                <p:nvPr/>
              </p:nvSpPr>
              <p:spPr bwMode="auto">
                <a:xfrm flipH="1">
                  <a:off x="2934" y="2400"/>
                  <a:ext cx="0" cy="108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s-ES"/>
                </a:p>
              </p:txBody>
            </p:sp>
          </p:grpSp>
          <p:grpSp>
            <p:nvGrpSpPr>
              <p:cNvPr id="15449" name="Group 118"/>
              <p:cNvGrpSpPr>
                <a:grpSpLocks/>
              </p:cNvGrpSpPr>
              <p:nvPr/>
            </p:nvGrpSpPr>
            <p:grpSpPr bwMode="auto">
              <a:xfrm>
                <a:off x="3154" y="1908"/>
                <a:ext cx="24" cy="192"/>
                <a:chOff x="2910" y="2400"/>
                <a:chExt cx="24" cy="192"/>
              </a:xfrm>
            </p:grpSpPr>
            <p:sp>
              <p:nvSpPr>
                <p:cNvPr id="15450" name="Line 119"/>
                <p:cNvSpPr>
                  <a:spLocks noChangeShapeType="1"/>
                </p:cNvSpPr>
                <p:nvPr/>
              </p:nvSpPr>
              <p:spPr bwMode="auto">
                <a:xfrm>
                  <a:off x="2922" y="2400"/>
                  <a:ext cx="0" cy="192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s-ES"/>
                </a:p>
              </p:txBody>
            </p:sp>
            <p:sp>
              <p:nvSpPr>
                <p:cNvPr id="15451" name="Line 120"/>
                <p:cNvSpPr>
                  <a:spLocks noChangeShapeType="1"/>
                </p:cNvSpPr>
                <p:nvPr/>
              </p:nvSpPr>
              <p:spPr bwMode="auto">
                <a:xfrm>
                  <a:off x="2910" y="2400"/>
                  <a:ext cx="0" cy="108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s-ES"/>
                </a:p>
              </p:txBody>
            </p:sp>
            <p:sp>
              <p:nvSpPr>
                <p:cNvPr id="15452" name="Line 121"/>
                <p:cNvSpPr>
                  <a:spLocks noChangeShapeType="1"/>
                </p:cNvSpPr>
                <p:nvPr/>
              </p:nvSpPr>
              <p:spPr bwMode="auto">
                <a:xfrm flipH="1">
                  <a:off x="2934" y="2400"/>
                  <a:ext cx="0" cy="108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s-ES"/>
                </a:p>
              </p:txBody>
            </p:sp>
          </p:grpSp>
        </p:grpSp>
        <p:sp>
          <p:nvSpPr>
            <p:cNvPr id="15365" name="Freeform 125"/>
            <p:cNvSpPr>
              <a:spLocks/>
            </p:cNvSpPr>
            <p:nvPr/>
          </p:nvSpPr>
          <p:spPr bwMode="auto">
            <a:xfrm>
              <a:off x="2448" y="1551"/>
              <a:ext cx="124" cy="18"/>
            </a:xfrm>
            <a:custGeom>
              <a:avLst/>
              <a:gdLst>
                <a:gd name="T0" fmla="*/ 0 w 124"/>
                <a:gd name="T1" fmla="*/ 8 h 18"/>
                <a:gd name="T2" fmla="*/ 38 w 124"/>
                <a:gd name="T3" fmla="*/ 2 h 18"/>
                <a:gd name="T4" fmla="*/ 89 w 124"/>
                <a:gd name="T5" fmla="*/ 11 h 18"/>
                <a:gd name="T6" fmla="*/ 120 w 124"/>
                <a:gd name="T7" fmla="*/ 9 h 18"/>
                <a:gd name="T8" fmla="*/ 119 w 124"/>
                <a:gd name="T9" fmla="*/ 17 h 18"/>
                <a:gd name="T10" fmla="*/ 59 w 124"/>
                <a:gd name="T11" fmla="*/ 5 h 18"/>
                <a:gd name="T12" fmla="*/ 8 w 124"/>
                <a:gd name="T13" fmla="*/ 8 h 18"/>
                <a:gd name="T14" fmla="*/ 17 w 124"/>
                <a:gd name="T15" fmla="*/ 5 h 18"/>
                <a:gd name="T16" fmla="*/ 48 w 124"/>
                <a:gd name="T17" fmla="*/ 3 h 18"/>
                <a:gd name="T18" fmla="*/ 89 w 124"/>
                <a:gd name="T19" fmla="*/ 12 h 18"/>
                <a:gd name="T20" fmla="*/ 108 w 124"/>
                <a:gd name="T21" fmla="*/ 15 h 18"/>
                <a:gd name="T22" fmla="*/ 93 w 124"/>
                <a:gd name="T23" fmla="*/ 14 h 18"/>
                <a:gd name="T24" fmla="*/ 45 w 124"/>
                <a:gd name="T25" fmla="*/ 2 h 18"/>
                <a:gd name="T26" fmla="*/ 15 w 124"/>
                <a:gd name="T27" fmla="*/ 5 h 18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0" t="0" r="r" b="b"/>
              <a:pathLst>
                <a:path w="124" h="18">
                  <a:moveTo>
                    <a:pt x="0" y="8"/>
                  </a:moveTo>
                  <a:cubicBezTo>
                    <a:pt x="13" y="4"/>
                    <a:pt x="24" y="3"/>
                    <a:pt x="38" y="2"/>
                  </a:cubicBezTo>
                  <a:cubicBezTo>
                    <a:pt x="55" y="3"/>
                    <a:pt x="72" y="7"/>
                    <a:pt x="89" y="11"/>
                  </a:cubicBezTo>
                  <a:cubicBezTo>
                    <a:pt x="99" y="10"/>
                    <a:pt x="110" y="8"/>
                    <a:pt x="120" y="9"/>
                  </a:cubicBezTo>
                  <a:cubicBezTo>
                    <a:pt x="123" y="9"/>
                    <a:pt x="121" y="15"/>
                    <a:pt x="119" y="17"/>
                  </a:cubicBezTo>
                  <a:cubicBezTo>
                    <a:pt x="99" y="14"/>
                    <a:pt x="80" y="7"/>
                    <a:pt x="59" y="5"/>
                  </a:cubicBezTo>
                  <a:cubicBezTo>
                    <a:pt x="42" y="5"/>
                    <a:pt x="25" y="8"/>
                    <a:pt x="8" y="8"/>
                  </a:cubicBezTo>
                  <a:cubicBezTo>
                    <a:pt x="5" y="8"/>
                    <a:pt x="14" y="6"/>
                    <a:pt x="17" y="5"/>
                  </a:cubicBezTo>
                  <a:cubicBezTo>
                    <a:pt x="28" y="0"/>
                    <a:pt x="35" y="2"/>
                    <a:pt x="48" y="3"/>
                  </a:cubicBezTo>
                  <a:cubicBezTo>
                    <a:pt x="61" y="8"/>
                    <a:pt x="75" y="11"/>
                    <a:pt x="89" y="12"/>
                  </a:cubicBezTo>
                  <a:cubicBezTo>
                    <a:pt x="95" y="13"/>
                    <a:pt x="102" y="14"/>
                    <a:pt x="108" y="15"/>
                  </a:cubicBezTo>
                  <a:cubicBezTo>
                    <a:pt x="124" y="18"/>
                    <a:pt x="97" y="15"/>
                    <a:pt x="93" y="14"/>
                  </a:cubicBezTo>
                  <a:cubicBezTo>
                    <a:pt x="79" y="7"/>
                    <a:pt x="60" y="4"/>
                    <a:pt x="45" y="2"/>
                  </a:cubicBezTo>
                  <a:cubicBezTo>
                    <a:pt x="35" y="3"/>
                    <a:pt x="25" y="5"/>
                    <a:pt x="15" y="5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s-ES"/>
            </a:p>
          </p:txBody>
        </p:sp>
        <p:sp>
          <p:nvSpPr>
            <p:cNvPr id="15366" name="Freeform 126"/>
            <p:cNvSpPr>
              <a:spLocks/>
            </p:cNvSpPr>
            <p:nvPr/>
          </p:nvSpPr>
          <p:spPr bwMode="auto">
            <a:xfrm>
              <a:off x="2416" y="1750"/>
              <a:ext cx="8" cy="33"/>
            </a:xfrm>
            <a:custGeom>
              <a:avLst/>
              <a:gdLst>
                <a:gd name="T0" fmla="*/ 1 w 8"/>
                <a:gd name="T1" fmla="*/ 31 h 33"/>
                <a:gd name="T2" fmla="*/ 4 w 8"/>
                <a:gd name="T3" fmla="*/ 31 h 33"/>
                <a:gd name="T4" fmla="*/ 7 w 8"/>
                <a:gd name="T5" fmla="*/ 26 h 33"/>
                <a:gd name="T6" fmla="*/ 5 w 8"/>
                <a:gd name="T7" fmla="*/ 16 h 33"/>
                <a:gd name="T8" fmla="*/ 2 w 8"/>
                <a:gd name="T9" fmla="*/ 31 h 33"/>
                <a:gd name="T10" fmla="*/ 1 w 8"/>
                <a:gd name="T11" fmla="*/ 31 h 33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8" h="33">
                  <a:moveTo>
                    <a:pt x="1" y="31"/>
                  </a:moveTo>
                  <a:cubicBezTo>
                    <a:pt x="3" y="0"/>
                    <a:pt x="0" y="25"/>
                    <a:pt x="4" y="31"/>
                  </a:cubicBezTo>
                  <a:cubicBezTo>
                    <a:pt x="5" y="33"/>
                    <a:pt x="6" y="28"/>
                    <a:pt x="7" y="26"/>
                  </a:cubicBezTo>
                  <a:cubicBezTo>
                    <a:pt x="8" y="23"/>
                    <a:pt x="8" y="14"/>
                    <a:pt x="5" y="16"/>
                  </a:cubicBezTo>
                  <a:cubicBezTo>
                    <a:pt x="0" y="18"/>
                    <a:pt x="3" y="26"/>
                    <a:pt x="2" y="31"/>
                  </a:cubicBezTo>
                  <a:cubicBezTo>
                    <a:pt x="1" y="25"/>
                    <a:pt x="7" y="13"/>
                    <a:pt x="1" y="31"/>
                  </a:cubicBezTo>
                  <a:close/>
                </a:path>
              </a:pathLst>
            </a:cu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s-ES"/>
            </a:p>
          </p:txBody>
        </p:sp>
        <p:sp>
          <p:nvSpPr>
            <p:cNvPr id="15367" name="Freeform 127"/>
            <p:cNvSpPr>
              <a:spLocks/>
            </p:cNvSpPr>
            <p:nvPr/>
          </p:nvSpPr>
          <p:spPr bwMode="auto">
            <a:xfrm>
              <a:off x="2559" y="1545"/>
              <a:ext cx="36" cy="26"/>
            </a:xfrm>
            <a:custGeom>
              <a:avLst/>
              <a:gdLst>
                <a:gd name="T0" fmla="*/ 8 w 36"/>
                <a:gd name="T1" fmla="*/ 26 h 26"/>
                <a:gd name="T2" fmla="*/ 29 w 36"/>
                <a:gd name="T3" fmla="*/ 20 h 26"/>
                <a:gd name="T4" fmla="*/ 21 w 36"/>
                <a:gd name="T5" fmla="*/ 15 h 26"/>
                <a:gd name="T6" fmla="*/ 5 w 36"/>
                <a:gd name="T7" fmla="*/ 2 h 26"/>
                <a:gd name="T8" fmla="*/ 11 w 36"/>
                <a:gd name="T9" fmla="*/ 18 h 26"/>
                <a:gd name="T10" fmla="*/ 24 w 36"/>
                <a:gd name="T11" fmla="*/ 17 h 26"/>
                <a:gd name="T12" fmla="*/ 15 w 36"/>
                <a:gd name="T13" fmla="*/ 17 h 26"/>
                <a:gd name="T14" fmla="*/ 17 w 36"/>
                <a:gd name="T15" fmla="*/ 23 h 26"/>
                <a:gd name="T16" fmla="*/ 26 w 36"/>
                <a:gd name="T17" fmla="*/ 17 h 26"/>
                <a:gd name="T18" fmla="*/ 8 w 36"/>
                <a:gd name="T19" fmla="*/ 21 h 26"/>
                <a:gd name="T20" fmla="*/ 6 w 36"/>
                <a:gd name="T21" fmla="*/ 6 h 26"/>
                <a:gd name="T22" fmla="*/ 5 w 36"/>
                <a:gd name="T23" fmla="*/ 15 h 26"/>
                <a:gd name="T24" fmla="*/ 8 w 36"/>
                <a:gd name="T25" fmla="*/ 26 h 2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36" h="26">
                  <a:moveTo>
                    <a:pt x="8" y="26"/>
                  </a:moveTo>
                  <a:cubicBezTo>
                    <a:pt x="15" y="24"/>
                    <a:pt x="22" y="21"/>
                    <a:pt x="29" y="20"/>
                  </a:cubicBezTo>
                  <a:cubicBezTo>
                    <a:pt x="36" y="8"/>
                    <a:pt x="28" y="14"/>
                    <a:pt x="21" y="15"/>
                  </a:cubicBezTo>
                  <a:cubicBezTo>
                    <a:pt x="7" y="13"/>
                    <a:pt x="14" y="9"/>
                    <a:pt x="5" y="2"/>
                  </a:cubicBezTo>
                  <a:cubicBezTo>
                    <a:pt x="0" y="9"/>
                    <a:pt x="2" y="17"/>
                    <a:pt x="11" y="18"/>
                  </a:cubicBezTo>
                  <a:cubicBezTo>
                    <a:pt x="15" y="18"/>
                    <a:pt x="20" y="18"/>
                    <a:pt x="24" y="17"/>
                  </a:cubicBezTo>
                  <a:cubicBezTo>
                    <a:pt x="27" y="16"/>
                    <a:pt x="18" y="16"/>
                    <a:pt x="15" y="17"/>
                  </a:cubicBezTo>
                  <a:cubicBezTo>
                    <a:pt x="16" y="19"/>
                    <a:pt x="15" y="22"/>
                    <a:pt x="17" y="23"/>
                  </a:cubicBezTo>
                  <a:cubicBezTo>
                    <a:pt x="20" y="25"/>
                    <a:pt x="30" y="17"/>
                    <a:pt x="26" y="17"/>
                  </a:cubicBezTo>
                  <a:cubicBezTo>
                    <a:pt x="20" y="17"/>
                    <a:pt x="14" y="20"/>
                    <a:pt x="8" y="21"/>
                  </a:cubicBezTo>
                  <a:cubicBezTo>
                    <a:pt x="7" y="16"/>
                    <a:pt x="8" y="11"/>
                    <a:pt x="6" y="6"/>
                  </a:cubicBezTo>
                  <a:cubicBezTo>
                    <a:pt x="5" y="3"/>
                    <a:pt x="4" y="12"/>
                    <a:pt x="5" y="15"/>
                  </a:cubicBezTo>
                  <a:cubicBezTo>
                    <a:pt x="8" y="0"/>
                    <a:pt x="10" y="16"/>
                    <a:pt x="8" y="26"/>
                  </a:cubicBezTo>
                  <a:close/>
                </a:path>
              </a:pathLst>
            </a:cu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s-ES"/>
            </a:p>
          </p:txBody>
        </p:sp>
      </p:grpSp>
    </p:spTree>
    <p:extLst>
      <p:ext uri="{BB962C8B-B14F-4D97-AF65-F5344CB8AC3E}">
        <p14:creationId xmlns:p14="http://schemas.microsoft.com/office/powerpoint/2010/main" val="127330859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3"/>
          <p:cNvSpPr txBox="1">
            <a:spLocks noChangeArrowheads="1"/>
          </p:cNvSpPr>
          <p:nvPr/>
        </p:nvSpPr>
        <p:spPr bwMode="auto">
          <a:xfrm>
            <a:off x="2286000" y="838200"/>
            <a:ext cx="7772400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FFFF66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s-ES_tradnl" altLang="es-ES" sz="4400">
                <a:latin typeface="Times New Roman" panose="02020603050405020304" pitchFamily="18" charset="0"/>
              </a:rPr>
              <a:t>Composición de tipos de agua</a:t>
            </a:r>
          </a:p>
        </p:txBody>
      </p:sp>
      <p:grpSp>
        <p:nvGrpSpPr>
          <p:cNvPr id="16387" name="Group 4"/>
          <p:cNvGrpSpPr>
            <a:grpSpLocks/>
          </p:cNvGrpSpPr>
          <p:nvPr/>
        </p:nvGrpSpPr>
        <p:grpSpPr bwMode="auto">
          <a:xfrm>
            <a:off x="4267200" y="1524001"/>
            <a:ext cx="4038600" cy="5572125"/>
            <a:chOff x="216" y="864"/>
            <a:chExt cx="2940" cy="3996"/>
          </a:xfrm>
        </p:grpSpPr>
        <p:sp>
          <p:nvSpPr>
            <p:cNvPr id="16390" name="Line 5"/>
            <p:cNvSpPr>
              <a:spLocks noChangeShapeType="1"/>
            </p:cNvSpPr>
            <p:nvPr/>
          </p:nvSpPr>
          <p:spPr bwMode="auto">
            <a:xfrm>
              <a:off x="432" y="1152"/>
              <a:ext cx="2448" cy="0"/>
            </a:xfrm>
            <a:prstGeom prst="line">
              <a:avLst/>
            </a:prstGeom>
            <a:noFill/>
            <a:ln w="9525">
              <a:solidFill>
                <a:srgbClr val="FFFF66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s-ES"/>
            </a:p>
          </p:txBody>
        </p:sp>
        <p:sp>
          <p:nvSpPr>
            <p:cNvPr id="16391" name="Line 6"/>
            <p:cNvSpPr>
              <a:spLocks noChangeShapeType="1"/>
            </p:cNvSpPr>
            <p:nvPr/>
          </p:nvSpPr>
          <p:spPr bwMode="auto">
            <a:xfrm>
              <a:off x="432" y="1392"/>
              <a:ext cx="2448" cy="0"/>
            </a:xfrm>
            <a:prstGeom prst="line">
              <a:avLst/>
            </a:prstGeom>
            <a:noFill/>
            <a:ln w="9525">
              <a:solidFill>
                <a:srgbClr val="FFFF66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s-ES"/>
            </a:p>
          </p:txBody>
        </p:sp>
        <p:sp>
          <p:nvSpPr>
            <p:cNvPr id="16392" name="Text Box 7"/>
            <p:cNvSpPr txBox="1">
              <a:spLocks noChangeArrowheads="1"/>
            </p:cNvSpPr>
            <p:nvPr/>
          </p:nvSpPr>
          <p:spPr bwMode="auto">
            <a:xfrm>
              <a:off x="216" y="1165"/>
              <a:ext cx="1344" cy="24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spcBef>
                  <a:spcPct val="50000"/>
                </a:spcBef>
              </a:pPr>
              <a:r>
                <a:rPr lang="es-ES_tradnl" altLang="es-ES" sz="1600"/>
                <a:t>Constituyente</a:t>
              </a:r>
            </a:p>
          </p:txBody>
        </p:sp>
        <p:sp>
          <p:nvSpPr>
            <p:cNvPr id="16393" name="Text Box 8"/>
            <p:cNvSpPr txBox="1">
              <a:spLocks noChangeArrowheads="1"/>
            </p:cNvSpPr>
            <p:nvPr/>
          </p:nvSpPr>
          <p:spPr bwMode="auto">
            <a:xfrm>
              <a:off x="1812" y="1168"/>
              <a:ext cx="1344" cy="24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spcBef>
                  <a:spcPct val="50000"/>
                </a:spcBef>
              </a:pPr>
              <a:r>
                <a:rPr lang="es-ES_tradnl" altLang="es-ES" sz="1600"/>
                <a:t>mg/Kg (ppm)</a:t>
              </a:r>
            </a:p>
          </p:txBody>
        </p:sp>
        <p:sp>
          <p:nvSpPr>
            <p:cNvPr id="16394" name="Text Box 9"/>
            <p:cNvSpPr txBox="1">
              <a:spLocks noChangeArrowheads="1"/>
            </p:cNvSpPr>
            <p:nvPr/>
          </p:nvSpPr>
          <p:spPr bwMode="auto">
            <a:xfrm>
              <a:off x="1008" y="864"/>
              <a:ext cx="1344" cy="28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spcBef>
                  <a:spcPct val="50000"/>
                </a:spcBef>
              </a:pPr>
              <a:r>
                <a:rPr lang="es-ES_tradnl" altLang="es-ES" sz="2000"/>
                <a:t>Agua de mar</a:t>
              </a:r>
            </a:p>
          </p:txBody>
        </p:sp>
        <p:sp>
          <p:nvSpPr>
            <p:cNvPr id="16395" name="Text Box 10"/>
            <p:cNvSpPr txBox="1">
              <a:spLocks noChangeArrowheads="1"/>
            </p:cNvSpPr>
            <p:nvPr/>
          </p:nvSpPr>
          <p:spPr bwMode="auto">
            <a:xfrm>
              <a:off x="408" y="1440"/>
              <a:ext cx="1776" cy="34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s-ES_tradnl" altLang="es-ES" sz="1800"/>
                <a:t>Sodio (Na</a:t>
              </a:r>
              <a:r>
                <a:rPr lang="es-ES_tradnl" altLang="es-ES" sz="1800" baseline="30000"/>
                <a:t>+</a:t>
              </a:r>
              <a:r>
                <a:rPr lang="es-ES_tradnl" altLang="es-ES" sz="1800"/>
                <a:t>)</a:t>
              </a:r>
            </a:p>
            <a:p>
              <a:pPr>
                <a:spcBef>
                  <a:spcPct val="50000"/>
                </a:spcBef>
              </a:pPr>
              <a:r>
                <a:rPr lang="es-ES_tradnl" altLang="es-ES" sz="1800"/>
                <a:t>Magnesio (Mg</a:t>
              </a:r>
              <a:r>
                <a:rPr lang="es-ES_tradnl" altLang="es-ES" sz="1800" baseline="30000"/>
                <a:t>2+</a:t>
              </a:r>
              <a:r>
                <a:rPr lang="es-ES_tradnl" altLang="es-ES" sz="1800"/>
                <a:t>)</a:t>
              </a:r>
            </a:p>
            <a:p>
              <a:pPr>
                <a:spcBef>
                  <a:spcPct val="50000"/>
                </a:spcBef>
              </a:pPr>
              <a:r>
                <a:rPr lang="es-ES_tradnl" altLang="es-ES" sz="1800"/>
                <a:t>Calcio (Ca</a:t>
              </a:r>
              <a:r>
                <a:rPr lang="es-ES_tradnl" altLang="es-ES" sz="1800" baseline="30000"/>
                <a:t>2+</a:t>
              </a:r>
              <a:r>
                <a:rPr lang="es-ES_tradnl" altLang="es-ES" sz="1800"/>
                <a:t>)</a:t>
              </a:r>
            </a:p>
            <a:p>
              <a:pPr>
                <a:spcBef>
                  <a:spcPct val="50000"/>
                </a:spcBef>
              </a:pPr>
              <a:r>
                <a:rPr lang="es-ES_tradnl" altLang="es-ES" sz="1800"/>
                <a:t>Potasio (K</a:t>
              </a:r>
              <a:r>
                <a:rPr lang="es-ES_tradnl" altLang="es-ES" sz="1800" baseline="30000"/>
                <a:t>+</a:t>
              </a:r>
              <a:r>
                <a:rPr lang="es-ES_tradnl" altLang="es-ES" sz="1800"/>
                <a:t>)</a:t>
              </a:r>
            </a:p>
            <a:p>
              <a:pPr>
                <a:spcBef>
                  <a:spcPct val="50000"/>
                </a:spcBef>
              </a:pPr>
              <a:r>
                <a:rPr lang="es-ES_tradnl" altLang="es-ES" sz="1800"/>
                <a:t>Cloruro (Cl</a:t>
              </a:r>
              <a:r>
                <a:rPr lang="es-ES_tradnl" altLang="es-ES" sz="1800" baseline="30000"/>
                <a:t>-</a:t>
              </a:r>
              <a:r>
                <a:rPr lang="es-ES_tradnl" altLang="es-ES" sz="1800"/>
                <a:t>)</a:t>
              </a:r>
            </a:p>
            <a:p>
              <a:pPr>
                <a:spcBef>
                  <a:spcPct val="50000"/>
                </a:spcBef>
              </a:pPr>
              <a:r>
                <a:rPr lang="es-ES_tradnl" altLang="es-ES" sz="1800"/>
                <a:t>Sulfato (SO</a:t>
              </a:r>
              <a:r>
                <a:rPr lang="es-ES_tradnl" altLang="es-ES" sz="1800" baseline="-25000"/>
                <a:t>4</a:t>
              </a:r>
              <a:r>
                <a:rPr lang="es-ES_tradnl" altLang="es-ES" sz="1800" baseline="30000"/>
                <a:t>2-</a:t>
              </a:r>
              <a:r>
                <a:rPr lang="es-ES_tradnl" altLang="es-ES" sz="1800"/>
                <a:t>)</a:t>
              </a:r>
            </a:p>
            <a:p>
              <a:pPr>
                <a:spcBef>
                  <a:spcPct val="50000"/>
                </a:spcBef>
              </a:pPr>
              <a:r>
                <a:rPr lang="es-ES_tradnl" altLang="es-ES" sz="1800"/>
                <a:t>Bicarbonato (HCO</a:t>
              </a:r>
              <a:r>
                <a:rPr lang="es-ES_tradnl" altLang="es-ES" sz="1800" baseline="-25000"/>
                <a:t>3</a:t>
              </a:r>
              <a:r>
                <a:rPr lang="es-ES_tradnl" altLang="es-ES" sz="1800" baseline="30000"/>
                <a:t>-</a:t>
              </a:r>
              <a:r>
                <a:rPr lang="es-ES_tradnl" altLang="es-ES" sz="1800"/>
                <a:t>)</a:t>
              </a:r>
            </a:p>
            <a:p>
              <a:pPr>
                <a:spcBef>
                  <a:spcPct val="50000"/>
                </a:spcBef>
              </a:pPr>
              <a:r>
                <a:rPr lang="es-ES_tradnl" altLang="es-ES" sz="1800"/>
                <a:t>Bromuro (Br</a:t>
              </a:r>
              <a:r>
                <a:rPr lang="es-ES_tradnl" altLang="es-ES" sz="1800" baseline="30000"/>
                <a:t>-</a:t>
              </a:r>
              <a:r>
                <a:rPr lang="es-ES_tradnl" altLang="es-ES" sz="1800"/>
                <a:t>)</a:t>
              </a:r>
            </a:p>
            <a:p>
              <a:pPr>
                <a:spcBef>
                  <a:spcPct val="50000"/>
                </a:spcBef>
              </a:pPr>
              <a:r>
                <a:rPr lang="es-ES_tradnl" altLang="es-ES" sz="1800"/>
                <a:t>Otros sólidos</a:t>
              </a:r>
            </a:p>
            <a:p>
              <a:pPr>
                <a:spcBef>
                  <a:spcPct val="50000"/>
                </a:spcBef>
              </a:pPr>
              <a:r>
                <a:rPr lang="es-ES_tradnl" altLang="es-ES" sz="1800"/>
                <a:t>Sólidos disueltos totales</a:t>
              </a:r>
            </a:p>
            <a:p>
              <a:pPr>
                <a:spcBef>
                  <a:spcPct val="50000"/>
                </a:spcBef>
              </a:pPr>
              <a:endParaRPr lang="es-ES_tradnl" altLang="es-ES" sz="1800"/>
            </a:p>
          </p:txBody>
        </p:sp>
        <p:sp>
          <p:nvSpPr>
            <p:cNvPr id="16396" name="Text Box 11"/>
            <p:cNvSpPr txBox="1">
              <a:spLocks noChangeArrowheads="1"/>
            </p:cNvSpPr>
            <p:nvPr/>
          </p:nvSpPr>
          <p:spPr bwMode="auto">
            <a:xfrm>
              <a:off x="1824" y="1438"/>
              <a:ext cx="863" cy="322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r">
                <a:spcBef>
                  <a:spcPct val="50000"/>
                </a:spcBef>
              </a:pPr>
              <a:r>
                <a:rPr lang="es-ES_tradnl" altLang="es-ES" sz="1800"/>
                <a:t>10 500</a:t>
              </a:r>
            </a:p>
            <a:p>
              <a:pPr algn="r">
                <a:spcBef>
                  <a:spcPct val="50000"/>
                </a:spcBef>
              </a:pPr>
              <a:r>
                <a:rPr lang="es-ES_tradnl" altLang="es-ES" sz="1800"/>
                <a:t>1 350</a:t>
              </a:r>
            </a:p>
            <a:p>
              <a:pPr algn="r">
                <a:spcBef>
                  <a:spcPct val="50000"/>
                </a:spcBef>
              </a:pPr>
              <a:r>
                <a:rPr lang="es-ES_tradnl" altLang="es-ES" sz="1800"/>
                <a:t>400</a:t>
              </a:r>
            </a:p>
            <a:p>
              <a:pPr algn="r">
                <a:spcBef>
                  <a:spcPct val="50000"/>
                </a:spcBef>
              </a:pPr>
              <a:r>
                <a:rPr lang="es-ES_tradnl" altLang="es-ES" sz="1800"/>
                <a:t>380</a:t>
              </a:r>
            </a:p>
            <a:p>
              <a:pPr algn="r">
                <a:spcBef>
                  <a:spcPct val="50000"/>
                </a:spcBef>
              </a:pPr>
              <a:r>
                <a:rPr lang="es-ES_tradnl" altLang="es-ES" sz="1800"/>
                <a:t>19 000</a:t>
              </a:r>
            </a:p>
            <a:p>
              <a:pPr algn="r">
                <a:spcBef>
                  <a:spcPct val="50000"/>
                </a:spcBef>
              </a:pPr>
              <a:r>
                <a:rPr lang="es-ES_tradnl" altLang="es-ES" sz="1800"/>
                <a:t>2 700</a:t>
              </a:r>
            </a:p>
            <a:p>
              <a:pPr algn="r">
                <a:spcBef>
                  <a:spcPct val="50000"/>
                </a:spcBef>
              </a:pPr>
              <a:r>
                <a:rPr lang="es-ES_tradnl" altLang="es-ES" sz="1800"/>
                <a:t>142</a:t>
              </a:r>
            </a:p>
            <a:p>
              <a:pPr algn="r">
                <a:spcBef>
                  <a:spcPct val="50000"/>
                </a:spcBef>
              </a:pPr>
              <a:r>
                <a:rPr lang="es-ES_tradnl" altLang="es-ES" sz="1800"/>
                <a:t>65</a:t>
              </a:r>
            </a:p>
            <a:p>
              <a:pPr algn="r">
                <a:spcBef>
                  <a:spcPct val="50000"/>
                </a:spcBef>
              </a:pPr>
              <a:r>
                <a:rPr lang="es-ES_tradnl" altLang="es-ES" sz="1800"/>
                <a:t>34</a:t>
              </a:r>
            </a:p>
            <a:p>
              <a:pPr algn="r">
                <a:spcBef>
                  <a:spcPct val="50000"/>
                </a:spcBef>
              </a:pPr>
              <a:r>
                <a:rPr lang="es-ES_tradnl" altLang="es-ES" sz="1800"/>
                <a:t>34 500</a:t>
              </a:r>
            </a:p>
            <a:p>
              <a:pPr algn="r">
                <a:spcBef>
                  <a:spcPct val="50000"/>
                </a:spcBef>
              </a:pPr>
              <a:endParaRPr lang="es-ES_tradnl" altLang="es-ES" sz="1800"/>
            </a:p>
          </p:txBody>
        </p:sp>
      </p:grpSp>
      <p:sp>
        <p:nvSpPr>
          <p:cNvPr id="16388" name="Line 12"/>
          <p:cNvSpPr>
            <a:spLocks noChangeShapeType="1"/>
          </p:cNvSpPr>
          <p:nvPr/>
        </p:nvSpPr>
        <p:spPr bwMode="auto">
          <a:xfrm>
            <a:off x="4343400" y="1524000"/>
            <a:ext cx="38100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non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ES"/>
          </a:p>
        </p:txBody>
      </p:sp>
      <p:sp>
        <p:nvSpPr>
          <p:cNvPr id="16389" name="Line 13"/>
          <p:cNvSpPr>
            <a:spLocks noChangeShapeType="1"/>
          </p:cNvSpPr>
          <p:nvPr/>
        </p:nvSpPr>
        <p:spPr bwMode="auto">
          <a:xfrm>
            <a:off x="4343400" y="1905000"/>
            <a:ext cx="38862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non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7569302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ext Box 3"/>
          <p:cNvSpPr txBox="1">
            <a:spLocks noChangeArrowheads="1"/>
          </p:cNvSpPr>
          <p:nvPr/>
        </p:nvSpPr>
        <p:spPr bwMode="auto">
          <a:xfrm>
            <a:off x="2362200" y="609600"/>
            <a:ext cx="7848600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FFFF66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s-ES_tradnl" altLang="es-ES" sz="4400">
                <a:latin typeface="Times New Roman" panose="02020603050405020304" pitchFamily="18" charset="0"/>
              </a:rPr>
              <a:t>Composición de tipos de agua</a:t>
            </a:r>
          </a:p>
        </p:txBody>
      </p:sp>
      <p:grpSp>
        <p:nvGrpSpPr>
          <p:cNvPr id="17411" name="Group 4"/>
          <p:cNvGrpSpPr>
            <a:grpSpLocks/>
          </p:cNvGrpSpPr>
          <p:nvPr/>
        </p:nvGrpSpPr>
        <p:grpSpPr bwMode="auto">
          <a:xfrm>
            <a:off x="2514600" y="1524000"/>
            <a:ext cx="7315200" cy="5157788"/>
            <a:chOff x="336" y="864"/>
            <a:chExt cx="4704" cy="3450"/>
          </a:xfrm>
        </p:grpSpPr>
        <p:sp>
          <p:nvSpPr>
            <p:cNvPr id="17415" name="Line 5"/>
            <p:cNvSpPr>
              <a:spLocks noChangeShapeType="1"/>
            </p:cNvSpPr>
            <p:nvPr/>
          </p:nvSpPr>
          <p:spPr bwMode="auto">
            <a:xfrm>
              <a:off x="336" y="1536"/>
              <a:ext cx="4608" cy="0"/>
            </a:xfrm>
            <a:prstGeom prst="line">
              <a:avLst/>
            </a:prstGeom>
            <a:noFill/>
            <a:ln w="9525">
              <a:solidFill>
                <a:srgbClr val="FFFF66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s-ES"/>
            </a:p>
          </p:txBody>
        </p:sp>
        <p:sp>
          <p:nvSpPr>
            <p:cNvPr id="17416" name="Text Box 6"/>
            <p:cNvSpPr txBox="1">
              <a:spLocks noChangeArrowheads="1"/>
            </p:cNvSpPr>
            <p:nvPr/>
          </p:nvSpPr>
          <p:spPr bwMode="auto">
            <a:xfrm>
              <a:off x="384" y="1236"/>
              <a:ext cx="1872" cy="2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spcBef>
                  <a:spcPct val="50000"/>
                </a:spcBef>
              </a:pPr>
              <a:r>
                <a:rPr lang="es-ES_tradnl" altLang="es-ES" sz="1600"/>
                <a:t>Constituyente</a:t>
              </a:r>
            </a:p>
          </p:txBody>
        </p:sp>
        <p:sp>
          <p:nvSpPr>
            <p:cNvPr id="17417" name="Text Box 7"/>
            <p:cNvSpPr txBox="1">
              <a:spLocks noChangeArrowheads="1"/>
            </p:cNvSpPr>
            <p:nvPr/>
          </p:nvSpPr>
          <p:spPr bwMode="auto">
            <a:xfrm>
              <a:off x="2208" y="1168"/>
              <a:ext cx="1344" cy="3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spcBef>
                  <a:spcPct val="50000"/>
                </a:spcBef>
              </a:pPr>
              <a:r>
                <a:rPr lang="es-ES_tradnl" altLang="es-ES" sz="1600"/>
                <a:t>Agua superficial (mg/L)</a:t>
              </a:r>
            </a:p>
          </p:txBody>
        </p:sp>
        <p:sp>
          <p:nvSpPr>
            <p:cNvPr id="17418" name="Text Box 8"/>
            <p:cNvSpPr txBox="1">
              <a:spLocks noChangeArrowheads="1"/>
            </p:cNvSpPr>
            <p:nvPr/>
          </p:nvSpPr>
          <p:spPr bwMode="auto">
            <a:xfrm>
              <a:off x="1596" y="888"/>
              <a:ext cx="2088" cy="26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spcBef>
                  <a:spcPct val="50000"/>
                </a:spcBef>
              </a:pPr>
              <a:r>
                <a:rPr lang="es-ES_tradnl" altLang="es-ES" sz="2000"/>
                <a:t>Constituyentes mayores</a:t>
              </a:r>
            </a:p>
          </p:txBody>
        </p:sp>
        <p:sp>
          <p:nvSpPr>
            <p:cNvPr id="17419" name="Text Box 9"/>
            <p:cNvSpPr txBox="1">
              <a:spLocks noChangeArrowheads="1"/>
            </p:cNvSpPr>
            <p:nvPr/>
          </p:nvSpPr>
          <p:spPr bwMode="auto">
            <a:xfrm>
              <a:off x="480" y="1584"/>
              <a:ext cx="1776" cy="27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s-ES_tradnl" altLang="es-ES" sz="1800"/>
                <a:t>Sodio (Na</a:t>
              </a:r>
              <a:r>
                <a:rPr lang="es-ES_tradnl" altLang="es-ES" sz="1800" baseline="30000"/>
                <a:t>+</a:t>
              </a:r>
              <a:r>
                <a:rPr lang="es-ES_tradnl" altLang="es-ES" sz="1800"/>
                <a:t>)</a:t>
              </a:r>
            </a:p>
            <a:p>
              <a:pPr>
                <a:spcBef>
                  <a:spcPct val="50000"/>
                </a:spcBef>
              </a:pPr>
              <a:r>
                <a:rPr lang="es-ES_tradnl" altLang="es-ES" sz="1800"/>
                <a:t>Magnesio (Mg</a:t>
              </a:r>
              <a:r>
                <a:rPr lang="es-ES_tradnl" altLang="es-ES" sz="1800" baseline="30000"/>
                <a:t>2+</a:t>
              </a:r>
              <a:r>
                <a:rPr lang="es-ES_tradnl" altLang="es-ES" sz="1800"/>
                <a:t>)</a:t>
              </a:r>
            </a:p>
            <a:p>
              <a:pPr>
                <a:spcBef>
                  <a:spcPct val="50000"/>
                </a:spcBef>
              </a:pPr>
              <a:r>
                <a:rPr lang="es-ES_tradnl" altLang="es-ES" sz="1800"/>
                <a:t>Calcio (Ca</a:t>
              </a:r>
              <a:r>
                <a:rPr lang="es-ES_tradnl" altLang="es-ES" sz="1800" baseline="30000"/>
                <a:t>2+</a:t>
              </a:r>
              <a:r>
                <a:rPr lang="es-ES_tradnl" altLang="es-ES" sz="1800"/>
                <a:t>)</a:t>
              </a:r>
            </a:p>
            <a:p>
              <a:pPr>
                <a:spcBef>
                  <a:spcPct val="50000"/>
                </a:spcBef>
              </a:pPr>
              <a:r>
                <a:rPr lang="es-ES_tradnl" altLang="es-ES" sz="1800"/>
                <a:t>Potasio (K</a:t>
              </a:r>
              <a:r>
                <a:rPr lang="es-ES_tradnl" altLang="es-ES" sz="1800" baseline="30000"/>
                <a:t>+</a:t>
              </a:r>
              <a:r>
                <a:rPr lang="es-ES_tradnl" altLang="es-ES" sz="1800"/>
                <a:t>)</a:t>
              </a:r>
            </a:p>
            <a:p>
              <a:pPr>
                <a:spcBef>
                  <a:spcPct val="50000"/>
                </a:spcBef>
              </a:pPr>
              <a:r>
                <a:rPr lang="es-ES_tradnl" altLang="es-ES" sz="1800"/>
                <a:t>Cloruro (Cl</a:t>
              </a:r>
              <a:r>
                <a:rPr lang="es-ES_tradnl" altLang="es-ES" sz="1800" baseline="30000"/>
                <a:t>-</a:t>
              </a:r>
              <a:r>
                <a:rPr lang="es-ES_tradnl" altLang="es-ES" sz="1800"/>
                <a:t>)</a:t>
              </a:r>
            </a:p>
            <a:p>
              <a:pPr>
                <a:spcBef>
                  <a:spcPct val="50000"/>
                </a:spcBef>
              </a:pPr>
              <a:r>
                <a:rPr lang="es-ES_tradnl" altLang="es-ES" sz="1800"/>
                <a:t>Sulfato (SO</a:t>
              </a:r>
              <a:r>
                <a:rPr lang="es-ES_tradnl" altLang="es-ES" sz="1800" baseline="-25000"/>
                <a:t>4</a:t>
              </a:r>
              <a:r>
                <a:rPr lang="es-ES_tradnl" altLang="es-ES" sz="1800" baseline="30000"/>
                <a:t>2-</a:t>
              </a:r>
              <a:r>
                <a:rPr lang="es-ES_tradnl" altLang="es-ES" sz="1800"/>
                <a:t>)</a:t>
              </a:r>
            </a:p>
            <a:p>
              <a:pPr>
                <a:spcBef>
                  <a:spcPct val="50000"/>
                </a:spcBef>
              </a:pPr>
              <a:r>
                <a:rPr lang="es-ES_tradnl" altLang="es-ES" sz="1800"/>
                <a:t>Bicarbonato (HCO</a:t>
              </a:r>
              <a:r>
                <a:rPr lang="es-ES_tradnl" altLang="es-ES" sz="1800" baseline="-25000"/>
                <a:t>3</a:t>
              </a:r>
              <a:r>
                <a:rPr lang="es-ES_tradnl" altLang="es-ES" sz="1800" baseline="30000"/>
                <a:t>-</a:t>
              </a:r>
              <a:r>
                <a:rPr lang="es-ES_tradnl" altLang="es-ES" sz="1800"/>
                <a:t>)</a:t>
              </a:r>
            </a:p>
            <a:p>
              <a:pPr>
                <a:spcBef>
                  <a:spcPct val="50000"/>
                </a:spcBef>
              </a:pPr>
              <a:r>
                <a:rPr lang="es-ES_tradnl" altLang="es-ES" sz="1800"/>
                <a:t>Sílice (SiO</a:t>
              </a:r>
              <a:r>
                <a:rPr lang="es-ES_tradnl" altLang="es-ES" sz="1800" baseline="-25000"/>
                <a:t>2 </a:t>
              </a:r>
              <a:r>
                <a:rPr lang="es-ES_tradnl" altLang="es-ES" sz="1800"/>
                <a:t>aq)</a:t>
              </a:r>
            </a:p>
            <a:p>
              <a:pPr>
                <a:spcBef>
                  <a:spcPct val="50000"/>
                </a:spcBef>
              </a:pPr>
              <a:r>
                <a:rPr lang="es-ES_tradnl" altLang="es-ES" sz="1800"/>
                <a:t>pH</a:t>
              </a:r>
            </a:p>
            <a:p>
              <a:pPr>
                <a:spcBef>
                  <a:spcPct val="50000"/>
                </a:spcBef>
              </a:pPr>
              <a:r>
                <a:rPr lang="es-ES_tradnl" altLang="es-ES" sz="1800"/>
                <a:t>SDT</a:t>
              </a:r>
            </a:p>
          </p:txBody>
        </p:sp>
        <p:sp>
          <p:nvSpPr>
            <p:cNvPr id="17420" name="Text Box 10"/>
            <p:cNvSpPr txBox="1">
              <a:spLocks noChangeArrowheads="1"/>
            </p:cNvSpPr>
            <p:nvPr/>
          </p:nvSpPr>
          <p:spPr bwMode="auto">
            <a:xfrm>
              <a:off x="2172" y="1584"/>
              <a:ext cx="864" cy="27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r">
                <a:spcBef>
                  <a:spcPct val="50000"/>
                </a:spcBef>
              </a:pPr>
              <a:r>
                <a:rPr lang="es-ES_tradnl" altLang="es-ES" sz="1800"/>
                <a:t>6.3</a:t>
              </a:r>
            </a:p>
            <a:p>
              <a:pPr algn="r">
                <a:spcBef>
                  <a:spcPct val="50000"/>
                </a:spcBef>
              </a:pPr>
              <a:r>
                <a:rPr lang="es-ES_tradnl" altLang="es-ES" sz="1800"/>
                <a:t>4.1</a:t>
              </a:r>
            </a:p>
            <a:p>
              <a:pPr algn="r">
                <a:spcBef>
                  <a:spcPct val="50000"/>
                </a:spcBef>
              </a:pPr>
              <a:r>
                <a:rPr lang="es-ES_tradnl" altLang="es-ES" sz="1800"/>
                <a:t>15.0</a:t>
              </a:r>
            </a:p>
            <a:p>
              <a:pPr algn="r">
                <a:spcBef>
                  <a:spcPct val="50000"/>
                </a:spcBef>
              </a:pPr>
              <a:r>
                <a:rPr lang="es-ES_tradnl" altLang="es-ES" sz="1800"/>
                <a:t>2.3</a:t>
              </a:r>
            </a:p>
            <a:p>
              <a:pPr algn="r">
                <a:spcBef>
                  <a:spcPct val="50000"/>
                </a:spcBef>
              </a:pPr>
              <a:r>
                <a:rPr lang="es-ES_tradnl" altLang="es-ES" sz="1800"/>
                <a:t>7.8</a:t>
              </a:r>
            </a:p>
            <a:p>
              <a:pPr algn="r">
                <a:spcBef>
                  <a:spcPct val="50000"/>
                </a:spcBef>
              </a:pPr>
              <a:r>
                <a:rPr lang="es-ES_tradnl" altLang="es-ES" sz="1800"/>
                <a:t>3.7</a:t>
              </a:r>
            </a:p>
            <a:p>
              <a:pPr algn="r">
                <a:spcBef>
                  <a:spcPct val="50000"/>
                </a:spcBef>
              </a:pPr>
              <a:r>
                <a:rPr lang="es-ES_tradnl" altLang="es-ES" sz="1800"/>
                <a:t>58.0</a:t>
              </a:r>
            </a:p>
            <a:p>
              <a:pPr algn="r">
                <a:spcBef>
                  <a:spcPct val="50000"/>
                </a:spcBef>
              </a:pPr>
              <a:r>
                <a:rPr lang="es-ES_tradnl" altLang="es-ES" sz="1800"/>
                <a:t>14.0</a:t>
              </a:r>
            </a:p>
            <a:p>
              <a:pPr algn="r">
                <a:spcBef>
                  <a:spcPct val="50000"/>
                </a:spcBef>
              </a:pPr>
              <a:r>
                <a:rPr lang="es-ES_tradnl" altLang="es-ES" sz="1800"/>
                <a:t>6-8</a:t>
              </a:r>
            </a:p>
            <a:p>
              <a:pPr algn="r">
                <a:spcBef>
                  <a:spcPct val="50000"/>
                </a:spcBef>
              </a:pPr>
              <a:r>
                <a:rPr lang="es-ES_tradnl" altLang="es-ES" sz="1800"/>
                <a:t>120.0</a:t>
              </a:r>
              <a:endParaRPr lang="es-ES_tradnl" altLang="es-ES" sz="1600"/>
            </a:p>
          </p:txBody>
        </p:sp>
        <p:sp>
          <p:nvSpPr>
            <p:cNvPr id="17421" name="Text Box 11"/>
            <p:cNvSpPr txBox="1">
              <a:spLocks noChangeArrowheads="1"/>
            </p:cNvSpPr>
            <p:nvPr/>
          </p:nvSpPr>
          <p:spPr bwMode="auto">
            <a:xfrm>
              <a:off x="3552" y="1165"/>
              <a:ext cx="1488" cy="3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spcBef>
                  <a:spcPct val="50000"/>
                </a:spcBef>
              </a:pPr>
              <a:r>
                <a:rPr lang="es-ES_tradnl" altLang="es-ES" sz="1600"/>
                <a:t>Agua subterránea (mg/L)</a:t>
              </a:r>
            </a:p>
          </p:txBody>
        </p:sp>
        <p:sp>
          <p:nvSpPr>
            <p:cNvPr id="17422" name="Text Box 12"/>
            <p:cNvSpPr txBox="1">
              <a:spLocks noChangeArrowheads="1"/>
            </p:cNvSpPr>
            <p:nvPr/>
          </p:nvSpPr>
          <p:spPr bwMode="auto">
            <a:xfrm>
              <a:off x="3588" y="1584"/>
              <a:ext cx="864" cy="27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r">
                <a:spcBef>
                  <a:spcPct val="50000"/>
                </a:spcBef>
              </a:pPr>
              <a:r>
                <a:rPr lang="es-ES_tradnl" altLang="es-ES" sz="1800"/>
                <a:t>30.0</a:t>
              </a:r>
            </a:p>
            <a:p>
              <a:pPr algn="r">
                <a:spcBef>
                  <a:spcPct val="50000"/>
                </a:spcBef>
              </a:pPr>
              <a:r>
                <a:rPr lang="es-ES_tradnl" altLang="es-ES" sz="1800"/>
                <a:t>7.0</a:t>
              </a:r>
            </a:p>
            <a:p>
              <a:pPr algn="r">
                <a:spcBef>
                  <a:spcPct val="50000"/>
                </a:spcBef>
              </a:pPr>
              <a:r>
                <a:rPr lang="es-ES_tradnl" altLang="es-ES" sz="1800"/>
                <a:t>50.0</a:t>
              </a:r>
            </a:p>
            <a:p>
              <a:pPr algn="r">
                <a:spcBef>
                  <a:spcPct val="50000"/>
                </a:spcBef>
              </a:pPr>
              <a:r>
                <a:rPr lang="es-ES_tradnl" altLang="es-ES" sz="1800"/>
                <a:t>3.0</a:t>
              </a:r>
            </a:p>
            <a:p>
              <a:pPr algn="r">
                <a:spcBef>
                  <a:spcPct val="50000"/>
                </a:spcBef>
              </a:pPr>
              <a:r>
                <a:rPr lang="es-ES_tradnl" altLang="es-ES" sz="1800"/>
                <a:t>20.0</a:t>
              </a:r>
            </a:p>
            <a:p>
              <a:pPr algn="r">
                <a:spcBef>
                  <a:spcPct val="50000"/>
                </a:spcBef>
              </a:pPr>
              <a:r>
                <a:rPr lang="es-ES_tradnl" altLang="es-ES" sz="1800"/>
                <a:t>30.0</a:t>
              </a:r>
            </a:p>
            <a:p>
              <a:pPr algn="r">
                <a:spcBef>
                  <a:spcPct val="50000"/>
                </a:spcBef>
              </a:pPr>
              <a:r>
                <a:rPr lang="es-ES_tradnl" altLang="es-ES" sz="1800"/>
                <a:t>200.0</a:t>
              </a:r>
            </a:p>
            <a:p>
              <a:pPr algn="r">
                <a:spcBef>
                  <a:spcPct val="50000"/>
                </a:spcBef>
              </a:pPr>
              <a:r>
                <a:rPr lang="es-ES_tradnl" altLang="es-ES" sz="1800"/>
                <a:t>16.0</a:t>
              </a:r>
            </a:p>
            <a:p>
              <a:pPr algn="r">
                <a:spcBef>
                  <a:spcPct val="50000"/>
                </a:spcBef>
              </a:pPr>
              <a:r>
                <a:rPr lang="es-ES_tradnl" altLang="es-ES" sz="1800"/>
                <a:t>7.4</a:t>
              </a:r>
            </a:p>
            <a:p>
              <a:pPr algn="r">
                <a:spcBef>
                  <a:spcPct val="50000"/>
                </a:spcBef>
              </a:pPr>
              <a:r>
                <a:rPr lang="es-ES_tradnl" altLang="es-ES" sz="1800"/>
                <a:t>350.0</a:t>
              </a:r>
              <a:endParaRPr lang="es-ES_tradnl" altLang="es-ES" sz="1600"/>
            </a:p>
          </p:txBody>
        </p:sp>
        <p:sp>
          <p:nvSpPr>
            <p:cNvPr id="17423" name="Line 13"/>
            <p:cNvSpPr>
              <a:spLocks noChangeShapeType="1"/>
            </p:cNvSpPr>
            <p:nvPr/>
          </p:nvSpPr>
          <p:spPr bwMode="auto">
            <a:xfrm>
              <a:off x="336" y="1152"/>
              <a:ext cx="4608" cy="0"/>
            </a:xfrm>
            <a:prstGeom prst="line">
              <a:avLst/>
            </a:prstGeom>
            <a:noFill/>
            <a:ln w="9525">
              <a:solidFill>
                <a:srgbClr val="FFFF66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s-ES"/>
            </a:p>
          </p:txBody>
        </p:sp>
        <p:sp>
          <p:nvSpPr>
            <p:cNvPr id="17424" name="Line 14"/>
            <p:cNvSpPr>
              <a:spLocks noChangeShapeType="1"/>
            </p:cNvSpPr>
            <p:nvPr/>
          </p:nvSpPr>
          <p:spPr bwMode="auto">
            <a:xfrm>
              <a:off x="336" y="864"/>
              <a:ext cx="4608" cy="0"/>
            </a:xfrm>
            <a:prstGeom prst="line">
              <a:avLst/>
            </a:prstGeom>
            <a:noFill/>
            <a:ln w="9525">
              <a:solidFill>
                <a:srgbClr val="FFFF66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s-ES"/>
            </a:p>
          </p:txBody>
        </p:sp>
      </p:grpSp>
      <p:sp>
        <p:nvSpPr>
          <p:cNvPr id="17412" name="Line 15"/>
          <p:cNvSpPr>
            <a:spLocks noChangeShapeType="1"/>
          </p:cNvSpPr>
          <p:nvPr/>
        </p:nvSpPr>
        <p:spPr bwMode="auto">
          <a:xfrm>
            <a:off x="2438400" y="1524000"/>
            <a:ext cx="73914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non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ES"/>
          </a:p>
        </p:txBody>
      </p:sp>
      <p:sp>
        <p:nvSpPr>
          <p:cNvPr id="17413" name="Line 16"/>
          <p:cNvSpPr>
            <a:spLocks noChangeShapeType="1"/>
          </p:cNvSpPr>
          <p:nvPr/>
        </p:nvSpPr>
        <p:spPr bwMode="auto">
          <a:xfrm>
            <a:off x="2438400" y="2514600"/>
            <a:ext cx="73914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non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ES"/>
          </a:p>
        </p:txBody>
      </p:sp>
      <p:sp>
        <p:nvSpPr>
          <p:cNvPr id="17414" name="Line 17"/>
          <p:cNvSpPr>
            <a:spLocks noChangeShapeType="1"/>
          </p:cNvSpPr>
          <p:nvPr/>
        </p:nvSpPr>
        <p:spPr bwMode="auto">
          <a:xfrm>
            <a:off x="2438400" y="1981200"/>
            <a:ext cx="73914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non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9820024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434" name="Group 4"/>
          <p:cNvGrpSpPr>
            <a:grpSpLocks/>
          </p:cNvGrpSpPr>
          <p:nvPr/>
        </p:nvGrpSpPr>
        <p:grpSpPr bwMode="auto">
          <a:xfrm>
            <a:off x="1752600" y="1085850"/>
            <a:ext cx="8915400" cy="5454650"/>
            <a:chOff x="144" y="612"/>
            <a:chExt cx="5616" cy="2988"/>
          </a:xfrm>
        </p:grpSpPr>
        <p:sp>
          <p:nvSpPr>
            <p:cNvPr id="18438" name="Text Box 5"/>
            <p:cNvSpPr txBox="1">
              <a:spLocks noChangeArrowheads="1"/>
            </p:cNvSpPr>
            <p:nvPr/>
          </p:nvSpPr>
          <p:spPr bwMode="auto">
            <a:xfrm>
              <a:off x="144" y="888"/>
              <a:ext cx="5616" cy="18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s-ES_tradnl" altLang="es-ES" sz="1600"/>
                <a:t>Elemento     Mediana (</a:t>
              </a:r>
              <a:r>
                <a:rPr lang="es-ES_tradnl" altLang="es-ES" sz="1600">
                  <a:sym typeface="WtlGreek" pitchFamily="34" charset="2"/>
                </a:rPr>
                <a:t></a:t>
              </a:r>
              <a:r>
                <a:rPr lang="es-ES_tradnl" altLang="es-ES" sz="1600"/>
                <a:t>g/L)     Elemento     Mediana (</a:t>
              </a:r>
              <a:r>
                <a:rPr lang="es-ES_tradnl" altLang="es-ES" sz="1600">
                  <a:sym typeface="WtlGreek" pitchFamily="34" charset="2"/>
                </a:rPr>
                <a:t></a:t>
              </a:r>
              <a:r>
                <a:rPr lang="es-ES_tradnl" altLang="es-ES" sz="1600"/>
                <a:t>g/l)     Elemento     Mediana (</a:t>
              </a:r>
              <a:r>
                <a:rPr lang="es-ES_tradnl" altLang="es-ES" sz="1600">
                  <a:sym typeface="WtlGreek" pitchFamily="34" charset="2"/>
                </a:rPr>
                <a:t></a:t>
              </a:r>
              <a:r>
                <a:rPr lang="es-ES_tradnl" altLang="es-ES" sz="1600"/>
                <a:t> g/L)</a:t>
              </a:r>
            </a:p>
          </p:txBody>
        </p:sp>
        <p:sp>
          <p:nvSpPr>
            <p:cNvPr id="18439" name="Text Box 6"/>
            <p:cNvSpPr txBox="1">
              <a:spLocks noChangeArrowheads="1"/>
            </p:cNvSpPr>
            <p:nvPr/>
          </p:nvSpPr>
          <p:spPr bwMode="auto">
            <a:xfrm>
              <a:off x="288" y="612"/>
              <a:ext cx="5472" cy="21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spcBef>
                  <a:spcPct val="50000"/>
                </a:spcBef>
              </a:pPr>
              <a:r>
                <a:rPr lang="es-ES_tradnl" altLang="es-ES" sz="2000"/>
                <a:t>Constituyentes menores y traza</a:t>
              </a:r>
            </a:p>
          </p:txBody>
        </p:sp>
        <p:sp>
          <p:nvSpPr>
            <p:cNvPr id="18440" name="Text Box 7"/>
            <p:cNvSpPr txBox="1">
              <a:spLocks noChangeArrowheads="1"/>
            </p:cNvSpPr>
            <p:nvPr/>
          </p:nvSpPr>
          <p:spPr bwMode="auto">
            <a:xfrm>
              <a:off x="396" y="1212"/>
              <a:ext cx="444" cy="191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lnSpc>
                  <a:spcPct val="70000"/>
                </a:lnSpc>
                <a:spcBef>
                  <a:spcPct val="50000"/>
                </a:spcBef>
              </a:pPr>
              <a:r>
                <a:rPr lang="es-ES_tradnl" altLang="es-ES" sz="1600"/>
                <a:t>Al</a:t>
              </a:r>
            </a:p>
            <a:p>
              <a:pPr>
                <a:lnSpc>
                  <a:spcPct val="70000"/>
                </a:lnSpc>
                <a:spcBef>
                  <a:spcPct val="50000"/>
                </a:spcBef>
              </a:pPr>
              <a:r>
                <a:rPr lang="es-ES_tradnl" altLang="es-ES" sz="1600"/>
                <a:t>Ag</a:t>
              </a:r>
            </a:p>
            <a:p>
              <a:pPr>
                <a:lnSpc>
                  <a:spcPct val="70000"/>
                </a:lnSpc>
                <a:spcBef>
                  <a:spcPct val="50000"/>
                </a:spcBef>
              </a:pPr>
              <a:r>
                <a:rPr lang="es-ES_tradnl" altLang="es-ES" sz="1600">
                  <a:solidFill>
                    <a:srgbClr val="FF0000"/>
                  </a:solidFill>
                </a:rPr>
                <a:t>As</a:t>
              </a:r>
              <a:endParaRPr lang="es-ES_tradnl" altLang="es-ES" sz="1600"/>
            </a:p>
            <a:p>
              <a:pPr>
                <a:lnSpc>
                  <a:spcPct val="70000"/>
                </a:lnSpc>
                <a:spcBef>
                  <a:spcPct val="50000"/>
                </a:spcBef>
              </a:pPr>
              <a:r>
                <a:rPr lang="es-ES_tradnl" altLang="es-ES" sz="1600"/>
                <a:t>Au</a:t>
              </a:r>
            </a:p>
            <a:p>
              <a:pPr>
                <a:lnSpc>
                  <a:spcPct val="70000"/>
                </a:lnSpc>
                <a:spcBef>
                  <a:spcPct val="50000"/>
                </a:spcBef>
              </a:pPr>
              <a:r>
                <a:rPr lang="es-ES_tradnl" altLang="es-ES" sz="1600"/>
                <a:t>B</a:t>
              </a:r>
            </a:p>
            <a:p>
              <a:pPr>
                <a:lnSpc>
                  <a:spcPct val="70000"/>
                </a:lnSpc>
                <a:spcBef>
                  <a:spcPct val="50000"/>
                </a:spcBef>
              </a:pPr>
              <a:r>
                <a:rPr lang="es-ES_tradnl" altLang="es-ES" sz="1600"/>
                <a:t>Ba</a:t>
              </a:r>
            </a:p>
            <a:p>
              <a:pPr>
                <a:lnSpc>
                  <a:spcPct val="70000"/>
                </a:lnSpc>
                <a:spcBef>
                  <a:spcPct val="50000"/>
                </a:spcBef>
              </a:pPr>
              <a:r>
                <a:rPr lang="es-ES_tradnl" altLang="es-ES" sz="1600"/>
                <a:t>Be</a:t>
              </a:r>
            </a:p>
            <a:p>
              <a:pPr>
                <a:lnSpc>
                  <a:spcPct val="70000"/>
                </a:lnSpc>
                <a:spcBef>
                  <a:spcPct val="50000"/>
                </a:spcBef>
              </a:pPr>
              <a:r>
                <a:rPr lang="es-ES_tradnl" altLang="es-ES" sz="1600"/>
                <a:t>Bi</a:t>
              </a:r>
            </a:p>
            <a:p>
              <a:pPr>
                <a:lnSpc>
                  <a:spcPct val="70000"/>
                </a:lnSpc>
                <a:spcBef>
                  <a:spcPct val="50000"/>
                </a:spcBef>
              </a:pPr>
              <a:r>
                <a:rPr lang="es-ES_tradnl" altLang="es-ES" sz="1600"/>
                <a:t>Br</a:t>
              </a:r>
            </a:p>
            <a:p>
              <a:pPr>
                <a:lnSpc>
                  <a:spcPct val="70000"/>
                </a:lnSpc>
                <a:spcBef>
                  <a:spcPct val="50000"/>
                </a:spcBef>
              </a:pPr>
              <a:r>
                <a:rPr lang="es-ES_tradnl" altLang="es-ES" sz="1600">
                  <a:solidFill>
                    <a:srgbClr val="FF0000"/>
                  </a:solidFill>
                </a:rPr>
                <a:t>Cd</a:t>
              </a:r>
            </a:p>
            <a:p>
              <a:pPr>
                <a:lnSpc>
                  <a:spcPct val="70000"/>
                </a:lnSpc>
                <a:spcBef>
                  <a:spcPct val="50000"/>
                </a:spcBef>
              </a:pPr>
              <a:r>
                <a:rPr lang="es-ES_tradnl" altLang="es-ES" sz="1600">
                  <a:solidFill>
                    <a:srgbClr val="FF0000"/>
                  </a:solidFill>
                </a:rPr>
                <a:t>Co</a:t>
              </a:r>
            </a:p>
            <a:p>
              <a:pPr>
                <a:lnSpc>
                  <a:spcPct val="70000"/>
                </a:lnSpc>
                <a:spcBef>
                  <a:spcPct val="50000"/>
                </a:spcBef>
              </a:pPr>
              <a:r>
                <a:rPr lang="es-ES_tradnl" altLang="es-ES" sz="1600">
                  <a:solidFill>
                    <a:srgbClr val="FF0000"/>
                  </a:solidFill>
                </a:rPr>
                <a:t>Cr</a:t>
              </a:r>
            </a:p>
          </p:txBody>
        </p:sp>
        <p:sp>
          <p:nvSpPr>
            <p:cNvPr id="18441" name="Text Box 8"/>
            <p:cNvSpPr txBox="1">
              <a:spLocks noChangeArrowheads="1"/>
            </p:cNvSpPr>
            <p:nvPr/>
          </p:nvSpPr>
          <p:spPr bwMode="auto">
            <a:xfrm>
              <a:off x="1140" y="1212"/>
              <a:ext cx="444" cy="191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lnSpc>
                  <a:spcPct val="70000"/>
                </a:lnSpc>
                <a:spcBef>
                  <a:spcPct val="50000"/>
                </a:spcBef>
              </a:pPr>
              <a:r>
                <a:rPr lang="es-ES_tradnl" altLang="es-ES" sz="1600"/>
                <a:t>10</a:t>
              </a:r>
            </a:p>
            <a:p>
              <a:pPr algn="ctr">
                <a:lnSpc>
                  <a:spcPct val="70000"/>
                </a:lnSpc>
                <a:spcBef>
                  <a:spcPct val="50000"/>
                </a:spcBef>
              </a:pPr>
              <a:r>
                <a:rPr lang="es-ES_tradnl" altLang="es-ES" sz="1600"/>
                <a:t>0.3</a:t>
              </a:r>
            </a:p>
            <a:p>
              <a:pPr algn="ctr">
                <a:lnSpc>
                  <a:spcPct val="70000"/>
                </a:lnSpc>
                <a:spcBef>
                  <a:spcPct val="50000"/>
                </a:spcBef>
              </a:pPr>
              <a:r>
                <a:rPr lang="es-ES_tradnl" altLang="es-ES" sz="1600">
                  <a:solidFill>
                    <a:srgbClr val="FF0000"/>
                  </a:solidFill>
                </a:rPr>
                <a:t>2</a:t>
              </a:r>
              <a:endParaRPr lang="es-ES_tradnl" altLang="es-ES" sz="1600"/>
            </a:p>
            <a:p>
              <a:pPr algn="ctr">
                <a:lnSpc>
                  <a:spcPct val="70000"/>
                </a:lnSpc>
                <a:spcBef>
                  <a:spcPct val="50000"/>
                </a:spcBef>
              </a:pPr>
              <a:r>
                <a:rPr lang="es-ES_tradnl" altLang="es-ES" sz="1600"/>
                <a:t>0.002</a:t>
              </a:r>
            </a:p>
            <a:p>
              <a:pPr algn="ctr">
                <a:lnSpc>
                  <a:spcPct val="70000"/>
                </a:lnSpc>
                <a:spcBef>
                  <a:spcPct val="50000"/>
                </a:spcBef>
              </a:pPr>
              <a:r>
                <a:rPr lang="es-ES_tradnl" altLang="es-ES" sz="1600"/>
                <a:t>10</a:t>
              </a:r>
            </a:p>
            <a:p>
              <a:pPr algn="ctr">
                <a:lnSpc>
                  <a:spcPct val="70000"/>
                </a:lnSpc>
                <a:spcBef>
                  <a:spcPct val="50000"/>
                </a:spcBef>
              </a:pPr>
              <a:r>
                <a:rPr lang="es-ES_tradnl" altLang="es-ES" sz="1600"/>
                <a:t>20</a:t>
              </a:r>
            </a:p>
            <a:p>
              <a:pPr algn="ctr">
                <a:lnSpc>
                  <a:spcPct val="70000"/>
                </a:lnSpc>
                <a:spcBef>
                  <a:spcPct val="50000"/>
                </a:spcBef>
              </a:pPr>
              <a:r>
                <a:rPr lang="es-ES_tradnl" altLang="es-ES" sz="1600"/>
                <a:t>5</a:t>
              </a:r>
            </a:p>
            <a:p>
              <a:pPr algn="ctr">
                <a:lnSpc>
                  <a:spcPct val="70000"/>
                </a:lnSpc>
                <a:spcBef>
                  <a:spcPct val="50000"/>
                </a:spcBef>
              </a:pPr>
              <a:r>
                <a:rPr lang="es-ES_tradnl" altLang="es-ES" sz="1600"/>
                <a:t>0.005</a:t>
              </a:r>
            </a:p>
            <a:p>
              <a:pPr algn="ctr">
                <a:lnSpc>
                  <a:spcPct val="70000"/>
                </a:lnSpc>
                <a:spcBef>
                  <a:spcPct val="50000"/>
                </a:spcBef>
              </a:pPr>
              <a:r>
                <a:rPr lang="es-ES_tradnl" altLang="es-ES" sz="1600"/>
                <a:t>20</a:t>
              </a:r>
            </a:p>
            <a:p>
              <a:pPr algn="ctr">
                <a:lnSpc>
                  <a:spcPct val="70000"/>
                </a:lnSpc>
                <a:spcBef>
                  <a:spcPct val="50000"/>
                </a:spcBef>
              </a:pPr>
              <a:r>
                <a:rPr lang="es-ES_tradnl" altLang="es-ES" sz="1600">
                  <a:solidFill>
                    <a:srgbClr val="FF0000"/>
                  </a:solidFill>
                </a:rPr>
                <a:t>0.03</a:t>
              </a:r>
            </a:p>
            <a:p>
              <a:pPr algn="ctr">
                <a:lnSpc>
                  <a:spcPct val="70000"/>
                </a:lnSpc>
                <a:spcBef>
                  <a:spcPct val="50000"/>
                </a:spcBef>
              </a:pPr>
              <a:r>
                <a:rPr lang="es-ES_tradnl" altLang="es-ES" sz="1600">
                  <a:solidFill>
                    <a:srgbClr val="FF0000"/>
                  </a:solidFill>
                </a:rPr>
                <a:t>0.1</a:t>
              </a:r>
            </a:p>
            <a:p>
              <a:pPr algn="ctr">
                <a:lnSpc>
                  <a:spcPct val="70000"/>
                </a:lnSpc>
                <a:spcBef>
                  <a:spcPct val="50000"/>
                </a:spcBef>
              </a:pPr>
              <a:r>
                <a:rPr lang="es-ES_tradnl" altLang="es-ES" sz="1600">
                  <a:solidFill>
                    <a:srgbClr val="FF0000"/>
                  </a:solidFill>
                </a:rPr>
                <a:t>1</a:t>
              </a:r>
            </a:p>
          </p:txBody>
        </p:sp>
        <p:sp>
          <p:nvSpPr>
            <p:cNvPr id="18442" name="Text Box 9"/>
            <p:cNvSpPr txBox="1">
              <a:spLocks noChangeArrowheads="1"/>
            </p:cNvSpPr>
            <p:nvPr/>
          </p:nvSpPr>
          <p:spPr bwMode="auto">
            <a:xfrm>
              <a:off x="4896" y="1221"/>
              <a:ext cx="480" cy="20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lnSpc>
                  <a:spcPct val="70000"/>
                </a:lnSpc>
                <a:spcBef>
                  <a:spcPct val="50000"/>
                </a:spcBef>
              </a:pPr>
              <a:r>
                <a:rPr lang="es-ES_tradnl" altLang="es-ES" sz="1600"/>
                <a:t>20</a:t>
              </a:r>
            </a:p>
            <a:p>
              <a:pPr algn="ctr">
                <a:lnSpc>
                  <a:spcPct val="70000"/>
                </a:lnSpc>
                <a:spcBef>
                  <a:spcPct val="50000"/>
                </a:spcBef>
              </a:pPr>
              <a:r>
                <a:rPr lang="es-ES_tradnl" altLang="es-ES" sz="1600">
                  <a:solidFill>
                    <a:srgbClr val="FF0000"/>
                  </a:solidFill>
                </a:rPr>
                <a:t>3</a:t>
              </a:r>
            </a:p>
            <a:p>
              <a:pPr algn="ctr">
                <a:lnSpc>
                  <a:spcPct val="70000"/>
                </a:lnSpc>
                <a:spcBef>
                  <a:spcPct val="50000"/>
                </a:spcBef>
              </a:pPr>
              <a:r>
                <a:rPr lang="es-ES_tradnl" altLang="es-ES" sz="1600"/>
                <a:t>1</a:t>
              </a:r>
            </a:p>
            <a:p>
              <a:pPr algn="ctr">
                <a:lnSpc>
                  <a:spcPct val="70000"/>
                </a:lnSpc>
                <a:spcBef>
                  <a:spcPct val="50000"/>
                </a:spcBef>
              </a:pPr>
              <a:r>
                <a:rPr lang="es-ES_tradnl" altLang="es-ES" sz="1600"/>
                <a:t>2</a:t>
              </a:r>
            </a:p>
            <a:p>
              <a:pPr algn="ctr">
                <a:lnSpc>
                  <a:spcPct val="70000"/>
                </a:lnSpc>
                <a:spcBef>
                  <a:spcPct val="50000"/>
                </a:spcBef>
              </a:pPr>
              <a:r>
                <a:rPr lang="es-ES_tradnl" altLang="es-ES" sz="1600">
                  <a:solidFill>
                    <a:srgbClr val="FF0000"/>
                  </a:solidFill>
                </a:rPr>
                <a:t>0.4</a:t>
              </a:r>
            </a:p>
            <a:p>
              <a:pPr algn="ctr">
                <a:lnSpc>
                  <a:spcPct val="70000"/>
                </a:lnSpc>
                <a:spcBef>
                  <a:spcPct val="50000"/>
                </a:spcBef>
              </a:pPr>
              <a:r>
                <a:rPr lang="es-ES_tradnl" altLang="es-ES" sz="1600">
                  <a:solidFill>
                    <a:srgbClr val="FF0000"/>
                  </a:solidFill>
                </a:rPr>
                <a:t>0.1</a:t>
              </a:r>
            </a:p>
            <a:p>
              <a:pPr algn="ctr">
                <a:lnSpc>
                  <a:spcPct val="70000"/>
                </a:lnSpc>
                <a:spcBef>
                  <a:spcPct val="50000"/>
                </a:spcBef>
              </a:pPr>
              <a:r>
                <a:rPr lang="es-ES_tradnl" altLang="es-ES" sz="1600">
                  <a:solidFill>
                    <a:srgbClr val="FF0000"/>
                  </a:solidFill>
                </a:rPr>
                <a:t>400</a:t>
              </a:r>
              <a:endParaRPr lang="es-ES_tradnl" altLang="es-ES" sz="1600"/>
            </a:p>
            <a:p>
              <a:pPr algn="ctr">
                <a:lnSpc>
                  <a:spcPct val="70000"/>
                </a:lnSpc>
                <a:spcBef>
                  <a:spcPct val="50000"/>
                </a:spcBef>
              </a:pPr>
              <a:r>
                <a:rPr lang="es-ES_tradnl" altLang="es-ES" sz="1600"/>
                <a:t>0.1</a:t>
              </a:r>
            </a:p>
            <a:p>
              <a:pPr algn="ctr">
                <a:lnSpc>
                  <a:spcPct val="70000"/>
                </a:lnSpc>
                <a:spcBef>
                  <a:spcPct val="50000"/>
                </a:spcBef>
              </a:pPr>
              <a:r>
                <a:rPr lang="es-ES_tradnl" altLang="es-ES" sz="1600"/>
                <a:t>3</a:t>
              </a:r>
            </a:p>
            <a:p>
              <a:pPr algn="ctr">
                <a:lnSpc>
                  <a:spcPct val="70000"/>
                </a:lnSpc>
                <a:spcBef>
                  <a:spcPct val="50000"/>
                </a:spcBef>
              </a:pPr>
              <a:r>
                <a:rPr lang="es-ES_tradnl" altLang="es-ES" sz="1600"/>
                <a:t>0.03</a:t>
              </a:r>
            </a:p>
            <a:p>
              <a:pPr algn="ctr">
                <a:lnSpc>
                  <a:spcPct val="70000"/>
                </a:lnSpc>
                <a:spcBef>
                  <a:spcPct val="50000"/>
                </a:spcBef>
              </a:pPr>
              <a:r>
                <a:rPr lang="es-ES_tradnl" altLang="es-ES" sz="1600">
                  <a:solidFill>
                    <a:srgbClr val="FF0000"/>
                  </a:solidFill>
                </a:rPr>
                <a:t>0.5</a:t>
              </a:r>
            </a:p>
            <a:p>
              <a:pPr algn="ctr">
                <a:lnSpc>
                  <a:spcPct val="70000"/>
                </a:lnSpc>
                <a:spcBef>
                  <a:spcPct val="50000"/>
                </a:spcBef>
              </a:pPr>
              <a:r>
                <a:rPr lang="es-ES_tradnl" altLang="es-ES" sz="1600">
                  <a:solidFill>
                    <a:srgbClr val="FF0000"/>
                  </a:solidFill>
                </a:rPr>
                <a:t>2</a:t>
              </a:r>
            </a:p>
            <a:p>
              <a:pPr algn="ctr">
                <a:lnSpc>
                  <a:spcPct val="70000"/>
                </a:lnSpc>
                <a:spcBef>
                  <a:spcPct val="50000"/>
                </a:spcBef>
              </a:pPr>
              <a:r>
                <a:rPr lang="es-ES_tradnl" altLang="es-ES" sz="1600">
                  <a:solidFill>
                    <a:srgbClr val="FF0000"/>
                  </a:solidFill>
                </a:rPr>
                <a:t>20</a:t>
              </a:r>
            </a:p>
          </p:txBody>
        </p:sp>
        <p:sp>
          <p:nvSpPr>
            <p:cNvPr id="18443" name="Line 10"/>
            <p:cNvSpPr>
              <a:spLocks noChangeShapeType="1"/>
            </p:cNvSpPr>
            <p:nvPr/>
          </p:nvSpPr>
          <p:spPr bwMode="auto">
            <a:xfrm>
              <a:off x="192" y="612"/>
              <a:ext cx="5376" cy="0"/>
            </a:xfrm>
            <a:prstGeom prst="line">
              <a:avLst/>
            </a:prstGeom>
            <a:noFill/>
            <a:ln w="9525">
              <a:solidFill>
                <a:srgbClr val="FFFF66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s-ES"/>
            </a:p>
          </p:txBody>
        </p:sp>
        <p:sp>
          <p:nvSpPr>
            <p:cNvPr id="18444" name="Line 11"/>
            <p:cNvSpPr>
              <a:spLocks noChangeShapeType="1"/>
            </p:cNvSpPr>
            <p:nvPr/>
          </p:nvSpPr>
          <p:spPr bwMode="auto">
            <a:xfrm>
              <a:off x="192" y="864"/>
              <a:ext cx="5376" cy="0"/>
            </a:xfrm>
            <a:prstGeom prst="line">
              <a:avLst/>
            </a:prstGeom>
            <a:noFill/>
            <a:ln w="9525">
              <a:solidFill>
                <a:srgbClr val="FFFF66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s-ES"/>
            </a:p>
          </p:txBody>
        </p:sp>
        <p:sp>
          <p:nvSpPr>
            <p:cNvPr id="18445" name="Line 12"/>
            <p:cNvSpPr>
              <a:spLocks noChangeShapeType="1"/>
            </p:cNvSpPr>
            <p:nvPr/>
          </p:nvSpPr>
          <p:spPr bwMode="auto">
            <a:xfrm>
              <a:off x="192" y="1164"/>
              <a:ext cx="5376" cy="0"/>
            </a:xfrm>
            <a:prstGeom prst="line">
              <a:avLst/>
            </a:prstGeom>
            <a:noFill/>
            <a:ln w="9525">
              <a:solidFill>
                <a:srgbClr val="FFFF66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s-ES"/>
            </a:p>
          </p:txBody>
        </p:sp>
        <p:sp>
          <p:nvSpPr>
            <p:cNvPr id="18446" name="Text Box 13"/>
            <p:cNvSpPr txBox="1">
              <a:spLocks noChangeArrowheads="1"/>
            </p:cNvSpPr>
            <p:nvPr/>
          </p:nvSpPr>
          <p:spPr bwMode="auto">
            <a:xfrm>
              <a:off x="2160" y="1212"/>
              <a:ext cx="444" cy="191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lnSpc>
                  <a:spcPct val="70000"/>
                </a:lnSpc>
                <a:spcBef>
                  <a:spcPct val="50000"/>
                </a:spcBef>
              </a:pPr>
              <a:r>
                <a:rPr lang="es-ES_tradnl" altLang="es-ES" sz="1600">
                  <a:solidFill>
                    <a:srgbClr val="FF0000"/>
                  </a:solidFill>
                </a:rPr>
                <a:t>Cs</a:t>
              </a:r>
            </a:p>
            <a:p>
              <a:pPr>
                <a:lnSpc>
                  <a:spcPct val="70000"/>
                </a:lnSpc>
                <a:spcBef>
                  <a:spcPct val="50000"/>
                </a:spcBef>
              </a:pPr>
              <a:r>
                <a:rPr lang="es-ES_tradnl" altLang="es-ES" sz="1600">
                  <a:solidFill>
                    <a:srgbClr val="FF0000"/>
                  </a:solidFill>
                </a:rPr>
                <a:t>Cu</a:t>
              </a:r>
            </a:p>
            <a:p>
              <a:pPr>
                <a:lnSpc>
                  <a:spcPct val="70000"/>
                </a:lnSpc>
                <a:spcBef>
                  <a:spcPct val="50000"/>
                </a:spcBef>
              </a:pPr>
              <a:r>
                <a:rPr lang="es-ES_tradnl" altLang="es-ES" sz="1600">
                  <a:solidFill>
                    <a:srgbClr val="FF0000"/>
                  </a:solidFill>
                </a:rPr>
                <a:t>F</a:t>
              </a:r>
            </a:p>
            <a:p>
              <a:pPr>
                <a:lnSpc>
                  <a:spcPct val="70000"/>
                </a:lnSpc>
                <a:spcBef>
                  <a:spcPct val="50000"/>
                </a:spcBef>
              </a:pPr>
              <a:r>
                <a:rPr lang="es-ES_tradnl" altLang="es-ES" sz="1600">
                  <a:solidFill>
                    <a:srgbClr val="FF0000"/>
                  </a:solidFill>
                </a:rPr>
                <a:t>Fe</a:t>
              </a:r>
            </a:p>
            <a:p>
              <a:pPr>
                <a:lnSpc>
                  <a:spcPct val="70000"/>
                </a:lnSpc>
                <a:spcBef>
                  <a:spcPct val="50000"/>
                </a:spcBef>
              </a:pPr>
              <a:r>
                <a:rPr lang="es-ES_tradnl" altLang="es-ES" sz="1600">
                  <a:solidFill>
                    <a:srgbClr val="FF0000"/>
                  </a:solidFill>
                </a:rPr>
                <a:t>Hg</a:t>
              </a:r>
            </a:p>
            <a:p>
              <a:pPr>
                <a:lnSpc>
                  <a:spcPct val="70000"/>
                </a:lnSpc>
                <a:spcBef>
                  <a:spcPct val="50000"/>
                </a:spcBef>
              </a:pPr>
              <a:r>
                <a:rPr lang="es-ES_tradnl" altLang="es-ES" sz="1600">
                  <a:solidFill>
                    <a:srgbClr val="FF0000"/>
                  </a:solidFill>
                </a:rPr>
                <a:t>I</a:t>
              </a:r>
            </a:p>
            <a:p>
              <a:pPr>
                <a:lnSpc>
                  <a:spcPct val="70000"/>
                </a:lnSpc>
                <a:spcBef>
                  <a:spcPct val="50000"/>
                </a:spcBef>
              </a:pPr>
              <a:r>
                <a:rPr lang="es-ES_tradnl" altLang="es-ES" sz="1600"/>
                <a:t>La</a:t>
              </a:r>
            </a:p>
            <a:p>
              <a:pPr>
                <a:lnSpc>
                  <a:spcPct val="70000"/>
                </a:lnSpc>
                <a:spcBef>
                  <a:spcPct val="50000"/>
                </a:spcBef>
              </a:pPr>
              <a:r>
                <a:rPr lang="es-ES_tradnl" altLang="es-ES" sz="1600"/>
                <a:t>Li</a:t>
              </a:r>
            </a:p>
            <a:p>
              <a:pPr>
                <a:lnSpc>
                  <a:spcPct val="70000"/>
                </a:lnSpc>
                <a:spcBef>
                  <a:spcPct val="50000"/>
                </a:spcBef>
              </a:pPr>
              <a:r>
                <a:rPr lang="es-ES_tradnl" altLang="es-ES" sz="1600"/>
                <a:t>Mn</a:t>
              </a:r>
            </a:p>
            <a:p>
              <a:pPr>
                <a:lnSpc>
                  <a:spcPct val="70000"/>
                </a:lnSpc>
                <a:spcBef>
                  <a:spcPct val="50000"/>
                </a:spcBef>
              </a:pPr>
              <a:r>
                <a:rPr lang="es-ES_tradnl" altLang="es-ES" sz="1600"/>
                <a:t>Mo</a:t>
              </a:r>
            </a:p>
            <a:p>
              <a:pPr>
                <a:lnSpc>
                  <a:spcPct val="70000"/>
                </a:lnSpc>
                <a:spcBef>
                  <a:spcPct val="50000"/>
                </a:spcBef>
              </a:pPr>
              <a:r>
                <a:rPr lang="es-ES_tradnl" altLang="es-ES" sz="1600"/>
                <a:t>Nb</a:t>
              </a:r>
            </a:p>
            <a:p>
              <a:pPr>
                <a:lnSpc>
                  <a:spcPct val="70000"/>
                </a:lnSpc>
                <a:spcBef>
                  <a:spcPct val="50000"/>
                </a:spcBef>
              </a:pPr>
              <a:r>
                <a:rPr lang="es-ES_tradnl" altLang="es-ES" sz="1600">
                  <a:solidFill>
                    <a:srgbClr val="FF0000"/>
                  </a:solidFill>
                </a:rPr>
                <a:t>Ni</a:t>
              </a:r>
            </a:p>
          </p:txBody>
        </p:sp>
        <p:sp>
          <p:nvSpPr>
            <p:cNvPr id="18447" name="Text Box 14"/>
            <p:cNvSpPr txBox="1">
              <a:spLocks noChangeArrowheads="1"/>
            </p:cNvSpPr>
            <p:nvPr/>
          </p:nvSpPr>
          <p:spPr bwMode="auto">
            <a:xfrm>
              <a:off x="3120" y="1212"/>
              <a:ext cx="444" cy="191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lnSpc>
                  <a:spcPct val="70000"/>
                </a:lnSpc>
                <a:spcBef>
                  <a:spcPct val="50000"/>
                </a:spcBef>
              </a:pPr>
              <a:r>
                <a:rPr lang="es-ES_tradnl" altLang="es-ES" sz="1600">
                  <a:solidFill>
                    <a:srgbClr val="FF0000"/>
                  </a:solidFill>
                </a:rPr>
                <a:t>0.02</a:t>
              </a:r>
            </a:p>
            <a:p>
              <a:pPr algn="ctr">
                <a:lnSpc>
                  <a:spcPct val="70000"/>
                </a:lnSpc>
                <a:spcBef>
                  <a:spcPct val="50000"/>
                </a:spcBef>
              </a:pPr>
              <a:r>
                <a:rPr lang="es-ES_tradnl" altLang="es-ES" sz="1600">
                  <a:solidFill>
                    <a:srgbClr val="FF0000"/>
                  </a:solidFill>
                </a:rPr>
                <a:t>3</a:t>
              </a:r>
            </a:p>
            <a:p>
              <a:pPr algn="ctr">
                <a:lnSpc>
                  <a:spcPct val="70000"/>
                </a:lnSpc>
                <a:spcBef>
                  <a:spcPct val="50000"/>
                </a:spcBef>
              </a:pPr>
              <a:r>
                <a:rPr lang="es-ES_tradnl" altLang="es-ES" sz="1600">
                  <a:solidFill>
                    <a:srgbClr val="FF0000"/>
                  </a:solidFill>
                </a:rPr>
                <a:t>100</a:t>
              </a:r>
            </a:p>
            <a:p>
              <a:pPr algn="ctr">
                <a:lnSpc>
                  <a:spcPct val="70000"/>
                </a:lnSpc>
                <a:spcBef>
                  <a:spcPct val="50000"/>
                </a:spcBef>
              </a:pPr>
              <a:r>
                <a:rPr lang="es-ES_tradnl" altLang="es-ES" sz="1600">
                  <a:solidFill>
                    <a:srgbClr val="FF0000"/>
                  </a:solidFill>
                </a:rPr>
                <a:t>100</a:t>
              </a:r>
            </a:p>
            <a:p>
              <a:pPr algn="ctr">
                <a:lnSpc>
                  <a:spcPct val="70000"/>
                </a:lnSpc>
                <a:spcBef>
                  <a:spcPct val="50000"/>
                </a:spcBef>
              </a:pPr>
              <a:r>
                <a:rPr lang="es-ES_tradnl" altLang="es-ES" sz="1600">
                  <a:solidFill>
                    <a:srgbClr val="FF0000"/>
                  </a:solidFill>
                </a:rPr>
                <a:t>0.07</a:t>
              </a:r>
            </a:p>
            <a:p>
              <a:pPr algn="ctr">
                <a:lnSpc>
                  <a:spcPct val="70000"/>
                </a:lnSpc>
                <a:spcBef>
                  <a:spcPct val="50000"/>
                </a:spcBef>
              </a:pPr>
              <a:r>
                <a:rPr lang="es-ES_tradnl" altLang="es-ES" sz="1600">
                  <a:solidFill>
                    <a:srgbClr val="FF0000"/>
                  </a:solidFill>
                </a:rPr>
                <a:t>7</a:t>
              </a:r>
            </a:p>
            <a:p>
              <a:pPr algn="ctr">
                <a:lnSpc>
                  <a:spcPct val="70000"/>
                </a:lnSpc>
                <a:spcBef>
                  <a:spcPct val="50000"/>
                </a:spcBef>
              </a:pPr>
              <a:r>
                <a:rPr lang="es-ES_tradnl" altLang="es-ES" sz="1600"/>
                <a:t>0.2</a:t>
              </a:r>
            </a:p>
            <a:p>
              <a:pPr algn="ctr">
                <a:lnSpc>
                  <a:spcPct val="70000"/>
                </a:lnSpc>
                <a:spcBef>
                  <a:spcPct val="50000"/>
                </a:spcBef>
              </a:pPr>
              <a:r>
                <a:rPr lang="es-ES_tradnl" altLang="es-ES" sz="1600"/>
                <a:t>3</a:t>
              </a:r>
            </a:p>
            <a:p>
              <a:pPr algn="ctr">
                <a:lnSpc>
                  <a:spcPct val="70000"/>
                </a:lnSpc>
                <a:spcBef>
                  <a:spcPct val="50000"/>
                </a:spcBef>
              </a:pPr>
              <a:r>
                <a:rPr lang="es-ES_tradnl" altLang="es-ES" sz="1600"/>
                <a:t>15</a:t>
              </a:r>
            </a:p>
            <a:p>
              <a:pPr algn="ctr">
                <a:lnSpc>
                  <a:spcPct val="70000"/>
                </a:lnSpc>
                <a:spcBef>
                  <a:spcPct val="50000"/>
                </a:spcBef>
              </a:pPr>
              <a:r>
                <a:rPr lang="es-ES_tradnl" altLang="es-ES" sz="1600"/>
                <a:t>1.5</a:t>
              </a:r>
            </a:p>
            <a:p>
              <a:pPr algn="ctr">
                <a:lnSpc>
                  <a:spcPct val="70000"/>
                </a:lnSpc>
                <a:spcBef>
                  <a:spcPct val="50000"/>
                </a:spcBef>
              </a:pPr>
              <a:r>
                <a:rPr lang="es-ES_tradnl" altLang="es-ES" sz="1600"/>
                <a:t>1</a:t>
              </a:r>
            </a:p>
            <a:p>
              <a:pPr algn="ctr">
                <a:lnSpc>
                  <a:spcPct val="70000"/>
                </a:lnSpc>
                <a:spcBef>
                  <a:spcPct val="50000"/>
                </a:spcBef>
              </a:pPr>
              <a:r>
                <a:rPr lang="es-ES_tradnl" altLang="es-ES" sz="1600">
                  <a:solidFill>
                    <a:srgbClr val="FF0000"/>
                  </a:solidFill>
                </a:rPr>
                <a:t>1.5</a:t>
              </a:r>
            </a:p>
          </p:txBody>
        </p:sp>
        <p:sp>
          <p:nvSpPr>
            <p:cNvPr id="18448" name="Text Box 15"/>
            <p:cNvSpPr txBox="1">
              <a:spLocks noChangeArrowheads="1"/>
            </p:cNvSpPr>
            <p:nvPr/>
          </p:nvSpPr>
          <p:spPr bwMode="auto">
            <a:xfrm>
              <a:off x="4164" y="1212"/>
              <a:ext cx="444" cy="20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lnSpc>
                  <a:spcPct val="70000"/>
                </a:lnSpc>
                <a:spcBef>
                  <a:spcPct val="50000"/>
                </a:spcBef>
              </a:pPr>
              <a:r>
                <a:rPr lang="es-ES_tradnl" altLang="es-ES" sz="1600"/>
                <a:t>P</a:t>
              </a:r>
            </a:p>
            <a:p>
              <a:pPr>
                <a:lnSpc>
                  <a:spcPct val="70000"/>
                </a:lnSpc>
                <a:spcBef>
                  <a:spcPct val="50000"/>
                </a:spcBef>
              </a:pPr>
              <a:r>
                <a:rPr lang="es-ES_tradnl" altLang="es-ES" sz="1600">
                  <a:solidFill>
                    <a:srgbClr val="FF0000"/>
                  </a:solidFill>
                </a:rPr>
                <a:t>Pb</a:t>
              </a:r>
            </a:p>
            <a:p>
              <a:pPr>
                <a:lnSpc>
                  <a:spcPct val="70000"/>
                </a:lnSpc>
                <a:spcBef>
                  <a:spcPct val="50000"/>
                </a:spcBef>
              </a:pPr>
              <a:r>
                <a:rPr lang="es-ES_tradnl" altLang="es-ES" sz="1600"/>
                <a:t>Rb</a:t>
              </a:r>
            </a:p>
            <a:p>
              <a:pPr>
                <a:lnSpc>
                  <a:spcPct val="70000"/>
                </a:lnSpc>
                <a:spcBef>
                  <a:spcPct val="50000"/>
                </a:spcBef>
              </a:pPr>
              <a:r>
                <a:rPr lang="es-ES_tradnl" altLang="es-ES" sz="1600"/>
                <a:t>Sb</a:t>
              </a:r>
            </a:p>
            <a:p>
              <a:pPr>
                <a:lnSpc>
                  <a:spcPct val="70000"/>
                </a:lnSpc>
                <a:spcBef>
                  <a:spcPct val="50000"/>
                </a:spcBef>
              </a:pPr>
              <a:r>
                <a:rPr lang="es-ES_tradnl" altLang="es-ES" sz="1600">
                  <a:solidFill>
                    <a:srgbClr val="FF0000"/>
                  </a:solidFill>
                </a:rPr>
                <a:t>Se</a:t>
              </a:r>
            </a:p>
            <a:p>
              <a:pPr>
                <a:lnSpc>
                  <a:spcPct val="70000"/>
                </a:lnSpc>
                <a:spcBef>
                  <a:spcPct val="50000"/>
                </a:spcBef>
              </a:pPr>
              <a:r>
                <a:rPr lang="es-ES_tradnl" altLang="es-ES" sz="1600">
                  <a:solidFill>
                    <a:srgbClr val="FF0000"/>
                  </a:solidFill>
                </a:rPr>
                <a:t>Sn</a:t>
              </a:r>
            </a:p>
            <a:p>
              <a:pPr>
                <a:lnSpc>
                  <a:spcPct val="70000"/>
                </a:lnSpc>
                <a:spcBef>
                  <a:spcPct val="50000"/>
                </a:spcBef>
              </a:pPr>
              <a:r>
                <a:rPr lang="es-ES_tradnl" altLang="es-ES" sz="1600">
                  <a:solidFill>
                    <a:srgbClr val="FF0000"/>
                  </a:solidFill>
                </a:rPr>
                <a:t>Sr</a:t>
              </a:r>
            </a:p>
            <a:p>
              <a:pPr>
                <a:lnSpc>
                  <a:spcPct val="70000"/>
                </a:lnSpc>
                <a:spcBef>
                  <a:spcPct val="50000"/>
                </a:spcBef>
              </a:pPr>
              <a:r>
                <a:rPr lang="es-ES_tradnl" altLang="es-ES" sz="1600"/>
                <a:t>Th</a:t>
              </a:r>
            </a:p>
            <a:p>
              <a:pPr>
                <a:lnSpc>
                  <a:spcPct val="70000"/>
                </a:lnSpc>
                <a:spcBef>
                  <a:spcPct val="50000"/>
                </a:spcBef>
              </a:pPr>
              <a:r>
                <a:rPr lang="es-ES_tradnl" altLang="es-ES" sz="1600"/>
                <a:t>Ti</a:t>
              </a:r>
            </a:p>
            <a:p>
              <a:pPr>
                <a:lnSpc>
                  <a:spcPct val="70000"/>
                </a:lnSpc>
                <a:spcBef>
                  <a:spcPct val="50000"/>
                </a:spcBef>
              </a:pPr>
              <a:r>
                <a:rPr lang="es-ES_tradnl" altLang="es-ES" sz="1600"/>
                <a:t>W</a:t>
              </a:r>
            </a:p>
            <a:p>
              <a:pPr>
                <a:lnSpc>
                  <a:spcPct val="70000"/>
                </a:lnSpc>
                <a:spcBef>
                  <a:spcPct val="50000"/>
                </a:spcBef>
              </a:pPr>
              <a:r>
                <a:rPr lang="es-ES_tradnl" altLang="es-ES" sz="1600">
                  <a:solidFill>
                    <a:srgbClr val="FF0000"/>
                  </a:solidFill>
                </a:rPr>
                <a:t>U</a:t>
              </a:r>
            </a:p>
            <a:p>
              <a:pPr>
                <a:lnSpc>
                  <a:spcPct val="70000"/>
                </a:lnSpc>
                <a:spcBef>
                  <a:spcPct val="50000"/>
                </a:spcBef>
              </a:pPr>
              <a:r>
                <a:rPr lang="es-ES_tradnl" altLang="es-ES" sz="1600">
                  <a:solidFill>
                    <a:srgbClr val="FF0000"/>
                  </a:solidFill>
                </a:rPr>
                <a:t>V</a:t>
              </a:r>
            </a:p>
            <a:p>
              <a:pPr>
                <a:lnSpc>
                  <a:spcPct val="70000"/>
                </a:lnSpc>
                <a:spcBef>
                  <a:spcPct val="50000"/>
                </a:spcBef>
              </a:pPr>
              <a:r>
                <a:rPr lang="es-ES_tradnl" altLang="es-ES" sz="1600">
                  <a:solidFill>
                    <a:srgbClr val="FF0000"/>
                  </a:solidFill>
                </a:rPr>
                <a:t>Zn</a:t>
              </a:r>
            </a:p>
          </p:txBody>
        </p:sp>
        <p:sp>
          <p:nvSpPr>
            <p:cNvPr id="18449" name="Line 16"/>
            <p:cNvSpPr>
              <a:spLocks noChangeShapeType="1"/>
            </p:cNvSpPr>
            <p:nvPr/>
          </p:nvSpPr>
          <p:spPr bwMode="auto">
            <a:xfrm>
              <a:off x="288" y="3600"/>
              <a:ext cx="5376" cy="0"/>
            </a:xfrm>
            <a:prstGeom prst="line">
              <a:avLst/>
            </a:prstGeom>
            <a:noFill/>
            <a:ln w="9525">
              <a:solidFill>
                <a:srgbClr val="FFFF66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s-ES"/>
            </a:p>
          </p:txBody>
        </p:sp>
      </p:grpSp>
      <p:sp>
        <p:nvSpPr>
          <p:cNvPr id="18435" name="Line 107"/>
          <p:cNvSpPr>
            <a:spLocks noChangeShapeType="1"/>
          </p:cNvSpPr>
          <p:nvPr/>
        </p:nvSpPr>
        <p:spPr bwMode="auto">
          <a:xfrm>
            <a:off x="1752600" y="1066800"/>
            <a:ext cx="89154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non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ES"/>
          </a:p>
        </p:txBody>
      </p:sp>
      <p:sp>
        <p:nvSpPr>
          <p:cNvPr id="18436" name="Line 108"/>
          <p:cNvSpPr>
            <a:spLocks noChangeShapeType="1"/>
          </p:cNvSpPr>
          <p:nvPr/>
        </p:nvSpPr>
        <p:spPr bwMode="auto">
          <a:xfrm>
            <a:off x="1524000" y="1524000"/>
            <a:ext cx="91440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non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ES"/>
          </a:p>
        </p:txBody>
      </p:sp>
      <p:sp>
        <p:nvSpPr>
          <p:cNvPr id="18437" name="Line 109"/>
          <p:cNvSpPr>
            <a:spLocks noChangeShapeType="1"/>
          </p:cNvSpPr>
          <p:nvPr/>
        </p:nvSpPr>
        <p:spPr bwMode="auto">
          <a:xfrm>
            <a:off x="1828800" y="2057400"/>
            <a:ext cx="85344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non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1442423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33</TotalTime>
  <Words>737</Words>
  <Application>Microsoft Office PowerPoint</Application>
  <PresentationFormat>Panorámica</PresentationFormat>
  <Paragraphs>229</Paragraphs>
  <Slides>13</Slides>
  <Notes>0</Notes>
  <HiddenSlides>0</HiddenSlides>
  <MMClips>0</MMClips>
  <ScaleCrop>false</ScaleCrop>
  <HeadingPairs>
    <vt:vector size="8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Servidores OLE incrustados</vt:lpstr>
      </vt:variant>
      <vt:variant>
        <vt:i4>1</vt:i4>
      </vt:variant>
      <vt:variant>
        <vt:lpstr>Títulos de diapositiva</vt:lpstr>
      </vt:variant>
      <vt:variant>
        <vt:i4>13</vt:i4>
      </vt:variant>
    </vt:vector>
  </HeadingPairs>
  <TitlesOfParts>
    <vt:vector size="19" baseType="lpstr">
      <vt:lpstr>Arial</vt:lpstr>
      <vt:lpstr>Calibri</vt:lpstr>
      <vt:lpstr>Calibri Light</vt:lpstr>
      <vt:lpstr>Times New Roman</vt:lpstr>
      <vt:lpstr>Tema de Office</vt:lpstr>
      <vt:lpstr>Imagen</vt:lpstr>
      <vt:lpstr>Presentación de PowerPoint</vt:lpstr>
      <vt:lpstr>Temario</vt:lpstr>
      <vt:lpstr>Presentación de PowerPoint</vt:lpstr>
      <vt:lpstr>Objetivo</vt:lpstr>
      <vt:lpstr>FUNDAMENTOS DE HIDROGEOQUÍMICA</vt:lpstr>
      <vt:lpstr>Presentación de PowerPoint</vt:lpstr>
      <vt:lpstr>Presentación de PowerPoint</vt:lpstr>
      <vt:lpstr>Presentación de PowerPoint</vt:lpstr>
      <vt:lpstr>Tiempo de Residencia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Alfredo Ochoa</dc:creator>
  <cp:lastModifiedBy>Jose Ochoa</cp:lastModifiedBy>
  <cp:revision>5</cp:revision>
  <dcterms:created xsi:type="dcterms:W3CDTF">2016-08-23T18:01:27Z</dcterms:created>
  <dcterms:modified xsi:type="dcterms:W3CDTF">2026-01-21T16:14:46Z</dcterms:modified>
</cp:coreProperties>
</file>