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77" r:id="rId4"/>
    <p:sldId id="295" r:id="rId5"/>
    <p:sldId id="278" r:id="rId6"/>
    <p:sldId id="279" r:id="rId7"/>
    <p:sldId id="283" r:id="rId8"/>
    <p:sldId id="280" r:id="rId9"/>
    <p:sldId id="289" r:id="rId10"/>
    <p:sldId id="281" r:id="rId11"/>
    <p:sldId id="290" r:id="rId12"/>
    <p:sldId id="282" r:id="rId13"/>
    <p:sldId id="285" r:id="rId14"/>
    <p:sldId id="284" r:id="rId15"/>
    <p:sldId id="294" r:id="rId16"/>
    <p:sldId id="286" r:id="rId17"/>
    <p:sldId id="292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C95D-0D04-4C9D-8A56-F293529F0D70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B9BA8-8313-4F26-B385-EF288E200D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755576" y="1844824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CLASIFICACIÓN DE DEPOSITOS DE AGUA SUBTERRANÉA</a:t>
            </a:r>
            <a:endParaRPr lang="es-MX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23728" y="18864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CLASIFICACIÓN  DE LAS UNIDADES GEOLOGICAS EN RELACIÓN A LAS AGUAS SUBTERRÁNEAS</a:t>
            </a:r>
            <a:endParaRPr lang="es-MX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 l="13653" t="41953" r="25071" b="9813"/>
          <a:stretch>
            <a:fillRect/>
          </a:stretch>
        </p:blipFill>
        <p:spPr bwMode="auto">
          <a:xfrm>
            <a:off x="395536" y="1124744"/>
            <a:ext cx="8496944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404664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Zonas de un 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acuífero</a:t>
            </a:r>
          </a:p>
          <a:p>
            <a:pPr algn="just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Si admitimos que los acuíferos reciben agua de la precipitación (aunque puede recibirla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por otras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vías), se pueden definir tres zonas: zona de alimentación o recarga, zona de circulación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y zona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de descarga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La zona de alimentación es aquella donde el agua de precipitación se infiltra. 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zona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de descarga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es la zona donde el agua sale del acuífero, como puede ser un manantial o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descarga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al mar o a un río. 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zona de circulación es la parte comprendida entre la zona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de alimentación </a:t>
            </a:r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y la zona de descarga.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cuíferos no confinad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28184" cy="68580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0" y="272842"/>
            <a:ext cx="2746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COMPONENTES DE  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UN ACUIFERO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10 Conector curvado"/>
          <p:cNvCxnSpPr/>
          <p:nvPr/>
        </p:nvCxnSpPr>
        <p:spPr>
          <a:xfrm rot="10800000" flipV="1">
            <a:off x="4716016" y="764704"/>
            <a:ext cx="1800200" cy="108012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300192" y="908720"/>
            <a:ext cx="264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RECARGA</a:t>
            </a:r>
          </a:p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O DE ALIMENTACIÓN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14 Conector curvado"/>
          <p:cNvCxnSpPr/>
          <p:nvPr/>
        </p:nvCxnSpPr>
        <p:spPr>
          <a:xfrm rot="10800000" flipV="1">
            <a:off x="4211960" y="3501008"/>
            <a:ext cx="2016224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5940152" y="3429000"/>
            <a:ext cx="295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CIRCULACIÓN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25 Conector curvado"/>
          <p:cNvCxnSpPr/>
          <p:nvPr/>
        </p:nvCxnSpPr>
        <p:spPr>
          <a:xfrm rot="10800000">
            <a:off x="2123728" y="5373216"/>
            <a:ext cx="2304256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4716016" y="5517232"/>
            <a:ext cx="2569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ZONA DE DESCARGA</a:t>
            </a:r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556792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Tipos de 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acuíferos</a:t>
            </a:r>
          </a:p>
          <a:p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las características litológicas: detríticos,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carbonatados</a:t>
            </a:r>
          </a:p>
          <a:p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el tipo de huecos: poroso, kárstico, </a:t>
            </a:r>
            <a:r>
              <a:rPr lang="es-MX" sz="2400" dirty="0" err="1" smtClean="0">
                <a:latin typeface="Times New Roman" pitchFamily="18" charset="0"/>
                <a:cs typeface="Times New Roman" pitchFamily="18" charset="0"/>
              </a:rPr>
              <a:t>fisurado</a:t>
            </a:r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MX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dirty="0">
                <a:latin typeface="Times New Roman" pitchFamily="18" charset="0"/>
                <a:cs typeface="Times New Roman" pitchFamily="18" charset="0"/>
              </a:rPr>
              <a:t>Según la presión hidrostática: libres, confinados y </a:t>
            </a:r>
            <a:r>
              <a:rPr lang="es-MX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400" dirty="0" err="1" smtClean="0">
                <a:latin typeface="Times New Roman" pitchFamily="18" charset="0"/>
                <a:cs typeface="Times New Roman" pitchFamily="18" charset="0"/>
              </a:rPr>
              <a:t>Semiconfinados</a:t>
            </a:r>
            <a:endParaRPr lang="es-MX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751344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libres</a:t>
            </a:r>
          </a:p>
          <a:p>
            <a:pPr algn="ctr"/>
            <a:endParaRPr lang="es-MX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También llamados no confinados o freáticos.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En ellos existe una superficie libre y real del agua encerrada, que está en contacto con el aire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y a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presión atmosférica. </a:t>
            </a:r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Entre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superficie del terreno y el nivel freático se encuentra la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zona no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saturada.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nivel freático define el límite de saturación del acuífero libre y coincide con la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superficie </a:t>
            </a:r>
            <a:r>
              <a:rPr lang="es-MX" sz="2000" dirty="0" err="1" smtClean="0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posición no es fija sino que varía en función de las épocas secas o lluviosas.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perforamos total o parcialmente la formación acuífera, la superficie obtenida por los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niveles 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agua de cada pozo forman una superficie real: superficie freática o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que coinciden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129" t="24234" r="25809" b="10798"/>
          <a:stretch>
            <a:fillRect/>
          </a:stretch>
        </p:blipFill>
        <p:spPr bwMode="auto">
          <a:xfrm>
            <a:off x="179512" y="188640"/>
            <a:ext cx="7848872" cy="647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2008" y="1240299"/>
            <a:ext cx="88204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confinados</a:t>
            </a:r>
          </a:p>
          <a:p>
            <a:pPr algn="ctr"/>
            <a:endParaRPr lang="es-MX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También llamados cautivos, a presión o en carga.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agua está sometida a una presión superior a la atmosférica y ocupa totalmente los poros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o huecos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de la formación geológica, saturándola totalmente. No existe zona no saturada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perforamos, el nivel de agua asciende hasta situarse en una determinada posición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que coincide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con el nivel de saturación del acuífero en el área de recarga.</a:t>
            </a: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Si la topografía es tal que la boca del pozo está por debajo del nivel del agua, el pozo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es surgente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o artesiano; si no es así el nivel del agua ascenderá hasta el nivel correspondiente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, pero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no será surgente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superficie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piezométrica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es una superficie ideal resultante de unir todos los niveles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en diferentes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perforaciones que capten el acuífero.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4076" r="12520" b="9813"/>
          <a:stretch>
            <a:fillRect/>
          </a:stretch>
        </p:blipFill>
        <p:spPr bwMode="auto">
          <a:xfrm>
            <a:off x="-1" y="0"/>
            <a:ext cx="914483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1997839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err="1" smtClean="0">
                <a:latin typeface="Times New Roman" pitchFamily="18" charset="0"/>
                <a:cs typeface="Times New Roman" pitchFamily="18" charset="0"/>
              </a:rPr>
              <a:t>semiconfinados</a:t>
            </a:r>
            <a:endParaRPr lang="es-MX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El muro y/o techo no son totalmente impermeables sino que son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acuitardos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y permiten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la filtración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vertical del agua y, por tanto, puede recibir recarga o perder agua a través del techo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o de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la base. Este flujo vertical sólo es posible si existe una diferencia de potencial entre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ambos niveles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1043" b="7009"/>
          <a:stretch>
            <a:fillRect/>
          </a:stretch>
        </p:blipFill>
        <p:spPr bwMode="auto">
          <a:xfrm>
            <a:off x="-72008" y="0"/>
            <a:ext cx="9180512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2413338"/>
            <a:ext cx="684076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Un mismo acuífero puede ser libre, confinado y </a:t>
            </a:r>
            <a:r>
              <a:rPr lang="es-MX" sz="2000" dirty="0" err="1">
                <a:latin typeface="Times New Roman" pitchFamily="18" charset="0"/>
                <a:cs typeface="Times New Roman" pitchFamily="18" charset="0"/>
              </a:rPr>
              <a:t>semiconfinado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 según sectores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s-MX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400" b="1" i="1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sz="2400" b="1" i="1" dirty="0" smtClean="0">
                <a:latin typeface="Times New Roman" pitchFamily="18" charset="0"/>
                <a:cs typeface="Times New Roman" pitchFamily="18" charset="0"/>
              </a:rPr>
              <a:t>colgados </a:t>
            </a:r>
          </a:p>
          <a:p>
            <a:pPr algn="ctr"/>
            <a:endParaRPr lang="es-MX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producen ocasionalmente cuando, por efecto de una fuerte recarga, asciende el </a:t>
            </a:r>
            <a:r>
              <a:rPr lang="es-MX" sz="2000" dirty="0" smtClean="0">
                <a:latin typeface="Times New Roman" pitchFamily="18" charset="0"/>
                <a:cs typeface="Times New Roman" pitchFamily="18" charset="0"/>
              </a:rPr>
              <a:t>nivel freático </a:t>
            </a:r>
            <a:r>
              <a:rPr lang="es-MX" sz="2000" dirty="0">
                <a:latin typeface="Times New Roman" pitchFamily="18" charset="0"/>
                <a:cs typeface="Times New Roman" pitchFamily="18" charset="0"/>
              </a:rPr>
              <a:t>quedando retenida una porción de agua por un nivel inferior impermeable.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ucm.es/info/diciex/proyectos/agua/imagenes/imagenes_web/acuifero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1885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4335" r="14445" b="13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inea.uva.es/web/materiales/web/riego/anuncios/trabajos/webs/Iv%C3%A1n%20Gonzalo%20Tejero/Tipos%20de%20acuífe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rendimiento.sdsu.edu/../groundwater_sustainable_yield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560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99792" y="2204864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GRACIAS</a:t>
            </a:r>
            <a:endParaRPr lang="es-MX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526</Words>
  <Application>Microsoft Office PowerPoint</Application>
  <PresentationFormat>Presentación en pantalla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14</cp:revision>
  <dcterms:created xsi:type="dcterms:W3CDTF">2010-09-09T01:47:17Z</dcterms:created>
  <dcterms:modified xsi:type="dcterms:W3CDTF">2014-10-16T20:22:57Z</dcterms:modified>
</cp:coreProperties>
</file>