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0B548-B30D-47F7-BB4A-E0C54C88F4B4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ADD74-301D-4B4F-BA43-63C7DA0F802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8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259632" y="3933056"/>
            <a:ext cx="7128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EL ESCURRIMIENTO</a:t>
            </a:r>
          </a:p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SU REPRESENTACIÓN Y</a:t>
            </a:r>
          </a:p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MEDICIÓN</a:t>
            </a: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755576" y="188640"/>
            <a:ext cx="7848872" cy="6480720"/>
            <a:chOff x="2076822" y="764704"/>
            <a:chExt cx="5688632" cy="525658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8083" t="18329" r="23594" b="17688"/>
            <a:stretch>
              <a:fillRect/>
            </a:stretch>
          </p:blipFill>
          <p:spPr bwMode="auto">
            <a:xfrm>
              <a:off x="2076822" y="1340768"/>
              <a:ext cx="5688632" cy="4680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4 CuadroTexto"/>
            <p:cNvSpPr txBox="1"/>
            <p:nvPr/>
          </p:nvSpPr>
          <p:spPr>
            <a:xfrm>
              <a:off x="2267744" y="764704"/>
              <a:ext cx="47525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600" dirty="0" smtClean="0">
                  <a:latin typeface="Times New Roman" pitchFamily="18" charset="0"/>
                  <a:cs typeface="Times New Roman" pitchFamily="18" charset="0"/>
                </a:rPr>
                <a:t>METODO PARA DESIGNAR EL ORDEN </a:t>
              </a:r>
            </a:p>
            <a:p>
              <a:pPr algn="ctr"/>
              <a:r>
                <a:rPr lang="es-MX" sz="1600" dirty="0" smtClean="0">
                  <a:latin typeface="Times New Roman" pitchFamily="18" charset="0"/>
                  <a:cs typeface="Times New Roman" pitchFamily="18" charset="0"/>
                </a:rPr>
                <a:t>DE LAS CORRIENTES DE UN RIO</a:t>
              </a:r>
              <a:endParaRPr lang="es-MX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620688"/>
            <a:ext cx="756084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Medida del </a:t>
            </a:r>
            <a:r>
              <a:rPr lang="es-MX" sz="2400" b="1" dirty="0" smtClean="0"/>
              <a:t>escurrimiento</a:t>
            </a:r>
          </a:p>
          <a:p>
            <a:endParaRPr lang="es-MX" b="1" dirty="0"/>
          </a:p>
          <a:p>
            <a:pPr algn="just"/>
            <a:r>
              <a:rPr lang="es-MX" dirty="0"/>
              <a:t>Las técnicas y valoración de la medida del agua se agrupan bajo el nombre de Hidrometría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Los lugares en los que se realizan las medidas del escurrimiento se denominan estaciones </a:t>
            </a:r>
            <a:r>
              <a:rPr lang="es-MX" dirty="0" err="1"/>
              <a:t>fluviométricas</a:t>
            </a:r>
            <a:r>
              <a:rPr lang="es-MX" dirty="0" smtClean="0"/>
              <a:t>, </a:t>
            </a:r>
            <a:r>
              <a:rPr lang="pt-BR" dirty="0" err="1" smtClean="0"/>
              <a:t>hidrométricas</a:t>
            </a:r>
            <a:r>
              <a:rPr lang="pt-BR" dirty="0" smtClean="0"/>
              <a:t> </a:t>
            </a:r>
            <a:r>
              <a:rPr lang="pt-BR" dirty="0"/>
              <a:t>o de </a:t>
            </a:r>
            <a:r>
              <a:rPr lang="pt-BR" dirty="0" err="1" smtClean="0"/>
              <a:t>aforos</a:t>
            </a:r>
            <a:r>
              <a:rPr lang="pt-BR" dirty="0" smtClean="0"/>
              <a:t>.</a:t>
            </a:r>
            <a:endParaRPr lang="pt-BR" dirty="0"/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Con </a:t>
            </a:r>
            <a:r>
              <a:rPr lang="es-MX" dirty="0"/>
              <a:t>respecto a la medida del escurrimiento, existen algunos términos que se emplean frecuentemente: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1340768"/>
            <a:ext cx="705678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i="1" dirty="0"/>
              <a:t>Coeficiente de escurrimiento. </a:t>
            </a:r>
            <a:endParaRPr lang="es-MX" sz="2000" b="1" i="1" dirty="0" smtClean="0"/>
          </a:p>
          <a:p>
            <a:pPr algn="just"/>
            <a:r>
              <a:rPr lang="es-MX" i="1" dirty="0" smtClean="0"/>
              <a:t>Es </a:t>
            </a:r>
            <a:r>
              <a:rPr lang="es-MX" i="1" dirty="0"/>
              <a:t>la relación entre la cantidad de agua escurrida y la cantidad de </a:t>
            </a:r>
            <a:r>
              <a:rPr lang="es-MX" i="1" dirty="0" smtClean="0"/>
              <a:t>agua </a:t>
            </a:r>
            <a:r>
              <a:rPr lang="es-MX" dirty="0" smtClean="0"/>
              <a:t>precipitada</a:t>
            </a:r>
            <a:r>
              <a:rPr lang="es-MX" dirty="0"/>
              <a:t>. Se expresa en porcentaje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ctr"/>
            <a:r>
              <a:rPr lang="es-MX" sz="2000" b="1" i="1" dirty="0"/>
              <a:t>Nivel de agua. </a:t>
            </a:r>
            <a:endParaRPr lang="es-MX" sz="2000" b="1" i="1" dirty="0" smtClean="0"/>
          </a:p>
          <a:p>
            <a:pPr algn="just"/>
            <a:r>
              <a:rPr lang="es-MX" i="1" dirty="0" smtClean="0"/>
              <a:t>Es </a:t>
            </a:r>
            <a:r>
              <a:rPr lang="es-MX" i="1" dirty="0"/>
              <a:t>la altura del agua de los ríos en la sección en que se mide. Se expresa en unidades lineales</a:t>
            </a:r>
            <a:r>
              <a:rPr lang="es-MX" i="1" dirty="0" smtClean="0"/>
              <a:t>.</a:t>
            </a:r>
          </a:p>
          <a:p>
            <a:pPr algn="just"/>
            <a:endParaRPr lang="es-MX" i="1" dirty="0"/>
          </a:p>
          <a:p>
            <a:pPr algn="ctr"/>
            <a:r>
              <a:rPr lang="es-MX" sz="2000" b="1" i="1" dirty="0"/>
              <a:t>Velocidad.</a:t>
            </a:r>
            <a:r>
              <a:rPr lang="es-MX" sz="2000" i="1" dirty="0"/>
              <a:t> </a:t>
            </a:r>
            <a:endParaRPr lang="es-MX" sz="2000" i="1" dirty="0" smtClean="0"/>
          </a:p>
          <a:p>
            <a:pPr algn="just"/>
            <a:r>
              <a:rPr lang="es-MX" i="1" dirty="0" smtClean="0"/>
              <a:t>Es </a:t>
            </a:r>
            <a:r>
              <a:rPr lang="es-MX" i="1" dirty="0"/>
              <a:t>la relación del espacio recorrido por el agua de las corrientes en un tiempo determinado. </a:t>
            </a:r>
            <a:r>
              <a:rPr lang="es-MX" i="1" dirty="0" smtClean="0"/>
              <a:t>Se </a:t>
            </a:r>
            <a:r>
              <a:rPr lang="es-MX" dirty="0" smtClean="0"/>
              <a:t>puede </a:t>
            </a:r>
            <a:r>
              <a:rPr lang="es-MX" dirty="0"/>
              <a:t>hablar de velocidad media, superficial o a diferentes profundidades. Se expresa en m/</a:t>
            </a:r>
            <a:r>
              <a:rPr lang="es-MX" dirty="0" err="1"/>
              <a:t>seg</a:t>
            </a:r>
            <a:r>
              <a:rPr lang="es-MX" dirty="0" smtClean="0"/>
              <a:t>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1720840"/>
            <a:ext cx="74888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i="1" dirty="0" smtClean="0"/>
              <a:t>Gasto o caudal. </a:t>
            </a:r>
            <a:r>
              <a:rPr lang="es-MX" sz="2000" i="1" dirty="0" smtClean="0"/>
              <a:t> </a:t>
            </a:r>
          </a:p>
          <a:p>
            <a:pPr algn="just"/>
            <a:r>
              <a:rPr lang="es-MX" i="1" dirty="0" smtClean="0"/>
              <a:t>el volumen de agua que pasa por determinada sección del río en un intervalo de tiempo.</a:t>
            </a:r>
          </a:p>
          <a:p>
            <a:pPr algn="just"/>
            <a:r>
              <a:rPr lang="es-MX" dirty="0" smtClean="0"/>
              <a:t>Resulta de multiplicar la velocidad del agua por el área de la sección donde se midió dicha velocidad. Se refiere a gasto o caudal instantáneo, máximo, mínimo y medio. Se expresa en m3/</a:t>
            </a:r>
            <a:r>
              <a:rPr lang="es-MX" dirty="0" err="1" smtClean="0"/>
              <a:t>seg</a:t>
            </a:r>
            <a:r>
              <a:rPr lang="es-MX" dirty="0" smtClean="0"/>
              <a:t>.</a:t>
            </a:r>
          </a:p>
          <a:p>
            <a:pPr algn="just"/>
            <a:endParaRPr lang="es-MX" dirty="0" smtClean="0"/>
          </a:p>
          <a:p>
            <a:pPr algn="ctr"/>
            <a:r>
              <a:rPr lang="es-MX" sz="2000" b="1" i="1" dirty="0" smtClean="0"/>
              <a:t>Avenida. </a:t>
            </a:r>
          </a:p>
          <a:p>
            <a:pPr algn="just"/>
            <a:r>
              <a:rPr lang="es-MX" i="1" dirty="0" smtClean="0"/>
              <a:t>Es el aumento del caudal del río debido a la intensidad o frecuencia de las precipitaciones. Puede </a:t>
            </a:r>
            <a:r>
              <a:rPr lang="es-MX" dirty="0" smtClean="0"/>
              <a:t>durar horas o días. No necesariamente causa inundaciones.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395536" y="1052736"/>
            <a:ext cx="8552125" cy="4752528"/>
            <a:chOff x="171511" y="1412776"/>
            <a:chExt cx="8947661" cy="475252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9598" t="21282" r="9193" b="25563"/>
            <a:stretch>
              <a:fillRect/>
            </a:stretch>
          </p:blipFill>
          <p:spPr bwMode="auto">
            <a:xfrm>
              <a:off x="171511" y="1772816"/>
              <a:ext cx="8947661" cy="4392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1763688" y="1412776"/>
              <a:ext cx="57618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 smtClean="0"/>
                <a:t>ESTACIÓN HIDROMÉTRICA, DE AFOROS O PLUVIOMÉTRICA</a:t>
              </a:r>
              <a:endParaRPr lang="es-MX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1859340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i="1" dirty="0"/>
              <a:t>Aportación. </a:t>
            </a:r>
            <a:endParaRPr lang="es-MX" b="1" i="1" dirty="0" smtClean="0"/>
          </a:p>
          <a:p>
            <a:pPr algn="just"/>
            <a:r>
              <a:rPr lang="es-MX" i="1" dirty="0" smtClean="0"/>
              <a:t>Es </a:t>
            </a:r>
            <a:r>
              <a:rPr lang="es-MX" i="1" dirty="0"/>
              <a:t>el volumen total escurrido en un período determinado: un día, un mes, un año. Se habla </a:t>
            </a:r>
            <a:r>
              <a:rPr lang="es-MX" i="1" dirty="0" smtClean="0"/>
              <a:t>de </a:t>
            </a:r>
            <a:r>
              <a:rPr lang="es-MX" dirty="0" smtClean="0"/>
              <a:t>aportación </a:t>
            </a:r>
            <a:r>
              <a:rPr lang="es-MX" dirty="0"/>
              <a:t>media anual o escurrimiento medio anual cuando se promedia la aportación de varios años. </a:t>
            </a:r>
            <a:r>
              <a:rPr lang="es-MX" dirty="0" smtClean="0"/>
              <a:t>Se expresa </a:t>
            </a:r>
            <a:r>
              <a:rPr lang="es-MX" dirty="0"/>
              <a:t>en </a:t>
            </a:r>
            <a:r>
              <a:rPr lang="es-MX" dirty="0" smtClean="0"/>
              <a:t>m3/s </a:t>
            </a:r>
            <a:r>
              <a:rPr lang="es-MX" dirty="0" err="1" smtClean="0"/>
              <a:t>eg</a:t>
            </a:r>
            <a:r>
              <a:rPr lang="es-MX" dirty="0"/>
              <a:t>.</a:t>
            </a:r>
          </a:p>
          <a:p>
            <a:pPr algn="just"/>
            <a:endParaRPr lang="es-MX" i="1" dirty="0" smtClean="0"/>
          </a:p>
          <a:p>
            <a:pPr algn="ctr"/>
            <a:r>
              <a:rPr lang="es-MX" b="1" i="1" dirty="0" smtClean="0"/>
              <a:t>Altura </a:t>
            </a:r>
            <a:r>
              <a:rPr lang="es-MX" b="1" i="1" dirty="0"/>
              <a:t>media del escurrimiento. </a:t>
            </a:r>
            <a:endParaRPr lang="es-MX" b="1" i="1" dirty="0" smtClean="0"/>
          </a:p>
          <a:p>
            <a:pPr algn="just"/>
            <a:r>
              <a:rPr lang="es-MX" i="1" dirty="0" smtClean="0"/>
              <a:t>Resulta </a:t>
            </a:r>
            <a:r>
              <a:rPr lang="es-MX" i="1" dirty="0"/>
              <a:t>de dividir el volumen medio total escurrido entre la superficie de la</a:t>
            </a:r>
          </a:p>
          <a:p>
            <a:pPr algn="just"/>
            <a:r>
              <a:rPr lang="es-MX" dirty="0"/>
              <a:t>cuenca. Se expresa en milímetros.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620688"/>
            <a:ext cx="86764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Medida del nivel de </a:t>
            </a:r>
            <a:r>
              <a:rPr lang="es-MX" b="1" dirty="0" smtClean="0"/>
              <a:t>agua</a:t>
            </a:r>
          </a:p>
          <a:p>
            <a:pPr algn="ctr"/>
            <a:endParaRPr lang="es-MX" b="1" dirty="0" smtClean="0"/>
          </a:p>
          <a:p>
            <a:pPr algn="ctr"/>
            <a:endParaRPr lang="es-MX" b="1" dirty="0" smtClean="0"/>
          </a:p>
          <a:p>
            <a:pPr algn="ctr"/>
            <a:endParaRPr lang="es-MX" b="1" dirty="0"/>
          </a:p>
          <a:p>
            <a:r>
              <a:rPr lang="es-MX" dirty="0"/>
              <a:t>La medida del nivel de agua interesa por la relación que guarda con el caudal que lleva el río. Los </a:t>
            </a:r>
            <a:r>
              <a:rPr lang="es-MX" dirty="0" smtClean="0"/>
              <a:t>instrumentos que </a:t>
            </a:r>
            <a:r>
              <a:rPr lang="es-MX" dirty="0"/>
              <a:t>se emplean son los </a:t>
            </a:r>
            <a:r>
              <a:rPr lang="es-MX" dirty="0" err="1"/>
              <a:t>limnímetros</a:t>
            </a:r>
            <a:r>
              <a:rPr lang="es-MX" dirty="0"/>
              <a:t> y los </a:t>
            </a:r>
            <a:r>
              <a:rPr lang="es-MX" dirty="0" err="1"/>
              <a:t>limnígrafos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b="1" dirty="0"/>
              <a:t>Los </a:t>
            </a:r>
            <a:r>
              <a:rPr lang="es-MX" b="1" dirty="0" err="1"/>
              <a:t>limnígrafos</a:t>
            </a:r>
            <a:r>
              <a:rPr lang="es-MX" b="1" dirty="0"/>
              <a:t> </a:t>
            </a:r>
            <a:r>
              <a:rPr lang="es-MX" dirty="0"/>
              <a:t>son aparatos que registran </a:t>
            </a:r>
            <a:r>
              <a:rPr lang="es-MX" dirty="0" err="1"/>
              <a:t>contínuamente</a:t>
            </a:r>
            <a:r>
              <a:rPr lang="es-MX" dirty="0"/>
              <a:t> las variaciones del nivel del agua.</a:t>
            </a:r>
            <a:endParaRPr lang="es-MX" dirty="0" smtClean="0"/>
          </a:p>
          <a:p>
            <a:endParaRPr lang="es-MX" dirty="0"/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611560" y="692696"/>
            <a:ext cx="7632848" cy="5688632"/>
            <a:chOff x="611560" y="692696"/>
            <a:chExt cx="7632848" cy="568863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1438" t="12422" r="10305" b="17688"/>
            <a:stretch>
              <a:fillRect/>
            </a:stretch>
          </p:blipFill>
          <p:spPr bwMode="auto">
            <a:xfrm>
              <a:off x="611560" y="1268760"/>
              <a:ext cx="7632848" cy="5112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3491880" y="692696"/>
              <a:ext cx="15465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LIMNIMETROS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611560" y="836712"/>
            <a:ext cx="7920880" cy="5472608"/>
            <a:chOff x="1043608" y="1916832"/>
            <a:chExt cx="6696744" cy="417646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3653" t="36047" r="17688" b="15719"/>
            <a:stretch>
              <a:fillRect/>
            </a:stretch>
          </p:blipFill>
          <p:spPr bwMode="auto">
            <a:xfrm>
              <a:off x="1043608" y="2564904"/>
              <a:ext cx="6696744" cy="3528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2915816" y="1916832"/>
              <a:ext cx="29152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LIMNIGRAFOS D E FLOTADOR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2123728" y="548680"/>
            <a:ext cx="5400600" cy="5904656"/>
            <a:chOff x="2123728" y="548680"/>
            <a:chExt cx="5400600" cy="590465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5465" t="13407" r="27286" b="16704"/>
            <a:stretch>
              <a:fillRect/>
            </a:stretch>
          </p:blipFill>
          <p:spPr bwMode="auto">
            <a:xfrm>
              <a:off x="2195735" y="980728"/>
              <a:ext cx="4933055" cy="547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2123728" y="548680"/>
              <a:ext cx="540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LIMNIGRAFO DE FLOTADOR Y POZO AMORTIGUADOR</a:t>
              </a:r>
              <a:endParaRPr lang="es-MX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764704"/>
            <a:ext cx="77048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Medida de la velocidad del </a:t>
            </a:r>
            <a:r>
              <a:rPr lang="es-MX" sz="2000" b="1" dirty="0" smtClean="0"/>
              <a:t>agua</a:t>
            </a:r>
          </a:p>
          <a:p>
            <a:pPr algn="ctr"/>
            <a:endParaRPr lang="es-MX" sz="2000" b="1" dirty="0"/>
          </a:p>
          <a:p>
            <a:pPr algn="just"/>
            <a:r>
              <a:rPr lang="es-MX" dirty="0"/>
              <a:t>Los aparatos más empleados para medir la velocidad de las corrientes de agua son los molinetes (fluviómetros</a:t>
            </a:r>
            <a:r>
              <a:rPr lang="es-MX" dirty="0" smtClean="0"/>
              <a:t>).</a:t>
            </a:r>
          </a:p>
          <a:p>
            <a:pPr algn="just"/>
            <a:endParaRPr lang="es-MX" dirty="0"/>
          </a:p>
          <a:p>
            <a:pPr algn="ctr"/>
            <a:r>
              <a:rPr lang="es-MX" b="1" dirty="0" smtClean="0"/>
              <a:t>Aforos</a:t>
            </a:r>
          </a:p>
          <a:p>
            <a:pPr algn="ctr"/>
            <a:endParaRPr lang="es-MX" b="1" dirty="0"/>
          </a:p>
          <a:p>
            <a:pPr algn="just"/>
            <a:r>
              <a:rPr lang="es-MX" dirty="0"/>
              <a:t>La manera más práctica de utilizar el molinete para aforar es la que se realiza dividiendo la superficie libre </a:t>
            </a:r>
            <a:r>
              <a:rPr lang="es-MX" dirty="0" smtClean="0"/>
              <a:t>de una </a:t>
            </a:r>
            <a:r>
              <a:rPr lang="es-MX" dirty="0"/>
              <a:t>sección transversal del río en varias fajas verticales, fijando en cada una de ellas un punto cuya </a:t>
            </a:r>
            <a:r>
              <a:rPr lang="es-MX" dirty="0" smtClean="0"/>
              <a:t>vertical constituye </a:t>
            </a:r>
            <a:r>
              <a:rPr lang="es-MX" dirty="0"/>
              <a:t>la mediana.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899592" y="260648"/>
            <a:ext cx="7272808" cy="6336704"/>
            <a:chOff x="1619672" y="548680"/>
            <a:chExt cx="6048672" cy="554461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6606" t="17344" r="21379" b="16704"/>
            <a:stretch>
              <a:fillRect/>
            </a:stretch>
          </p:blipFill>
          <p:spPr bwMode="auto">
            <a:xfrm>
              <a:off x="1619672" y="1268760"/>
              <a:ext cx="6048672" cy="48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3203848" y="548680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b="1" dirty="0" smtClean="0"/>
                <a:t>MOLINETE</a:t>
              </a:r>
              <a:endParaRPr lang="es-MX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79512" y="1124744"/>
            <a:ext cx="8676456" cy="3476129"/>
            <a:chOff x="179512" y="1124744"/>
            <a:chExt cx="8676456" cy="3476129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794" t="28172" r="6250" b="32454"/>
            <a:stretch>
              <a:fillRect/>
            </a:stretch>
          </p:blipFill>
          <p:spPr bwMode="auto">
            <a:xfrm>
              <a:off x="179512" y="1124744"/>
              <a:ext cx="8676456" cy="2880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467544" y="4293096"/>
              <a:ext cx="8166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 smtClean="0"/>
                <a:t>DIVISIÓN EN FRANJAS DE LA SECCIÓN TRANSVERSAL DE UN RÍO, PARA EFECTUAR EL AFORO CON MOLINETE</a:t>
              </a:r>
              <a:endParaRPr lang="es-MX" sz="1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4391" t="15375" r="12520" b="3907"/>
          <a:stretch>
            <a:fillRect/>
          </a:stretch>
        </p:blipFill>
        <p:spPr bwMode="auto">
          <a:xfrm>
            <a:off x="0" y="0"/>
            <a:ext cx="9144000" cy="682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548680"/>
            <a:ext cx="74499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Gráficas relativas al </a:t>
            </a:r>
            <a:r>
              <a:rPr lang="es-MX" b="1" dirty="0" smtClean="0"/>
              <a:t>escurrimiento</a:t>
            </a:r>
          </a:p>
          <a:p>
            <a:endParaRPr lang="es-MX" b="1" dirty="0"/>
          </a:p>
          <a:p>
            <a:pPr algn="ctr"/>
            <a:r>
              <a:rPr lang="es-MX" b="1" i="1" dirty="0" err="1"/>
              <a:t>Limnigramas</a:t>
            </a:r>
            <a:r>
              <a:rPr lang="es-MX" b="1" i="1" dirty="0"/>
              <a:t>. </a:t>
            </a:r>
            <a:endParaRPr lang="es-MX" b="1" i="1" dirty="0" smtClean="0"/>
          </a:p>
          <a:p>
            <a:pPr algn="ctr"/>
            <a:endParaRPr lang="es-MX" b="1" i="1" dirty="0" smtClean="0"/>
          </a:p>
          <a:p>
            <a:r>
              <a:rPr lang="es-MX" i="1" dirty="0" smtClean="0"/>
              <a:t>Son </a:t>
            </a:r>
            <a:r>
              <a:rPr lang="es-MX" i="1" dirty="0"/>
              <a:t>gráficas registradas por el </a:t>
            </a:r>
            <a:r>
              <a:rPr lang="es-MX" i="1" dirty="0" err="1"/>
              <a:t>limnígrafo</a:t>
            </a:r>
            <a:r>
              <a:rPr lang="es-MX" i="1" dirty="0"/>
              <a:t>. Constituyen curvas trazadas por la intervención </a:t>
            </a:r>
            <a:r>
              <a:rPr lang="es-MX" i="1" dirty="0" smtClean="0"/>
              <a:t>de </a:t>
            </a:r>
            <a:r>
              <a:rPr lang="es-MX" dirty="0" smtClean="0"/>
              <a:t>dos </a:t>
            </a:r>
            <a:r>
              <a:rPr lang="es-MX" dirty="0"/>
              <a:t>variables: el tiempo y el nivel del </a:t>
            </a:r>
            <a:r>
              <a:rPr lang="es-MX" dirty="0" smtClean="0"/>
              <a:t>agua.</a:t>
            </a:r>
          </a:p>
          <a:p>
            <a:endParaRPr lang="es-MX" dirty="0"/>
          </a:p>
          <a:p>
            <a:pPr algn="ctr"/>
            <a:r>
              <a:rPr lang="es-MX" b="1" i="1" dirty="0"/>
              <a:t>Curva de gastos o de descarga</a:t>
            </a:r>
            <a:r>
              <a:rPr lang="es-MX" i="1" dirty="0"/>
              <a:t>. </a:t>
            </a:r>
            <a:endParaRPr lang="es-MX" i="1" dirty="0" smtClean="0"/>
          </a:p>
          <a:p>
            <a:pPr algn="ctr"/>
            <a:endParaRPr lang="es-MX" i="1" dirty="0" smtClean="0"/>
          </a:p>
          <a:p>
            <a:r>
              <a:rPr lang="es-MX" i="1" dirty="0" smtClean="0"/>
              <a:t>Se </a:t>
            </a:r>
            <a:r>
              <a:rPr lang="es-MX" i="1" dirty="0"/>
              <a:t>traza con niveles de agua y caudales; a cada nivel de agua le </a:t>
            </a:r>
            <a:r>
              <a:rPr lang="es-MX" i="1" dirty="0" smtClean="0"/>
              <a:t>corresponde </a:t>
            </a:r>
            <a:r>
              <a:rPr lang="es-MX" dirty="0" smtClean="0"/>
              <a:t>un </a:t>
            </a:r>
            <a:r>
              <a:rPr lang="es-MX" dirty="0"/>
              <a:t>cierto caudal o gasto. Cuando se tiene controlada esta curva de gastos se puede obtener con </a:t>
            </a:r>
            <a:r>
              <a:rPr lang="es-MX" dirty="0" smtClean="0"/>
              <a:t>bastante aproximación </a:t>
            </a:r>
            <a:r>
              <a:rPr lang="es-MX" dirty="0"/>
              <a:t>el caudal o gasto del río con solo observar el nivel del agua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691680" y="260648"/>
            <a:ext cx="5166351" cy="5276329"/>
            <a:chOff x="1979712" y="260648"/>
            <a:chExt cx="5166351" cy="5276329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1371" t="27188" r="33192" b="18673"/>
            <a:stretch>
              <a:fillRect/>
            </a:stretch>
          </p:blipFill>
          <p:spPr bwMode="auto">
            <a:xfrm>
              <a:off x="2123728" y="260648"/>
              <a:ext cx="4320480" cy="4950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1979712" y="5229200"/>
              <a:ext cx="51663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 smtClean="0"/>
                <a:t>LIMNIGRAMA. H, ALTURA DEL AGUA EN MTS, t, TIEMPO EN HORAS</a:t>
              </a:r>
              <a:endParaRPr lang="es-MX" sz="1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452384" y="404664"/>
            <a:ext cx="8368088" cy="5904656"/>
            <a:chOff x="452384" y="404664"/>
            <a:chExt cx="8368088" cy="5904656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5129" t="21282" r="18426" b="22610"/>
            <a:stretch>
              <a:fillRect/>
            </a:stretch>
          </p:blipFill>
          <p:spPr bwMode="auto">
            <a:xfrm>
              <a:off x="452384" y="1009531"/>
              <a:ext cx="8368088" cy="5299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2699792" y="404664"/>
              <a:ext cx="3279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 smtClean="0"/>
                <a:t>CURVA DE GASTOS O DESCARGA</a:t>
              </a:r>
              <a:endParaRPr lang="es-MX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899592" y="908720"/>
            <a:ext cx="6696744" cy="5454606"/>
            <a:chOff x="899592" y="908720"/>
            <a:chExt cx="6696744" cy="5454606"/>
          </a:xfrm>
        </p:grpSpPr>
        <p:sp>
          <p:nvSpPr>
            <p:cNvPr id="2" name="1 Rectángulo"/>
            <p:cNvSpPr/>
            <p:nvPr/>
          </p:nvSpPr>
          <p:spPr>
            <a:xfrm>
              <a:off x="899592" y="908720"/>
              <a:ext cx="6696744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2800" b="1" i="1" dirty="0" err="1"/>
                <a:t>Hidrograma</a:t>
              </a:r>
              <a:r>
                <a:rPr lang="es-MX" sz="2800" b="1" i="1" dirty="0"/>
                <a:t>. </a:t>
              </a:r>
              <a:endParaRPr lang="es-MX" sz="2800" b="1" i="1" dirty="0" smtClean="0"/>
            </a:p>
            <a:p>
              <a:endParaRPr lang="es-MX" i="1" dirty="0"/>
            </a:p>
            <a:p>
              <a:pPr algn="just"/>
              <a:r>
                <a:rPr lang="es-MX" i="1" dirty="0" smtClean="0"/>
                <a:t>Es </a:t>
              </a:r>
              <a:r>
                <a:rPr lang="es-MX" i="1" dirty="0"/>
                <a:t>la curva que resulta de graficar los caudales en el tiempo en que se presentan. Sirve </a:t>
              </a:r>
              <a:r>
                <a:rPr lang="es-MX" i="1" dirty="0" smtClean="0"/>
                <a:t>para </a:t>
              </a:r>
              <a:r>
                <a:rPr lang="es-MX" dirty="0" smtClean="0"/>
                <a:t>estudiar </a:t>
              </a:r>
              <a:r>
                <a:rPr lang="es-MX" dirty="0"/>
                <a:t>la variación del caudal en las corrientes.</a:t>
              </a:r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4727" t="16078" r="25511" b="28235"/>
            <a:stretch>
              <a:fillRect/>
            </a:stretch>
          </p:blipFill>
          <p:spPr bwMode="auto">
            <a:xfrm>
              <a:off x="1979712" y="2852936"/>
              <a:ext cx="4680520" cy="3510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23528" y="332656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1" dirty="0"/>
              <a:t>Curva de afluencia o de concentración.</a:t>
            </a:r>
            <a:r>
              <a:rPr lang="es-MX" i="1" dirty="0"/>
              <a:t> Es el tramo ascendente</a:t>
            </a:r>
            <a:r>
              <a:rPr lang="es-MX" i="1" dirty="0" smtClean="0"/>
              <a:t>.</a:t>
            </a:r>
          </a:p>
          <a:p>
            <a:endParaRPr lang="es-MX" i="1" dirty="0" smtClean="0"/>
          </a:p>
          <a:p>
            <a:r>
              <a:rPr lang="es-MX" b="1" i="1" dirty="0"/>
              <a:t>Curva de fluencia. </a:t>
            </a:r>
            <a:r>
              <a:rPr lang="es-MX" i="1" dirty="0"/>
              <a:t>Es el tramo que va desde la punta del </a:t>
            </a:r>
            <a:r>
              <a:rPr lang="es-MX" i="1" dirty="0" err="1"/>
              <a:t>hidrograma</a:t>
            </a:r>
            <a:r>
              <a:rPr lang="es-MX" i="1" dirty="0"/>
              <a:t> al comienzo de la curva de agotamiento</a:t>
            </a:r>
            <a:r>
              <a:rPr lang="es-MX" i="1" dirty="0" smtClean="0"/>
              <a:t>.</a:t>
            </a:r>
          </a:p>
          <a:p>
            <a:endParaRPr lang="es-MX" i="1" dirty="0" smtClean="0"/>
          </a:p>
          <a:p>
            <a:r>
              <a:rPr lang="es-MX" b="1" i="1" dirty="0"/>
              <a:t>Curva de agotamiento. </a:t>
            </a:r>
            <a:r>
              <a:rPr lang="es-MX" i="1" dirty="0"/>
              <a:t>Es el tramo asintótico hacia el caudal permanente</a:t>
            </a:r>
            <a:r>
              <a:rPr lang="es-MX" i="1" dirty="0" smtClean="0"/>
              <a:t>.</a:t>
            </a:r>
          </a:p>
          <a:p>
            <a:endParaRPr lang="es-MX" i="1" dirty="0" smtClean="0"/>
          </a:p>
          <a:p>
            <a:r>
              <a:rPr lang="es-MX" b="1" i="1" dirty="0"/>
              <a:t>Tiempo base. </a:t>
            </a:r>
            <a:r>
              <a:rPr lang="es-MX" i="1" dirty="0"/>
              <a:t>Es el tiempo que abarca desde el momento en que los caudales empiezan a subir hasta </a:t>
            </a:r>
            <a:r>
              <a:rPr lang="es-MX" i="1" dirty="0" smtClean="0"/>
              <a:t>donde </a:t>
            </a:r>
            <a:r>
              <a:rPr lang="es-MX" dirty="0" smtClean="0"/>
              <a:t>comienza </a:t>
            </a:r>
            <a:r>
              <a:rPr lang="es-MX" dirty="0"/>
              <a:t>la curva de agotamiento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r>
              <a:rPr lang="es-MX" b="1" i="1" dirty="0"/>
              <a:t>Tiempo de reacción. </a:t>
            </a:r>
            <a:r>
              <a:rPr lang="es-MX" i="1" dirty="0"/>
              <a:t>Es el tiempo que transcurre entre el instante que corresponde al centro del </a:t>
            </a:r>
            <a:r>
              <a:rPr lang="es-MX" i="1" dirty="0" smtClean="0"/>
              <a:t>histograma </a:t>
            </a:r>
            <a:r>
              <a:rPr lang="es-MX" dirty="0" smtClean="0"/>
              <a:t>y </a:t>
            </a:r>
            <a:r>
              <a:rPr lang="es-MX" dirty="0"/>
              <a:t>el perteneciente a la punta del </a:t>
            </a:r>
            <a:r>
              <a:rPr lang="es-MX" dirty="0" err="1"/>
              <a:t>hidrograma</a:t>
            </a:r>
            <a:r>
              <a:rPr lang="es-MX" dirty="0" smtClean="0"/>
              <a:t>. </a:t>
            </a:r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4727" t="16078" r="25511" b="28235"/>
          <a:stretch>
            <a:fillRect/>
          </a:stretch>
        </p:blipFill>
        <p:spPr bwMode="auto">
          <a:xfrm>
            <a:off x="611560" y="3645024"/>
            <a:ext cx="3888432" cy="29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4716016" y="4869160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HIDROGRAMA Y SUS PARTES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75856" y="227687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/>
              <a:t>GRACIAS</a:t>
            </a:r>
            <a:endParaRPr lang="es-MX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745</Words>
  <Application>Microsoft Office PowerPoint</Application>
  <PresentationFormat>Presentación en pantalla (4:3)</PresentationFormat>
  <Paragraphs>86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13</cp:revision>
  <dcterms:created xsi:type="dcterms:W3CDTF">2010-09-08T00:00:13Z</dcterms:created>
  <dcterms:modified xsi:type="dcterms:W3CDTF">2014-10-16T20:12:28Z</dcterms:modified>
</cp:coreProperties>
</file>