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95" r:id="rId2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7522-0F66-4B97-B8F5-9D3856D0FB9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B86D7-09B3-483C-8E50-FB24D46217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7522-0F66-4B97-B8F5-9D3856D0FB9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B86D7-09B3-483C-8E50-FB24D46217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7522-0F66-4B97-B8F5-9D3856D0FB9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B86D7-09B3-483C-8E50-FB24D46217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7522-0F66-4B97-B8F5-9D3856D0FB9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B86D7-09B3-483C-8E50-FB24D46217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7522-0F66-4B97-B8F5-9D3856D0FB9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B86D7-09B3-483C-8E50-FB24D46217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7522-0F66-4B97-B8F5-9D3856D0FB9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B86D7-09B3-483C-8E50-FB24D46217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7522-0F66-4B97-B8F5-9D3856D0FB9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B86D7-09B3-483C-8E50-FB24D46217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7522-0F66-4B97-B8F5-9D3856D0FB9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B86D7-09B3-483C-8E50-FB24D46217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7522-0F66-4B97-B8F5-9D3856D0FB9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B86D7-09B3-483C-8E50-FB24D46217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7522-0F66-4B97-B8F5-9D3856D0FB9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B86D7-09B3-483C-8E50-FB24D46217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7522-0F66-4B97-B8F5-9D3856D0FB9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B86D7-09B3-483C-8E50-FB24D46217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07522-0F66-4B97-B8F5-9D3856D0FB9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B86D7-09B3-483C-8E50-FB24D46217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403648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692696"/>
            <a:ext cx="1368152" cy="1368152"/>
          </a:xfrm>
          <a:prstGeom prst="rect">
            <a:avLst/>
          </a:prstGeom>
          <a:noFill/>
        </p:spPr>
      </p:pic>
      <p:pic>
        <p:nvPicPr>
          <p:cNvPr id="6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1423764" cy="1423764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2771800" y="1916832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331640" y="3573016"/>
            <a:ext cx="655272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DATOS DEL AGUA EN MÉXICO</a:t>
            </a:r>
          </a:p>
          <a:p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es-MX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PRESENTA: M.C.  J. ALFREDO OCHOA G.</a:t>
            </a:r>
          </a:p>
          <a:p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79512" y="612845"/>
            <a:ext cx="871296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i="1" dirty="0" smtClean="0"/>
              <a:t>Cuenca Hidrográfica </a:t>
            </a:r>
          </a:p>
          <a:p>
            <a:pPr algn="ctr"/>
            <a:r>
              <a:rPr lang="es-MX" dirty="0" smtClean="0"/>
              <a:t>Unidad natural definida por la existencia de una división de las aguas en un territorio dado. 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Las cuencas hidrográficas son unidades morfológicas superficiales. Sus límites quedan establecidos por la división geográfica principal de las aguas de las precipitaciones pluviales; también conocido como “</a:t>
            </a:r>
            <a:r>
              <a:rPr lang="es-MX" dirty="0" err="1" smtClean="0"/>
              <a:t>parteaguas</a:t>
            </a:r>
            <a:r>
              <a:rPr lang="es-MX" dirty="0" smtClean="0"/>
              <a:t>”. 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El </a:t>
            </a:r>
            <a:r>
              <a:rPr lang="es-MX" dirty="0" err="1" smtClean="0"/>
              <a:t>parteaguas</a:t>
            </a:r>
            <a:r>
              <a:rPr lang="es-MX" dirty="0" smtClean="0"/>
              <a:t>, teóricamente, es una línea imaginaria que une los puntos de máximo valor de altura relativa entre dos laderas adyacentes pero de exposición opuesta; desde la parte mas alta de la cuenca hasta su punto de emisión, en la zona hipsométricamente más baja. 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En el territorio nacional se han identificado 1 471 cuencas hidrográficas (INEGI-INE-CONAGUA. 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Mapa de las Cuencas Hidrográficas de México escala 1:250 000. Cartografía en formato digital). </a:t>
            </a:r>
            <a:br>
              <a:rPr lang="es-MX" dirty="0" smtClean="0"/>
            </a:b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692696"/>
            <a:ext cx="88924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i="1" dirty="0" smtClean="0"/>
              <a:t>Cuenca Hidrológica </a:t>
            </a:r>
          </a:p>
          <a:p>
            <a:endParaRPr lang="es-MX" b="1" i="1" dirty="0"/>
          </a:p>
          <a:p>
            <a:pPr algn="just"/>
            <a:r>
              <a:rPr lang="es-MX" dirty="0" smtClean="0"/>
              <a:t>Es la unidad del territorio, diferenciada de otras unidades, normalmente delimitada por un parte aguas o divisoria de las aguas.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Aquella línea poligonal formada por los puntos de mayor elevación en dicha unidad-, en donde ocurre el agua en distintas formas, y ésta se almacena o fluye hasta un punto de salida que puede ser el mar u otro cuerpo receptor interior; a través de una red hidrográfica de cauces que convergen en uno principal, o bien el territorio en donde las aguas forman una unidad autónoma o diferenciada de otras, aun sin que desemboquen en el mar. </a:t>
            </a:r>
          </a:p>
          <a:p>
            <a:endParaRPr lang="es-MX" dirty="0"/>
          </a:p>
          <a:p>
            <a:r>
              <a:rPr lang="es-MX" dirty="0" smtClean="0"/>
              <a:t>En dicho espacio delimitado por una diversidad topográfica, coexisten los recursos agua, suelo, flora, fauna, otros recursos naturales relacionados con éstos y el medio ambiente. </a:t>
            </a:r>
          </a:p>
          <a:p>
            <a:endParaRPr lang="es-MX" dirty="0"/>
          </a:p>
          <a:p>
            <a:r>
              <a:rPr lang="es-MX" dirty="0" smtClean="0"/>
              <a:t>La cuenca hidrológica conjuntamente con los acuíferos, constituye la unidad de gestión de los recursos hídricos. LAN.- Artículo 3 Fracción XVI. Para fines de publicación de la disponibilidad conforme a la NOM.011-CNA-2000 se han delimitado 728 cuencas hidrológicas en México. </a:t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474345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i="1" dirty="0" smtClean="0"/>
              <a:t>Región hidrológica </a:t>
            </a:r>
            <a:r>
              <a:rPr lang="es-MX" dirty="0" smtClean="0"/>
              <a:t>Área territorial conformada en función de sus características morfológicas, orográficas e hidrológicas, en la cual se considera a la cuenca hidrológica como la unidad básica para la gestión de los recursos hídricos, cuya finalidad es el agrupamiento y sistematización de la información, análisis, diagnósticos, programas y acciones en relación con la ocurrencia del agua en cantidad y calidad, así como su explotación, uso o aprovechamiento. </a:t>
            </a:r>
          </a:p>
          <a:p>
            <a:endParaRPr lang="es-MX" dirty="0"/>
          </a:p>
          <a:p>
            <a:r>
              <a:rPr lang="es-MX" dirty="0" smtClean="0"/>
              <a:t>Normalmente una región hidrológica está integrada por una o varias cuencas hidrológicas. </a:t>
            </a:r>
          </a:p>
          <a:p>
            <a:endParaRPr lang="es-MX" dirty="0"/>
          </a:p>
          <a:p>
            <a:r>
              <a:rPr lang="es-MX" dirty="0" smtClean="0"/>
              <a:t>Por tanto, los límites de la región hidrológica son en general distintos en relación con la división política por estados, Distrito Federal y municipios. </a:t>
            </a:r>
          </a:p>
          <a:p>
            <a:endParaRPr lang="es-MX" dirty="0"/>
          </a:p>
          <a:p>
            <a:r>
              <a:rPr lang="es-MX" dirty="0" smtClean="0"/>
              <a:t>Una o varias regiones hidrológicas integran una Región Hidrológico-Administrativa. LAN.- Artículo 3 Fracción XVIA. </a:t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1305342"/>
            <a:ext cx="8640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i="1" dirty="0" smtClean="0"/>
              <a:t>Cauce de una corriente </a:t>
            </a:r>
            <a:r>
              <a:rPr lang="es-MX" dirty="0" smtClean="0"/>
              <a:t>El canal natural o artificial que tiene la capacidad necesaria para que las aguas de la creciente máxima ordinaria escurran sin derramarse. </a:t>
            </a:r>
          </a:p>
          <a:p>
            <a:endParaRPr lang="es-MX" dirty="0"/>
          </a:p>
          <a:p>
            <a:r>
              <a:rPr lang="es-MX" dirty="0" smtClean="0"/>
              <a:t>Cuando las corrientes estén sujetas a desbordamiento, se considera como cauce el canal natural, mientras no se construyan obras de encauzamiento.</a:t>
            </a:r>
          </a:p>
          <a:p>
            <a:endParaRPr lang="es-MX" dirty="0"/>
          </a:p>
          <a:p>
            <a:r>
              <a:rPr lang="es-MX" dirty="0" smtClean="0"/>
              <a:t>En los orígenes de cualquier corriente, se considera como cauce propiamente definido, cuando el escurrimiento se concentre hacia una depresión topográfica y éste forme una cárcava o canal, como resultado de la acción del agua fluyendo sobre el terreno. </a:t>
            </a:r>
            <a:br>
              <a:rPr lang="es-MX" dirty="0" smtClean="0"/>
            </a:b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6942" t="51797" r="23594" b="6860"/>
          <a:stretch>
            <a:fillRect/>
          </a:stretch>
        </p:blipFill>
        <p:spPr bwMode="auto">
          <a:xfrm>
            <a:off x="-45593" y="620688"/>
            <a:ext cx="9189593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6203" t="24235" r="22118" b="31469"/>
          <a:stretch>
            <a:fillRect/>
          </a:stretch>
        </p:blipFill>
        <p:spPr bwMode="auto">
          <a:xfrm>
            <a:off x="-1" y="692696"/>
            <a:ext cx="9144001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2123728" y="188640"/>
            <a:ext cx="3885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REGIONES HIDROLOGICAS NACIONALES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6203" t="23250" r="22118" b="6250"/>
          <a:stretch>
            <a:fillRect/>
          </a:stretch>
        </p:blipFill>
        <p:spPr bwMode="auto">
          <a:xfrm>
            <a:off x="539552" y="0"/>
            <a:ext cx="8316416" cy="6888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5465" t="31125" r="21379" b="20641"/>
          <a:stretch>
            <a:fillRect/>
          </a:stretch>
        </p:blipFill>
        <p:spPr bwMode="auto">
          <a:xfrm>
            <a:off x="0" y="5465"/>
            <a:ext cx="9051192" cy="666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5868" t="26203" r="15473" b="30485"/>
          <a:stretch>
            <a:fillRect/>
          </a:stretch>
        </p:blipFill>
        <p:spPr bwMode="auto">
          <a:xfrm>
            <a:off x="374353" y="1124744"/>
            <a:ext cx="8769647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34324" t="28172" r="30239" b="8829"/>
          <a:stretch>
            <a:fillRect/>
          </a:stretch>
        </p:blipFill>
        <p:spPr bwMode="auto">
          <a:xfrm>
            <a:off x="0" y="0"/>
            <a:ext cx="5220072" cy="6960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 l="18254" t="27360" r="13825" b="6688"/>
          <a:stretch>
            <a:fillRect/>
          </a:stretch>
        </p:blipFill>
        <p:spPr bwMode="auto">
          <a:xfrm>
            <a:off x="1" y="0"/>
            <a:ext cx="90784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35496" y="188640"/>
            <a:ext cx="8928992" cy="6408712"/>
            <a:chOff x="-222135" y="0"/>
            <a:chExt cx="9181544" cy="6747698"/>
          </a:xfrm>
        </p:grpSpPr>
        <p:pic>
          <p:nvPicPr>
            <p:cNvPr id="2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18254" t="27360" r="13825" b="61131"/>
            <a:stretch>
              <a:fillRect/>
            </a:stretch>
          </p:blipFill>
          <p:spPr bwMode="auto">
            <a:xfrm>
              <a:off x="-222135" y="0"/>
              <a:ext cx="9181544" cy="1196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8821" t="25219" r="13997" b="14735"/>
            <a:stretch>
              <a:fillRect/>
            </a:stretch>
          </p:blipFill>
          <p:spPr bwMode="auto">
            <a:xfrm>
              <a:off x="-148090" y="1196752"/>
              <a:ext cx="9107488" cy="5550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3989" t="25219" r="23594" b="14735"/>
          <a:stretch>
            <a:fillRect/>
          </a:stretch>
        </p:blipFill>
        <p:spPr bwMode="auto">
          <a:xfrm>
            <a:off x="395536" y="0"/>
            <a:ext cx="79822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6203" t="42937" r="22856" b="6250"/>
          <a:stretch>
            <a:fillRect/>
          </a:stretch>
        </p:blipFill>
        <p:spPr bwMode="auto">
          <a:xfrm>
            <a:off x="0" y="0"/>
            <a:ext cx="9144000" cy="684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26203" t="25219" r="22118" b="3146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26942" t="32110" r="22118" b="6250"/>
          <a:stretch>
            <a:fillRect/>
          </a:stretch>
        </p:blipFill>
        <p:spPr bwMode="auto">
          <a:xfrm>
            <a:off x="971600" y="0"/>
            <a:ext cx="7458416" cy="676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15868" t="29156" r="15473" b="981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15868" t="30141" r="16211" b="8829"/>
          <a:stretch>
            <a:fillRect/>
          </a:stretch>
        </p:blipFill>
        <p:spPr bwMode="auto">
          <a:xfrm>
            <a:off x="0" y="0"/>
            <a:ext cx="91485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18821" t="25219" r="13997" b="6250"/>
          <a:stretch>
            <a:fillRect/>
          </a:stretch>
        </p:blipFill>
        <p:spPr bwMode="auto">
          <a:xfrm>
            <a:off x="0" y="-1"/>
            <a:ext cx="9144000" cy="6995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17344" t="23250" r="13258" b="16704"/>
          <a:stretch>
            <a:fillRect/>
          </a:stretch>
        </p:blipFill>
        <p:spPr bwMode="auto">
          <a:xfrm>
            <a:off x="-23743" y="0"/>
            <a:ext cx="91677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15868" t="23250" r="16211" b="6250"/>
          <a:stretch>
            <a:fillRect/>
          </a:stretch>
        </p:blipFill>
        <p:spPr bwMode="auto">
          <a:xfrm>
            <a:off x="0" y="-1"/>
            <a:ext cx="9144000" cy="681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15868" t="25219" r="16211" b="39344"/>
          <a:stretch>
            <a:fillRect/>
          </a:stretch>
        </p:blipFill>
        <p:spPr bwMode="auto">
          <a:xfrm>
            <a:off x="0" y="764704"/>
            <a:ext cx="9131041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16606" t="30140" r="16211" b="20641"/>
          <a:stretch>
            <a:fillRect/>
          </a:stretch>
        </p:blipFill>
        <p:spPr bwMode="auto">
          <a:xfrm>
            <a:off x="0" y="0"/>
            <a:ext cx="9123980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195736" y="2708920"/>
            <a:ext cx="4501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GRACIAS POR SU ATENCIÓN</a:t>
            </a:r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577</Words>
  <Application>Microsoft Office PowerPoint</Application>
  <PresentationFormat>Presentación en pantalla (4:3)</PresentationFormat>
  <Paragraphs>45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11</cp:revision>
  <dcterms:created xsi:type="dcterms:W3CDTF">2010-08-24T04:21:23Z</dcterms:created>
  <dcterms:modified xsi:type="dcterms:W3CDTF">2014-10-16T20:13:07Z</dcterms:modified>
</cp:coreProperties>
</file>