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72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28157-3BE3-4AF8-94F6-EA431A987CFB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5FA67D7-BD44-4747-AEBA-06FB633F30B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28157-3BE3-4AF8-94F6-EA431A987CFB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MX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5FA67D7-BD44-4747-AEBA-06FB633F30B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28157-3BE3-4AF8-94F6-EA431A987CFB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67D7-BD44-4747-AEBA-06FB633F30B5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28157-3BE3-4AF8-94F6-EA431A987CFB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67D7-BD44-4747-AEBA-06FB633F30B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28157-3BE3-4AF8-94F6-EA431A987CFB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5FA67D7-BD44-4747-AEBA-06FB633F30B5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28157-3BE3-4AF8-94F6-EA431A987CFB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67D7-BD44-4747-AEBA-06FB633F30B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28157-3BE3-4AF8-94F6-EA431A987CFB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67D7-BD44-4747-AEBA-06FB633F30B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28157-3BE3-4AF8-94F6-EA431A987CFB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67D7-BD44-4747-AEBA-06FB633F30B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28157-3BE3-4AF8-94F6-EA431A987CFB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67D7-BD44-4747-AEBA-06FB633F30B5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28157-3BE3-4AF8-94F6-EA431A987CFB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67D7-BD44-4747-AEBA-06FB633F30B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28157-3BE3-4AF8-94F6-EA431A987CFB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67D7-BD44-4747-AEBA-06FB633F30B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4E28157-3BE3-4AF8-94F6-EA431A987CFB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5FA67D7-BD44-4747-AEBA-06FB633F30B5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899592" y="4149080"/>
            <a:ext cx="712879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FACTORES QUE  TOMAR EN CUENTA EN EL ESCURRIMIENTO EN UNA CUENCA HIDROGRAFICA</a:t>
            </a:r>
          </a:p>
          <a:p>
            <a:pPr algn="ctr"/>
            <a:endParaRPr lang="es-MX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s-MX" sz="1600" b="1" dirty="0" smtClean="0">
                <a:latin typeface="Times New Roman" pitchFamily="18" charset="0"/>
                <a:cs typeface="Times New Roman" pitchFamily="18" charset="0"/>
              </a:rPr>
              <a:t>PRESENTA: M.C.  J. ALFREDO OCHOA G.</a:t>
            </a:r>
          </a:p>
          <a:p>
            <a:pPr algn="ctr"/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403648" y="692696"/>
          <a:ext cx="6096000" cy="967902"/>
        </p:xfrm>
        <a:graphic>
          <a:graphicData uri="http://schemas.openxmlformats.org/drawingml/2006/table">
            <a:tbl>
              <a:tblPr/>
              <a:tblGrid>
                <a:gridCol w="1097478"/>
                <a:gridCol w="3749200"/>
                <a:gridCol w="1249322"/>
              </a:tblGrid>
              <a:tr h="967902"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 b="1" dirty="0">
                          <a:latin typeface="Arial"/>
                          <a:ea typeface="Times New Roman"/>
                          <a:cs typeface="Times New Roman"/>
                        </a:rPr>
                        <a:t>UNIVERSIDAD DE SONORA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División de Ciencias Exactas y Naturales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Departamento de Geología 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_tradnl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Imagen 1" descr="logo geologi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692696"/>
            <a:ext cx="1368152" cy="1368152"/>
          </a:xfrm>
          <a:prstGeom prst="rect">
            <a:avLst/>
          </a:prstGeom>
          <a:noFill/>
        </p:spPr>
      </p:pic>
      <p:pic>
        <p:nvPicPr>
          <p:cNvPr id="6" name="Picture 7" descr="Logo UNI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20688"/>
            <a:ext cx="1423764" cy="1423764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2771800" y="1916832"/>
            <a:ext cx="339387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MATERIA</a:t>
            </a:r>
          </a:p>
          <a:p>
            <a:pPr algn="ctr"/>
            <a:endParaRPr lang="es-MX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HIDROGEOLOGIA</a:t>
            </a:r>
            <a:endParaRPr lang="es-MX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043608" y="2276872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/>
              <a:t>ESCURRIMIENTO EN UNA CUENCA HIDROGRAFICA</a:t>
            </a:r>
            <a:endParaRPr lang="es-MX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l="13677" t="15350" r="12260" b="6566"/>
          <a:stretch>
            <a:fillRect/>
          </a:stretch>
        </p:blipFill>
        <p:spPr bwMode="auto">
          <a:xfrm>
            <a:off x="0" y="242646"/>
            <a:ext cx="8640960" cy="6183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1988840"/>
            <a:ext cx="889248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i="1" dirty="0"/>
              <a:t>Escurrimiento superficial o escorrentía</a:t>
            </a:r>
            <a:r>
              <a:rPr lang="es-MX" i="1" dirty="0"/>
              <a:t>. </a:t>
            </a:r>
            <a:endParaRPr lang="es-MX" i="1" dirty="0" smtClean="0"/>
          </a:p>
          <a:p>
            <a:pPr algn="just"/>
            <a:r>
              <a:rPr lang="es-MX" i="1" dirty="0" smtClean="0"/>
              <a:t>Es </a:t>
            </a:r>
            <a:r>
              <a:rPr lang="es-MX" i="1" dirty="0"/>
              <a:t>la parte del agua que escurre sobre el suelo y después por los </a:t>
            </a:r>
            <a:r>
              <a:rPr lang="es-MX" i="1" dirty="0" smtClean="0"/>
              <a:t>cauces </a:t>
            </a:r>
            <a:r>
              <a:rPr lang="es-MX" dirty="0" smtClean="0"/>
              <a:t>de </a:t>
            </a:r>
            <a:r>
              <a:rPr lang="es-MX" dirty="0"/>
              <a:t>los ríos</a:t>
            </a:r>
            <a:r>
              <a:rPr lang="es-MX" dirty="0" smtClean="0"/>
              <a:t>.</a:t>
            </a:r>
          </a:p>
          <a:p>
            <a:endParaRPr lang="es-MX" dirty="0"/>
          </a:p>
          <a:p>
            <a:r>
              <a:rPr lang="es-MX" sz="2000" b="1" i="1" dirty="0"/>
              <a:t>Escurrimiento </a:t>
            </a:r>
            <a:r>
              <a:rPr lang="es-MX" sz="2000" b="1" i="1" dirty="0" err="1"/>
              <a:t>subsuperficial</a:t>
            </a:r>
            <a:r>
              <a:rPr lang="es-MX" sz="2000" b="1" i="1" dirty="0"/>
              <a:t>. </a:t>
            </a:r>
            <a:endParaRPr lang="es-MX" sz="2000" b="1" i="1" dirty="0" smtClean="0"/>
          </a:p>
          <a:p>
            <a:pPr algn="just"/>
            <a:r>
              <a:rPr lang="es-MX" i="1" dirty="0" smtClean="0"/>
              <a:t>Es </a:t>
            </a:r>
            <a:r>
              <a:rPr lang="es-MX" i="1" dirty="0"/>
              <a:t>la parte del agua que se desliza a través de los horizontes superiores del </a:t>
            </a:r>
            <a:r>
              <a:rPr lang="es-MX" i="1" dirty="0" smtClean="0"/>
              <a:t>suelo </a:t>
            </a:r>
            <a:r>
              <a:rPr lang="es-MX" dirty="0" smtClean="0"/>
              <a:t>hacia </a:t>
            </a:r>
            <a:r>
              <a:rPr lang="es-MX" dirty="0"/>
              <a:t>las corrientes. </a:t>
            </a:r>
            <a:endParaRPr lang="es-MX" dirty="0" smtClean="0"/>
          </a:p>
          <a:p>
            <a:endParaRPr lang="es-MX" dirty="0" smtClean="0"/>
          </a:p>
          <a:p>
            <a:pPr algn="just"/>
            <a:r>
              <a:rPr lang="es-MX" dirty="0" smtClean="0"/>
              <a:t>Una </a:t>
            </a:r>
            <a:r>
              <a:rPr lang="es-MX" dirty="0"/>
              <a:t>parte de este tipo de escurrimiento entra rápidamente a formar parte de las </a:t>
            </a:r>
            <a:r>
              <a:rPr lang="es-MX" dirty="0" smtClean="0"/>
              <a:t>corrientes superficiales </a:t>
            </a:r>
            <a:r>
              <a:rPr lang="es-MX" dirty="0"/>
              <a:t>y a la otra le toma bastante tiempo el unirse a ellas.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75656" y="764704"/>
            <a:ext cx="5544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/>
              <a:t>Factores que afectan al escurrimiento</a:t>
            </a:r>
            <a:endParaRPr lang="es-MX" sz="2400" dirty="0"/>
          </a:p>
        </p:txBody>
      </p:sp>
      <p:sp>
        <p:nvSpPr>
          <p:cNvPr id="3" name="2 Rectángulo"/>
          <p:cNvSpPr/>
          <p:nvPr/>
        </p:nvSpPr>
        <p:spPr>
          <a:xfrm>
            <a:off x="755576" y="2276872"/>
            <a:ext cx="72728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/>
              <a:t>Los factores que afectan al escurrimiento se refieren a las características del terreno (cuencas hidrográficas</a:t>
            </a:r>
            <a:r>
              <a:rPr lang="es-MX" dirty="0" smtClean="0"/>
              <a:t>), y </a:t>
            </a:r>
            <a:r>
              <a:rPr lang="es-MX" dirty="0"/>
              <a:t>se dividen en dos grandes grupos: </a:t>
            </a:r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r>
              <a:rPr lang="es-MX" dirty="0" smtClean="0"/>
              <a:t>los </a:t>
            </a:r>
            <a:r>
              <a:rPr lang="es-MX" dirty="0"/>
              <a:t>climáticos y los relacionados con la fisiografía.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331640" y="1916832"/>
            <a:ext cx="550810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b="1" dirty="0"/>
              <a:t>Factores </a:t>
            </a:r>
            <a:r>
              <a:rPr lang="es-MX" sz="3200" b="1" dirty="0" smtClean="0"/>
              <a:t>climáticos</a:t>
            </a:r>
          </a:p>
          <a:p>
            <a:endParaRPr lang="es-MX" b="1" dirty="0"/>
          </a:p>
          <a:p>
            <a:endParaRPr lang="es-MX" b="1" dirty="0"/>
          </a:p>
          <a:p>
            <a:pPr algn="just"/>
            <a:r>
              <a:rPr lang="es-MX" dirty="0"/>
              <a:t>Son aquéllos que determinan, de la cantidad de agua precipitada, la destinada al escurrimiento.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3568" y="404664"/>
            <a:ext cx="691276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/>
              <a:t>Precipitación. </a:t>
            </a:r>
            <a:r>
              <a:rPr lang="es-MX" dirty="0" smtClean="0"/>
              <a:t/>
            </a:r>
            <a:br>
              <a:rPr lang="es-MX" dirty="0" smtClean="0"/>
            </a:br>
            <a:endParaRPr lang="es-MX" dirty="0" smtClean="0"/>
          </a:p>
          <a:p>
            <a:pPr algn="just"/>
            <a:r>
              <a:rPr lang="es-MX" dirty="0" smtClean="0"/>
              <a:t>Es </a:t>
            </a:r>
            <a:r>
              <a:rPr lang="es-MX" dirty="0"/>
              <a:t>el elemento climático de más importancia para el escurrimiento, debido a que </a:t>
            </a:r>
            <a:r>
              <a:rPr lang="es-MX" dirty="0" smtClean="0"/>
              <a:t>depende de </a:t>
            </a:r>
            <a:r>
              <a:rPr lang="es-MX" dirty="0"/>
              <a:t>ella. Interesan varios aspectos de este elemento para el conocimiento del escurrimiento.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323528" y="1988840"/>
            <a:ext cx="84969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i="1" dirty="0" smtClean="0"/>
              <a:t> </a:t>
            </a:r>
            <a:r>
              <a:rPr lang="es-MX" b="1" i="1" dirty="0"/>
              <a:t>Forma de </a:t>
            </a:r>
            <a:r>
              <a:rPr lang="es-MX" b="1" i="1" dirty="0" smtClean="0"/>
              <a:t>precipitación.</a:t>
            </a:r>
          </a:p>
          <a:p>
            <a:r>
              <a:rPr lang="es-MX" b="1" i="1" dirty="0" smtClean="0"/>
              <a:t> </a:t>
            </a:r>
            <a:r>
              <a:rPr lang="es-MX" b="1" i="1" dirty="0"/>
              <a:t>Intensidad de la </a:t>
            </a:r>
            <a:r>
              <a:rPr lang="es-MX" b="1" i="1" dirty="0" smtClean="0"/>
              <a:t>precipitación.</a:t>
            </a:r>
          </a:p>
          <a:p>
            <a:r>
              <a:rPr lang="es-MX" b="1" i="1" dirty="0" smtClean="0"/>
              <a:t>Duración </a:t>
            </a:r>
            <a:r>
              <a:rPr lang="es-MX" b="1" i="1" dirty="0"/>
              <a:t>de la </a:t>
            </a:r>
            <a:r>
              <a:rPr lang="es-MX" b="1" i="1" dirty="0" smtClean="0"/>
              <a:t>precipitación.</a:t>
            </a:r>
          </a:p>
          <a:p>
            <a:r>
              <a:rPr lang="es-MX" b="1" i="1" dirty="0" smtClean="0"/>
              <a:t>Distribución </a:t>
            </a:r>
            <a:r>
              <a:rPr lang="es-MX" b="1" i="1" dirty="0"/>
              <a:t>de la precipitación en el espacio</a:t>
            </a:r>
            <a:r>
              <a:rPr lang="es-MX" b="1" i="1" dirty="0" smtClean="0"/>
              <a:t>.</a:t>
            </a:r>
          </a:p>
          <a:p>
            <a:r>
              <a:rPr lang="es-MX" b="1" i="1" dirty="0"/>
              <a:t>Dirección del movimiento de la precipitación</a:t>
            </a:r>
            <a:r>
              <a:rPr lang="es-MX" b="1" i="1" dirty="0" smtClean="0"/>
              <a:t>.</a:t>
            </a:r>
          </a:p>
          <a:p>
            <a:r>
              <a:rPr lang="es-MX" b="1" i="1" dirty="0"/>
              <a:t>Precipitación antecedente y humedad del suelo</a:t>
            </a:r>
            <a:r>
              <a:rPr lang="es-MX" b="1" i="1" dirty="0" smtClean="0"/>
              <a:t>.</a:t>
            </a:r>
          </a:p>
          <a:p>
            <a:endParaRPr lang="es-MX" i="1" dirty="0"/>
          </a:p>
          <a:p>
            <a:r>
              <a:rPr lang="es-MX" b="1" dirty="0"/>
              <a:t>Otras condiciones del clima. </a:t>
            </a:r>
            <a:endParaRPr lang="es-MX" b="1" dirty="0" smtClean="0"/>
          </a:p>
          <a:p>
            <a:pPr algn="just"/>
            <a:r>
              <a:rPr lang="es-MX" dirty="0" smtClean="0"/>
              <a:t>Además </a:t>
            </a:r>
            <a:r>
              <a:rPr lang="es-MX" dirty="0"/>
              <a:t>de la precipitación existen otros elementos que se deben </a:t>
            </a:r>
            <a:r>
              <a:rPr lang="es-MX" dirty="0" smtClean="0"/>
              <a:t>tomar en </a:t>
            </a:r>
            <a:r>
              <a:rPr lang="es-MX" dirty="0"/>
              <a:t>cuenta, pues aunque indirectamente, también afectan al escurrimiento; entre ellos la temperatura, </a:t>
            </a:r>
            <a:r>
              <a:rPr lang="es-MX" dirty="0" smtClean="0"/>
              <a:t>el viento</a:t>
            </a:r>
            <a:r>
              <a:rPr lang="es-MX" dirty="0"/>
              <a:t>, la presión y la humedad relativa.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27584" y="836712"/>
            <a:ext cx="7056784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/>
              <a:t>Factores </a:t>
            </a:r>
            <a:r>
              <a:rPr lang="es-MX" sz="2400" b="1" dirty="0" smtClean="0"/>
              <a:t>fisiográficos</a:t>
            </a:r>
          </a:p>
          <a:p>
            <a:pPr algn="ctr"/>
            <a:endParaRPr lang="es-MX" sz="2400" b="1" dirty="0"/>
          </a:p>
          <a:p>
            <a:pPr algn="just"/>
            <a:r>
              <a:rPr lang="es-MX" dirty="0"/>
              <a:t>Se relacionan por una parte con la forma y características físicas del terreno y por la otra con </a:t>
            </a:r>
            <a:r>
              <a:rPr lang="es-MX" dirty="0" smtClean="0"/>
              <a:t>los canales </a:t>
            </a:r>
            <a:r>
              <a:rPr lang="es-MX" dirty="0"/>
              <a:t>que forman el sistema fluvial</a:t>
            </a:r>
            <a:r>
              <a:rPr lang="es-MX" dirty="0" smtClean="0"/>
              <a:t>.</a:t>
            </a:r>
          </a:p>
          <a:p>
            <a:endParaRPr lang="es-MX" dirty="0"/>
          </a:p>
          <a:p>
            <a:pPr algn="just"/>
            <a:r>
              <a:rPr lang="es-MX" sz="2000" b="1" dirty="0"/>
              <a:t>Factores </a:t>
            </a:r>
            <a:r>
              <a:rPr lang="es-MX" sz="2000" b="1" dirty="0" err="1"/>
              <a:t>morfométricos</a:t>
            </a:r>
            <a:r>
              <a:rPr lang="es-MX" sz="2000" b="1" dirty="0"/>
              <a:t>. </a:t>
            </a:r>
            <a:endParaRPr lang="es-MX" sz="2000" b="1" dirty="0" smtClean="0"/>
          </a:p>
          <a:p>
            <a:pPr algn="just"/>
            <a:r>
              <a:rPr lang="es-MX" dirty="0" smtClean="0"/>
              <a:t>Son </a:t>
            </a:r>
            <a:r>
              <a:rPr lang="es-MX" dirty="0"/>
              <a:t>aquellas particularidades de las formas terrestres que influyen en el agua </a:t>
            </a:r>
            <a:r>
              <a:rPr lang="es-MX" dirty="0" smtClean="0"/>
              <a:t>de la </a:t>
            </a:r>
            <a:r>
              <a:rPr lang="es-MX" dirty="0"/>
              <a:t>lluvia al caer a la superficie, por la velocidad que adquiere, por los efectos que produce y por el </a:t>
            </a:r>
            <a:r>
              <a:rPr lang="es-MX" dirty="0" smtClean="0"/>
              <a:t>tiempo que </a:t>
            </a:r>
            <a:r>
              <a:rPr lang="es-MX" dirty="0"/>
              <a:t>tarda en llegar al punto de desagüe.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836712"/>
            <a:ext cx="75608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i="1" dirty="0"/>
              <a:t>Superficie. </a:t>
            </a:r>
            <a:endParaRPr lang="es-MX" b="1" i="1" dirty="0" smtClean="0"/>
          </a:p>
          <a:p>
            <a:pPr algn="just"/>
            <a:r>
              <a:rPr lang="es-MX" i="1" dirty="0" smtClean="0"/>
              <a:t>La </a:t>
            </a:r>
            <a:r>
              <a:rPr lang="es-MX" i="1" dirty="0"/>
              <a:t>superficie de las cuencas hidrográficas está limitada por la divisoria topográfica </a:t>
            </a:r>
            <a:r>
              <a:rPr lang="es-MX" i="1" dirty="0" smtClean="0"/>
              <a:t>o </a:t>
            </a:r>
            <a:r>
              <a:rPr lang="es-MX" dirty="0" err="1" smtClean="0"/>
              <a:t>parteaguas</a:t>
            </a:r>
            <a:r>
              <a:rPr lang="es-MX" dirty="0" smtClean="0"/>
              <a:t> </a:t>
            </a:r>
            <a:r>
              <a:rPr lang="es-MX" dirty="0"/>
              <a:t>que determina el área de la cual se derive el escurrimiento superficial. Las </a:t>
            </a:r>
            <a:r>
              <a:rPr lang="es-MX" dirty="0" smtClean="0"/>
              <a:t> cuencas pequeñas se </a:t>
            </a:r>
            <a:r>
              <a:rPr lang="es-MX" dirty="0"/>
              <a:t>comportan de manera distinta a las cuencas grandes en lo que se refiere al escurrimiento</a:t>
            </a:r>
            <a:r>
              <a:rPr lang="es-MX" dirty="0" smtClean="0"/>
              <a:t>.</a:t>
            </a:r>
          </a:p>
          <a:p>
            <a:pPr algn="just"/>
            <a:endParaRPr lang="es-MX" dirty="0"/>
          </a:p>
          <a:p>
            <a:r>
              <a:rPr lang="es-MX" b="1" i="1" dirty="0"/>
              <a:t>Forma.</a:t>
            </a:r>
            <a:r>
              <a:rPr lang="es-MX" i="1" dirty="0"/>
              <a:t> </a:t>
            </a:r>
            <a:endParaRPr lang="es-MX" i="1" dirty="0" smtClean="0"/>
          </a:p>
          <a:p>
            <a:pPr algn="just"/>
            <a:r>
              <a:rPr lang="es-MX" i="1" dirty="0" smtClean="0"/>
              <a:t>Interviene </a:t>
            </a:r>
            <a:r>
              <a:rPr lang="es-MX" i="1" dirty="0"/>
              <a:t>principalmente en la manera como se presenta el volumen de agua escurrido a </a:t>
            </a:r>
            <a:r>
              <a:rPr lang="es-MX" i="1" dirty="0" smtClean="0"/>
              <a:t>la </a:t>
            </a:r>
            <a:r>
              <a:rPr lang="es-MX" dirty="0" smtClean="0"/>
              <a:t>salida </a:t>
            </a:r>
            <a:r>
              <a:rPr lang="es-MX" dirty="0"/>
              <a:t>de la cuenca. </a:t>
            </a:r>
            <a:endParaRPr lang="es-MX" dirty="0" smtClean="0"/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Generalmente </a:t>
            </a:r>
            <a:r>
              <a:rPr lang="es-MX" dirty="0"/>
              <a:t>los volúmenes escurridos en cuencas alargadas son más uniformes </a:t>
            </a:r>
            <a:r>
              <a:rPr lang="es-MX" dirty="0" smtClean="0"/>
              <a:t>a lo </a:t>
            </a:r>
            <a:r>
              <a:rPr lang="es-MX" dirty="0"/>
              <a:t>largo del tiempo, en cambio, en cuencas compactas el agua tarda menos en llegar a la salida, en </a:t>
            </a:r>
            <a:r>
              <a:rPr lang="es-MX" dirty="0" smtClean="0"/>
              <a:t>donde se </a:t>
            </a:r>
            <a:r>
              <a:rPr lang="es-MX" dirty="0"/>
              <a:t>concentra en un tiempo relativamente corto.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11560" y="1340768"/>
            <a:ext cx="68945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i="1" dirty="0"/>
              <a:t>Pendiente. </a:t>
            </a:r>
            <a:endParaRPr lang="es-MX" b="1" i="1" dirty="0" smtClean="0"/>
          </a:p>
          <a:p>
            <a:pPr algn="just"/>
            <a:r>
              <a:rPr lang="es-MX" i="1" dirty="0" smtClean="0"/>
              <a:t>La </a:t>
            </a:r>
            <a:r>
              <a:rPr lang="es-MX" i="1" dirty="0"/>
              <a:t>pendiente del terreno está relacionada con la infiltración, con el escurrimiento superficial</a:t>
            </a:r>
            <a:r>
              <a:rPr lang="es-MX" i="1" dirty="0" smtClean="0"/>
              <a:t>, </a:t>
            </a:r>
            <a:r>
              <a:rPr lang="es-MX" dirty="0" smtClean="0"/>
              <a:t>con </a:t>
            </a:r>
            <a:r>
              <a:rPr lang="es-MX" dirty="0"/>
              <a:t>la contribución del agua subterránea a la corriente y con la duración del escurrimiento</a:t>
            </a:r>
            <a:r>
              <a:rPr lang="es-MX" dirty="0" smtClean="0"/>
              <a:t>.</a:t>
            </a:r>
          </a:p>
          <a:p>
            <a:pPr algn="just"/>
            <a:endParaRPr lang="es-MX" dirty="0"/>
          </a:p>
          <a:p>
            <a:r>
              <a:rPr lang="es-MX" b="1" i="1" dirty="0"/>
              <a:t>Orientación. </a:t>
            </a:r>
            <a:endParaRPr lang="es-MX" b="1" i="1" dirty="0" smtClean="0"/>
          </a:p>
          <a:p>
            <a:pPr algn="just"/>
            <a:r>
              <a:rPr lang="es-MX" i="1" dirty="0" smtClean="0"/>
              <a:t>La </a:t>
            </a:r>
            <a:r>
              <a:rPr lang="es-MX" i="1" dirty="0"/>
              <a:t>orientación de la cuenca y la de sus vertientes se relaciona con el tipo de precipitación, </a:t>
            </a:r>
            <a:r>
              <a:rPr lang="es-MX" i="1" dirty="0" smtClean="0"/>
              <a:t>los </a:t>
            </a:r>
            <a:r>
              <a:rPr lang="es-MX" dirty="0" smtClean="0"/>
              <a:t>vientos </a:t>
            </a:r>
            <a:r>
              <a:rPr lang="es-MX" dirty="0"/>
              <a:t>predominantes y la insolación</a:t>
            </a:r>
            <a:r>
              <a:rPr lang="es-MX" dirty="0" smtClean="0"/>
              <a:t>.</a:t>
            </a:r>
          </a:p>
          <a:p>
            <a:pPr algn="just"/>
            <a:endParaRPr lang="es-MX" dirty="0"/>
          </a:p>
          <a:p>
            <a:pPr algn="just"/>
            <a:r>
              <a:rPr lang="es-MX" b="1" i="1" dirty="0"/>
              <a:t>Altitud. </a:t>
            </a:r>
            <a:endParaRPr lang="es-MX" b="1" i="1" dirty="0" smtClean="0"/>
          </a:p>
          <a:p>
            <a:pPr algn="just"/>
            <a:r>
              <a:rPr lang="es-MX" i="1" dirty="0" smtClean="0"/>
              <a:t>Influye </a:t>
            </a:r>
            <a:r>
              <a:rPr lang="es-MX" i="1" dirty="0"/>
              <a:t>principalmente en la temperatura y en la forma de precipitación.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8964488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dirty="0"/>
              <a:t>Factores físicos. </a:t>
            </a:r>
            <a:endParaRPr lang="es-MX" sz="2800" dirty="0" smtClean="0"/>
          </a:p>
          <a:p>
            <a:endParaRPr lang="es-MX" dirty="0"/>
          </a:p>
          <a:p>
            <a:r>
              <a:rPr lang="es-MX" dirty="0" smtClean="0"/>
              <a:t>Se </a:t>
            </a:r>
            <a:r>
              <a:rPr lang="es-MX" dirty="0"/>
              <a:t>refieren a las características físicas del terreno con su estructura y utilización</a:t>
            </a:r>
            <a:r>
              <a:rPr lang="es-MX" dirty="0" smtClean="0"/>
              <a:t>.</a:t>
            </a:r>
          </a:p>
          <a:p>
            <a:endParaRPr lang="es-MX" dirty="0"/>
          </a:p>
          <a:p>
            <a:r>
              <a:rPr lang="es-MX" b="1" i="1" dirty="0"/>
              <a:t>Uso y cubierta del suelo. </a:t>
            </a:r>
            <a:endParaRPr lang="es-MX" b="1" i="1" dirty="0" smtClean="0"/>
          </a:p>
          <a:p>
            <a:pPr algn="just"/>
            <a:r>
              <a:rPr lang="es-MX" i="1" dirty="0" smtClean="0"/>
              <a:t>Cuando </a:t>
            </a:r>
            <a:r>
              <a:rPr lang="es-MX" i="1" dirty="0"/>
              <a:t>el terreno es virgen y está cubierto por vegetación, </a:t>
            </a:r>
            <a:r>
              <a:rPr lang="es-MX" i="1" dirty="0" smtClean="0"/>
              <a:t>especialmente </a:t>
            </a:r>
            <a:r>
              <a:rPr lang="es-MX" dirty="0" smtClean="0"/>
              <a:t>de </a:t>
            </a:r>
            <a:r>
              <a:rPr lang="es-MX" dirty="0"/>
              <a:t>bosques, contribuye a la estabilización de los regímenes de las corrientes; cuando es deforestado </a:t>
            </a:r>
            <a:r>
              <a:rPr lang="es-MX" dirty="0" smtClean="0"/>
              <a:t>el agua </a:t>
            </a:r>
            <a:r>
              <a:rPr lang="es-MX" dirty="0"/>
              <a:t>corre rápidamente por la superficie</a:t>
            </a:r>
            <a:r>
              <a:rPr lang="es-MX" dirty="0" smtClean="0"/>
              <a:t>.</a:t>
            </a:r>
          </a:p>
          <a:p>
            <a:pPr algn="just"/>
            <a:endParaRPr lang="es-MX" dirty="0"/>
          </a:p>
          <a:p>
            <a:pPr algn="just"/>
            <a:r>
              <a:rPr lang="es-MX" sz="2000" b="1" i="1" dirty="0"/>
              <a:t>Tipo de suelo. </a:t>
            </a:r>
            <a:endParaRPr lang="es-MX" sz="2000" b="1" i="1" dirty="0" smtClean="0"/>
          </a:p>
          <a:p>
            <a:pPr algn="just"/>
            <a:r>
              <a:rPr lang="es-MX" i="1" dirty="0" smtClean="0"/>
              <a:t>Se </a:t>
            </a:r>
            <a:r>
              <a:rPr lang="es-MX" i="1" dirty="0"/>
              <a:t>refiere a la capacidad de infiltración del suelo</a:t>
            </a:r>
            <a:r>
              <a:rPr lang="es-MX" i="1" dirty="0" smtClean="0"/>
              <a:t>.</a:t>
            </a:r>
          </a:p>
          <a:p>
            <a:pPr algn="just"/>
            <a:endParaRPr lang="es-MX" i="1" dirty="0"/>
          </a:p>
          <a:p>
            <a:r>
              <a:rPr lang="es-MX" sz="2000" b="1" i="1" dirty="0"/>
              <a:t>Geología. </a:t>
            </a:r>
            <a:endParaRPr lang="es-MX" sz="2000" b="1" i="1" dirty="0" smtClean="0"/>
          </a:p>
          <a:p>
            <a:pPr algn="just"/>
            <a:r>
              <a:rPr lang="es-MX" i="1" dirty="0" smtClean="0"/>
              <a:t>Condiciona </a:t>
            </a:r>
            <a:r>
              <a:rPr lang="es-MX" i="1" dirty="0"/>
              <a:t>al escurrimiento en cuanto a la permeabilidad e impermeabilidad de las</a:t>
            </a:r>
          </a:p>
          <a:p>
            <a:pPr algn="just"/>
            <a:r>
              <a:rPr lang="es-MX" dirty="0"/>
              <a:t>estructuras que forman el terreno</a:t>
            </a:r>
            <a:r>
              <a:rPr lang="es-MX" dirty="0" smtClean="0"/>
              <a:t>.</a:t>
            </a:r>
          </a:p>
          <a:p>
            <a:pPr algn="just"/>
            <a:endParaRPr lang="es-MX" dirty="0"/>
          </a:p>
          <a:p>
            <a:r>
              <a:rPr lang="es-MX" sz="2000" b="1" i="1" dirty="0"/>
              <a:t>Topografía. </a:t>
            </a:r>
            <a:endParaRPr lang="es-MX" sz="2000" b="1" i="1" dirty="0" smtClean="0"/>
          </a:p>
          <a:p>
            <a:r>
              <a:rPr lang="es-MX" i="1" dirty="0" smtClean="0"/>
              <a:t>A </a:t>
            </a:r>
            <a:r>
              <a:rPr lang="es-MX" i="1" dirty="0"/>
              <a:t>este respecto son importantes las ondulaciones del terreno y los límites </a:t>
            </a:r>
            <a:r>
              <a:rPr lang="es-MX" i="1" dirty="0" smtClean="0"/>
              <a:t>superficiales </a:t>
            </a:r>
            <a:r>
              <a:rPr lang="es-MX" dirty="0" smtClean="0"/>
              <a:t>de </a:t>
            </a:r>
            <a:r>
              <a:rPr lang="es-MX" dirty="0"/>
              <a:t>la cuenca hidrográfica. </a:t>
            </a:r>
            <a:endParaRPr lang="es-MX" dirty="0" smtClean="0"/>
          </a:p>
          <a:p>
            <a:r>
              <a:rPr lang="es-MX" dirty="0" smtClean="0"/>
              <a:t>Las </a:t>
            </a:r>
            <a:r>
              <a:rPr lang="es-MX" dirty="0"/>
              <a:t>ondulaciones pueden ser la causa de la presencia de depresiones </a:t>
            </a:r>
            <a:r>
              <a:rPr lang="es-MX" dirty="0" smtClean="0"/>
              <a:t>en donde </a:t>
            </a:r>
            <a:r>
              <a:rPr lang="es-MX" dirty="0"/>
              <a:t>se acumula el agua, disminuyendo la cantidad destinada al escurrimiento.</a:t>
            </a:r>
            <a:endParaRPr lang="es-MX" dirty="0" smtClean="0"/>
          </a:p>
          <a:p>
            <a:pPr algn="just"/>
            <a:endParaRPr lang="es-MX" i="1" dirty="0"/>
          </a:p>
          <a:p>
            <a:pPr algn="just"/>
            <a:endParaRPr lang="es-MX" i="1" dirty="0" smtClean="0"/>
          </a:p>
          <a:p>
            <a:pPr algn="just"/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692696"/>
            <a:ext cx="856895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/>
              <a:t>Red de drenaje</a:t>
            </a:r>
            <a:r>
              <a:rPr lang="es-MX" sz="2000" b="1" dirty="0" smtClean="0"/>
              <a:t>. </a:t>
            </a:r>
          </a:p>
          <a:p>
            <a:r>
              <a:rPr lang="es-MX" dirty="0" smtClean="0"/>
              <a:t>Se </a:t>
            </a:r>
            <a:r>
              <a:rPr lang="es-MX" dirty="0"/>
              <a:t>refiere a las características de los canales que comprenden el sistema fluvial de</a:t>
            </a:r>
          </a:p>
          <a:p>
            <a:r>
              <a:rPr lang="es-MX" dirty="0"/>
              <a:t>la cuenca</a:t>
            </a:r>
            <a:r>
              <a:rPr lang="es-MX" dirty="0" smtClean="0"/>
              <a:t>.</a:t>
            </a:r>
          </a:p>
          <a:p>
            <a:endParaRPr lang="es-MX" dirty="0"/>
          </a:p>
          <a:p>
            <a:r>
              <a:rPr lang="es-MX" sz="2000" b="1" i="1" dirty="0"/>
              <a:t>Densidad hidrográfica</a:t>
            </a:r>
            <a:r>
              <a:rPr lang="es-MX" sz="1600" b="1" i="1" dirty="0"/>
              <a:t>. </a:t>
            </a:r>
            <a:endParaRPr lang="es-MX" sz="1600" b="1" i="1" dirty="0" smtClean="0"/>
          </a:p>
          <a:p>
            <a:r>
              <a:rPr lang="es-MX" i="1" dirty="0" smtClean="0"/>
              <a:t>Es </a:t>
            </a:r>
            <a:r>
              <a:rPr lang="es-MX" i="1" dirty="0"/>
              <a:t>la relación de la cantidad de corrientes que existen en la cuenca entre la</a:t>
            </a:r>
          </a:p>
          <a:p>
            <a:r>
              <a:rPr lang="es-MX" dirty="0"/>
              <a:t>superficie de ésta</a:t>
            </a:r>
            <a:r>
              <a:rPr lang="es-MX" dirty="0" smtClean="0"/>
              <a:t>.</a:t>
            </a:r>
          </a:p>
          <a:p>
            <a:endParaRPr lang="es-MX" dirty="0"/>
          </a:p>
          <a:p>
            <a:r>
              <a:rPr lang="es-MX" sz="2000" b="1" i="1" dirty="0"/>
              <a:t>Densidad de drenaje. </a:t>
            </a:r>
            <a:endParaRPr lang="es-MX" sz="2000" b="1" i="1" dirty="0" smtClean="0"/>
          </a:p>
          <a:p>
            <a:pPr algn="just"/>
            <a:r>
              <a:rPr lang="es-MX" i="1" dirty="0" smtClean="0"/>
              <a:t>Resulta </a:t>
            </a:r>
            <a:r>
              <a:rPr lang="es-MX" i="1" dirty="0"/>
              <a:t>de dividir la longitud total de las corrientes de agua entre la </a:t>
            </a:r>
            <a:r>
              <a:rPr lang="es-MX" i="1" dirty="0" smtClean="0"/>
              <a:t>superficie </a:t>
            </a:r>
            <a:r>
              <a:rPr lang="es-MX" dirty="0" smtClean="0"/>
              <a:t>de </a:t>
            </a:r>
            <a:r>
              <a:rPr lang="es-MX" dirty="0"/>
              <a:t>la cuenca. </a:t>
            </a:r>
            <a:endParaRPr lang="es-MX" dirty="0" smtClean="0"/>
          </a:p>
          <a:p>
            <a:pPr algn="just"/>
            <a:r>
              <a:rPr lang="es-MX" dirty="0" smtClean="0"/>
              <a:t>Entre </a:t>
            </a:r>
            <a:r>
              <a:rPr lang="es-MX" dirty="0"/>
              <a:t>mayor sea este índice, más desarrollada estará la red de drenaje</a:t>
            </a:r>
            <a:r>
              <a:rPr lang="es-MX" dirty="0" smtClean="0"/>
              <a:t>.</a:t>
            </a:r>
          </a:p>
          <a:p>
            <a:pPr algn="just"/>
            <a:endParaRPr lang="es-MX" dirty="0"/>
          </a:p>
          <a:p>
            <a:pPr algn="just"/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771800" y="2348880"/>
            <a:ext cx="3744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 smtClean="0"/>
              <a:t>GRACIAS</a:t>
            </a:r>
            <a:endParaRPr lang="es-MX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273</TotalTime>
  <Words>740</Words>
  <Application>Microsoft Office PowerPoint</Application>
  <PresentationFormat>Presentación en pantalla (4:3)</PresentationFormat>
  <Paragraphs>88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Viajes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Dell</cp:lastModifiedBy>
  <cp:revision>28</cp:revision>
  <dcterms:created xsi:type="dcterms:W3CDTF">2010-09-07T01:42:06Z</dcterms:created>
  <dcterms:modified xsi:type="dcterms:W3CDTF">2014-10-16T20:14:17Z</dcterms:modified>
</cp:coreProperties>
</file>