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8"/>
  </p:notesMasterIdLst>
  <p:sldIdLst>
    <p:sldId id="256" r:id="rId2"/>
    <p:sldId id="269" r:id="rId3"/>
    <p:sldId id="302" r:id="rId4"/>
    <p:sldId id="270" r:id="rId5"/>
    <p:sldId id="272" r:id="rId6"/>
    <p:sldId id="274" r:id="rId7"/>
    <p:sldId id="273" r:id="rId8"/>
    <p:sldId id="271" r:id="rId9"/>
    <p:sldId id="261" r:id="rId10"/>
    <p:sldId id="257" r:id="rId11"/>
    <p:sldId id="260" r:id="rId12"/>
    <p:sldId id="258" r:id="rId13"/>
    <p:sldId id="277" r:id="rId14"/>
    <p:sldId id="275" r:id="rId15"/>
    <p:sldId id="262" r:id="rId16"/>
    <p:sldId id="263" r:id="rId17"/>
    <p:sldId id="276" r:id="rId18"/>
    <p:sldId id="278" r:id="rId19"/>
    <p:sldId id="264" r:id="rId20"/>
    <p:sldId id="265" r:id="rId21"/>
    <p:sldId id="290" r:id="rId22"/>
    <p:sldId id="291" r:id="rId23"/>
    <p:sldId id="296" r:id="rId24"/>
    <p:sldId id="266" r:id="rId25"/>
    <p:sldId id="267" r:id="rId26"/>
    <p:sldId id="268" r:id="rId27"/>
    <p:sldId id="279" r:id="rId28"/>
    <p:sldId id="286" r:id="rId29"/>
    <p:sldId id="280" r:id="rId30"/>
    <p:sldId id="281" r:id="rId31"/>
    <p:sldId id="282" r:id="rId32"/>
    <p:sldId id="283" r:id="rId33"/>
    <p:sldId id="292" r:id="rId34"/>
    <p:sldId id="288" r:id="rId35"/>
    <p:sldId id="289" r:id="rId36"/>
    <p:sldId id="284" r:id="rId37"/>
    <p:sldId id="285" r:id="rId38"/>
    <p:sldId id="287" r:id="rId39"/>
    <p:sldId id="293" r:id="rId40"/>
    <p:sldId id="294" r:id="rId41"/>
    <p:sldId id="295" r:id="rId42"/>
    <p:sldId id="297" r:id="rId43"/>
    <p:sldId id="298" r:id="rId44"/>
    <p:sldId id="299" r:id="rId45"/>
    <p:sldId id="300" r:id="rId46"/>
    <p:sldId id="301" r:id="rId47"/>
  </p:sldIdLst>
  <p:sldSz cx="9144000" cy="6858000" type="screen4x3"/>
  <p:notesSz cx="6858000" cy="91440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663300"/>
    <a:srgbClr val="FFFF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50" d="100"/>
          <a:sy n="50" d="100"/>
        </p:scale>
        <p:origin x="-2496" y="-5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-1782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573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73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DF1025AF-BFA5-48BC-96C3-0D36417BE7E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16242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BCFEBA-1280-4C90-BBD7-207865CE4904}" type="slidenum">
              <a:rPr lang="es-ES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D38E8E-B08D-4FE0-81BB-B5F0C2E8579F}" type="slidenum">
              <a:rPr lang="es-ES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B48800-3FE8-4797-B311-ECDACC4CDFAE}" type="slidenum">
              <a:rPr lang="es-ES"/>
              <a:pPr/>
              <a:t>4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449CE2-99DB-4D79-9522-A63A61594E2C}" type="slidenum">
              <a:rPr lang="es-ES"/>
              <a:pPr/>
              <a:t>5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32138B-E362-4F3D-A77B-4051C6214F17}" type="slidenum">
              <a:rPr lang="es-ES"/>
              <a:pPr/>
              <a:t>6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2BBC88-89DF-49DB-8040-072E401DFC52}" type="slidenum">
              <a:rPr lang="es-ES"/>
              <a:pPr/>
              <a:t>7</a:t>
            </a:fld>
            <a:endParaRPr lang="es-E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69FEC3-684F-4E68-A272-63D14616AB00}" type="slidenum">
              <a:rPr lang="es-ES"/>
              <a:pPr/>
              <a:t>8</a:t>
            </a:fld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9D7FFB-FA0A-4ECD-AED3-D02DAC4FF83D}" type="slidenum">
              <a:rPr lang="es-ES"/>
              <a:pPr/>
              <a:t>9</a:t>
            </a:fld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3111D9-73A4-468C-A6AE-C9A2B199847C}" type="slidenum">
              <a:rPr lang="es-ES"/>
              <a:pPr/>
              <a:t>10</a:t>
            </a:fld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1CE347-508A-4058-81EE-7C1E8FDD13B6}" type="slidenum">
              <a:rPr lang="es-ES"/>
              <a:pPr/>
              <a:t>11</a:t>
            </a:fld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9AE873-B49C-4818-A57F-51E0784BB3F8}" type="slidenum">
              <a:rPr lang="es-ES"/>
              <a:pPr/>
              <a:t>12</a:t>
            </a:fld>
            <a:endParaRPr 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09888B-6664-4111-9F14-056E08762B1A}" type="slidenum">
              <a:rPr lang="es-ES"/>
              <a:pPr/>
              <a:t>13</a:t>
            </a:fld>
            <a:endParaRPr 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D10567-E3C8-4A5B-B61C-49A0ACE86307}" type="slidenum">
              <a:rPr lang="es-ES"/>
              <a:pPr/>
              <a:t>14</a:t>
            </a:fld>
            <a:endParaRPr 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64891F-A249-49BC-A26E-B9025E90D1EF}" type="slidenum">
              <a:rPr lang="es-ES"/>
              <a:pPr/>
              <a:t>15</a:t>
            </a:fld>
            <a:endParaRPr lang="es-E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4D5B86-B91A-4E73-8EF4-86A17B3D2BE7}" type="slidenum">
              <a:rPr lang="es-ES"/>
              <a:pPr/>
              <a:t>16</a:t>
            </a:fld>
            <a:endParaRPr lang="es-E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FE0323-49B0-4A50-9C44-28279784D613}" type="slidenum">
              <a:rPr lang="es-ES"/>
              <a:pPr/>
              <a:t>17</a:t>
            </a:fld>
            <a:endParaRPr lang="es-E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BD857B-61C8-445B-908B-3FF9F8933BE1}" type="slidenum">
              <a:rPr lang="es-ES"/>
              <a:pPr/>
              <a:t>18</a:t>
            </a:fld>
            <a:endParaRPr lang="es-E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69860B-F1F3-49C8-BB89-B892BC5E9AE5}" type="slidenum">
              <a:rPr lang="es-ES"/>
              <a:pPr/>
              <a:t>19</a:t>
            </a:fld>
            <a:endParaRPr lang="es-E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FDED91-9184-4BFC-A4CB-435495D68FA9}" type="slidenum">
              <a:rPr lang="es-ES"/>
              <a:pPr/>
              <a:t>20</a:t>
            </a:fld>
            <a:endParaRPr lang="es-E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BF47BB-6A87-4826-B5C9-5AB8661E4B46}" type="slidenum">
              <a:rPr lang="es-ES"/>
              <a:pPr/>
              <a:t>21</a:t>
            </a:fld>
            <a:endParaRPr lang="es-E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3A7E6F-B44A-433C-B091-1A84CA76623B}" type="slidenum">
              <a:rPr lang="es-ES"/>
              <a:pPr/>
              <a:t>22</a:t>
            </a:fld>
            <a:endParaRPr lang="es-E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DBBDE1-A11F-48BF-A17A-18A44675BBF9}" type="slidenum">
              <a:rPr lang="es-ES"/>
              <a:pPr/>
              <a:t>23</a:t>
            </a:fld>
            <a:endParaRPr lang="es-E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6FCA23-D2F4-4247-A7B4-175FAF927FBB}" type="slidenum">
              <a:rPr lang="es-ES"/>
              <a:pPr/>
              <a:t>24</a:t>
            </a:fld>
            <a:endParaRPr lang="es-E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FD4374-89BA-4E5F-ACFD-D8C1FD23E0F4}" type="slidenum">
              <a:rPr lang="es-ES"/>
              <a:pPr/>
              <a:t>25</a:t>
            </a:fld>
            <a:endParaRPr lang="es-E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604EAC-25A4-4E05-9BE8-7C8346257A63}" type="slidenum">
              <a:rPr lang="es-ES"/>
              <a:pPr/>
              <a:t>26</a:t>
            </a:fld>
            <a:endParaRPr lang="es-E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A2ADE4-DE6F-4A3D-A77C-1873443F3572}" type="slidenum">
              <a:rPr lang="es-ES"/>
              <a:pPr/>
              <a:t>27</a:t>
            </a:fld>
            <a:endParaRPr lang="es-E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D066CB-8E36-4388-9C81-FE553F3F0557}" type="slidenum">
              <a:rPr lang="es-ES"/>
              <a:pPr/>
              <a:t>28</a:t>
            </a:fld>
            <a:endParaRPr lang="es-E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7380E4-F3FB-46D0-AD80-CC839C8BA1B0}" type="slidenum">
              <a:rPr lang="es-ES"/>
              <a:pPr/>
              <a:t>29</a:t>
            </a:fld>
            <a:endParaRPr lang="es-E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0F7793-40A7-40C8-8275-C29C7631F0A7}" type="slidenum">
              <a:rPr lang="es-ES"/>
              <a:pPr/>
              <a:t>30</a:t>
            </a:fld>
            <a:endParaRPr lang="es-E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1BEC06-49DB-4E07-9B51-6698E47B3730}" type="slidenum">
              <a:rPr lang="es-ES"/>
              <a:pPr/>
              <a:t>31</a:t>
            </a:fld>
            <a:endParaRPr lang="es-E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542D6F-F4AB-4034-B921-6EA98416F7F4}" type="slidenum">
              <a:rPr lang="es-ES"/>
              <a:pPr/>
              <a:t>32</a:t>
            </a:fld>
            <a:endParaRPr lang="es-E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6FFD3-6352-4870-83BC-9E8425D91D34}" type="slidenum">
              <a:rPr lang="es-ES"/>
              <a:pPr/>
              <a:t>33</a:t>
            </a:fld>
            <a:endParaRPr lang="es-E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24650B-84AE-46AE-AFC9-B329BF978F20}" type="slidenum">
              <a:rPr lang="es-ES"/>
              <a:pPr/>
              <a:t>34</a:t>
            </a:fld>
            <a:endParaRPr lang="es-E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D59476-31AA-4B44-8077-6169A4BF3D70}" type="slidenum">
              <a:rPr lang="es-ES"/>
              <a:pPr/>
              <a:t>35</a:t>
            </a:fld>
            <a:endParaRPr lang="es-E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FDA546-B519-469D-8263-0270AC2126E7}" type="slidenum">
              <a:rPr lang="es-ES"/>
              <a:pPr/>
              <a:t>36</a:t>
            </a:fld>
            <a:endParaRPr lang="es-E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71E519-69C5-4E91-AA39-E60330CAE580}" type="slidenum">
              <a:rPr lang="es-ES"/>
              <a:pPr/>
              <a:t>37</a:t>
            </a:fld>
            <a:endParaRPr lang="es-E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7CDA94-EB70-4247-902F-16A9C3E4B8FC}" type="slidenum">
              <a:rPr lang="es-ES"/>
              <a:pPr/>
              <a:t>38</a:t>
            </a:fld>
            <a:endParaRPr lang="es-E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A4D3B6-994B-46E7-AEC4-2820FA2A1309}" type="slidenum">
              <a:rPr lang="es-ES"/>
              <a:pPr/>
              <a:t>39</a:t>
            </a:fld>
            <a:endParaRPr lang="es-E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171F48-E687-41B7-A23E-B262FFCF2DB7}" type="slidenum">
              <a:rPr lang="es-ES"/>
              <a:pPr/>
              <a:t>40</a:t>
            </a:fld>
            <a:endParaRPr lang="es-E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978B84-EE6E-490F-A601-158B12479627}" type="slidenum">
              <a:rPr lang="es-ES"/>
              <a:pPr/>
              <a:t>41</a:t>
            </a:fld>
            <a:endParaRPr lang="es-E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2B5455-966C-443C-BD9C-E73CC662B0EF}" type="slidenum">
              <a:rPr lang="es-ES"/>
              <a:pPr/>
              <a:t>42</a:t>
            </a:fld>
            <a:endParaRPr lang="es-E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17EE8F-A84C-4265-A99B-AAF7098D9E0A}" type="slidenum">
              <a:rPr lang="es-ES"/>
              <a:pPr/>
              <a:t>43</a:t>
            </a:fld>
            <a:endParaRPr lang="es-E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B64A0F-D585-4FD6-A5D4-F702FAA113D1}" type="slidenum">
              <a:rPr lang="es-ES"/>
              <a:pPr/>
              <a:t>44</a:t>
            </a:fld>
            <a:endParaRPr lang="es-E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3C6FD9-BDD2-4A4F-8B26-8E9534FF5AEE}" type="slidenum">
              <a:rPr lang="es-ES"/>
              <a:pPr/>
              <a:t>45</a:t>
            </a:fld>
            <a:endParaRPr lang="es-E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AC837B-3529-4FC0-A4C0-2C2F81DBFDDE}" type="slidenum">
              <a:rPr lang="es-ES"/>
              <a:pPr/>
              <a:t>46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26DC65-2DA4-4957-A18D-38BF27D4A9B6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3578CC-69C4-4201-B410-945D6828BB89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432CEB-5E8D-45B9-A583-2162D53A6D1D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82CB43-27D5-42F2-8DAE-322204ADA953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8823AF-F74D-4C83-B691-78F58906AE68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224A3D-A688-4D7D-9577-35EB4D33600E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7EADD8-C248-4C1C-8E90-B118A3681C65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C13301-52FD-409B-9E19-F0AFCFB186D9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72972-6DCA-48B1-BBB8-06F05F82BBA3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0CCB75-05DA-488B-A77A-F7E68E55F13C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3C3123-EBA3-4460-B6C2-1B0DE1811015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título del patrón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DFB19DF4-9DA3-48FE-A01C-5C18A4CD9941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emf"/><Relationship Id="rId5" Type="http://schemas.openxmlformats.org/officeDocument/2006/relationships/oleObject" Target="../embeddings/Microsoft_Excel_97-2003_Worksheet1.xls"/><Relationship Id="rId4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emf"/><Relationship Id="rId5" Type="http://schemas.openxmlformats.org/officeDocument/2006/relationships/oleObject" Target="../embeddings/Microsoft_Excel_97-2003_Worksheet2.xls"/><Relationship Id="rId4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7.png"/><Relationship Id="rId4" Type="http://schemas.openxmlformats.org/officeDocument/2006/relationships/oleObject" Target="../embeddings/oleObject5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35.wmf"/><Relationship Id="rId4" Type="http://schemas.openxmlformats.org/officeDocument/2006/relationships/oleObject" Target="../embeddings/oleObject6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7.emf"/><Relationship Id="rId5" Type="http://schemas.openxmlformats.org/officeDocument/2006/relationships/oleObject" Target="../embeddings/Microsoft_Excel_97-2003_Worksheet3.xls"/><Relationship Id="rId4" Type="http://schemas.openxmlformats.org/officeDocument/2006/relationships/oleObject" Target="../embeddings/oleObject7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39.wmf"/><Relationship Id="rId4" Type="http://schemas.openxmlformats.org/officeDocument/2006/relationships/oleObject" Target="../embeddings/oleObject8.bin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41.wmf"/><Relationship Id="rId4" Type="http://schemas.openxmlformats.org/officeDocument/2006/relationships/oleObject" Target="../embeddings/oleObject9.bin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914400" y="2514600"/>
            <a:ext cx="7315200" cy="243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2200" b="1">
                <a:solidFill>
                  <a:schemeClr val="accent2"/>
                </a:solidFill>
                <a:latin typeface="Arial" charset="0"/>
              </a:rPr>
              <a:t>OBJETIVO:</a:t>
            </a:r>
          </a:p>
          <a:p>
            <a:pPr algn="ctr"/>
            <a:endParaRPr lang="es-ES_tradnl" sz="2200" b="1">
              <a:solidFill>
                <a:schemeClr val="accent2"/>
              </a:solidFill>
              <a:latin typeface="Arial" charset="0"/>
            </a:endParaRPr>
          </a:p>
          <a:p>
            <a:pPr algn="ctr"/>
            <a:r>
              <a:rPr lang="es-ES_tradnl" sz="2200" b="1">
                <a:solidFill>
                  <a:schemeClr val="accent2"/>
                </a:solidFill>
                <a:latin typeface="Arial" charset="0"/>
              </a:rPr>
              <a:t>Interesar a los participantes en la problemática del agua. Conocer los principales conceptos de hidrología superficial y subterránea. Obtener un panorama general de la situación del agua </a:t>
            </a:r>
          </a:p>
          <a:p>
            <a:pPr algn="ctr"/>
            <a:r>
              <a:rPr lang="es-ES_tradnl" sz="2200" b="1">
                <a:solidFill>
                  <a:schemeClr val="accent2"/>
                </a:solidFill>
                <a:latin typeface="Arial" charset="0"/>
              </a:rPr>
              <a:t>en México y en Sonora</a:t>
            </a:r>
          </a:p>
        </p:txBody>
      </p:sp>
      <p:sp>
        <p:nvSpPr>
          <p:cNvPr id="10243" name="WordArt 3"/>
          <p:cNvSpPr>
            <a:spLocks noChangeArrowheads="1" noChangeShapeType="1" noTextEdit="1"/>
          </p:cNvSpPr>
          <p:nvPr/>
        </p:nvSpPr>
        <p:spPr bwMode="auto">
          <a:xfrm>
            <a:off x="685800" y="685800"/>
            <a:ext cx="3886200" cy="10668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s-MX" sz="2800" kern="10" spc="-28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AGUAS CONTINENTALES:</a:t>
            </a:r>
          </a:p>
        </p:txBody>
      </p:sp>
      <p:sp>
        <p:nvSpPr>
          <p:cNvPr id="10244" name="WordArt 4"/>
          <p:cNvSpPr>
            <a:spLocks noChangeArrowheads="1" noChangeShapeType="1" noTextEdit="1"/>
          </p:cNvSpPr>
          <p:nvPr/>
        </p:nvSpPr>
        <p:spPr bwMode="auto">
          <a:xfrm>
            <a:off x="5029200" y="533400"/>
            <a:ext cx="3429000" cy="1524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Hidrología superficial</a:t>
            </a:r>
          </a:p>
          <a:p>
            <a:pPr algn="ctr"/>
            <a:r>
              <a:rPr lang="es-MX" sz="28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y subterránea</a:t>
            </a:r>
          </a:p>
        </p:txBody>
      </p:sp>
      <p:sp>
        <p:nvSpPr>
          <p:cNvPr id="10245" name="Text Box 6"/>
          <p:cNvSpPr txBox="1">
            <a:spLocks noChangeArrowheads="1"/>
          </p:cNvSpPr>
          <p:nvPr/>
        </p:nvSpPr>
        <p:spPr bwMode="auto">
          <a:xfrm>
            <a:off x="4801605" y="5562600"/>
            <a:ext cx="3923317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s-ES_tradnl" sz="2000" b="1" dirty="0" smtClean="0"/>
              <a:t>M.C. José Alfredo Ochoa Granillo</a:t>
            </a:r>
            <a:endParaRPr lang="es-ES_tradnl" sz="2000" b="1" dirty="0"/>
          </a:p>
          <a:p>
            <a:pPr algn="r"/>
            <a:r>
              <a:rPr lang="es-ES_tradnl" sz="2000" b="1" dirty="0"/>
              <a:t>Departamento de Geología</a:t>
            </a:r>
          </a:p>
          <a:p>
            <a:pPr algn="r"/>
            <a:r>
              <a:rPr lang="es-ES_tradnl" sz="2000" b="1" dirty="0"/>
              <a:t>Universidad de Sonora</a:t>
            </a:r>
            <a:endParaRPr lang="es-ES_tradnl" b="1" dirty="0"/>
          </a:p>
        </p:txBody>
      </p:sp>
      <p:sp>
        <p:nvSpPr>
          <p:cNvPr id="10246" name="Text Box 9"/>
          <p:cNvSpPr txBox="1">
            <a:spLocks noChangeArrowheads="1"/>
          </p:cNvSpPr>
          <p:nvPr/>
        </p:nvSpPr>
        <p:spPr bwMode="auto">
          <a:xfrm>
            <a:off x="441325" y="6186488"/>
            <a:ext cx="387824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2000" b="1" dirty="0"/>
              <a:t>Hermosillo, Sonora, </a:t>
            </a:r>
            <a:r>
              <a:rPr lang="es-ES_tradnl" sz="2000" b="1" dirty="0" smtClean="0"/>
              <a:t>Agosto 2014</a:t>
            </a:r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4038600" y="736600"/>
            <a:ext cx="4467225" cy="545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2200" b="1">
                <a:solidFill>
                  <a:schemeClr val="accent2"/>
                </a:solidFill>
              </a:rPr>
              <a:t>- Definición y usos del agua</a:t>
            </a:r>
          </a:p>
          <a:p>
            <a:r>
              <a:rPr lang="es-ES_tradnl" sz="2200" b="1">
                <a:solidFill>
                  <a:schemeClr val="accent2"/>
                </a:solidFill>
              </a:rPr>
              <a:t>- Composición y abundancia</a:t>
            </a:r>
          </a:p>
          <a:p>
            <a:r>
              <a:rPr lang="es-ES_tradnl" sz="2200" b="1">
                <a:solidFill>
                  <a:schemeClr val="accent2"/>
                </a:solidFill>
              </a:rPr>
              <a:t>- El ciclo hidrológico</a:t>
            </a:r>
          </a:p>
          <a:p>
            <a:r>
              <a:rPr lang="es-ES_tradnl" sz="2200" b="1">
                <a:solidFill>
                  <a:schemeClr val="accent2"/>
                </a:solidFill>
              </a:rPr>
              <a:t>	- Procesos del ciclo</a:t>
            </a:r>
          </a:p>
          <a:p>
            <a:r>
              <a:rPr lang="es-ES_tradnl" sz="2200" b="1">
                <a:solidFill>
                  <a:schemeClr val="accent2"/>
                </a:solidFill>
              </a:rPr>
              <a:t>- Aguas superficiales</a:t>
            </a:r>
          </a:p>
          <a:p>
            <a:r>
              <a:rPr lang="es-ES_tradnl" sz="2200" b="1">
                <a:solidFill>
                  <a:schemeClr val="accent2"/>
                </a:solidFill>
              </a:rPr>
              <a:t>	- Cuenca hidrológica</a:t>
            </a:r>
          </a:p>
          <a:p>
            <a:r>
              <a:rPr lang="es-ES_tradnl" sz="2200" b="1">
                <a:solidFill>
                  <a:schemeClr val="accent2"/>
                </a:solidFill>
              </a:rPr>
              <a:t>	- Ríos</a:t>
            </a:r>
          </a:p>
          <a:p>
            <a:r>
              <a:rPr lang="es-ES_tradnl" sz="2200" b="1">
                <a:solidFill>
                  <a:schemeClr val="accent2"/>
                </a:solidFill>
              </a:rPr>
              <a:t>	- Geoformas del relieve</a:t>
            </a:r>
          </a:p>
          <a:p>
            <a:r>
              <a:rPr lang="es-ES_tradnl" sz="2200" b="1">
                <a:solidFill>
                  <a:schemeClr val="accent2"/>
                </a:solidFill>
              </a:rPr>
              <a:t>	- Lagos</a:t>
            </a:r>
          </a:p>
          <a:p>
            <a:r>
              <a:rPr lang="es-ES_tradnl" sz="2200" b="1">
                <a:solidFill>
                  <a:schemeClr val="accent2"/>
                </a:solidFill>
              </a:rPr>
              <a:t>- Aguas subterráneas</a:t>
            </a:r>
          </a:p>
          <a:p>
            <a:r>
              <a:rPr lang="es-ES_tradnl" sz="2200" b="1">
                <a:solidFill>
                  <a:schemeClr val="accent2"/>
                </a:solidFill>
              </a:rPr>
              <a:t>	- Definición</a:t>
            </a:r>
          </a:p>
          <a:p>
            <a:r>
              <a:rPr lang="es-ES_tradnl" sz="2200" b="1">
                <a:solidFill>
                  <a:schemeClr val="accent2"/>
                </a:solidFill>
              </a:rPr>
              <a:t>	- Distribución en el subsuelo</a:t>
            </a:r>
          </a:p>
          <a:p>
            <a:r>
              <a:rPr lang="es-ES_tradnl" sz="2200" b="1">
                <a:solidFill>
                  <a:schemeClr val="accent2"/>
                </a:solidFill>
              </a:rPr>
              <a:t>	- Acuíferos</a:t>
            </a:r>
          </a:p>
          <a:p>
            <a:r>
              <a:rPr lang="es-ES_tradnl" sz="2200" b="1">
                <a:solidFill>
                  <a:schemeClr val="accent2"/>
                </a:solidFill>
              </a:rPr>
              <a:t>	- Tipos de acuíferos </a:t>
            </a:r>
          </a:p>
          <a:p>
            <a:r>
              <a:rPr lang="es-ES_tradnl" sz="2200" b="1">
                <a:solidFill>
                  <a:schemeClr val="accent2"/>
                </a:solidFill>
              </a:rPr>
              <a:t>	- Propiedades </a:t>
            </a:r>
          </a:p>
          <a:p>
            <a:r>
              <a:rPr lang="es-ES_tradnl" sz="2200" b="1">
                <a:solidFill>
                  <a:schemeClr val="accent2"/>
                </a:solidFill>
              </a:rPr>
              <a:t>- El agua en México y en Sonora</a:t>
            </a:r>
          </a:p>
        </p:txBody>
      </p:sp>
      <p:sp>
        <p:nvSpPr>
          <p:cNvPr id="11267" name="WordArt 3"/>
          <p:cNvSpPr>
            <a:spLocks noChangeArrowheads="1" noChangeShapeType="1" noTextEdit="1"/>
          </p:cNvSpPr>
          <p:nvPr/>
        </p:nvSpPr>
        <p:spPr bwMode="auto">
          <a:xfrm>
            <a:off x="685800" y="381000"/>
            <a:ext cx="2590800" cy="9906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s-MX" sz="3200" kern="10" spc="-32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Indice:</a:t>
            </a:r>
          </a:p>
        </p:txBody>
      </p:sp>
      <p:pic>
        <p:nvPicPr>
          <p:cNvPr id="11268" name="Picture 4" descr="agu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2209800"/>
            <a:ext cx="149225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WordArt 2"/>
          <p:cNvSpPr>
            <a:spLocks noChangeArrowheads="1" noChangeShapeType="1" noTextEdit="1"/>
          </p:cNvSpPr>
          <p:nvPr/>
        </p:nvSpPr>
        <p:spPr bwMode="auto">
          <a:xfrm>
            <a:off x="2209800" y="381000"/>
            <a:ext cx="4724400" cy="6096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s-MX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Definición de agua: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381000" y="1143000"/>
            <a:ext cx="8382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2000" b="1">
                <a:solidFill>
                  <a:srgbClr val="FFFF00"/>
                </a:solidFill>
              </a:rPr>
              <a:t>Agua:</a:t>
            </a:r>
            <a:r>
              <a:rPr lang="es-ES_tradnl" sz="2000" b="1">
                <a:solidFill>
                  <a:schemeClr val="accent2"/>
                </a:solidFill>
              </a:rPr>
              <a:t> líquido claro, esencial para la vida animal y vegetal, ocurre como lluvia, nieve o hielo y forma ríos, lagos y mares. El agua pura es incolora, inodora e insabora. Naturalmente toma el color y sabor de las </a:t>
            </a:r>
          </a:p>
          <a:p>
            <a:pPr algn="ctr"/>
            <a:r>
              <a:rPr lang="es-ES_tradnl" sz="2000" b="1">
                <a:solidFill>
                  <a:schemeClr val="accent2"/>
                </a:solidFill>
              </a:rPr>
              <a:t>sustancias en el medio ambiente H</a:t>
            </a:r>
            <a:r>
              <a:rPr lang="es-ES_tradnl" sz="2000" b="1" baseline="-25000">
                <a:solidFill>
                  <a:schemeClr val="accent2"/>
                </a:solidFill>
              </a:rPr>
              <a:t>2</a:t>
            </a:r>
            <a:r>
              <a:rPr lang="es-ES_tradnl" sz="2000" b="1">
                <a:solidFill>
                  <a:schemeClr val="accent2"/>
                </a:solidFill>
              </a:rPr>
              <a:t>O</a:t>
            </a:r>
          </a:p>
        </p:txBody>
      </p:sp>
      <p:pic>
        <p:nvPicPr>
          <p:cNvPr id="12292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2590800"/>
            <a:ext cx="7772400" cy="3686175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12293" name="Text Box 6"/>
          <p:cNvSpPr txBox="1">
            <a:spLocks noChangeArrowheads="1"/>
          </p:cNvSpPr>
          <p:nvPr/>
        </p:nvSpPr>
        <p:spPr bwMode="auto">
          <a:xfrm>
            <a:off x="2895600" y="6248400"/>
            <a:ext cx="3595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2000" b="1">
                <a:solidFill>
                  <a:schemeClr val="accent2"/>
                </a:solidFill>
              </a:rPr>
              <a:t>Agua superficial  y subterránea</a:t>
            </a:r>
            <a:endParaRPr lang="es-ES_tradnl" b="1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WordArt 2"/>
          <p:cNvSpPr>
            <a:spLocks noChangeArrowheads="1" noChangeShapeType="1" noTextEdit="1"/>
          </p:cNvSpPr>
          <p:nvPr/>
        </p:nvSpPr>
        <p:spPr bwMode="auto">
          <a:xfrm>
            <a:off x="838200" y="609600"/>
            <a:ext cx="2705100" cy="6572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s-MX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Usos del agua:</a:t>
            </a:r>
          </a:p>
        </p:txBody>
      </p:sp>
      <p:sp>
        <p:nvSpPr>
          <p:cNvPr id="1029" name="Text Box 3"/>
          <p:cNvSpPr txBox="1">
            <a:spLocks noChangeArrowheads="1"/>
          </p:cNvSpPr>
          <p:nvPr/>
        </p:nvSpPr>
        <p:spPr bwMode="auto">
          <a:xfrm>
            <a:off x="304800" y="1600200"/>
            <a:ext cx="42418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b="1">
                <a:solidFill>
                  <a:schemeClr val="accent2"/>
                </a:solidFill>
              </a:rPr>
              <a:t>- doméstico (consumo humano)</a:t>
            </a:r>
          </a:p>
          <a:p>
            <a:r>
              <a:rPr lang="es-ES_tradnl" b="1">
                <a:solidFill>
                  <a:schemeClr val="accent2"/>
                </a:solidFill>
              </a:rPr>
              <a:t>- industrial</a:t>
            </a:r>
          </a:p>
          <a:p>
            <a:r>
              <a:rPr lang="es-ES_tradnl" b="1">
                <a:solidFill>
                  <a:schemeClr val="accent2"/>
                </a:solidFill>
              </a:rPr>
              <a:t>- riego agrícola</a:t>
            </a:r>
          </a:p>
          <a:p>
            <a:r>
              <a:rPr lang="es-ES_tradnl" b="1">
                <a:solidFill>
                  <a:schemeClr val="accent2"/>
                </a:solidFill>
              </a:rPr>
              <a:t>- minería</a:t>
            </a:r>
          </a:p>
          <a:p>
            <a:r>
              <a:rPr lang="es-ES_tradnl" b="1">
                <a:solidFill>
                  <a:schemeClr val="accent2"/>
                </a:solidFill>
              </a:rPr>
              <a:t>- generación energía</a:t>
            </a:r>
          </a:p>
          <a:p>
            <a:r>
              <a:rPr lang="es-ES_tradnl" b="1">
                <a:solidFill>
                  <a:schemeClr val="accent2"/>
                </a:solidFill>
              </a:rPr>
              <a:t>- recreativo </a:t>
            </a:r>
          </a:p>
        </p:txBody>
      </p:sp>
      <p:pic>
        <p:nvPicPr>
          <p:cNvPr id="1030" name="Picture 4" descr="poz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05400" y="274638"/>
            <a:ext cx="3652838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6" name="Object 7"/>
          <p:cNvGraphicFramePr>
            <a:graphicFrameLocks noChangeAspect="1"/>
          </p:cNvGraphicFramePr>
          <p:nvPr/>
        </p:nvGraphicFramePr>
        <p:xfrm>
          <a:off x="990600" y="4495800"/>
          <a:ext cx="1725613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Imagen" r:id="rId5" imgW="2826720" imgH="3497040" progId="">
                  <p:embed/>
                </p:oleObj>
              </mc:Choice>
              <mc:Fallback>
                <p:oleObj name="Imagen" r:id="rId5" imgW="2826720" imgH="3497040" progId="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4495800"/>
                        <a:ext cx="1725613" cy="2133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12"/>
          <p:cNvGraphicFramePr>
            <a:graphicFrameLocks noChangeAspect="1"/>
          </p:cNvGraphicFramePr>
          <p:nvPr/>
        </p:nvGraphicFramePr>
        <p:xfrm>
          <a:off x="3124200" y="2809875"/>
          <a:ext cx="5486400" cy="3878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Corel PHOTO-PAINT 9.0 Image" r:id="rId7" imgW="7492063" imgH="6336508" progId="CorelPhotoPaint.Image.9">
                  <p:embed/>
                </p:oleObj>
              </mc:Choice>
              <mc:Fallback>
                <p:oleObj name="Corel PHOTO-PAINT 9.0 Image" r:id="rId7" imgW="7492063" imgH="6336508" progId="CorelPhotoPaint.Image.9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9220" t="22725" r="19220" b="25566"/>
                      <a:stretch>
                        <a:fillRect/>
                      </a:stretch>
                    </p:blipFill>
                    <p:spPr bwMode="auto">
                      <a:xfrm>
                        <a:off x="3124200" y="2809875"/>
                        <a:ext cx="5486400" cy="3878263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40"/>
          <p:cNvSpPr>
            <a:spLocks noChangeArrowheads="1"/>
          </p:cNvSpPr>
          <p:nvPr/>
        </p:nvSpPr>
        <p:spPr bwMode="auto">
          <a:xfrm>
            <a:off x="0" y="1381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MX"/>
          </a:p>
        </p:txBody>
      </p:sp>
      <p:graphicFrame>
        <p:nvGraphicFramePr>
          <p:cNvPr id="2050" name="Object 1039"/>
          <p:cNvGraphicFramePr>
            <a:graphicFrameLocks noChangeAspect="1"/>
          </p:cNvGraphicFramePr>
          <p:nvPr/>
        </p:nvGraphicFramePr>
        <p:xfrm>
          <a:off x="827088" y="1341438"/>
          <a:ext cx="7596187" cy="475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Gráfico" r:id="rId5" imgW="5676900" imgH="4095902" progId="Excel.Sheet.8">
                  <p:embed/>
                </p:oleObj>
              </mc:Choice>
              <mc:Fallback>
                <p:oleObj name="Gráfico" r:id="rId5" imgW="5676900" imgH="4095902" progId="Excel.Sheet.8">
                  <p:embed/>
                  <p:pic>
                    <p:nvPicPr>
                      <p:cNvPr id="0" name="Object 10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3806" t="8789" r="11351" b="17403"/>
                      <a:stretch>
                        <a:fillRect/>
                      </a:stretch>
                    </p:blipFill>
                    <p:spPr bwMode="auto">
                      <a:xfrm>
                        <a:off x="827088" y="1341438"/>
                        <a:ext cx="7596187" cy="4759325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2" name="WordArt 1041"/>
          <p:cNvSpPr>
            <a:spLocks noChangeArrowheads="1" noChangeShapeType="1" noTextEdit="1"/>
          </p:cNvSpPr>
          <p:nvPr/>
        </p:nvSpPr>
        <p:spPr bwMode="auto">
          <a:xfrm>
            <a:off x="1187450" y="620713"/>
            <a:ext cx="7086600" cy="4921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s-MX" sz="2800" kern="10" spc="-28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Consumo de agua en las viviendas de Hermosillo:</a:t>
            </a:r>
          </a:p>
        </p:txBody>
      </p:sp>
      <p:sp>
        <p:nvSpPr>
          <p:cNvPr id="2053" name="Text Box 1042"/>
          <p:cNvSpPr txBox="1">
            <a:spLocks noChangeArrowheads="1"/>
          </p:cNvSpPr>
          <p:nvPr/>
        </p:nvSpPr>
        <p:spPr bwMode="auto">
          <a:xfrm>
            <a:off x="2484438" y="6237288"/>
            <a:ext cx="422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800" b="1">
                <a:solidFill>
                  <a:schemeClr val="accent2"/>
                </a:solidFill>
                <a:latin typeface="Arial" charset="0"/>
              </a:rPr>
              <a:t>100 encuestas en diferentes colonias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WordArt 3"/>
          <p:cNvSpPr>
            <a:spLocks noChangeArrowheads="1" noChangeShapeType="1" noTextEdit="1"/>
          </p:cNvSpPr>
          <p:nvPr/>
        </p:nvSpPr>
        <p:spPr bwMode="auto">
          <a:xfrm>
            <a:off x="1981200" y="381000"/>
            <a:ext cx="5181600" cy="6572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s-MX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Composición y abundancia:</a:t>
            </a:r>
          </a:p>
        </p:txBody>
      </p:sp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0" y="17954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MX"/>
          </a:p>
        </p:txBody>
      </p:sp>
      <p:sp>
        <p:nvSpPr>
          <p:cNvPr id="3077" name="Rectangle 7"/>
          <p:cNvSpPr>
            <a:spLocks noChangeArrowheads="1"/>
          </p:cNvSpPr>
          <p:nvPr/>
        </p:nvSpPr>
        <p:spPr bwMode="auto">
          <a:xfrm>
            <a:off x="0" y="17954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MX"/>
          </a:p>
        </p:txBody>
      </p:sp>
      <p:graphicFrame>
        <p:nvGraphicFramePr>
          <p:cNvPr id="3074" name="Object 6"/>
          <p:cNvGraphicFramePr>
            <a:graphicFrameLocks noChangeAspect="1"/>
          </p:cNvGraphicFramePr>
          <p:nvPr/>
        </p:nvGraphicFramePr>
        <p:xfrm>
          <a:off x="974725" y="1482725"/>
          <a:ext cx="7340600" cy="5076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Gráfico" r:id="rId5" imgW="4486351" imgH="3267151" progId="Excel.Sheet.8">
                  <p:embed/>
                </p:oleObj>
              </mc:Choice>
              <mc:Fallback>
                <p:oleObj name="Gráfico" r:id="rId5" imgW="4486351" imgH="3267151" progId="Excel.Shee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8025" t="2203" r="3932" b="13994"/>
                      <a:stretch>
                        <a:fillRect/>
                      </a:stretch>
                    </p:blipFill>
                    <p:spPr bwMode="auto">
                      <a:xfrm>
                        <a:off x="974725" y="1482725"/>
                        <a:ext cx="7340600" cy="5076825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5" descr="aguamun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2362200"/>
            <a:ext cx="5486400" cy="397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Text Box 6"/>
          <p:cNvSpPr txBox="1">
            <a:spLocks noChangeArrowheads="1"/>
          </p:cNvSpPr>
          <p:nvPr/>
        </p:nvSpPr>
        <p:spPr bwMode="auto">
          <a:xfrm>
            <a:off x="381000" y="1219200"/>
            <a:ext cx="2022475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1800" b="1">
                <a:latin typeface="Arial" charset="0"/>
              </a:rPr>
              <a:t>STD 34,000 ppm </a:t>
            </a:r>
          </a:p>
          <a:p>
            <a:r>
              <a:rPr lang="es-ES_tradnl" sz="1800" b="1">
                <a:latin typeface="Arial" charset="0"/>
              </a:rPr>
              <a:t>       (Cl, Na)</a:t>
            </a:r>
          </a:p>
        </p:txBody>
      </p:sp>
      <p:sp>
        <p:nvSpPr>
          <p:cNvPr id="13316" name="Text Box 7"/>
          <p:cNvSpPr txBox="1">
            <a:spLocks noChangeArrowheads="1"/>
          </p:cNvSpPr>
          <p:nvPr/>
        </p:nvSpPr>
        <p:spPr bwMode="auto">
          <a:xfrm>
            <a:off x="6292850" y="2590800"/>
            <a:ext cx="2289175" cy="925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1800" b="1">
                <a:latin typeface="Arial" charset="0"/>
              </a:rPr>
              <a:t>STD 100-1,000 ppm</a:t>
            </a:r>
          </a:p>
          <a:p>
            <a:r>
              <a:rPr lang="es-ES_tradnl" sz="1800" b="1">
                <a:latin typeface="Arial" charset="0"/>
              </a:rPr>
              <a:t>     (Ca, Mg, Na, </a:t>
            </a:r>
          </a:p>
          <a:p>
            <a:r>
              <a:rPr lang="es-ES_tradnl" sz="1800" b="1">
                <a:latin typeface="Arial" charset="0"/>
              </a:rPr>
              <a:t>      HCO4, SO4)</a:t>
            </a:r>
          </a:p>
        </p:txBody>
      </p:sp>
      <p:sp>
        <p:nvSpPr>
          <p:cNvPr id="13317" name="Text Box 8"/>
          <p:cNvSpPr txBox="1">
            <a:spLocks noChangeArrowheads="1"/>
          </p:cNvSpPr>
          <p:nvPr/>
        </p:nvSpPr>
        <p:spPr bwMode="auto">
          <a:xfrm>
            <a:off x="6629400" y="4343400"/>
            <a:ext cx="1971675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1800" b="1">
                <a:latin typeface="Arial" charset="0"/>
              </a:rPr>
              <a:t>STD 10-100 ppm</a:t>
            </a:r>
            <a:endParaRPr lang="es-ES_tradnl"/>
          </a:p>
        </p:txBody>
      </p:sp>
      <p:sp>
        <p:nvSpPr>
          <p:cNvPr id="13318" name="Line 10"/>
          <p:cNvSpPr>
            <a:spLocks noChangeShapeType="1"/>
          </p:cNvSpPr>
          <p:nvPr/>
        </p:nvSpPr>
        <p:spPr bwMode="auto">
          <a:xfrm>
            <a:off x="1676400" y="1981200"/>
            <a:ext cx="152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3319" name="Line 12"/>
          <p:cNvSpPr>
            <a:spLocks noChangeShapeType="1"/>
          </p:cNvSpPr>
          <p:nvPr/>
        </p:nvSpPr>
        <p:spPr bwMode="auto">
          <a:xfrm flipH="1">
            <a:off x="5257800" y="2819400"/>
            <a:ext cx="914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3320" name="Line 14"/>
          <p:cNvSpPr>
            <a:spLocks noChangeShapeType="1"/>
          </p:cNvSpPr>
          <p:nvPr/>
        </p:nvSpPr>
        <p:spPr bwMode="auto">
          <a:xfrm flipH="1">
            <a:off x="5562600" y="44958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3321" name="Text Box 17"/>
          <p:cNvSpPr txBox="1">
            <a:spLocks noChangeArrowheads="1"/>
          </p:cNvSpPr>
          <p:nvPr/>
        </p:nvSpPr>
        <p:spPr bwMode="auto">
          <a:xfrm>
            <a:off x="228600" y="228600"/>
            <a:ext cx="89154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500"/>
              </a:spcBef>
              <a:spcAft>
                <a:spcPts val="500"/>
              </a:spcAft>
            </a:pPr>
            <a:r>
              <a:rPr lang="es-ES_tradnl" sz="2000" b="1">
                <a:solidFill>
                  <a:srgbClr val="000080"/>
                </a:solidFill>
                <a:latin typeface="Tahoma" pitchFamily="34" charset="0"/>
              </a:rPr>
              <a:t>El agua natural en la Tierra nunca es "agua pura", siempre contiene </a:t>
            </a:r>
          </a:p>
          <a:p>
            <a:pPr algn="ctr">
              <a:spcBef>
                <a:spcPts val="500"/>
              </a:spcBef>
              <a:spcAft>
                <a:spcPts val="500"/>
              </a:spcAft>
            </a:pPr>
            <a:r>
              <a:rPr lang="es-ES_tradnl" sz="2000" b="1">
                <a:solidFill>
                  <a:srgbClr val="000080"/>
                </a:solidFill>
                <a:latin typeface="Tahoma" pitchFamily="34" charset="0"/>
              </a:rPr>
              <a:t>algunas sustancias químicas disueltas (gases o sólidos) </a:t>
            </a:r>
            <a:r>
              <a:rPr lang="es-ES_tradnl" sz="2000" b="1">
                <a:solidFill>
                  <a:srgbClr val="FFFF00"/>
                </a:solidFill>
                <a:latin typeface="Tahoma" pitchFamily="34" charset="0"/>
              </a:rPr>
              <a:t> </a:t>
            </a:r>
            <a:endParaRPr lang="es-ES_tradnl" sz="2000" b="1">
              <a:latin typeface="Tahoma" pitchFamily="34" charset="0"/>
            </a:endParaRPr>
          </a:p>
          <a:p>
            <a:endParaRPr lang="es-ES_trad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1066800" y="1676400"/>
            <a:ext cx="7178675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2200" b="1">
                <a:solidFill>
                  <a:srgbClr val="FFFF00"/>
                </a:solidFill>
              </a:rPr>
              <a:t>Se le llama al agua moviéndose constantemente dentro y sobre la Tierra en un ciclo</a:t>
            </a:r>
            <a:endParaRPr lang="es-ES_tradnl" sz="2200" b="1">
              <a:solidFill>
                <a:schemeClr val="accent2"/>
              </a:solidFill>
            </a:endParaRPr>
          </a:p>
          <a:p>
            <a:endParaRPr lang="es-ES_tradnl" b="1">
              <a:solidFill>
                <a:schemeClr val="accent2"/>
              </a:solidFill>
            </a:endParaRPr>
          </a:p>
          <a:p>
            <a:endParaRPr lang="es-ES_tradnl" b="1">
              <a:solidFill>
                <a:schemeClr val="accent2"/>
              </a:solidFill>
            </a:endParaRPr>
          </a:p>
          <a:p>
            <a:endParaRPr lang="es-ES_tradnl" b="1">
              <a:solidFill>
                <a:schemeClr val="accent2"/>
              </a:solidFill>
            </a:endParaRPr>
          </a:p>
          <a:p>
            <a:pPr algn="ctr"/>
            <a:endParaRPr lang="es-ES_tradnl" sz="2200" b="1">
              <a:solidFill>
                <a:schemeClr val="accent2"/>
              </a:solidFill>
            </a:endParaRPr>
          </a:p>
          <a:p>
            <a:pPr algn="ctr"/>
            <a:endParaRPr lang="es-ES_tradnl" sz="2200" b="1">
              <a:solidFill>
                <a:schemeClr val="accent2"/>
              </a:solidFill>
            </a:endParaRPr>
          </a:p>
          <a:p>
            <a:pPr algn="ctr"/>
            <a:r>
              <a:rPr lang="es-ES_tradnl" sz="2200" b="1">
                <a:solidFill>
                  <a:schemeClr val="accent2"/>
                </a:solidFill>
              </a:rPr>
              <a:t>Los componentes mayores del ciclo son:</a:t>
            </a:r>
          </a:p>
          <a:p>
            <a:r>
              <a:rPr lang="es-ES_tradnl" sz="2200" b="1">
                <a:solidFill>
                  <a:schemeClr val="accent2"/>
                </a:solidFill>
              </a:rPr>
              <a:t>		- precipitación</a:t>
            </a:r>
          </a:p>
          <a:p>
            <a:pPr lvl="4">
              <a:buFontTx/>
              <a:buChar char="-"/>
            </a:pPr>
            <a:r>
              <a:rPr lang="es-ES_tradnl" sz="2200" b="1">
                <a:solidFill>
                  <a:schemeClr val="accent2"/>
                </a:solidFill>
              </a:rPr>
              <a:t> escurrimiento</a:t>
            </a:r>
          </a:p>
          <a:p>
            <a:pPr lvl="4">
              <a:buFontTx/>
              <a:buChar char="-"/>
            </a:pPr>
            <a:r>
              <a:rPr lang="es-ES_tradnl" sz="2200" b="1">
                <a:solidFill>
                  <a:schemeClr val="accent2"/>
                </a:solidFill>
              </a:rPr>
              <a:t> evapotranspiración</a:t>
            </a:r>
          </a:p>
          <a:p>
            <a:r>
              <a:rPr lang="es-ES_tradnl" sz="2200" b="1">
                <a:solidFill>
                  <a:schemeClr val="accent2"/>
                </a:solidFill>
              </a:rPr>
              <a:t>		- infiltración</a:t>
            </a:r>
          </a:p>
          <a:p>
            <a:pPr algn="ctr"/>
            <a:endParaRPr lang="es-ES_tradnl" sz="2200"/>
          </a:p>
        </p:txBody>
      </p:sp>
      <p:sp>
        <p:nvSpPr>
          <p:cNvPr id="14339" name="WordArt 3"/>
          <p:cNvSpPr>
            <a:spLocks noChangeArrowheads="1" noChangeShapeType="1" noTextEdit="1"/>
          </p:cNvSpPr>
          <p:nvPr/>
        </p:nvSpPr>
        <p:spPr bwMode="auto">
          <a:xfrm>
            <a:off x="2590800" y="381000"/>
            <a:ext cx="4114800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Ciclo hidrológico:</a:t>
            </a:r>
          </a:p>
        </p:txBody>
      </p:sp>
      <p:sp>
        <p:nvSpPr>
          <p:cNvPr id="14340" name="WordArt 4"/>
          <p:cNvSpPr>
            <a:spLocks noChangeArrowheads="1" noChangeShapeType="1" noTextEdit="1"/>
          </p:cNvSpPr>
          <p:nvPr/>
        </p:nvSpPr>
        <p:spPr bwMode="auto">
          <a:xfrm>
            <a:off x="3048000" y="3200400"/>
            <a:ext cx="2743200" cy="655638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s-MX" kern="10" spc="-24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Procesos del ciclo: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 descr="Fi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981075"/>
            <a:ext cx="5616575" cy="5594350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15363" name="WordArt 4"/>
          <p:cNvSpPr>
            <a:spLocks noChangeArrowheads="1" noChangeShapeType="1" noTextEdit="1"/>
          </p:cNvSpPr>
          <p:nvPr/>
        </p:nvSpPr>
        <p:spPr bwMode="auto">
          <a:xfrm>
            <a:off x="2124075" y="260350"/>
            <a:ext cx="5095875" cy="5810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s-MX" sz="3200" kern="10" spc="-32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Procesos del Ciclo Hidrológico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304800" y="228600"/>
            <a:ext cx="8610600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s-ES_tradnl" b="1">
                <a:solidFill>
                  <a:srgbClr val="FFFF00"/>
                </a:solidFill>
              </a:rPr>
              <a:t>Precipitación:</a:t>
            </a:r>
            <a:r>
              <a:rPr lang="es-ES_tradnl" b="1">
                <a:solidFill>
                  <a:schemeClr val="accent2"/>
                </a:solidFill>
              </a:rPr>
              <a:t> es agua que cae de la atmósfera como lluvia, nieve, granizo o aguanieve. Varía en cantidad, intensidad y forma por la estación y ubicación geográfica. Estos factores influyen sobre si el agua fluirá en arroyos o se infiltrará al subsuelo</a:t>
            </a:r>
            <a:r>
              <a:rPr lang="es-ES_tradnl"/>
              <a:t> </a:t>
            </a:r>
          </a:p>
          <a:p>
            <a:r>
              <a:rPr lang="es-ES_tradnl" b="1">
                <a:solidFill>
                  <a:srgbClr val="FFFF00"/>
                </a:solidFill>
              </a:rPr>
              <a:t>Escurrimiento:</a:t>
            </a:r>
            <a:r>
              <a:rPr lang="es-ES_tradnl" b="1">
                <a:solidFill>
                  <a:schemeClr val="accent2"/>
                </a:solidFill>
              </a:rPr>
              <a:t> es el movimiento del agua, usualmente de la</a:t>
            </a:r>
          </a:p>
          <a:p>
            <a:r>
              <a:rPr lang="es-ES_tradnl" b="1">
                <a:solidFill>
                  <a:schemeClr val="accent2"/>
                </a:solidFill>
              </a:rPr>
              <a:t>precipitación, a través de la superficie terrestre hacia ríos, lagos, océanos o depresiones. La tasa de escurrimiento depende de la duración e intensidad de la lluvia, así como de la pendiente del terreno y tipo de suelo</a:t>
            </a:r>
          </a:p>
          <a:p>
            <a:pPr algn="just"/>
            <a:endParaRPr lang="es-ES_trad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549275" y="0"/>
            <a:ext cx="8594725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s-ES_tradnl" b="1">
                <a:solidFill>
                  <a:srgbClr val="FFFF00"/>
                </a:solidFill>
              </a:rPr>
              <a:t>Infiltración:</a:t>
            </a:r>
            <a:r>
              <a:rPr lang="es-ES_tradnl" b="1">
                <a:solidFill>
                  <a:schemeClr val="accent2"/>
                </a:solidFill>
              </a:rPr>
              <a:t>es el movimiento del agua hacia abajo a través</a:t>
            </a:r>
          </a:p>
          <a:p>
            <a:pPr algn="just"/>
            <a:r>
              <a:rPr lang="es-ES_tradnl" b="1">
                <a:solidFill>
                  <a:schemeClr val="accent2"/>
                </a:solidFill>
              </a:rPr>
              <a:t>del suelo y roca. El agua subterránea se percola en el suelo como una esponja, y se mueve entre los espacios (fracturas de las rocas, poros en arenas y gravas, y canales en formaciones cavernosas)</a:t>
            </a:r>
          </a:p>
          <a:p>
            <a:r>
              <a:rPr lang="es-ES_tradnl" b="1">
                <a:solidFill>
                  <a:srgbClr val="FFFF00"/>
                </a:solidFill>
              </a:rPr>
              <a:t>Evapotranspiración:</a:t>
            </a:r>
            <a:r>
              <a:rPr lang="es-ES_tradnl" b="1">
                <a:solidFill>
                  <a:schemeClr val="accent2"/>
                </a:solidFill>
              </a:rPr>
              <a:t> conjunto de evaporación (regreso de humedad a la atmósfera por el calor del sol) y transpiración (proceso por el cual las plantas toman el agua por sus raíces y la pierden a través de los poros de sus hojas)</a:t>
            </a:r>
          </a:p>
        </p:txBody>
      </p:sp>
      <p:pic>
        <p:nvPicPr>
          <p:cNvPr id="17411" name="Picture 3" descr="ciclo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9700" y="3384550"/>
            <a:ext cx="3924300" cy="3473450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WordArt 2050"/>
          <p:cNvSpPr>
            <a:spLocks noChangeArrowheads="1" noChangeShapeType="1" noTextEdit="1"/>
          </p:cNvSpPr>
          <p:nvPr/>
        </p:nvSpPr>
        <p:spPr bwMode="auto">
          <a:xfrm>
            <a:off x="2057400" y="2057400"/>
            <a:ext cx="5029200" cy="24384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s-MX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Aguas superficiales: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026" descr="def-cuenc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2224088"/>
            <a:ext cx="7239000" cy="4059237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19459" name="WordArt 1027"/>
          <p:cNvSpPr>
            <a:spLocks noChangeArrowheads="1" noChangeShapeType="1" noTextEdit="1"/>
          </p:cNvSpPr>
          <p:nvPr/>
        </p:nvSpPr>
        <p:spPr bwMode="auto">
          <a:xfrm>
            <a:off x="381000" y="533400"/>
            <a:ext cx="2971800" cy="85725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s-MX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Cuenca hidrológica:</a:t>
            </a:r>
          </a:p>
        </p:txBody>
      </p:sp>
      <p:sp>
        <p:nvSpPr>
          <p:cNvPr id="19460" name="Text Box 1028"/>
          <p:cNvSpPr txBox="1">
            <a:spLocks noChangeArrowheads="1"/>
          </p:cNvSpPr>
          <p:nvPr/>
        </p:nvSpPr>
        <p:spPr bwMode="auto">
          <a:xfrm>
            <a:off x="3733800" y="304800"/>
            <a:ext cx="5178425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2000" b="1">
                <a:solidFill>
                  <a:schemeClr val="accent2"/>
                </a:solidFill>
              </a:rPr>
              <a:t>Área que contribuye al escurrimiento </a:t>
            </a:r>
          </a:p>
          <a:p>
            <a:r>
              <a:rPr lang="es-ES_tradnl" sz="2000" b="1">
                <a:solidFill>
                  <a:schemeClr val="accent2"/>
                </a:solidFill>
              </a:rPr>
              <a:t>y que proporciona el flujo de la corriente</a:t>
            </a:r>
          </a:p>
          <a:p>
            <a:r>
              <a:rPr lang="es-ES_tradnl" sz="2000" b="1">
                <a:solidFill>
                  <a:schemeClr val="accent2"/>
                </a:solidFill>
              </a:rPr>
              <a:t> principal y de las tributarias. </a:t>
            </a:r>
          </a:p>
          <a:p>
            <a:r>
              <a:rPr lang="es-ES_tradnl" sz="2000" b="1">
                <a:solidFill>
                  <a:schemeClr val="accent2"/>
                </a:solidFill>
              </a:rPr>
              <a:t>Está limitada por el parteaguas. El orden</a:t>
            </a:r>
          </a:p>
          <a:p>
            <a:r>
              <a:rPr lang="es-ES_tradnl" sz="2000" b="1">
                <a:solidFill>
                  <a:schemeClr val="accent2"/>
                </a:solidFill>
              </a:rPr>
              <a:t>indica qué tan ramificado está el drenaje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WordArt 3"/>
          <p:cNvSpPr>
            <a:spLocks noChangeArrowheads="1" noChangeShapeType="1" noTextEdit="1"/>
          </p:cNvSpPr>
          <p:nvPr/>
        </p:nvSpPr>
        <p:spPr bwMode="auto">
          <a:xfrm>
            <a:off x="990600" y="609600"/>
            <a:ext cx="1543050" cy="7620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s-MX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Ríos:</a:t>
            </a:r>
          </a:p>
        </p:txBody>
      </p:sp>
      <p:sp>
        <p:nvSpPr>
          <p:cNvPr id="20483" name="Text Box 4"/>
          <p:cNvSpPr txBox="1">
            <a:spLocks noChangeArrowheads="1"/>
          </p:cNvSpPr>
          <p:nvPr/>
        </p:nvSpPr>
        <p:spPr bwMode="auto">
          <a:xfrm>
            <a:off x="304800" y="1676400"/>
            <a:ext cx="3886200" cy="254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100"/>
              </a:spcBef>
              <a:spcAft>
                <a:spcPts val="500"/>
              </a:spcAft>
            </a:pPr>
            <a:r>
              <a:rPr lang="es-ES_tradnl" sz="2200" b="1" u="sng">
                <a:solidFill>
                  <a:schemeClr val="accent2"/>
                </a:solidFill>
              </a:rPr>
              <a:t>Canal natural  de agua:</a:t>
            </a:r>
            <a:r>
              <a:rPr lang="es-ES_tradnl" sz="2200" b="1">
                <a:solidFill>
                  <a:schemeClr val="accent2"/>
                </a:solidFill>
              </a:rPr>
              <a:t> </a:t>
            </a:r>
          </a:p>
          <a:p>
            <a:pPr>
              <a:spcBef>
                <a:spcPts val="100"/>
              </a:spcBef>
              <a:spcAft>
                <a:spcPts val="500"/>
              </a:spcAft>
            </a:pPr>
            <a:r>
              <a:rPr lang="es-ES_tradnl" sz="2200" b="1">
                <a:solidFill>
                  <a:schemeClr val="accent2"/>
                </a:solidFill>
              </a:rPr>
              <a:t>formación natural en la cual </a:t>
            </a:r>
          </a:p>
          <a:p>
            <a:pPr>
              <a:spcBef>
                <a:spcPts val="100"/>
              </a:spcBef>
              <a:spcAft>
                <a:spcPts val="500"/>
              </a:spcAft>
            </a:pPr>
            <a:r>
              <a:rPr lang="es-ES_tradnl" sz="2200" b="1">
                <a:solidFill>
                  <a:schemeClr val="accent2"/>
                </a:solidFill>
              </a:rPr>
              <a:t>el agua dulce forma un arroyo</a:t>
            </a:r>
          </a:p>
          <a:p>
            <a:pPr>
              <a:spcBef>
                <a:spcPts val="100"/>
              </a:spcBef>
              <a:spcAft>
                <a:spcPts val="500"/>
              </a:spcAft>
            </a:pPr>
            <a:r>
              <a:rPr lang="es-ES_tradnl" sz="2200" b="1">
                <a:solidFill>
                  <a:schemeClr val="accent2"/>
                </a:solidFill>
              </a:rPr>
              <a:t>amplio que corre a través del</a:t>
            </a:r>
          </a:p>
          <a:p>
            <a:pPr>
              <a:spcBef>
                <a:spcPts val="100"/>
              </a:spcBef>
              <a:spcAft>
                <a:spcPts val="500"/>
              </a:spcAft>
            </a:pPr>
            <a:r>
              <a:rPr lang="es-ES_tradnl" sz="2200" b="1">
                <a:solidFill>
                  <a:schemeClr val="accent2"/>
                </a:solidFill>
              </a:rPr>
              <a:t>terreno hasta alcanzar</a:t>
            </a:r>
          </a:p>
          <a:p>
            <a:pPr>
              <a:spcBef>
                <a:spcPts val="100"/>
              </a:spcBef>
              <a:spcAft>
                <a:spcPts val="500"/>
              </a:spcAft>
            </a:pPr>
            <a:r>
              <a:rPr lang="es-ES_tradnl" sz="2200" b="1">
                <a:solidFill>
                  <a:schemeClr val="accent2"/>
                </a:solidFill>
              </a:rPr>
              <a:t>el mar u otra área de agua</a:t>
            </a:r>
            <a:endParaRPr lang="es-ES_tradnl"/>
          </a:p>
        </p:txBody>
      </p:sp>
      <p:pic>
        <p:nvPicPr>
          <p:cNvPr id="20484" name="Picture 5" descr="May's Mill - Downstream #1"/>
          <p:cNvPicPr>
            <a:picLocks noChangeAspect="1" noChangeArrowheads="1"/>
          </p:cNvPicPr>
          <p:nvPr/>
        </p:nvPicPr>
        <p:blipFill>
          <a:blip r:embed="rId3"/>
          <a:srcRect l="13235"/>
          <a:stretch>
            <a:fillRect/>
          </a:stretch>
        </p:blipFill>
        <p:spPr bwMode="auto">
          <a:xfrm>
            <a:off x="4267200" y="1905000"/>
            <a:ext cx="4495800" cy="388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Text Box 6"/>
          <p:cNvSpPr txBox="1">
            <a:spLocks noChangeArrowheads="1"/>
          </p:cNvSpPr>
          <p:nvPr/>
        </p:nvSpPr>
        <p:spPr bwMode="auto">
          <a:xfrm>
            <a:off x="914400" y="4572000"/>
            <a:ext cx="3221038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s-ES_tradnl" sz="2000" b="1">
                <a:solidFill>
                  <a:srgbClr val="FFFF00"/>
                </a:solidFill>
              </a:rPr>
              <a:t>1. Arroyo grande de agua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s-ES_tradnl" sz="2000" b="1">
                <a:solidFill>
                  <a:srgbClr val="FFFF00"/>
                </a:solidFill>
              </a:rPr>
              <a:t>2. Fluye a través de la tierra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s-ES_tradnl" sz="2000" b="1">
                <a:solidFill>
                  <a:srgbClr val="FFFF00"/>
                </a:solidFill>
              </a:rPr>
              <a:t>3. Hacia un lago, oceáno u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s-ES_tradnl" sz="2000" b="1">
                <a:solidFill>
                  <a:srgbClr val="FFFF00"/>
                </a:solidFill>
              </a:rPr>
              <a:t>otro cuerpo de agua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~TE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1600200" y="1676400"/>
            <a:ext cx="2114550" cy="39687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2000" b="1"/>
              <a:t>Dirección de flujo</a:t>
            </a:r>
            <a:endParaRPr lang="es-ES_tradnl"/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6705600" y="2743200"/>
            <a:ext cx="1219200" cy="70167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2000" b="1"/>
              <a:t>Carga</a:t>
            </a:r>
          </a:p>
          <a:p>
            <a:r>
              <a:rPr lang="es-ES_tradnl" sz="2000" b="1"/>
              <a:t>disuelta</a:t>
            </a:r>
            <a:endParaRPr lang="es-ES_tradnl"/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6705600" y="3657600"/>
            <a:ext cx="1676400" cy="70167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2000" b="1"/>
              <a:t>Carga</a:t>
            </a:r>
          </a:p>
          <a:p>
            <a:r>
              <a:rPr lang="es-ES_tradnl" sz="2000" b="1"/>
              <a:t>suspendida</a:t>
            </a:r>
            <a:endParaRPr lang="es-ES_tradnl"/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6781800" y="4648200"/>
            <a:ext cx="1143000" cy="100647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2000" b="1"/>
              <a:t>Salto</a:t>
            </a:r>
          </a:p>
          <a:p>
            <a:r>
              <a:rPr lang="es-ES_tradnl" sz="2000" b="1"/>
              <a:t>(diná-mico)</a:t>
            </a:r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6705600" y="5791200"/>
            <a:ext cx="1198563" cy="70167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2000" b="1"/>
              <a:t>Tracción</a:t>
            </a:r>
          </a:p>
          <a:p>
            <a:r>
              <a:rPr lang="es-ES_tradnl" sz="2000" b="1"/>
              <a:t>(rodante)</a:t>
            </a:r>
            <a:endParaRPr lang="es-ES_tradnl"/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6705600" y="6461125"/>
            <a:ext cx="1220788" cy="39687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2000" b="1"/>
              <a:t>Lecho río</a:t>
            </a:r>
          </a:p>
        </p:txBody>
      </p:sp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8137525" y="5348288"/>
            <a:ext cx="1006475" cy="70167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2000" b="1"/>
              <a:t>Carga</a:t>
            </a:r>
          </a:p>
          <a:p>
            <a:r>
              <a:rPr lang="es-ES_tradnl" sz="2000" b="1"/>
              <a:t>lecho</a:t>
            </a:r>
            <a:endParaRPr lang="es-ES_trad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tipos-drenaj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43363" y="0"/>
            <a:ext cx="4948237" cy="6858000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685800" y="1752600"/>
            <a:ext cx="2470150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b="1" u="sng">
                <a:solidFill>
                  <a:schemeClr val="accent2"/>
                </a:solidFill>
              </a:rPr>
              <a:t>Tipos de drenaje:</a:t>
            </a:r>
            <a:endParaRPr lang="es-ES_tradnl" b="1">
              <a:solidFill>
                <a:schemeClr val="accent2"/>
              </a:solidFill>
            </a:endParaRPr>
          </a:p>
          <a:p>
            <a:endParaRPr lang="es-ES_tradnl" b="1">
              <a:solidFill>
                <a:schemeClr val="accent2"/>
              </a:solidFill>
            </a:endParaRPr>
          </a:p>
          <a:p>
            <a:r>
              <a:rPr lang="es-ES_tradnl" b="1">
                <a:solidFill>
                  <a:srgbClr val="FFFF00"/>
                </a:solidFill>
              </a:rPr>
              <a:t>- clima</a:t>
            </a:r>
          </a:p>
          <a:p>
            <a:r>
              <a:rPr lang="es-ES_tradnl" b="1">
                <a:solidFill>
                  <a:srgbClr val="FFFF00"/>
                </a:solidFill>
              </a:rPr>
              <a:t>- litología</a:t>
            </a:r>
          </a:p>
          <a:p>
            <a:r>
              <a:rPr lang="es-ES_tradnl" b="1">
                <a:solidFill>
                  <a:srgbClr val="FFFF00"/>
                </a:solidFill>
              </a:rPr>
              <a:t>- permeabilidad</a:t>
            </a:r>
          </a:p>
          <a:p>
            <a:r>
              <a:rPr lang="es-ES_tradnl" b="1">
                <a:solidFill>
                  <a:srgbClr val="FFFF00"/>
                </a:solidFill>
              </a:rPr>
              <a:t>- estructuras</a:t>
            </a:r>
          </a:p>
          <a:p>
            <a:r>
              <a:rPr lang="es-ES_tradnl" b="1">
                <a:solidFill>
                  <a:srgbClr val="FFFF00"/>
                </a:solidFill>
              </a:rPr>
              <a:t>- topografía</a:t>
            </a:r>
          </a:p>
          <a:p>
            <a:r>
              <a:rPr lang="es-ES_tradnl" b="1">
                <a:solidFill>
                  <a:srgbClr val="FFFF00"/>
                </a:solidFill>
              </a:rPr>
              <a:t>- etc</a:t>
            </a:r>
            <a:endParaRPr lang="es-ES_trad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Drainage Patterns"/>
          <p:cNvPicPr>
            <a:picLocks noChangeAspect="1" noChangeArrowheads="1"/>
          </p:cNvPicPr>
          <p:nvPr/>
        </p:nvPicPr>
        <p:blipFill>
          <a:blip r:embed="rId3"/>
          <a:srcRect l="6050" r="57509" b="69023"/>
          <a:stretch>
            <a:fillRect/>
          </a:stretch>
        </p:blipFill>
        <p:spPr bwMode="auto">
          <a:xfrm>
            <a:off x="233363" y="228600"/>
            <a:ext cx="4867275" cy="2441575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</p:spPr>
      </p:pic>
      <p:pic>
        <p:nvPicPr>
          <p:cNvPr id="23555" name="Picture 3" descr="Drainage Patterns"/>
          <p:cNvPicPr>
            <a:picLocks noChangeAspect="1" noChangeArrowheads="1"/>
          </p:cNvPicPr>
          <p:nvPr/>
        </p:nvPicPr>
        <p:blipFill>
          <a:blip r:embed="rId3"/>
          <a:srcRect l="57576" r="2650" b="58191"/>
          <a:stretch>
            <a:fillRect/>
          </a:stretch>
        </p:blipFill>
        <p:spPr bwMode="auto">
          <a:xfrm>
            <a:off x="230188" y="3886200"/>
            <a:ext cx="4338637" cy="2689225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</p:spPr>
      </p:pic>
      <p:pic>
        <p:nvPicPr>
          <p:cNvPr id="23556" name="Picture 4" descr="Drainage Patterns"/>
          <p:cNvPicPr>
            <a:picLocks noChangeAspect="1" noChangeArrowheads="1"/>
          </p:cNvPicPr>
          <p:nvPr/>
        </p:nvPicPr>
        <p:blipFill>
          <a:blip r:embed="rId3"/>
          <a:srcRect t="47935" r="57237" b="9628"/>
          <a:stretch>
            <a:fillRect/>
          </a:stretch>
        </p:blipFill>
        <p:spPr bwMode="auto">
          <a:xfrm>
            <a:off x="4495800" y="2436813"/>
            <a:ext cx="4645025" cy="2720975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3657600" y="304800"/>
            <a:ext cx="14176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/>
              <a:t>dendrítico</a:t>
            </a: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3276600" y="3962400"/>
            <a:ext cx="876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/>
              <a:t>radial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7086600" y="2590800"/>
            <a:ext cx="944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/>
              <a:t>anular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WordArt 3"/>
          <p:cNvSpPr>
            <a:spLocks noChangeArrowheads="1" noChangeShapeType="1" noTextEdit="1"/>
          </p:cNvSpPr>
          <p:nvPr/>
        </p:nvSpPr>
        <p:spPr bwMode="auto">
          <a:xfrm>
            <a:off x="561975" y="228600"/>
            <a:ext cx="4010025" cy="7620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s-MX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Geoformas del relieve:</a:t>
            </a:r>
          </a:p>
        </p:txBody>
      </p:sp>
      <p:sp>
        <p:nvSpPr>
          <p:cNvPr id="4100" name="Text Box 5"/>
          <p:cNvSpPr txBox="1">
            <a:spLocks noChangeArrowheads="1"/>
          </p:cNvSpPr>
          <p:nvPr/>
        </p:nvSpPr>
        <p:spPr bwMode="auto">
          <a:xfrm>
            <a:off x="5867400" y="1447800"/>
            <a:ext cx="3276600" cy="527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2000" b="1" u="sng">
                <a:solidFill>
                  <a:schemeClr val="accent2"/>
                </a:solidFill>
              </a:rPr>
              <a:t>Inicio: </a:t>
            </a:r>
            <a:r>
              <a:rPr lang="es-ES_tradnl" sz="2000" b="1">
                <a:solidFill>
                  <a:schemeClr val="accent2"/>
                </a:solidFill>
              </a:rPr>
              <a:t>terrenos altos y con poca erosión de los ríos</a:t>
            </a:r>
          </a:p>
          <a:p>
            <a:endParaRPr lang="es-ES_tradnl" sz="2000" b="1">
              <a:solidFill>
                <a:schemeClr val="accent2"/>
              </a:solidFill>
            </a:endParaRPr>
          </a:p>
          <a:p>
            <a:endParaRPr lang="es-ES_tradnl" sz="2000" b="1" u="sng">
              <a:solidFill>
                <a:schemeClr val="accent2"/>
              </a:solidFill>
            </a:endParaRPr>
          </a:p>
          <a:p>
            <a:r>
              <a:rPr lang="es-ES_tradnl" sz="2000" b="1" u="sng">
                <a:solidFill>
                  <a:schemeClr val="accent2"/>
                </a:solidFill>
              </a:rPr>
              <a:t>Juventud:</a:t>
            </a:r>
            <a:r>
              <a:rPr lang="es-ES_tradnl" sz="2000" b="1">
                <a:solidFill>
                  <a:schemeClr val="accent2"/>
                </a:solidFill>
              </a:rPr>
              <a:t> valles </a:t>
            </a:r>
          </a:p>
          <a:p>
            <a:r>
              <a:rPr lang="es-ES_tradnl" sz="2000" b="1">
                <a:solidFill>
                  <a:schemeClr val="accent2"/>
                </a:solidFill>
              </a:rPr>
              <a:t>profundos, canales</a:t>
            </a:r>
          </a:p>
          <a:p>
            <a:r>
              <a:rPr lang="es-ES_tradnl" sz="2000" b="1">
                <a:solidFill>
                  <a:schemeClr val="accent2"/>
                </a:solidFill>
              </a:rPr>
              <a:t>rectos, caídas de agua</a:t>
            </a:r>
          </a:p>
          <a:p>
            <a:endParaRPr lang="es-ES_tradnl" sz="2000" b="1">
              <a:solidFill>
                <a:schemeClr val="accent2"/>
              </a:solidFill>
            </a:endParaRPr>
          </a:p>
          <a:p>
            <a:endParaRPr lang="es-ES_tradnl" sz="2000" b="1" u="sng">
              <a:solidFill>
                <a:schemeClr val="accent2"/>
              </a:solidFill>
            </a:endParaRPr>
          </a:p>
          <a:p>
            <a:r>
              <a:rPr lang="es-ES_tradnl" sz="2000" b="1" u="sng">
                <a:solidFill>
                  <a:schemeClr val="accent2"/>
                </a:solidFill>
              </a:rPr>
              <a:t>Madurez</a:t>
            </a:r>
            <a:r>
              <a:rPr lang="es-ES_tradnl" sz="2000" b="1">
                <a:solidFill>
                  <a:schemeClr val="accent2"/>
                </a:solidFill>
              </a:rPr>
              <a:t>: valles profundos “V” con menos pendiente, arroyos fluyen más suavemente</a:t>
            </a:r>
          </a:p>
          <a:p>
            <a:endParaRPr lang="es-ES_tradnl" sz="2000" b="1" u="sng">
              <a:solidFill>
                <a:schemeClr val="accent2"/>
              </a:solidFill>
            </a:endParaRPr>
          </a:p>
          <a:p>
            <a:r>
              <a:rPr lang="es-ES_tradnl" sz="2000" b="1" u="sng">
                <a:solidFill>
                  <a:schemeClr val="accent2"/>
                </a:solidFill>
              </a:rPr>
              <a:t>Vejez</a:t>
            </a:r>
            <a:r>
              <a:rPr lang="es-ES_tradnl" sz="2000" b="1">
                <a:solidFill>
                  <a:schemeClr val="accent2"/>
                </a:solidFill>
              </a:rPr>
              <a:t>: meandros y planicies inundación amplios, pendientes bajas</a:t>
            </a:r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1588" y="1295400"/>
          <a:ext cx="5865812" cy="4910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Corel PHOTO-PAINT 9.0 Image" r:id="rId4" imgW="2834406" imgH="2255334" progId="CorelPhotoPaint.Image.9">
                  <p:embed/>
                </p:oleObj>
              </mc:Choice>
              <mc:Fallback>
                <p:oleObj name="Corel PHOTO-PAINT 9.0 Image" r:id="rId4" imgW="2834406" imgH="2255334" progId="CorelPhotoPaint.Image.9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4953"/>
                      <a:stretch>
                        <a:fillRect/>
                      </a:stretch>
                    </p:blipFill>
                    <p:spPr bwMode="auto">
                      <a:xfrm>
                        <a:off x="1588" y="1295400"/>
                        <a:ext cx="5865812" cy="4910138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1" name="Text Box 12"/>
          <p:cNvSpPr txBox="1">
            <a:spLocks noChangeArrowheads="1"/>
          </p:cNvSpPr>
          <p:nvPr/>
        </p:nvSpPr>
        <p:spPr bwMode="auto">
          <a:xfrm>
            <a:off x="5105400" y="381000"/>
            <a:ext cx="32623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b="1">
                <a:solidFill>
                  <a:srgbClr val="FFFF00"/>
                </a:solidFill>
                <a:latin typeface="Arial" charset="0"/>
              </a:rPr>
              <a:t>Por aire, agua o hielo</a:t>
            </a:r>
            <a:endParaRPr lang="es-ES_tradnl"/>
          </a:p>
        </p:txBody>
      </p:sp>
      <p:sp>
        <p:nvSpPr>
          <p:cNvPr id="4102" name="Line 16"/>
          <p:cNvSpPr>
            <a:spLocks noChangeShapeType="1"/>
          </p:cNvSpPr>
          <p:nvPr/>
        </p:nvSpPr>
        <p:spPr bwMode="auto">
          <a:xfrm flipH="1">
            <a:off x="5257800" y="1752600"/>
            <a:ext cx="6096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103" name="Line 17"/>
          <p:cNvSpPr>
            <a:spLocks noChangeShapeType="1"/>
          </p:cNvSpPr>
          <p:nvPr/>
        </p:nvSpPr>
        <p:spPr bwMode="auto">
          <a:xfrm flipH="1">
            <a:off x="4572000" y="3124200"/>
            <a:ext cx="12954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104" name="Line 19"/>
          <p:cNvSpPr>
            <a:spLocks noChangeShapeType="1"/>
          </p:cNvSpPr>
          <p:nvPr/>
        </p:nvSpPr>
        <p:spPr bwMode="auto">
          <a:xfrm flipH="1" flipV="1">
            <a:off x="3886200" y="4800600"/>
            <a:ext cx="1981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105" name="Line 20"/>
          <p:cNvSpPr>
            <a:spLocks noChangeShapeType="1"/>
          </p:cNvSpPr>
          <p:nvPr/>
        </p:nvSpPr>
        <p:spPr bwMode="auto">
          <a:xfrm flipH="1" flipV="1">
            <a:off x="3124200" y="5410200"/>
            <a:ext cx="2667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WordArt 5"/>
          <p:cNvSpPr>
            <a:spLocks noChangeArrowheads="1" noChangeShapeType="1" noTextEdit="1"/>
          </p:cNvSpPr>
          <p:nvPr/>
        </p:nvSpPr>
        <p:spPr bwMode="auto">
          <a:xfrm>
            <a:off x="685800" y="609600"/>
            <a:ext cx="2286000" cy="10668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s-MX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Lagos:</a:t>
            </a:r>
          </a:p>
        </p:txBody>
      </p:sp>
      <p:pic>
        <p:nvPicPr>
          <p:cNvPr id="24579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2286000"/>
            <a:ext cx="5362575" cy="3495675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24580" name="Text Box 7"/>
          <p:cNvSpPr txBox="1">
            <a:spLocks noChangeArrowheads="1"/>
          </p:cNvSpPr>
          <p:nvPr/>
        </p:nvSpPr>
        <p:spPr bwMode="auto">
          <a:xfrm>
            <a:off x="304800" y="2209800"/>
            <a:ext cx="2971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2000" b="1">
                <a:solidFill>
                  <a:schemeClr val="accent2"/>
                </a:solidFill>
                <a:latin typeface="Arial" charset="0"/>
              </a:rPr>
              <a:t>Los Grandes Lagos contienen 23,000 km</a:t>
            </a:r>
            <a:r>
              <a:rPr lang="es-ES_tradnl" sz="2000" b="1" baseline="30000">
                <a:solidFill>
                  <a:schemeClr val="accent2"/>
                </a:solidFill>
                <a:latin typeface="Arial" charset="0"/>
              </a:rPr>
              <a:t>3</a:t>
            </a:r>
            <a:r>
              <a:rPr lang="es-ES_tradnl" sz="2000" b="1">
                <a:solidFill>
                  <a:schemeClr val="accent2"/>
                </a:solidFill>
                <a:latin typeface="Arial" charset="0"/>
              </a:rPr>
              <a:t> de agua, cubriendo un área total de 244,000 km</a:t>
            </a:r>
            <a:r>
              <a:rPr lang="es-ES_tradnl" sz="2000" b="1" baseline="30000">
                <a:solidFill>
                  <a:schemeClr val="accent2"/>
                </a:solidFill>
                <a:latin typeface="Arial" charset="0"/>
              </a:rPr>
              <a:t>2</a:t>
            </a:r>
            <a:r>
              <a:rPr lang="es-ES_tradnl" sz="2000" b="1">
                <a:solidFill>
                  <a:schemeClr val="accent2"/>
                </a:solidFill>
                <a:latin typeface="Arial" charset="0"/>
              </a:rPr>
              <a:t> </a:t>
            </a:r>
          </a:p>
          <a:p>
            <a:endParaRPr lang="es-ES_tradnl" sz="2000" b="1">
              <a:solidFill>
                <a:schemeClr val="accent2"/>
              </a:solidFill>
              <a:latin typeface="Arial" charset="0"/>
            </a:endParaRPr>
          </a:p>
          <a:p>
            <a:r>
              <a:rPr lang="es-ES_tradnl" sz="2000" b="1">
                <a:solidFill>
                  <a:schemeClr val="accent2"/>
                </a:solidFill>
                <a:latin typeface="Arial" charset="0"/>
              </a:rPr>
              <a:t>Es el sistema de agua dulce, superficial más grande de la Tierra, y contiene el 18% del suministro de agua del Mundo</a:t>
            </a:r>
          </a:p>
          <a:p>
            <a:endParaRPr lang="es-ES_tradnl" b="1">
              <a:solidFill>
                <a:schemeClr val="accent2"/>
              </a:solidFill>
            </a:endParaRPr>
          </a:p>
        </p:txBody>
      </p:sp>
      <p:sp>
        <p:nvSpPr>
          <p:cNvPr id="24581" name="Text Box 9"/>
          <p:cNvSpPr txBox="1">
            <a:spLocks noChangeArrowheads="1"/>
          </p:cNvSpPr>
          <p:nvPr/>
        </p:nvSpPr>
        <p:spPr bwMode="auto">
          <a:xfrm>
            <a:off x="4452938" y="762000"/>
            <a:ext cx="30924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sz="2000" b="1">
                <a:solidFill>
                  <a:schemeClr val="accent2"/>
                </a:solidFill>
                <a:latin typeface="Arial" charset="0"/>
              </a:rPr>
              <a:t>Cuerpo grande de agua </a:t>
            </a:r>
          </a:p>
          <a:p>
            <a:pPr algn="ctr"/>
            <a:r>
              <a:rPr lang="es-ES_tradnl" sz="2000" b="1">
                <a:solidFill>
                  <a:schemeClr val="accent2"/>
                </a:solidFill>
                <a:latin typeface="Arial" charset="0"/>
              </a:rPr>
              <a:t>rodeado de tierra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839788"/>
            <a:ext cx="8077200" cy="601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Text Box 8"/>
          <p:cNvSpPr txBox="1">
            <a:spLocks noChangeArrowheads="1"/>
          </p:cNvSpPr>
          <p:nvPr/>
        </p:nvSpPr>
        <p:spPr bwMode="auto">
          <a:xfrm>
            <a:off x="1096963" y="227013"/>
            <a:ext cx="6921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b="1">
                <a:solidFill>
                  <a:schemeClr val="accent2"/>
                </a:solidFill>
                <a:latin typeface="Arial" charset="0"/>
              </a:rPr>
              <a:t>Los Grandes Lagos (Estados Unidos-Canadá):</a:t>
            </a:r>
            <a:endParaRPr lang="es-ES_tradnl">
              <a:latin typeface="Arial" charset="0"/>
            </a:endParaRPr>
          </a:p>
        </p:txBody>
      </p:sp>
      <p:sp>
        <p:nvSpPr>
          <p:cNvPr id="25604" name="Rectangle 9"/>
          <p:cNvSpPr>
            <a:spLocks noChangeArrowheads="1"/>
          </p:cNvSpPr>
          <p:nvPr/>
        </p:nvSpPr>
        <p:spPr bwMode="auto">
          <a:xfrm>
            <a:off x="5867400" y="5562600"/>
            <a:ext cx="1905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25605" name="Text Box 10"/>
          <p:cNvSpPr txBox="1">
            <a:spLocks noChangeArrowheads="1"/>
          </p:cNvSpPr>
          <p:nvPr/>
        </p:nvSpPr>
        <p:spPr bwMode="auto">
          <a:xfrm>
            <a:off x="6019800" y="990600"/>
            <a:ext cx="12017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b="1">
                <a:solidFill>
                  <a:schemeClr val="accent2"/>
                </a:solidFill>
              </a:rPr>
              <a:t>Canadá</a:t>
            </a:r>
            <a:endParaRPr lang="es-ES_tradnl">
              <a:solidFill>
                <a:schemeClr val="accent2"/>
              </a:solidFill>
            </a:endParaRPr>
          </a:p>
        </p:txBody>
      </p:sp>
      <p:sp>
        <p:nvSpPr>
          <p:cNvPr id="25606" name="Text Box 11"/>
          <p:cNvSpPr txBox="1">
            <a:spLocks noChangeArrowheads="1"/>
          </p:cNvSpPr>
          <p:nvPr/>
        </p:nvSpPr>
        <p:spPr bwMode="auto">
          <a:xfrm>
            <a:off x="6629400" y="5638800"/>
            <a:ext cx="12017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b="1">
                <a:solidFill>
                  <a:schemeClr val="accent2"/>
                </a:solidFill>
              </a:rPr>
              <a:t>Estados</a:t>
            </a:r>
          </a:p>
          <a:p>
            <a:r>
              <a:rPr lang="es-ES_tradnl" b="1">
                <a:solidFill>
                  <a:schemeClr val="accent2"/>
                </a:solidFill>
              </a:rPr>
              <a:t>Unidos</a:t>
            </a:r>
            <a:endParaRPr lang="es-ES_trad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AAAA0010"/>
          <p:cNvPicPr>
            <a:picLocks noChangeAspect="1" noChangeArrowheads="1"/>
          </p:cNvPicPr>
          <p:nvPr/>
        </p:nvPicPr>
        <p:blipFill>
          <a:blip r:embed="rId3"/>
          <a:srcRect l="12308" t="19496"/>
          <a:stretch>
            <a:fillRect/>
          </a:stretch>
        </p:blipFill>
        <p:spPr bwMode="auto">
          <a:xfrm>
            <a:off x="228600" y="438150"/>
            <a:ext cx="4343400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3" descr="AAAA006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400050"/>
            <a:ext cx="403860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4" descr="AAAA0069"/>
          <p:cNvPicPr>
            <a:picLocks noChangeAspect="1" noChangeArrowheads="1"/>
          </p:cNvPicPr>
          <p:nvPr/>
        </p:nvPicPr>
        <p:blipFill>
          <a:blip r:embed="rId5"/>
          <a:srcRect l="4826" t="9776" b="15276"/>
          <a:stretch>
            <a:fillRect/>
          </a:stretch>
        </p:blipFill>
        <p:spPr bwMode="auto">
          <a:xfrm>
            <a:off x="1295400" y="3559175"/>
            <a:ext cx="7010400" cy="304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Text Box 6"/>
          <p:cNvSpPr txBox="1">
            <a:spLocks noChangeArrowheads="1"/>
          </p:cNvSpPr>
          <p:nvPr/>
        </p:nvSpPr>
        <p:spPr bwMode="auto">
          <a:xfrm>
            <a:off x="1258888" y="0"/>
            <a:ext cx="6958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b="1">
                <a:solidFill>
                  <a:schemeClr val="accent2"/>
                </a:solidFill>
                <a:latin typeface="Arial" charset="0"/>
              </a:rPr>
              <a:t>Viaje a Los Grandes Lagos (10-17 Mayo, 2003):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Grp="1" noChangeArrowheads="1"/>
          </p:cNvSpPr>
          <p:nvPr>
            <p:ph type="title"/>
          </p:nvPr>
        </p:nvSpPr>
        <p:spPr>
          <a:xfrm>
            <a:off x="684213" y="620713"/>
            <a:ext cx="7772400" cy="4824412"/>
          </a:xfrm>
        </p:spPr>
        <p:txBody>
          <a:bodyPr/>
          <a:lstStyle/>
          <a:p>
            <a:pPr algn="l"/>
            <a:r>
              <a:rPr lang="es-ES" sz="2400" b="1" smtClean="0">
                <a:solidFill>
                  <a:schemeClr val="accent2"/>
                </a:solidFill>
                <a:latin typeface="Arial" charset="0"/>
              </a:rPr>
              <a:t>           EJERCICIO HIDROLOGIA SUPERFICIAL:</a:t>
            </a:r>
            <a:br>
              <a:rPr lang="es-ES" sz="2400" b="1" smtClean="0">
                <a:solidFill>
                  <a:schemeClr val="accent2"/>
                </a:solidFill>
                <a:latin typeface="Arial" charset="0"/>
              </a:rPr>
            </a:br>
            <a:r>
              <a:rPr lang="es-ES" sz="2400" b="1" smtClean="0">
                <a:solidFill>
                  <a:schemeClr val="accent2"/>
                </a:solidFill>
                <a:latin typeface="Arial" charset="0"/>
              </a:rPr>
              <a:t/>
            </a:r>
            <a:br>
              <a:rPr lang="es-ES" sz="2400" b="1" smtClean="0">
                <a:solidFill>
                  <a:schemeClr val="accent2"/>
                </a:solidFill>
                <a:latin typeface="Arial" charset="0"/>
              </a:rPr>
            </a:br>
            <a:r>
              <a:rPr lang="es-ES" sz="2400" b="1" smtClean="0">
                <a:solidFill>
                  <a:schemeClr val="accent2"/>
                </a:solidFill>
                <a:latin typeface="Arial" charset="0"/>
              </a:rPr>
              <a:t>- Trace el parteaguas de la cuenca</a:t>
            </a:r>
            <a:br>
              <a:rPr lang="es-ES" sz="2400" b="1" smtClean="0">
                <a:solidFill>
                  <a:schemeClr val="accent2"/>
                </a:solidFill>
                <a:latin typeface="Arial" charset="0"/>
              </a:rPr>
            </a:br>
            <a:r>
              <a:rPr lang="es-ES" sz="2400" b="1" smtClean="0">
                <a:solidFill>
                  <a:schemeClr val="accent2"/>
                </a:solidFill>
                <a:latin typeface="Arial" charset="0"/>
              </a:rPr>
              <a:t>- Determine el orden</a:t>
            </a:r>
            <a:br>
              <a:rPr lang="es-ES" sz="2400" b="1" smtClean="0">
                <a:solidFill>
                  <a:schemeClr val="accent2"/>
                </a:solidFill>
                <a:latin typeface="Arial" charset="0"/>
              </a:rPr>
            </a:br>
            <a:r>
              <a:rPr lang="es-ES" sz="2400" b="1" smtClean="0">
                <a:solidFill>
                  <a:schemeClr val="accent2"/>
                </a:solidFill>
                <a:latin typeface="Arial" charset="0"/>
              </a:rPr>
              <a:t/>
            </a:r>
            <a:br>
              <a:rPr lang="es-ES" sz="2400" b="1" smtClean="0">
                <a:solidFill>
                  <a:schemeClr val="accent2"/>
                </a:solidFill>
                <a:latin typeface="Arial" charset="0"/>
              </a:rPr>
            </a:br>
            <a:r>
              <a:rPr lang="es-ES" sz="2400" b="1" u="sng" smtClean="0">
                <a:solidFill>
                  <a:srgbClr val="FF3300"/>
                </a:solidFill>
                <a:latin typeface="Arial" charset="0"/>
              </a:rPr>
              <a:t>Orden de una cuenca:</a:t>
            </a:r>
            <a:br>
              <a:rPr lang="es-ES" sz="2400" b="1" u="sng" smtClean="0">
                <a:solidFill>
                  <a:srgbClr val="FF3300"/>
                </a:solidFill>
                <a:latin typeface="Arial" charset="0"/>
              </a:rPr>
            </a:br>
            <a:r>
              <a:rPr lang="es-ES" sz="2400" b="1" smtClean="0">
                <a:solidFill>
                  <a:schemeClr val="accent2"/>
                </a:solidFill>
                <a:latin typeface="Arial" charset="0"/>
              </a:rPr>
              <a:t>- Los tributarios de orden 1 son el nacimiento de los arroyos</a:t>
            </a:r>
            <a:br>
              <a:rPr lang="es-ES" sz="2400" b="1" smtClean="0">
                <a:solidFill>
                  <a:schemeClr val="accent2"/>
                </a:solidFill>
                <a:latin typeface="Arial" charset="0"/>
              </a:rPr>
            </a:br>
            <a:r>
              <a:rPr lang="es-ES" sz="2400" b="1" smtClean="0">
                <a:solidFill>
                  <a:schemeClr val="accent2"/>
                </a:solidFill>
                <a:latin typeface="Arial" charset="0"/>
              </a:rPr>
              <a:t>- Cuando se unen dos órdenes iguales se transforman en el orden inmediato superior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WordArt 2"/>
          <p:cNvSpPr>
            <a:spLocks noChangeArrowheads="1" noChangeShapeType="1" noTextEdit="1"/>
          </p:cNvSpPr>
          <p:nvPr/>
        </p:nvSpPr>
        <p:spPr bwMode="auto">
          <a:xfrm>
            <a:off x="2057400" y="2057400"/>
            <a:ext cx="5029200" cy="24384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s-MX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Aguas subterráneas: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WordArt 2"/>
          <p:cNvSpPr>
            <a:spLocks noChangeArrowheads="1" noChangeShapeType="1" noTextEdit="1"/>
          </p:cNvSpPr>
          <p:nvPr/>
        </p:nvSpPr>
        <p:spPr bwMode="auto">
          <a:xfrm>
            <a:off x="3276600" y="228600"/>
            <a:ext cx="2038350" cy="6572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s-MX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Definición:</a:t>
            </a:r>
          </a:p>
        </p:txBody>
      </p:sp>
      <p:sp>
        <p:nvSpPr>
          <p:cNvPr id="29699" name="Text Box 6"/>
          <p:cNvSpPr txBox="1">
            <a:spLocks noChangeArrowheads="1"/>
          </p:cNvSpPr>
          <p:nvPr/>
        </p:nvSpPr>
        <p:spPr bwMode="auto">
          <a:xfrm>
            <a:off x="304800" y="1066800"/>
            <a:ext cx="8151813" cy="176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sz="2200" b="1">
                <a:solidFill>
                  <a:srgbClr val="FFFF00"/>
                </a:solidFill>
              </a:rPr>
              <a:t>Hidrología: estudio del agua; ocurrencia, distribución, movimiento</a:t>
            </a:r>
          </a:p>
          <a:p>
            <a:pPr algn="ctr"/>
            <a:r>
              <a:rPr lang="es-ES_tradnl" sz="2200" b="1">
                <a:solidFill>
                  <a:srgbClr val="FFFF00"/>
                </a:solidFill>
              </a:rPr>
              <a:t>y composición química de todas las aguas de la Tierra</a:t>
            </a:r>
          </a:p>
          <a:p>
            <a:pPr algn="ctr"/>
            <a:endParaRPr lang="es-ES_tradnl" sz="2200" b="1">
              <a:solidFill>
                <a:srgbClr val="FFFF00"/>
              </a:solidFill>
            </a:endParaRPr>
          </a:p>
          <a:p>
            <a:pPr algn="ctr"/>
            <a:r>
              <a:rPr lang="es-ES_tradnl" sz="2200" b="1">
                <a:solidFill>
                  <a:schemeClr val="accent2"/>
                </a:solidFill>
              </a:rPr>
              <a:t>Hidrogeología: interrelación de los materiales y de los procesos </a:t>
            </a:r>
          </a:p>
          <a:p>
            <a:pPr algn="ctr"/>
            <a:r>
              <a:rPr lang="es-ES_tradnl" sz="2200" b="1">
                <a:solidFill>
                  <a:schemeClr val="accent2"/>
                </a:solidFill>
              </a:rPr>
              <a:t>geológicos con el agua</a:t>
            </a:r>
          </a:p>
        </p:txBody>
      </p:sp>
      <p:pic>
        <p:nvPicPr>
          <p:cNvPr id="29700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3124200"/>
            <a:ext cx="2819400" cy="2079625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</p:spPr>
      </p:pic>
      <p:pic>
        <p:nvPicPr>
          <p:cNvPr id="29701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0" y="3962400"/>
            <a:ext cx="2667000" cy="2000250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0" y="1828800"/>
            <a:ext cx="5800725" cy="3919538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30723" name="WordArt 4"/>
          <p:cNvSpPr>
            <a:spLocks noChangeArrowheads="1" noChangeShapeType="1" noTextEdit="1"/>
          </p:cNvSpPr>
          <p:nvPr/>
        </p:nvSpPr>
        <p:spPr bwMode="auto">
          <a:xfrm>
            <a:off x="1066800" y="457200"/>
            <a:ext cx="6934200" cy="6572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s-MX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Distribución del agua en el subsuelo:</a:t>
            </a:r>
          </a:p>
        </p:txBody>
      </p:sp>
      <p:sp>
        <p:nvSpPr>
          <p:cNvPr id="30724" name="Text Box 5"/>
          <p:cNvSpPr txBox="1">
            <a:spLocks noChangeArrowheads="1"/>
          </p:cNvSpPr>
          <p:nvPr/>
        </p:nvSpPr>
        <p:spPr bwMode="auto">
          <a:xfrm>
            <a:off x="228600" y="2255838"/>
            <a:ext cx="2862263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2000" b="1">
                <a:solidFill>
                  <a:schemeClr val="accent2"/>
                </a:solidFill>
                <a:latin typeface="Arial" charset="0"/>
              </a:rPr>
              <a:t>El agua se mueve de</a:t>
            </a:r>
          </a:p>
          <a:p>
            <a:r>
              <a:rPr lang="es-ES_tradnl" sz="2000" b="1">
                <a:solidFill>
                  <a:schemeClr val="accent2"/>
                </a:solidFill>
                <a:latin typeface="Arial" charset="0"/>
              </a:rPr>
              <a:t>la zona no saturada a</a:t>
            </a:r>
          </a:p>
          <a:p>
            <a:r>
              <a:rPr lang="es-ES_tradnl" sz="2000" b="1">
                <a:solidFill>
                  <a:schemeClr val="accent2"/>
                </a:solidFill>
                <a:latin typeface="Arial" charset="0"/>
              </a:rPr>
              <a:t>la saturada, en donde</a:t>
            </a:r>
          </a:p>
          <a:p>
            <a:r>
              <a:rPr lang="es-ES_tradnl" sz="2000" b="1">
                <a:solidFill>
                  <a:schemeClr val="accent2"/>
                </a:solidFill>
                <a:latin typeface="Arial" charset="0"/>
              </a:rPr>
              <a:t>todas las aperturas </a:t>
            </a:r>
          </a:p>
          <a:p>
            <a:r>
              <a:rPr lang="es-ES_tradnl" sz="2000" b="1">
                <a:solidFill>
                  <a:schemeClr val="accent2"/>
                </a:solidFill>
                <a:latin typeface="Arial" charset="0"/>
              </a:rPr>
              <a:t>entre las partículas de</a:t>
            </a:r>
          </a:p>
          <a:p>
            <a:r>
              <a:rPr lang="es-ES_tradnl" sz="2000" b="1">
                <a:solidFill>
                  <a:schemeClr val="accent2"/>
                </a:solidFill>
                <a:latin typeface="Arial" charset="0"/>
              </a:rPr>
              <a:t>la roca, están llenas</a:t>
            </a:r>
          </a:p>
          <a:p>
            <a:r>
              <a:rPr lang="es-ES_tradnl" sz="2000" b="1">
                <a:solidFill>
                  <a:schemeClr val="accent2"/>
                </a:solidFill>
                <a:latin typeface="Arial" charset="0"/>
              </a:rPr>
              <a:t>de agua (agua subte-</a:t>
            </a:r>
          </a:p>
          <a:p>
            <a:r>
              <a:rPr lang="es-ES_tradnl" sz="2000" b="1">
                <a:solidFill>
                  <a:schemeClr val="accent2"/>
                </a:solidFill>
                <a:latin typeface="Arial" charset="0"/>
              </a:rPr>
              <a:t>rránea contenida en</a:t>
            </a:r>
          </a:p>
          <a:p>
            <a:r>
              <a:rPr lang="es-ES_tradnl" sz="2000" b="1">
                <a:solidFill>
                  <a:schemeClr val="accent2"/>
                </a:solidFill>
                <a:latin typeface="Arial" charset="0"/>
              </a:rPr>
              <a:t>acuíferos)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125413" y="1066800"/>
            <a:ext cx="9018587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5000"/>
              </a:lnSpc>
              <a:spcBef>
                <a:spcPts val="100"/>
              </a:spcBef>
              <a:spcAft>
                <a:spcPts val="500"/>
              </a:spcAft>
            </a:pPr>
            <a:r>
              <a:rPr lang="es-ES_tradnl" sz="2000" b="1">
                <a:solidFill>
                  <a:schemeClr val="accent2"/>
                </a:solidFill>
                <a:latin typeface="Arial" charset="0"/>
              </a:rPr>
              <a:t>Unidad rocosa, permeable, capaz de producir agua en cantidades significativas a pozos o manantiales</a:t>
            </a:r>
          </a:p>
          <a:p>
            <a:pPr algn="ctr">
              <a:lnSpc>
                <a:spcPct val="95000"/>
              </a:lnSpc>
              <a:spcBef>
                <a:spcPts val="100"/>
              </a:spcBef>
              <a:spcAft>
                <a:spcPts val="500"/>
              </a:spcAft>
            </a:pPr>
            <a:r>
              <a:rPr lang="es-ES_tradnl" sz="2000" b="1">
                <a:solidFill>
                  <a:schemeClr val="accent2"/>
                </a:solidFill>
                <a:latin typeface="Arial" charset="0"/>
              </a:rPr>
              <a:t>Esponja gigante bajo el terreno, que contiene agua y que bajo ciertas condiciones, dejará que el agua se mueva en ella</a:t>
            </a:r>
          </a:p>
        </p:txBody>
      </p:sp>
      <p:sp>
        <p:nvSpPr>
          <p:cNvPr id="31747" name="WordArt 3"/>
          <p:cNvSpPr>
            <a:spLocks noChangeArrowheads="1" noChangeShapeType="1" noTextEdit="1"/>
          </p:cNvSpPr>
          <p:nvPr/>
        </p:nvSpPr>
        <p:spPr bwMode="auto">
          <a:xfrm>
            <a:off x="3352800" y="228600"/>
            <a:ext cx="1762125" cy="6572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s-MX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Acuífero: </a:t>
            </a:r>
          </a:p>
        </p:txBody>
      </p: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2590800"/>
            <a:ext cx="7848600" cy="4032250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TIPOS-ACUIF(Werner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975" y="0"/>
            <a:ext cx="3752850" cy="6858000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4327525" y="696913"/>
            <a:ext cx="45989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2000" b="1">
                <a:solidFill>
                  <a:schemeClr val="accent2"/>
                </a:solidFill>
                <a:latin typeface="Arial" charset="0"/>
              </a:rPr>
              <a:t>El agua se mueve en los poros. </a:t>
            </a:r>
          </a:p>
          <a:p>
            <a:r>
              <a:rPr lang="es-ES_tradnl" sz="2000" b="1">
                <a:solidFill>
                  <a:schemeClr val="accent2"/>
                </a:solidFill>
                <a:latin typeface="Arial" charset="0"/>
              </a:rPr>
              <a:t>Sedimentos sueltos (arenas, gravas)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4419600" y="2819400"/>
            <a:ext cx="44704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2000" b="1">
                <a:solidFill>
                  <a:srgbClr val="FF3300"/>
                </a:solidFill>
                <a:latin typeface="Arial" charset="0"/>
              </a:rPr>
              <a:t>El agua se mueve en las fracturas,</a:t>
            </a:r>
          </a:p>
          <a:p>
            <a:r>
              <a:rPr lang="es-ES_tradnl" sz="2000" b="1">
                <a:solidFill>
                  <a:srgbClr val="FF3300"/>
                </a:solidFill>
                <a:latin typeface="Arial" charset="0"/>
              </a:rPr>
              <a:t>contenido de poros despreciable.</a:t>
            </a:r>
          </a:p>
          <a:p>
            <a:r>
              <a:rPr lang="es-ES_tradnl" sz="2000" b="1">
                <a:solidFill>
                  <a:srgbClr val="FF3300"/>
                </a:solidFill>
                <a:latin typeface="Arial" charset="0"/>
              </a:rPr>
              <a:t>Rocas (areniscas, calizas, granitos)</a:t>
            </a:r>
            <a:endParaRPr lang="es-ES_tradnl"/>
          </a:p>
        </p:txBody>
      </p:sp>
      <p:sp>
        <p:nvSpPr>
          <p:cNvPr id="32773" name="Text Box 6"/>
          <p:cNvSpPr txBox="1">
            <a:spLocks noChangeArrowheads="1"/>
          </p:cNvSpPr>
          <p:nvPr/>
        </p:nvSpPr>
        <p:spPr bwMode="auto">
          <a:xfrm>
            <a:off x="4495800" y="4770438"/>
            <a:ext cx="435768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2000" b="1">
                <a:solidFill>
                  <a:srgbClr val="008000"/>
                </a:solidFill>
                <a:latin typeface="Arial" charset="0"/>
              </a:rPr>
              <a:t>El agua se mueve en los huecos</a:t>
            </a:r>
          </a:p>
          <a:p>
            <a:r>
              <a:rPr lang="es-ES_tradnl" sz="2000" b="1">
                <a:solidFill>
                  <a:srgbClr val="008000"/>
                </a:solidFill>
                <a:latin typeface="Arial" charset="0"/>
              </a:rPr>
              <a:t>(canales o cavernas).</a:t>
            </a:r>
          </a:p>
          <a:p>
            <a:r>
              <a:rPr lang="es-ES_tradnl" sz="2000" b="1">
                <a:solidFill>
                  <a:srgbClr val="008000"/>
                </a:solidFill>
                <a:latin typeface="Arial" charset="0"/>
              </a:rPr>
              <a:t>Rocas carstificadas (calizas, yeso)</a:t>
            </a:r>
            <a:endParaRPr lang="es-ES_tradnl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WordArt 2"/>
          <p:cNvSpPr>
            <a:spLocks noChangeArrowheads="1" noChangeShapeType="1" noTextEdit="1"/>
          </p:cNvSpPr>
          <p:nvPr/>
        </p:nvSpPr>
        <p:spPr bwMode="auto">
          <a:xfrm>
            <a:off x="1676400" y="228600"/>
            <a:ext cx="6019800" cy="12192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s-MX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Tipos de acuíferos:</a:t>
            </a:r>
          </a:p>
          <a:p>
            <a:pPr algn="ctr"/>
            <a:r>
              <a:rPr lang="es-MX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Libres o no confinados</a:t>
            </a:r>
          </a:p>
        </p:txBody>
      </p:sp>
      <p:pic>
        <p:nvPicPr>
          <p:cNvPr id="3379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2971800"/>
            <a:ext cx="6667500" cy="3638550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33796" name="Rectangle 6"/>
          <p:cNvSpPr>
            <a:spLocks noChangeArrowheads="1"/>
          </p:cNvSpPr>
          <p:nvPr/>
        </p:nvSpPr>
        <p:spPr bwMode="auto">
          <a:xfrm>
            <a:off x="193675" y="1600200"/>
            <a:ext cx="8950325" cy="148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ts val="100"/>
              </a:spcBef>
              <a:spcAft>
                <a:spcPts val="500"/>
              </a:spcAft>
            </a:pPr>
            <a:r>
              <a:rPr lang="es-ES_tradnl" sz="2000" b="1">
                <a:solidFill>
                  <a:schemeClr val="accent2"/>
                </a:solidFill>
                <a:latin typeface="Arial" charset="0"/>
              </a:rPr>
              <a:t>El agua subterránea llena sólo parcialmente el acuífero y el nivel freático</a:t>
            </a:r>
          </a:p>
          <a:p>
            <a:pPr algn="ctr">
              <a:lnSpc>
                <a:spcPct val="90000"/>
              </a:lnSpc>
              <a:spcBef>
                <a:spcPts val="100"/>
              </a:spcBef>
              <a:spcAft>
                <a:spcPts val="500"/>
              </a:spcAft>
            </a:pPr>
            <a:r>
              <a:rPr lang="es-ES_tradnl" sz="2000" b="1">
                <a:solidFill>
                  <a:schemeClr val="accent2"/>
                </a:solidFill>
                <a:latin typeface="Arial" charset="0"/>
              </a:rPr>
              <a:t>(superficie superior del agua subterránea) está libre para subir o bajar. </a:t>
            </a:r>
          </a:p>
          <a:p>
            <a:pPr algn="ctr">
              <a:lnSpc>
                <a:spcPct val="90000"/>
              </a:lnSpc>
              <a:spcBef>
                <a:spcPts val="100"/>
              </a:spcBef>
              <a:spcAft>
                <a:spcPts val="500"/>
              </a:spcAft>
            </a:pPr>
            <a:r>
              <a:rPr lang="es-ES_tradnl" sz="2000" b="1">
                <a:solidFill>
                  <a:schemeClr val="accent2"/>
                </a:solidFill>
                <a:latin typeface="Arial" charset="0"/>
              </a:rPr>
              <a:t>El agua subterránea está a presión atmosférica y el nivel del agua en </a:t>
            </a:r>
          </a:p>
          <a:p>
            <a:pPr algn="ctr">
              <a:lnSpc>
                <a:spcPct val="90000"/>
              </a:lnSpc>
              <a:spcBef>
                <a:spcPts val="100"/>
              </a:spcBef>
              <a:spcAft>
                <a:spcPts val="500"/>
              </a:spcAft>
            </a:pPr>
            <a:r>
              <a:rPr lang="es-ES_tradnl" sz="2000" b="1">
                <a:solidFill>
                  <a:schemeClr val="accent2"/>
                </a:solidFill>
                <a:latin typeface="Arial" charset="0"/>
              </a:rPr>
              <a:t>un pozo será el mismo que en el terreno.</a:t>
            </a:r>
            <a:endParaRPr lang="es-ES_trad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3200" y="2619375"/>
            <a:ext cx="6019800" cy="3992563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34819" name="WordArt 3"/>
          <p:cNvSpPr>
            <a:spLocks noChangeArrowheads="1" noChangeShapeType="1" noTextEdit="1"/>
          </p:cNvSpPr>
          <p:nvPr/>
        </p:nvSpPr>
        <p:spPr bwMode="auto">
          <a:xfrm>
            <a:off x="2514600" y="228600"/>
            <a:ext cx="4248150" cy="6572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s-MX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Acuíferos confinados:</a:t>
            </a:r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385763" y="1143000"/>
            <a:ext cx="8758237" cy="144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Aft>
                <a:spcPts val="500"/>
              </a:spcAft>
            </a:pPr>
            <a:r>
              <a:rPr lang="es-ES_tradnl" sz="2000" b="1">
                <a:solidFill>
                  <a:schemeClr val="accent2"/>
                </a:solidFill>
                <a:latin typeface="Arial" charset="0"/>
              </a:rPr>
              <a:t>Se encuentra entre capas confinantes (materiales impermeables como </a:t>
            </a:r>
          </a:p>
          <a:p>
            <a:pPr algn="ctr">
              <a:lnSpc>
                <a:spcPct val="90000"/>
              </a:lnSpc>
              <a:spcAft>
                <a:spcPts val="500"/>
              </a:spcAft>
            </a:pPr>
            <a:r>
              <a:rPr lang="es-ES_tradnl" sz="2000" b="1">
                <a:solidFill>
                  <a:schemeClr val="accent2"/>
                </a:solidFill>
                <a:latin typeface="Arial" charset="0"/>
              </a:rPr>
              <a:t>arcillas que impiden el movimiento del agua hacia o del acuífero). El</a:t>
            </a:r>
          </a:p>
          <a:p>
            <a:pPr algn="ctr">
              <a:lnSpc>
                <a:spcPct val="90000"/>
              </a:lnSpc>
              <a:spcAft>
                <a:spcPts val="500"/>
              </a:spcAft>
            </a:pPr>
            <a:r>
              <a:rPr lang="es-ES_tradnl" sz="2000" b="1">
                <a:solidFill>
                  <a:schemeClr val="accent2"/>
                </a:solidFill>
                <a:latin typeface="Arial" charset="0"/>
              </a:rPr>
              <a:t>agua está a presiones altas, por lo que sube por los pozos </a:t>
            </a:r>
          </a:p>
          <a:p>
            <a:pPr algn="ctr">
              <a:lnSpc>
                <a:spcPct val="90000"/>
              </a:lnSpc>
              <a:spcAft>
                <a:spcPts val="500"/>
              </a:spcAft>
            </a:pPr>
            <a:r>
              <a:rPr lang="es-ES_tradnl" sz="2000" b="1">
                <a:solidFill>
                  <a:schemeClr val="accent2"/>
                </a:solidFill>
                <a:latin typeface="Arial" charset="0"/>
              </a:rPr>
              <a:t>(superficie piezométrica o potenciométrica)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WordArt 2"/>
          <p:cNvSpPr>
            <a:spLocks noChangeArrowheads="1" noChangeShapeType="1" noTextEdit="1"/>
          </p:cNvSpPr>
          <p:nvPr/>
        </p:nvSpPr>
        <p:spPr bwMode="auto">
          <a:xfrm>
            <a:off x="3048000" y="304800"/>
            <a:ext cx="3048000" cy="6096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s-MX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Propiedades: </a:t>
            </a:r>
          </a:p>
        </p:txBody>
      </p:sp>
      <p:pic>
        <p:nvPicPr>
          <p:cNvPr id="35843" name="Picture 3" descr="porosit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3505200"/>
            <a:ext cx="5924550" cy="285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212725" y="1219200"/>
            <a:ext cx="8931275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s-ES_tradnl" sz="2000" b="1">
                <a:solidFill>
                  <a:schemeClr val="accent2"/>
                </a:solidFill>
                <a:latin typeface="Arial" charset="0"/>
              </a:rPr>
              <a:t>Las propiedades de los acuíferos son dos: almacenar (porosidad)  y transmitir (permeabilidad) agua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s-ES_tradnl" b="1">
                <a:solidFill>
                  <a:srgbClr val="FFFF00"/>
                </a:solidFill>
                <a:latin typeface="Arial" charset="0"/>
              </a:rPr>
              <a:t>Porosidad:</a:t>
            </a:r>
            <a:r>
              <a:rPr lang="es-ES_tradnl" sz="2000" b="1">
                <a:solidFill>
                  <a:schemeClr val="accent2"/>
                </a:solidFill>
                <a:latin typeface="Arial" charset="0"/>
              </a:rPr>
              <a:t> relación del volumen de vacíos y el volumen total del material acuífero. Se refiere al grado en que un acuífero posee poros o cavidades con aire o agua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WordArt 2"/>
          <p:cNvSpPr>
            <a:spLocks noChangeArrowheads="1" noChangeShapeType="1" noTextEdit="1"/>
          </p:cNvSpPr>
          <p:nvPr/>
        </p:nvSpPr>
        <p:spPr bwMode="auto">
          <a:xfrm>
            <a:off x="3048000" y="304800"/>
            <a:ext cx="3048000" cy="6096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s-MX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Propiedades: </a:t>
            </a:r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457200" y="1219200"/>
            <a:ext cx="8305800" cy="143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ts val="500"/>
              </a:spcBef>
              <a:spcAft>
                <a:spcPts val="500"/>
              </a:spcAft>
            </a:pPr>
            <a:r>
              <a:rPr lang="es-ES_tradnl" b="1">
                <a:solidFill>
                  <a:srgbClr val="FFFF00"/>
                </a:solidFill>
                <a:latin typeface="Arial" charset="0"/>
              </a:rPr>
              <a:t>Permeabilidad:</a:t>
            </a:r>
            <a:r>
              <a:rPr lang="es-ES_tradnl" sz="2000" b="1">
                <a:solidFill>
                  <a:schemeClr val="accent2"/>
                </a:solidFill>
                <a:latin typeface="Arial" charset="0"/>
              </a:rPr>
              <a:t> capacidad de la roca, sedimento o suelo poroso </a:t>
            </a:r>
          </a:p>
          <a:p>
            <a:pPr algn="ctr">
              <a:lnSpc>
                <a:spcPct val="70000"/>
              </a:lnSpc>
              <a:spcBef>
                <a:spcPts val="500"/>
              </a:spcBef>
              <a:spcAft>
                <a:spcPts val="500"/>
              </a:spcAft>
            </a:pPr>
            <a:r>
              <a:rPr lang="es-ES_tradnl" sz="2000" b="1">
                <a:solidFill>
                  <a:schemeClr val="accent2"/>
                </a:solidFill>
                <a:latin typeface="Arial" charset="0"/>
              </a:rPr>
              <a:t>de transmitir agua subterránea. Es una medida de la interconexión </a:t>
            </a:r>
          </a:p>
          <a:p>
            <a:pPr algn="ctr">
              <a:lnSpc>
                <a:spcPct val="70000"/>
              </a:lnSpc>
              <a:spcBef>
                <a:spcPts val="500"/>
              </a:spcBef>
              <a:spcAft>
                <a:spcPts val="500"/>
              </a:spcAft>
            </a:pPr>
            <a:r>
              <a:rPr lang="es-ES_tradnl" sz="2000" b="1">
                <a:solidFill>
                  <a:schemeClr val="accent2"/>
                </a:solidFill>
                <a:latin typeface="Arial" charset="0"/>
              </a:rPr>
              <a:t>de los espacios porosos y de la relativa facilidad del fluido de </a:t>
            </a:r>
          </a:p>
          <a:p>
            <a:pPr algn="ctr">
              <a:lnSpc>
                <a:spcPct val="70000"/>
              </a:lnSpc>
              <a:spcBef>
                <a:spcPts val="500"/>
              </a:spcBef>
              <a:spcAft>
                <a:spcPts val="500"/>
              </a:spcAft>
            </a:pPr>
            <a:r>
              <a:rPr lang="es-ES_tradnl" sz="2000" b="1">
                <a:solidFill>
                  <a:schemeClr val="accent2"/>
                </a:solidFill>
                <a:latin typeface="Arial" charset="0"/>
              </a:rPr>
              <a:t>moverse bajo presiones desiguales</a:t>
            </a:r>
          </a:p>
        </p:txBody>
      </p:sp>
      <p:pic>
        <p:nvPicPr>
          <p:cNvPr id="36868" name="Picture 5" descr="poro-per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2819400"/>
            <a:ext cx="21209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6" descr="porosidad-permeab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76600" y="2819400"/>
            <a:ext cx="2209800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7" descr="poroconectado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0" y="2894013"/>
            <a:ext cx="2057400" cy="194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1" name="Text Box 8"/>
          <p:cNvSpPr txBox="1">
            <a:spLocks noChangeArrowheads="1"/>
          </p:cNvSpPr>
          <p:nvPr/>
        </p:nvSpPr>
        <p:spPr bwMode="auto">
          <a:xfrm>
            <a:off x="1355725" y="5268913"/>
            <a:ext cx="2936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2000" b="1">
                <a:solidFill>
                  <a:srgbClr val="FF3300"/>
                </a:solidFill>
                <a:latin typeface="Arial" charset="0"/>
              </a:rPr>
              <a:t>Poros interconectados</a:t>
            </a:r>
          </a:p>
        </p:txBody>
      </p:sp>
      <p:sp>
        <p:nvSpPr>
          <p:cNvPr id="36872" name="Text Box 9"/>
          <p:cNvSpPr txBox="1">
            <a:spLocks noChangeArrowheads="1"/>
          </p:cNvSpPr>
          <p:nvPr/>
        </p:nvSpPr>
        <p:spPr bwMode="auto">
          <a:xfrm>
            <a:off x="6172200" y="5334000"/>
            <a:ext cx="1990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2000" b="1">
                <a:solidFill>
                  <a:srgbClr val="FF3300"/>
                </a:solidFill>
                <a:latin typeface="Arial" charset="0"/>
              </a:rPr>
              <a:t>Poros aislados</a:t>
            </a:r>
            <a:endParaRPr lang="es-ES_trad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WordArt 2"/>
          <p:cNvSpPr>
            <a:spLocks noChangeArrowheads="1" noChangeShapeType="1" noTextEdit="1"/>
          </p:cNvSpPr>
          <p:nvPr/>
        </p:nvSpPr>
        <p:spPr bwMode="auto">
          <a:xfrm>
            <a:off x="2057400" y="2057400"/>
            <a:ext cx="5029200" cy="24384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s-MX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El agua en México: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WordArt 1027"/>
          <p:cNvSpPr>
            <a:spLocks noChangeArrowheads="1" noChangeShapeType="1" noTextEdit="1"/>
          </p:cNvSpPr>
          <p:nvPr/>
        </p:nvSpPr>
        <p:spPr bwMode="auto">
          <a:xfrm>
            <a:off x="1981200" y="228600"/>
            <a:ext cx="5619750" cy="5810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s-MX" sz="3200" kern="10" spc="-32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Ubicación de México en el Mundo:</a:t>
            </a:r>
          </a:p>
        </p:txBody>
      </p:sp>
      <p:pic>
        <p:nvPicPr>
          <p:cNvPr id="38915" name="Picture 102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1752600"/>
            <a:ext cx="7848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6" name="Text Box 1029"/>
          <p:cNvSpPr txBox="1">
            <a:spLocks noChangeArrowheads="1"/>
          </p:cNvSpPr>
          <p:nvPr/>
        </p:nvSpPr>
        <p:spPr bwMode="auto">
          <a:xfrm>
            <a:off x="1143000" y="990600"/>
            <a:ext cx="3390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sz="2000" b="1">
                <a:solidFill>
                  <a:srgbClr val="FFFF00"/>
                </a:solidFill>
                <a:latin typeface="Arial" charset="0"/>
              </a:rPr>
              <a:t>Gran Cuenca, Mohave, </a:t>
            </a:r>
          </a:p>
          <a:p>
            <a:pPr algn="ctr"/>
            <a:r>
              <a:rPr lang="es-ES_tradnl" sz="2000" b="1">
                <a:solidFill>
                  <a:srgbClr val="FFFF00"/>
                </a:solidFill>
                <a:latin typeface="Arial" charset="0"/>
              </a:rPr>
              <a:t>Sonorense, Chihuahuense</a:t>
            </a:r>
            <a:endParaRPr lang="es-ES_tradnl" sz="2000"/>
          </a:p>
        </p:txBody>
      </p:sp>
      <p:sp>
        <p:nvSpPr>
          <p:cNvPr id="38917" name="Text Box 1031"/>
          <p:cNvSpPr txBox="1">
            <a:spLocks noChangeArrowheads="1"/>
          </p:cNvSpPr>
          <p:nvPr/>
        </p:nvSpPr>
        <p:spPr bwMode="auto">
          <a:xfrm>
            <a:off x="4114800" y="5534025"/>
            <a:ext cx="399256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s-ES_tradnl" sz="2000" b="1">
                <a:solidFill>
                  <a:srgbClr val="FFFF00"/>
                </a:solidFill>
                <a:latin typeface="Arial" charset="0"/>
              </a:rPr>
              <a:t>Sahara, Negev, Namib, Kalahari</a:t>
            </a:r>
            <a:endParaRPr lang="es-ES_tradnl"/>
          </a:p>
        </p:txBody>
      </p:sp>
      <p:sp>
        <p:nvSpPr>
          <p:cNvPr id="38918" name="Line 1032"/>
          <p:cNvSpPr>
            <a:spLocks noChangeShapeType="1"/>
          </p:cNvSpPr>
          <p:nvPr/>
        </p:nvSpPr>
        <p:spPr bwMode="auto">
          <a:xfrm flipH="1">
            <a:off x="2438400" y="1828800"/>
            <a:ext cx="228600" cy="9906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38919" name="Line 1033"/>
          <p:cNvSpPr>
            <a:spLocks noChangeShapeType="1"/>
          </p:cNvSpPr>
          <p:nvPr/>
        </p:nvSpPr>
        <p:spPr bwMode="auto">
          <a:xfrm flipV="1">
            <a:off x="4572000" y="3505200"/>
            <a:ext cx="304800" cy="19050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38920" name="Text Box 1034"/>
          <p:cNvSpPr txBox="1">
            <a:spLocks noChangeArrowheads="1"/>
          </p:cNvSpPr>
          <p:nvPr/>
        </p:nvSpPr>
        <p:spPr bwMode="auto">
          <a:xfrm>
            <a:off x="5867400" y="990600"/>
            <a:ext cx="2962275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75000"/>
              </a:lnSpc>
              <a:spcBef>
                <a:spcPts val="500"/>
              </a:spcBef>
              <a:spcAft>
                <a:spcPts val="500"/>
              </a:spcAft>
            </a:pPr>
            <a:r>
              <a:rPr lang="es-ES_tradnl" sz="2000" b="1">
                <a:solidFill>
                  <a:srgbClr val="FFFF00"/>
                </a:solidFill>
                <a:latin typeface="Arial" charset="0"/>
              </a:rPr>
              <a:t>Kara Kum, Kyzyl Kum, </a:t>
            </a:r>
          </a:p>
          <a:p>
            <a:pPr algn="ctr">
              <a:lnSpc>
                <a:spcPct val="75000"/>
              </a:lnSpc>
              <a:spcBef>
                <a:spcPts val="500"/>
              </a:spcBef>
              <a:spcAft>
                <a:spcPts val="500"/>
              </a:spcAft>
            </a:pPr>
            <a:r>
              <a:rPr lang="es-ES_tradnl" sz="2000" b="1">
                <a:solidFill>
                  <a:srgbClr val="FFFF00"/>
                </a:solidFill>
                <a:latin typeface="Arial" charset="0"/>
              </a:rPr>
              <a:t>Takla Makn, Gobi</a:t>
            </a:r>
          </a:p>
        </p:txBody>
      </p:sp>
      <p:sp>
        <p:nvSpPr>
          <p:cNvPr id="38921" name="Line 1035"/>
          <p:cNvSpPr>
            <a:spLocks noChangeShapeType="1"/>
          </p:cNvSpPr>
          <p:nvPr/>
        </p:nvSpPr>
        <p:spPr bwMode="auto">
          <a:xfrm flipH="1">
            <a:off x="6477000" y="1752600"/>
            <a:ext cx="533400" cy="9906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38922" name="Text Box 1039"/>
          <p:cNvSpPr txBox="1">
            <a:spLocks noChangeArrowheads="1"/>
          </p:cNvSpPr>
          <p:nvPr/>
        </p:nvSpPr>
        <p:spPr bwMode="auto">
          <a:xfrm>
            <a:off x="5927725" y="4048125"/>
            <a:ext cx="21875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70000"/>
              </a:lnSpc>
              <a:spcBef>
                <a:spcPts val="500"/>
              </a:spcBef>
              <a:spcAft>
                <a:spcPts val="500"/>
              </a:spcAft>
            </a:pPr>
            <a:r>
              <a:rPr lang="es-ES_tradnl" sz="2000" b="1">
                <a:solidFill>
                  <a:srgbClr val="FFFF00"/>
                </a:solidFill>
                <a:latin typeface="Arial" charset="0"/>
              </a:rPr>
              <a:t>Jordano, Arabe, </a:t>
            </a:r>
          </a:p>
          <a:p>
            <a:pPr algn="ctr">
              <a:lnSpc>
                <a:spcPct val="70000"/>
              </a:lnSpc>
              <a:spcBef>
                <a:spcPts val="500"/>
              </a:spcBef>
              <a:spcAft>
                <a:spcPts val="500"/>
              </a:spcAft>
            </a:pPr>
            <a:r>
              <a:rPr lang="es-ES_tradnl" sz="2000" b="1">
                <a:solidFill>
                  <a:srgbClr val="FFFF00"/>
                </a:solidFill>
                <a:latin typeface="Arial" charset="0"/>
              </a:rPr>
              <a:t>Rub'al-Khali</a:t>
            </a:r>
          </a:p>
        </p:txBody>
      </p:sp>
      <p:sp>
        <p:nvSpPr>
          <p:cNvPr id="38923" name="Line 1040"/>
          <p:cNvSpPr>
            <a:spLocks noChangeShapeType="1"/>
          </p:cNvSpPr>
          <p:nvPr/>
        </p:nvSpPr>
        <p:spPr bwMode="auto">
          <a:xfrm flipH="1" flipV="1">
            <a:off x="5943600" y="3657600"/>
            <a:ext cx="304800" cy="3048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38924" name="Line 1041"/>
          <p:cNvSpPr>
            <a:spLocks noChangeShapeType="1"/>
          </p:cNvSpPr>
          <p:nvPr/>
        </p:nvSpPr>
        <p:spPr bwMode="auto">
          <a:xfrm>
            <a:off x="685800" y="3429000"/>
            <a:ext cx="7924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685800" y="0"/>
            <a:ext cx="80708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1800" b="1">
                <a:solidFill>
                  <a:schemeClr val="accent2"/>
                </a:solidFill>
                <a:latin typeface="Arial" charset="0"/>
              </a:rPr>
              <a:t>COMPONENTES DEL CICLO HIDROLÓGICO NACIONAL</a:t>
            </a:r>
          </a:p>
          <a:p>
            <a:pPr algn="ctr"/>
            <a:r>
              <a:rPr lang="es-ES_tradnl" sz="1800" b="1">
                <a:solidFill>
                  <a:schemeClr val="accent2"/>
                </a:solidFill>
                <a:latin typeface="Arial" charset="0"/>
              </a:rPr>
              <a:t>(Valores medios anuales)</a:t>
            </a:r>
          </a:p>
        </p:txBody>
      </p:sp>
      <p:sp>
        <p:nvSpPr>
          <p:cNvPr id="5124" name="Rectangle 6"/>
          <p:cNvSpPr>
            <a:spLocks noChangeArrowheads="1"/>
          </p:cNvSpPr>
          <p:nvPr/>
        </p:nvSpPr>
        <p:spPr bwMode="auto">
          <a:xfrm>
            <a:off x="304800" y="6540500"/>
            <a:ext cx="71802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1400" b="1">
                <a:solidFill>
                  <a:schemeClr val="accent2"/>
                </a:solidFill>
                <a:latin typeface="Arial" charset="0"/>
              </a:rPr>
              <a:t>http://www.cna.gob.mx/portal/publicaciones/estadisticas03/1_Sit_Rec_Hidricos.pdf</a:t>
            </a:r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914400" y="684213"/>
          <a:ext cx="7318375" cy="584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Drawing" r:id="rId4" imgW="6915240" imgH="4162320" progId="">
                  <p:embed/>
                </p:oleObj>
              </mc:Choice>
              <mc:Fallback>
                <p:oleObj name="Drawing" r:id="rId4" imgW="6915240" imgH="416232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7491" t="15135" r="30714" b="16174"/>
                      <a:stretch>
                        <a:fillRect/>
                      </a:stretch>
                    </p:blipFill>
                    <p:spPr bwMode="auto">
                      <a:xfrm>
                        <a:off x="914400" y="684213"/>
                        <a:ext cx="7318375" cy="5840412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WordArt 2"/>
          <p:cNvSpPr>
            <a:spLocks noChangeArrowheads="1" noChangeShapeType="1" noTextEdit="1"/>
          </p:cNvSpPr>
          <p:nvPr/>
        </p:nvSpPr>
        <p:spPr bwMode="auto">
          <a:xfrm>
            <a:off x="2133600" y="228600"/>
            <a:ext cx="4953000" cy="6858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s-MX" sz="2800" kern="10" spc="-28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Precipitación (mm) en México:</a:t>
            </a:r>
          </a:p>
        </p:txBody>
      </p:sp>
      <p:pic>
        <p:nvPicPr>
          <p:cNvPr id="39939" name="Picture 4" descr="Reg Hidrol-México"/>
          <p:cNvPicPr>
            <a:picLocks noChangeAspect="1" noChangeArrowheads="1"/>
          </p:cNvPicPr>
          <p:nvPr/>
        </p:nvPicPr>
        <p:blipFill>
          <a:blip r:embed="rId3"/>
          <a:srcRect l="3925" t="6668" r="14720" b="5486"/>
          <a:stretch>
            <a:fillRect/>
          </a:stretch>
        </p:blipFill>
        <p:spPr bwMode="auto">
          <a:xfrm>
            <a:off x="1524000" y="1447800"/>
            <a:ext cx="6315075" cy="4495800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39940" name="Text Box 5"/>
          <p:cNvSpPr txBox="1">
            <a:spLocks noChangeArrowheads="1"/>
          </p:cNvSpPr>
          <p:nvPr/>
        </p:nvSpPr>
        <p:spPr bwMode="auto">
          <a:xfrm>
            <a:off x="717550" y="798513"/>
            <a:ext cx="1047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sz="1800" b="1">
                <a:latin typeface="Arial" charset="0"/>
              </a:rPr>
              <a:t>Sonora:</a:t>
            </a:r>
          </a:p>
          <a:p>
            <a:pPr algn="ctr"/>
            <a:r>
              <a:rPr lang="es-ES_tradnl" sz="1800" b="1">
                <a:latin typeface="Arial" charset="0"/>
              </a:rPr>
              <a:t>426</a:t>
            </a:r>
            <a:endParaRPr lang="es-ES_tradnl"/>
          </a:p>
        </p:txBody>
      </p:sp>
      <p:sp>
        <p:nvSpPr>
          <p:cNvPr id="39941" name="Line 6"/>
          <p:cNvSpPr>
            <a:spLocks noChangeShapeType="1"/>
          </p:cNvSpPr>
          <p:nvPr/>
        </p:nvSpPr>
        <p:spPr bwMode="auto">
          <a:xfrm>
            <a:off x="1524000" y="1371600"/>
            <a:ext cx="11430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39942" name="Text Box 7"/>
          <p:cNvSpPr txBox="1">
            <a:spLocks noChangeArrowheads="1"/>
          </p:cNvSpPr>
          <p:nvPr/>
        </p:nvSpPr>
        <p:spPr bwMode="auto">
          <a:xfrm>
            <a:off x="5181600" y="1016000"/>
            <a:ext cx="2012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1800" b="1">
                <a:latin typeface="Arial" charset="0"/>
              </a:rPr>
              <a:t>Nuevo León: 589</a:t>
            </a:r>
            <a:endParaRPr lang="es-ES_tradnl" sz="2000" b="1">
              <a:latin typeface="Arial" charset="0"/>
            </a:endParaRPr>
          </a:p>
        </p:txBody>
      </p:sp>
      <p:sp>
        <p:nvSpPr>
          <p:cNvPr id="39943" name="Line 8"/>
          <p:cNvSpPr>
            <a:spLocks noChangeShapeType="1"/>
          </p:cNvSpPr>
          <p:nvPr/>
        </p:nvSpPr>
        <p:spPr bwMode="auto">
          <a:xfrm flipH="1">
            <a:off x="5181600" y="1371600"/>
            <a:ext cx="9144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39944" name="Text Box 9"/>
          <p:cNvSpPr txBox="1">
            <a:spLocks noChangeArrowheads="1"/>
          </p:cNvSpPr>
          <p:nvPr/>
        </p:nvSpPr>
        <p:spPr bwMode="auto">
          <a:xfrm>
            <a:off x="285750" y="3759200"/>
            <a:ext cx="1200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sz="1800" b="1">
                <a:latin typeface="Arial" charset="0"/>
              </a:rPr>
              <a:t>Durango:</a:t>
            </a:r>
          </a:p>
          <a:p>
            <a:pPr algn="ctr"/>
            <a:r>
              <a:rPr lang="es-ES_tradnl" sz="1800" b="1">
                <a:latin typeface="Arial" charset="0"/>
              </a:rPr>
              <a:t>502</a:t>
            </a:r>
            <a:endParaRPr lang="es-ES_tradnl" sz="2000" b="1">
              <a:latin typeface="Arial" charset="0"/>
            </a:endParaRPr>
          </a:p>
        </p:txBody>
      </p:sp>
      <p:sp>
        <p:nvSpPr>
          <p:cNvPr id="39945" name="Line 10"/>
          <p:cNvSpPr>
            <a:spLocks noChangeShapeType="1"/>
          </p:cNvSpPr>
          <p:nvPr/>
        </p:nvSpPr>
        <p:spPr bwMode="auto">
          <a:xfrm flipV="1">
            <a:off x="1295400" y="3733800"/>
            <a:ext cx="2667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39946" name="Text Box 11"/>
          <p:cNvSpPr txBox="1">
            <a:spLocks noChangeArrowheads="1"/>
          </p:cNvSpPr>
          <p:nvPr/>
        </p:nvSpPr>
        <p:spPr bwMode="auto">
          <a:xfrm>
            <a:off x="7600950" y="3149600"/>
            <a:ext cx="1225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sz="1800" b="1">
                <a:latin typeface="Arial" charset="0"/>
              </a:rPr>
              <a:t>Veracruz:</a:t>
            </a:r>
          </a:p>
          <a:p>
            <a:pPr algn="ctr"/>
            <a:r>
              <a:rPr lang="es-ES_tradnl" sz="1800" b="1">
                <a:latin typeface="Arial" charset="0"/>
              </a:rPr>
              <a:t>1,484</a:t>
            </a:r>
            <a:endParaRPr lang="es-ES_tradnl" sz="2000" b="1">
              <a:latin typeface="Arial" charset="0"/>
            </a:endParaRPr>
          </a:p>
        </p:txBody>
      </p:sp>
      <p:sp>
        <p:nvSpPr>
          <p:cNvPr id="39947" name="Line 12"/>
          <p:cNvSpPr>
            <a:spLocks noChangeShapeType="1"/>
          </p:cNvSpPr>
          <p:nvPr/>
        </p:nvSpPr>
        <p:spPr bwMode="auto">
          <a:xfrm flipH="1">
            <a:off x="5562600" y="3657600"/>
            <a:ext cx="19812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39948" name="Text Box 13"/>
          <p:cNvSpPr txBox="1">
            <a:spLocks noChangeArrowheads="1"/>
          </p:cNvSpPr>
          <p:nvPr/>
        </p:nvSpPr>
        <p:spPr bwMode="auto">
          <a:xfrm>
            <a:off x="6003925" y="6132513"/>
            <a:ext cx="1784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1800" b="1">
                <a:latin typeface="Arial" charset="0"/>
              </a:rPr>
              <a:t>Chiapas: 1,968</a:t>
            </a:r>
            <a:endParaRPr lang="es-ES_tradnl" sz="2000" b="1">
              <a:latin typeface="Arial" charset="0"/>
            </a:endParaRPr>
          </a:p>
        </p:txBody>
      </p:sp>
      <p:sp>
        <p:nvSpPr>
          <p:cNvPr id="39949" name="Line 14"/>
          <p:cNvSpPr>
            <a:spLocks noChangeShapeType="1"/>
          </p:cNvSpPr>
          <p:nvPr/>
        </p:nvSpPr>
        <p:spPr bwMode="auto">
          <a:xfrm flipV="1">
            <a:off x="6553200" y="5715000"/>
            <a:ext cx="152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39950" name="Text Box 15"/>
          <p:cNvSpPr txBox="1">
            <a:spLocks noChangeArrowheads="1"/>
          </p:cNvSpPr>
          <p:nvPr/>
        </p:nvSpPr>
        <p:spPr bwMode="auto">
          <a:xfrm>
            <a:off x="3733800" y="5943600"/>
            <a:ext cx="1136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1800" b="1">
                <a:latin typeface="Arial" charset="0"/>
              </a:rPr>
              <a:t>D.F.: 890</a:t>
            </a:r>
            <a:endParaRPr lang="es-ES_tradnl" sz="2000" b="1">
              <a:latin typeface="Arial" charset="0"/>
            </a:endParaRPr>
          </a:p>
        </p:txBody>
      </p:sp>
      <p:sp>
        <p:nvSpPr>
          <p:cNvPr id="39951" name="Line 16"/>
          <p:cNvSpPr>
            <a:spLocks noChangeShapeType="1"/>
          </p:cNvSpPr>
          <p:nvPr/>
        </p:nvSpPr>
        <p:spPr bwMode="auto">
          <a:xfrm flipV="1">
            <a:off x="4419600" y="4724400"/>
            <a:ext cx="7620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39952" name="Text Box 18"/>
          <p:cNvSpPr txBox="1">
            <a:spLocks noChangeArrowheads="1"/>
          </p:cNvSpPr>
          <p:nvPr/>
        </p:nvSpPr>
        <p:spPr bwMode="auto">
          <a:xfrm>
            <a:off x="1905000" y="6019800"/>
            <a:ext cx="1479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1800" b="1">
                <a:latin typeface="Arial" charset="0"/>
              </a:rPr>
              <a:t>Jalisco: 821</a:t>
            </a:r>
            <a:endParaRPr lang="es-ES_tradnl"/>
          </a:p>
        </p:txBody>
      </p:sp>
      <p:sp>
        <p:nvSpPr>
          <p:cNvPr id="39953" name="Line 19"/>
          <p:cNvSpPr>
            <a:spLocks noChangeShapeType="1"/>
          </p:cNvSpPr>
          <p:nvPr/>
        </p:nvSpPr>
        <p:spPr bwMode="auto">
          <a:xfrm flipV="1">
            <a:off x="3276600" y="4648200"/>
            <a:ext cx="6096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39954" name="Text Box 20"/>
          <p:cNvSpPr txBox="1">
            <a:spLocks noChangeArrowheads="1"/>
          </p:cNvSpPr>
          <p:nvPr/>
        </p:nvSpPr>
        <p:spPr bwMode="auto">
          <a:xfrm>
            <a:off x="0" y="6553200"/>
            <a:ext cx="71802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400" b="1">
                <a:solidFill>
                  <a:schemeClr val="accent2"/>
                </a:solidFill>
                <a:latin typeface="Arial" charset="0"/>
              </a:rPr>
              <a:t>http://www.cna.gob.mx/portal/publicaciones/estadisticas03/1_Sit_Rec_Hidricos.pdf</a:t>
            </a:r>
            <a:endParaRPr lang="es-ES_tradnl" sz="1400">
              <a:latin typeface="Arial" charset="0"/>
            </a:endParaRPr>
          </a:p>
        </p:txBody>
      </p:sp>
      <p:sp>
        <p:nvSpPr>
          <p:cNvPr id="39955" name="Text Box 21"/>
          <p:cNvSpPr txBox="1">
            <a:spLocks noChangeArrowheads="1"/>
          </p:cNvSpPr>
          <p:nvPr/>
        </p:nvSpPr>
        <p:spPr bwMode="auto">
          <a:xfrm>
            <a:off x="7772400" y="4343400"/>
            <a:ext cx="1187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sz="1800" b="1">
                <a:latin typeface="Arial" charset="0"/>
              </a:rPr>
              <a:t>Tabasco:</a:t>
            </a:r>
          </a:p>
          <a:p>
            <a:pPr algn="ctr"/>
            <a:r>
              <a:rPr lang="es-ES_tradnl" sz="1800" b="1">
                <a:latin typeface="Arial" charset="0"/>
              </a:rPr>
              <a:t>2,426</a:t>
            </a:r>
            <a:endParaRPr lang="es-ES_tradnl" sz="1800">
              <a:latin typeface="Arial" charset="0"/>
            </a:endParaRPr>
          </a:p>
        </p:txBody>
      </p:sp>
      <p:sp>
        <p:nvSpPr>
          <p:cNvPr id="39956" name="Line 22"/>
          <p:cNvSpPr>
            <a:spLocks noChangeShapeType="1"/>
          </p:cNvSpPr>
          <p:nvPr/>
        </p:nvSpPr>
        <p:spPr bwMode="auto">
          <a:xfrm flipH="1">
            <a:off x="6705600" y="4724400"/>
            <a:ext cx="1295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WordArt 6"/>
          <p:cNvSpPr>
            <a:spLocks noChangeArrowheads="1" noChangeShapeType="1" noTextEdit="1"/>
          </p:cNvSpPr>
          <p:nvPr/>
        </p:nvSpPr>
        <p:spPr bwMode="auto">
          <a:xfrm>
            <a:off x="2057400" y="2057400"/>
            <a:ext cx="5029200" cy="24384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s-MX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El agua en Sonora: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1600200" y="381000"/>
            <a:ext cx="6175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b="1">
                <a:solidFill>
                  <a:schemeClr val="accent2"/>
                </a:solidFill>
                <a:latin typeface="Arial" charset="0"/>
              </a:rPr>
              <a:t>Del volumen de agua extraído en Sonora:</a:t>
            </a:r>
            <a:endParaRPr lang="es-ES_tradnl">
              <a:latin typeface="Arial" charset="0"/>
            </a:endParaRPr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304800" y="1905000"/>
          <a:ext cx="8610600" cy="396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Hoja de cálculo" r:id="rId5" imgW="9542520" imgH="7318440" progId="Excel.Sheet.8">
                  <p:embed/>
                </p:oleObj>
              </mc:Choice>
              <mc:Fallback>
                <p:oleObj name="Hoja de cálculo" r:id="rId5" imgW="9542520" imgH="7318440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20000" b="20000"/>
                      <a:stretch>
                        <a:fillRect/>
                      </a:stretch>
                    </p:blipFill>
                    <p:spPr bwMode="auto">
                      <a:xfrm>
                        <a:off x="304800" y="1905000"/>
                        <a:ext cx="8610600" cy="396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5410200" y="5791200"/>
            <a:ext cx="226695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2200" b="1">
                <a:solidFill>
                  <a:schemeClr val="accent2"/>
                </a:solidFill>
                <a:latin typeface="Arial" charset="0"/>
              </a:rPr>
              <a:t>93% agricultura</a:t>
            </a:r>
          </a:p>
        </p:txBody>
      </p:sp>
      <p:sp>
        <p:nvSpPr>
          <p:cNvPr id="6149" name="Text Box 6"/>
          <p:cNvSpPr txBox="1">
            <a:spLocks noChangeArrowheads="1"/>
          </p:cNvSpPr>
          <p:nvPr/>
        </p:nvSpPr>
        <p:spPr bwMode="auto">
          <a:xfrm>
            <a:off x="990600" y="1295400"/>
            <a:ext cx="1895475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sz="2200" b="1">
                <a:solidFill>
                  <a:schemeClr val="accent2"/>
                </a:solidFill>
                <a:latin typeface="Arial" charset="0"/>
              </a:rPr>
              <a:t>4.8% </a:t>
            </a:r>
          </a:p>
          <a:p>
            <a:pPr algn="ctr"/>
            <a:r>
              <a:rPr lang="es-ES_tradnl" sz="2200" b="1">
                <a:solidFill>
                  <a:schemeClr val="accent2"/>
                </a:solidFill>
                <a:latin typeface="Arial" charset="0"/>
              </a:rPr>
              <a:t>doméstico y </a:t>
            </a:r>
          </a:p>
          <a:p>
            <a:pPr algn="ctr"/>
            <a:r>
              <a:rPr lang="es-ES_tradnl" sz="2200" b="1">
                <a:solidFill>
                  <a:schemeClr val="accent2"/>
                </a:solidFill>
                <a:latin typeface="Arial" charset="0"/>
              </a:rPr>
              <a:t>comercial</a:t>
            </a:r>
          </a:p>
        </p:txBody>
      </p:sp>
      <p:sp>
        <p:nvSpPr>
          <p:cNvPr id="6150" name="Text Box 7"/>
          <p:cNvSpPr txBox="1">
            <a:spLocks noChangeArrowheads="1"/>
          </p:cNvSpPr>
          <p:nvPr/>
        </p:nvSpPr>
        <p:spPr bwMode="auto">
          <a:xfrm>
            <a:off x="3429000" y="1143000"/>
            <a:ext cx="14446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sz="2200" b="1">
                <a:solidFill>
                  <a:schemeClr val="accent2"/>
                </a:solidFill>
                <a:latin typeface="Arial" charset="0"/>
              </a:rPr>
              <a:t>1.5%</a:t>
            </a:r>
          </a:p>
          <a:p>
            <a:pPr algn="ctr"/>
            <a:r>
              <a:rPr lang="es-ES_tradnl" sz="2200" b="1">
                <a:solidFill>
                  <a:schemeClr val="accent2"/>
                </a:solidFill>
                <a:latin typeface="Arial" charset="0"/>
              </a:rPr>
              <a:t> industria</a:t>
            </a:r>
          </a:p>
        </p:txBody>
      </p:sp>
      <p:sp>
        <p:nvSpPr>
          <p:cNvPr id="6151" name="Text Box 8"/>
          <p:cNvSpPr txBox="1">
            <a:spLocks noChangeArrowheads="1"/>
          </p:cNvSpPr>
          <p:nvPr/>
        </p:nvSpPr>
        <p:spPr bwMode="auto">
          <a:xfrm>
            <a:off x="5143500" y="1447800"/>
            <a:ext cx="22987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sz="2200" b="1">
                <a:solidFill>
                  <a:schemeClr val="accent2"/>
                </a:solidFill>
                <a:latin typeface="Arial" charset="0"/>
              </a:rPr>
              <a:t> 0.7% pecuario, </a:t>
            </a:r>
          </a:p>
          <a:p>
            <a:pPr algn="ctr"/>
            <a:r>
              <a:rPr lang="es-ES_tradnl" sz="2200" b="1">
                <a:solidFill>
                  <a:schemeClr val="accent2"/>
                </a:solidFill>
                <a:latin typeface="Arial" charset="0"/>
              </a:rPr>
              <a:t>recreativo, etc</a:t>
            </a:r>
            <a:endParaRPr lang="es-ES_tradnl">
              <a:latin typeface="Arial" charset="0"/>
            </a:endParaRPr>
          </a:p>
        </p:txBody>
      </p:sp>
      <p:sp>
        <p:nvSpPr>
          <p:cNvPr id="6152" name="Line 9"/>
          <p:cNvSpPr>
            <a:spLocks noChangeShapeType="1"/>
          </p:cNvSpPr>
          <p:nvPr/>
        </p:nvSpPr>
        <p:spPr bwMode="auto">
          <a:xfrm flipH="1" flipV="1">
            <a:off x="5715000" y="3733800"/>
            <a:ext cx="6096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6153" name="Line 10"/>
          <p:cNvSpPr>
            <a:spLocks noChangeShapeType="1"/>
          </p:cNvSpPr>
          <p:nvPr/>
        </p:nvSpPr>
        <p:spPr bwMode="auto">
          <a:xfrm>
            <a:off x="2667000" y="2209800"/>
            <a:ext cx="1219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6154" name="Line 11"/>
          <p:cNvSpPr>
            <a:spLocks noChangeShapeType="1"/>
          </p:cNvSpPr>
          <p:nvPr/>
        </p:nvSpPr>
        <p:spPr bwMode="auto">
          <a:xfrm>
            <a:off x="4114800" y="1905000"/>
            <a:ext cx="228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6155" name="Line 12"/>
          <p:cNvSpPr>
            <a:spLocks noChangeShapeType="1"/>
          </p:cNvSpPr>
          <p:nvPr/>
        </p:nvSpPr>
        <p:spPr bwMode="auto">
          <a:xfrm flipH="1">
            <a:off x="4572000" y="1905000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381000"/>
            <a:ext cx="6705600" cy="5753100"/>
          </a:xfrm>
          <a:prstGeom prst="rect">
            <a:avLst/>
          </a:prstGeom>
          <a:noFill/>
          <a:ln w="19050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381000" y="6461125"/>
            <a:ext cx="6518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2000" b="1">
                <a:solidFill>
                  <a:schemeClr val="accent2"/>
                </a:solidFill>
              </a:rPr>
              <a:t>http://www.imades.org/drh/cna/acuiferos/acui_cna_fp.htm</a:t>
            </a:r>
          </a:p>
        </p:txBody>
      </p:sp>
      <p:sp>
        <p:nvSpPr>
          <p:cNvPr id="41988" name="WordArt 4"/>
          <p:cNvSpPr>
            <a:spLocks noChangeArrowheads="1" noChangeShapeType="1" noTextEdit="1"/>
          </p:cNvSpPr>
          <p:nvPr/>
        </p:nvSpPr>
        <p:spPr bwMode="auto">
          <a:xfrm>
            <a:off x="457200" y="4343400"/>
            <a:ext cx="3200400" cy="7620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s-MX" sz="2000" kern="10" spc="-20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Estado de los acuíferos: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588963" y="990600"/>
            <a:ext cx="8555037" cy="557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2000" b="1">
                <a:solidFill>
                  <a:srgbClr val="FFFF00"/>
                </a:solidFill>
                <a:latin typeface="Arial" charset="0"/>
              </a:rPr>
              <a:t>(http://www.semarnat.gob.mx/sonora/problematica_hidraulica.shtml):</a:t>
            </a:r>
            <a:endParaRPr lang="es-ES_tradnl" sz="2000" b="1">
              <a:solidFill>
                <a:schemeClr val="accent2"/>
              </a:solidFill>
              <a:latin typeface="Arial" charset="0"/>
            </a:endParaRPr>
          </a:p>
          <a:p>
            <a:endParaRPr lang="es-ES_tradnl" sz="2000" b="1">
              <a:solidFill>
                <a:schemeClr val="accent2"/>
              </a:solidFill>
              <a:latin typeface="Arial" charset="0"/>
            </a:endParaRPr>
          </a:p>
          <a:p>
            <a:pPr lvl="1">
              <a:buFontTx/>
              <a:buChar char="•"/>
            </a:pPr>
            <a:r>
              <a:rPr lang="es-ES_tradnl" sz="2000" b="1">
                <a:solidFill>
                  <a:schemeClr val="accent2"/>
                </a:solidFill>
                <a:latin typeface="Arial" charset="0"/>
              </a:rPr>
              <a:t> deficiente suministro agua potable y alcantarillado</a:t>
            </a:r>
          </a:p>
          <a:p>
            <a:pPr lvl="1">
              <a:buFontTx/>
              <a:buChar char="•"/>
            </a:pPr>
            <a:endParaRPr lang="es-ES_tradnl" sz="2000" b="1">
              <a:solidFill>
                <a:schemeClr val="accent2"/>
              </a:solidFill>
              <a:latin typeface="Arial" charset="0"/>
            </a:endParaRPr>
          </a:p>
          <a:p>
            <a:pPr lvl="1">
              <a:buFontTx/>
              <a:buChar char="•"/>
            </a:pPr>
            <a:r>
              <a:rPr lang="es-ES_tradnl" sz="2000" b="1">
                <a:solidFill>
                  <a:schemeClr val="accent2"/>
                </a:solidFill>
                <a:latin typeface="Arial" charset="0"/>
              </a:rPr>
              <a:t> ineficiente uso y manejo agua agrícola</a:t>
            </a:r>
          </a:p>
          <a:p>
            <a:pPr lvl="1">
              <a:buFontTx/>
              <a:buChar char="•"/>
            </a:pPr>
            <a:endParaRPr lang="es-ES_tradnl" sz="2000" b="1">
              <a:solidFill>
                <a:schemeClr val="accent2"/>
              </a:solidFill>
              <a:latin typeface="Arial" charset="0"/>
            </a:endParaRPr>
          </a:p>
          <a:p>
            <a:pPr lvl="1">
              <a:buFontTx/>
              <a:buChar char="•"/>
            </a:pPr>
            <a:r>
              <a:rPr lang="es-ES_tradnl" sz="2000" b="1">
                <a:solidFill>
                  <a:schemeClr val="accent2"/>
                </a:solidFill>
                <a:latin typeface="Arial" charset="0"/>
              </a:rPr>
              <a:t> contaminación cuerpos de agua</a:t>
            </a:r>
          </a:p>
          <a:p>
            <a:pPr lvl="1">
              <a:buFontTx/>
              <a:buChar char="•"/>
            </a:pPr>
            <a:endParaRPr lang="es-ES_tradnl" sz="2000" b="1">
              <a:solidFill>
                <a:schemeClr val="accent2"/>
              </a:solidFill>
              <a:latin typeface="Arial" charset="0"/>
            </a:endParaRPr>
          </a:p>
          <a:p>
            <a:pPr lvl="1">
              <a:buFontTx/>
              <a:buChar char="•"/>
            </a:pPr>
            <a:r>
              <a:rPr lang="es-ES_tradnl" sz="2000" b="1">
                <a:solidFill>
                  <a:schemeClr val="accent2"/>
                </a:solidFill>
                <a:latin typeface="Arial" charset="0"/>
              </a:rPr>
              <a:t> insuficientes instrumentos de medición (cantidad, calidad, </a:t>
            </a:r>
          </a:p>
          <a:p>
            <a:pPr lvl="1">
              <a:buFontTx/>
              <a:buChar char="•"/>
            </a:pPr>
            <a:r>
              <a:rPr lang="es-ES_tradnl" sz="2000" b="1">
                <a:solidFill>
                  <a:schemeClr val="accent2"/>
                </a:solidFill>
                <a:latin typeface="Arial" charset="0"/>
              </a:rPr>
              <a:t> piezometría, climatología)</a:t>
            </a:r>
          </a:p>
          <a:p>
            <a:pPr lvl="1">
              <a:buFontTx/>
              <a:buChar char="•"/>
            </a:pPr>
            <a:endParaRPr lang="es-ES_tradnl" sz="2000" b="1">
              <a:solidFill>
                <a:schemeClr val="accent2"/>
              </a:solidFill>
              <a:latin typeface="Arial" charset="0"/>
            </a:endParaRPr>
          </a:p>
          <a:p>
            <a:pPr lvl="1">
              <a:buFontTx/>
              <a:buChar char="•"/>
            </a:pPr>
            <a:r>
              <a:rPr lang="es-ES_tradnl" sz="2000" b="1">
                <a:solidFill>
                  <a:schemeClr val="accent2"/>
                </a:solidFill>
                <a:latin typeface="Arial" charset="0"/>
              </a:rPr>
              <a:t> daños por inundación y sequías</a:t>
            </a:r>
          </a:p>
          <a:p>
            <a:pPr lvl="1">
              <a:buFontTx/>
              <a:buChar char="•"/>
            </a:pPr>
            <a:endParaRPr lang="es-ES_tradnl" sz="2000" b="1">
              <a:solidFill>
                <a:schemeClr val="accent2"/>
              </a:solidFill>
              <a:latin typeface="Arial" charset="0"/>
            </a:endParaRPr>
          </a:p>
          <a:p>
            <a:pPr lvl="1">
              <a:buFontTx/>
              <a:buChar char="•"/>
            </a:pPr>
            <a:r>
              <a:rPr lang="es-ES_tradnl" sz="2000" b="1">
                <a:solidFill>
                  <a:schemeClr val="accent2"/>
                </a:solidFill>
                <a:latin typeface="Arial" charset="0"/>
              </a:rPr>
              <a:t> competencia usos agua</a:t>
            </a:r>
          </a:p>
          <a:p>
            <a:pPr lvl="1">
              <a:buFontTx/>
              <a:buChar char="•"/>
            </a:pPr>
            <a:endParaRPr lang="es-ES_tradnl" sz="2000" b="1">
              <a:solidFill>
                <a:schemeClr val="accent2"/>
              </a:solidFill>
              <a:latin typeface="Arial" charset="0"/>
            </a:endParaRPr>
          </a:p>
          <a:p>
            <a:pPr lvl="1">
              <a:buFontTx/>
              <a:buChar char="•"/>
            </a:pPr>
            <a:r>
              <a:rPr lang="es-ES_tradnl" sz="2000" b="1">
                <a:solidFill>
                  <a:schemeClr val="accent2"/>
                </a:solidFill>
                <a:latin typeface="Arial" charset="0"/>
              </a:rPr>
              <a:t> sobreexplotación acuíferos</a:t>
            </a:r>
          </a:p>
          <a:p>
            <a:pPr lvl="1">
              <a:buFontTx/>
              <a:buChar char="•"/>
            </a:pPr>
            <a:endParaRPr lang="es-ES_tradnl" sz="2000" b="1">
              <a:solidFill>
                <a:schemeClr val="accent2"/>
              </a:solidFill>
              <a:latin typeface="Arial" charset="0"/>
            </a:endParaRPr>
          </a:p>
          <a:p>
            <a:pPr lvl="1">
              <a:buFontTx/>
              <a:buChar char="•"/>
            </a:pPr>
            <a:r>
              <a:rPr lang="es-ES_tradnl" sz="2000" b="1">
                <a:solidFill>
                  <a:schemeClr val="accent2"/>
                </a:solidFill>
                <a:latin typeface="Arial" charset="0"/>
              </a:rPr>
              <a:t> suministro agua a la Cd. Hermosillo</a:t>
            </a:r>
          </a:p>
        </p:txBody>
      </p:sp>
      <p:sp>
        <p:nvSpPr>
          <p:cNvPr id="43011" name="WordArt 3"/>
          <p:cNvSpPr>
            <a:spLocks noChangeArrowheads="1" noChangeShapeType="1" noTextEdit="1"/>
          </p:cNvSpPr>
          <p:nvPr/>
        </p:nvSpPr>
        <p:spPr bwMode="auto">
          <a:xfrm>
            <a:off x="3048000" y="228600"/>
            <a:ext cx="2971800" cy="7620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s-MX" sz="2800" kern="10" spc="-28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Problemática: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381000" y="1219200"/>
            <a:ext cx="8763000" cy="512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b="1">
                <a:solidFill>
                  <a:srgbClr val="FFFF00"/>
                </a:solidFill>
              </a:rPr>
              <a:t>http://www.geologia.uson.mx/academicos/lvega/index.htm</a:t>
            </a:r>
            <a:endParaRPr lang="es-ES_tradnl" sz="1800" b="1">
              <a:solidFill>
                <a:srgbClr val="FFFF00"/>
              </a:solidFill>
              <a:latin typeface="Arial" charset="0"/>
            </a:endParaRPr>
          </a:p>
          <a:p>
            <a:endParaRPr lang="es-ES_tradnl" sz="1800" b="1">
              <a:solidFill>
                <a:schemeClr val="accent2"/>
              </a:solidFill>
              <a:latin typeface="Arial" charset="0"/>
            </a:endParaRPr>
          </a:p>
          <a:p>
            <a:r>
              <a:rPr lang="es-ES_tradnl" sz="1800" b="1">
                <a:solidFill>
                  <a:schemeClr val="accent2"/>
                </a:solidFill>
                <a:latin typeface="Arial" charset="0"/>
              </a:rPr>
              <a:t>Español:</a:t>
            </a:r>
          </a:p>
          <a:p>
            <a:r>
              <a:rPr lang="es-ES_tradnl" sz="1800" b="1">
                <a:solidFill>
                  <a:schemeClr val="accent2"/>
                </a:solidFill>
                <a:latin typeface="Arial" charset="0"/>
              </a:rPr>
              <a:t>http://www.inegi.gob.mx/</a:t>
            </a:r>
          </a:p>
          <a:p>
            <a:r>
              <a:rPr lang="es-ES_tradnl" sz="1800" b="1">
                <a:solidFill>
                  <a:schemeClr val="accent2"/>
                </a:solidFill>
                <a:latin typeface="Arial" charset="0"/>
              </a:rPr>
              <a:t>http://www.cna.gob.mx/portal/publicaciones/estadisticas03/0_Introduccion.pdf</a:t>
            </a:r>
          </a:p>
          <a:p>
            <a:r>
              <a:rPr lang="es-ES_tradnl" sz="1800" b="1">
                <a:solidFill>
                  <a:schemeClr val="accent2"/>
                </a:solidFill>
                <a:latin typeface="Arial" charset="0"/>
              </a:rPr>
              <a:t>http://www.semarnat.gob.mx/index.php</a:t>
            </a:r>
          </a:p>
          <a:p>
            <a:r>
              <a:rPr lang="es-ES_tradnl" sz="1800" b="1">
                <a:solidFill>
                  <a:schemeClr val="accent2"/>
                </a:solidFill>
                <a:latin typeface="Arial" charset="0"/>
              </a:rPr>
              <a:t>http://www.imades.org/drh/cna/acuiferos/acui_cna_fp.htm</a:t>
            </a:r>
          </a:p>
          <a:p>
            <a:r>
              <a:rPr lang="es-ES_tradnl" sz="1800" b="1">
                <a:solidFill>
                  <a:schemeClr val="accent2"/>
                </a:solidFill>
                <a:latin typeface="Arial" charset="0"/>
              </a:rPr>
              <a:t>http://www.uson.mx/estudiantes/contaminacion2.shtml</a:t>
            </a:r>
          </a:p>
          <a:p>
            <a:r>
              <a:rPr lang="es-ES_tradnl" sz="1800" b="1">
                <a:solidFill>
                  <a:schemeClr val="accent2"/>
                </a:solidFill>
                <a:latin typeface="Arial" charset="0"/>
              </a:rPr>
              <a:t>http://www.uson.mx/medios_informativos/derecologico/agua/hermosillo.shtml</a:t>
            </a:r>
          </a:p>
          <a:p>
            <a:r>
              <a:rPr lang="es-ES_tradnl" sz="1800" b="1">
                <a:solidFill>
                  <a:schemeClr val="accent2"/>
                </a:solidFill>
                <a:latin typeface="Arial" charset="0"/>
              </a:rPr>
              <a:t>http://www.todo-ciencia.com/geologia/indice.php</a:t>
            </a:r>
          </a:p>
          <a:p>
            <a:r>
              <a:rPr lang="es-ES_tradnl" sz="1800" b="1">
                <a:solidFill>
                  <a:schemeClr val="accent2"/>
                </a:solidFill>
                <a:latin typeface="Arial" charset="0"/>
              </a:rPr>
              <a:t>http://plata.uda.cl/minas/apuntes/Geologia/hidrogeol/01000cont.htm#1</a:t>
            </a:r>
          </a:p>
          <a:p>
            <a:r>
              <a:rPr lang="es-ES_tradnl" sz="1800" b="1">
                <a:solidFill>
                  <a:schemeClr val="accent2"/>
                </a:solidFill>
                <a:latin typeface="Arial" charset="0"/>
              </a:rPr>
              <a:t>http://www.contenidos.com/fisica/agua/agua.htm</a:t>
            </a:r>
          </a:p>
          <a:p>
            <a:endParaRPr lang="es-ES_tradnl" sz="1800" b="1">
              <a:solidFill>
                <a:schemeClr val="accent2"/>
              </a:solidFill>
              <a:latin typeface="Arial" charset="0"/>
            </a:endParaRPr>
          </a:p>
          <a:p>
            <a:r>
              <a:rPr lang="es-ES_tradnl" sz="1800" b="1">
                <a:solidFill>
                  <a:schemeClr val="accent2"/>
                </a:solidFill>
                <a:latin typeface="Arial" charset="0"/>
              </a:rPr>
              <a:t>Inglés:</a:t>
            </a:r>
          </a:p>
          <a:p>
            <a:r>
              <a:rPr lang="es-ES_tradnl" sz="1800" b="1">
                <a:solidFill>
                  <a:schemeClr val="accent2"/>
                </a:solidFill>
                <a:latin typeface="Arial" charset="0"/>
              </a:rPr>
              <a:t>http://web.usal.es/~javisan/hidro/</a:t>
            </a:r>
          </a:p>
          <a:p>
            <a:r>
              <a:rPr lang="es-ES_tradnl" sz="1800" b="1">
                <a:solidFill>
                  <a:schemeClr val="accent2"/>
                </a:solidFill>
                <a:latin typeface="Arial" charset="0"/>
              </a:rPr>
              <a:t>http://www.uwsp.edu/water/portage/undrstnd/cycle.htm</a:t>
            </a:r>
          </a:p>
          <a:p>
            <a:r>
              <a:rPr lang="es-ES_tradnl" sz="1800" b="1">
                <a:solidFill>
                  <a:schemeClr val="accent2"/>
                </a:solidFill>
                <a:latin typeface="Arial" charset="0"/>
              </a:rPr>
              <a:t>http://ing.dicym.uson.mx/~revdicym/revnum01/invest/aguahillo/aguahillo.htm</a:t>
            </a:r>
          </a:p>
          <a:p>
            <a:r>
              <a:rPr lang="es-ES_tradnl" sz="1800" b="1">
                <a:solidFill>
                  <a:schemeClr val="accent2"/>
                </a:solidFill>
                <a:latin typeface="Arial" charset="0"/>
              </a:rPr>
              <a:t>http://www.epa.gov/seahome/groundwater/src/geo2.htm</a:t>
            </a:r>
            <a:endParaRPr lang="es-ES_tradnl" sz="1800" b="1">
              <a:latin typeface="Arial" charset="0"/>
            </a:endParaRPr>
          </a:p>
        </p:txBody>
      </p:sp>
      <p:sp>
        <p:nvSpPr>
          <p:cNvPr id="44035" name="WordArt 3"/>
          <p:cNvSpPr>
            <a:spLocks noChangeArrowheads="1" noChangeShapeType="1" noTextEdit="1"/>
          </p:cNvSpPr>
          <p:nvPr/>
        </p:nvSpPr>
        <p:spPr bwMode="auto">
          <a:xfrm>
            <a:off x="2895600" y="304800"/>
            <a:ext cx="3505200" cy="6858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s-MX" sz="2800" kern="10" spc="-28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Ligas relacionadas: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4"/>
          <p:cNvSpPr txBox="1">
            <a:spLocks noChangeArrowheads="1"/>
          </p:cNvSpPr>
          <p:nvPr/>
        </p:nvSpPr>
        <p:spPr bwMode="auto">
          <a:xfrm>
            <a:off x="900113" y="260350"/>
            <a:ext cx="7613650" cy="341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2000" b="1">
                <a:solidFill>
                  <a:schemeClr val="accent2"/>
                </a:solidFill>
                <a:latin typeface="Arial" charset="0"/>
              </a:rPr>
              <a:t>                     EJERCICIO HIDROLOGIA SUBTERRANEA:</a:t>
            </a:r>
          </a:p>
          <a:p>
            <a:pPr>
              <a:buFontTx/>
              <a:buChar char="-"/>
            </a:pPr>
            <a:r>
              <a:rPr lang="es-ES" sz="1800" b="1">
                <a:solidFill>
                  <a:schemeClr val="accent2"/>
                </a:solidFill>
                <a:latin typeface="Arial" charset="0"/>
              </a:rPr>
              <a:t>Clasifique las aguas subterráneas de un acuífero de Sonora</a:t>
            </a:r>
          </a:p>
          <a:p>
            <a:pPr>
              <a:buFontTx/>
              <a:buChar char="-"/>
            </a:pPr>
            <a:r>
              <a:rPr lang="es-ES" sz="1800" b="1">
                <a:solidFill>
                  <a:schemeClr val="accent2"/>
                </a:solidFill>
                <a:latin typeface="Arial" charset="0"/>
              </a:rPr>
              <a:t> Use los Polígonos de Stiff</a:t>
            </a:r>
          </a:p>
          <a:p>
            <a:pPr>
              <a:buFontTx/>
              <a:buChar char="-"/>
            </a:pPr>
            <a:endParaRPr lang="es-ES" sz="1800" b="1">
              <a:solidFill>
                <a:schemeClr val="accent2"/>
              </a:solidFill>
              <a:latin typeface="Arial" charset="0"/>
            </a:endParaRPr>
          </a:p>
          <a:p>
            <a:r>
              <a:rPr lang="es-ES" sz="1800" b="1" u="sng">
                <a:solidFill>
                  <a:srgbClr val="FF3300"/>
                </a:solidFill>
                <a:latin typeface="Arial" charset="0"/>
              </a:rPr>
              <a:t>Polígonos de Stiff:</a:t>
            </a:r>
          </a:p>
          <a:p>
            <a:pPr>
              <a:buFontTx/>
              <a:buChar char="-"/>
            </a:pPr>
            <a:r>
              <a:rPr lang="es-ES" sz="1800" b="1">
                <a:solidFill>
                  <a:schemeClr val="accent2"/>
                </a:solidFill>
                <a:latin typeface="Arial" charset="0"/>
              </a:rPr>
              <a:t>Trazar cuatro líneas paralelas a la escala de la muestra, con el cero </a:t>
            </a:r>
          </a:p>
          <a:p>
            <a:r>
              <a:rPr lang="es-ES" sz="1800" b="1">
                <a:solidFill>
                  <a:schemeClr val="accent2"/>
                </a:solidFill>
                <a:latin typeface="Arial" charset="0"/>
              </a:rPr>
              <a:t>a la mitad</a:t>
            </a:r>
          </a:p>
          <a:p>
            <a:pPr>
              <a:buFontTx/>
              <a:buChar char="-"/>
            </a:pPr>
            <a:r>
              <a:rPr lang="es-ES" sz="1800" b="1">
                <a:solidFill>
                  <a:schemeClr val="accent2"/>
                </a:solidFill>
                <a:latin typeface="Arial" charset="0"/>
              </a:rPr>
              <a:t> Grafique a la izquierda los cationes: Ca, Mg, Na, K</a:t>
            </a:r>
          </a:p>
          <a:p>
            <a:pPr>
              <a:buFontTx/>
              <a:buChar char="-"/>
            </a:pPr>
            <a:r>
              <a:rPr lang="es-ES" sz="1800" b="1">
                <a:solidFill>
                  <a:schemeClr val="accent2"/>
                </a:solidFill>
                <a:latin typeface="Arial" charset="0"/>
              </a:rPr>
              <a:t> Grafique a la derecha los aniones: HCO</a:t>
            </a:r>
            <a:r>
              <a:rPr lang="es-ES" sz="1800" b="1" baseline="-25000">
                <a:solidFill>
                  <a:schemeClr val="accent2"/>
                </a:solidFill>
                <a:latin typeface="Arial" charset="0"/>
              </a:rPr>
              <a:t>3</a:t>
            </a:r>
            <a:r>
              <a:rPr lang="es-ES" sz="1800" b="1">
                <a:solidFill>
                  <a:schemeClr val="accent2"/>
                </a:solidFill>
                <a:latin typeface="Arial" charset="0"/>
              </a:rPr>
              <a:t> (bicarbonatos), </a:t>
            </a:r>
          </a:p>
          <a:p>
            <a:r>
              <a:rPr lang="es-ES" sz="1800" b="1">
                <a:solidFill>
                  <a:schemeClr val="accent2"/>
                </a:solidFill>
                <a:latin typeface="Arial" charset="0"/>
              </a:rPr>
              <a:t>SO</a:t>
            </a:r>
            <a:r>
              <a:rPr lang="es-ES" sz="1800" b="1" baseline="-25000">
                <a:solidFill>
                  <a:schemeClr val="accent2"/>
                </a:solidFill>
                <a:latin typeface="Arial" charset="0"/>
              </a:rPr>
              <a:t>4</a:t>
            </a:r>
            <a:r>
              <a:rPr lang="es-ES" sz="1800" b="1">
                <a:solidFill>
                  <a:schemeClr val="accent2"/>
                </a:solidFill>
                <a:latin typeface="Arial" charset="0"/>
              </a:rPr>
              <a:t> (sulfatos), Cl (cloruros), NO</a:t>
            </a:r>
            <a:r>
              <a:rPr lang="es-ES" sz="1800" b="1" baseline="-25000">
                <a:solidFill>
                  <a:schemeClr val="accent2"/>
                </a:solidFill>
                <a:latin typeface="Arial" charset="0"/>
              </a:rPr>
              <a:t>3</a:t>
            </a:r>
            <a:r>
              <a:rPr lang="es-ES" sz="1800" b="1">
                <a:solidFill>
                  <a:schemeClr val="accent2"/>
                </a:solidFill>
                <a:latin typeface="Arial" charset="0"/>
              </a:rPr>
              <a:t> (nitratos) </a:t>
            </a:r>
          </a:p>
          <a:p>
            <a:pPr>
              <a:buFontTx/>
              <a:buChar char="-"/>
            </a:pPr>
            <a:r>
              <a:rPr lang="es-ES" sz="1800" b="1">
                <a:solidFill>
                  <a:schemeClr val="accent2"/>
                </a:solidFill>
                <a:latin typeface="Arial" charset="0"/>
              </a:rPr>
              <a:t> La familia de agua será el anión más grande seguido del catión </a:t>
            </a:r>
          </a:p>
          <a:p>
            <a:r>
              <a:rPr lang="es-ES" sz="1800" b="1">
                <a:solidFill>
                  <a:schemeClr val="accent2"/>
                </a:solidFill>
                <a:latin typeface="Arial" charset="0"/>
              </a:rPr>
              <a:t>más grande, ejemplo: Agua Bicarbonatada Cálcica</a:t>
            </a:r>
          </a:p>
        </p:txBody>
      </p:sp>
      <p:graphicFrame>
        <p:nvGraphicFramePr>
          <p:cNvPr id="7170" name="Object 5"/>
          <p:cNvGraphicFramePr>
            <a:graphicFrameLocks noChangeAspect="1"/>
          </p:cNvGraphicFramePr>
          <p:nvPr/>
        </p:nvGraphicFramePr>
        <p:xfrm>
          <a:off x="2339975" y="3644900"/>
          <a:ext cx="4972050" cy="306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Drawing" r:id="rId4" imgW="9553680" imgH="5467320" progId="">
                  <p:embed/>
                </p:oleObj>
              </mc:Choice>
              <mc:Fallback>
                <p:oleObj name="Drawing" r:id="rId4" imgW="9553680" imgH="5467320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31879" t="32199" r="33838" b="30815"/>
                      <a:stretch>
                        <a:fillRect/>
                      </a:stretch>
                    </p:blipFill>
                    <p:spPr bwMode="auto">
                      <a:xfrm>
                        <a:off x="2339975" y="3644900"/>
                        <a:ext cx="4972050" cy="3068638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WordArt 4"/>
          <p:cNvSpPr>
            <a:spLocks noChangeArrowheads="1" noChangeShapeType="1" noTextEdit="1"/>
          </p:cNvSpPr>
          <p:nvPr/>
        </p:nvSpPr>
        <p:spPr bwMode="auto">
          <a:xfrm>
            <a:off x="2057400" y="2057400"/>
            <a:ext cx="5029200" cy="24384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s-MX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El agua en Hermosillo: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4" descr="Fi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631950"/>
            <a:ext cx="9144000" cy="3740150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46083" name="WordArt 5"/>
          <p:cNvSpPr>
            <a:spLocks noChangeArrowheads="1" noChangeShapeType="1" noTextEdit="1"/>
          </p:cNvSpPr>
          <p:nvPr/>
        </p:nvSpPr>
        <p:spPr bwMode="auto">
          <a:xfrm>
            <a:off x="1258888" y="692150"/>
            <a:ext cx="6543675" cy="5810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s-MX" sz="3200" kern="10" spc="-32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¿Cómo llega el agua a nuestras casas?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5"/>
          <p:cNvSpPr>
            <a:spLocks noChangeArrowheads="1"/>
          </p:cNvSpPr>
          <p:nvPr/>
        </p:nvSpPr>
        <p:spPr bwMode="auto">
          <a:xfrm>
            <a:off x="0" y="12906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MX"/>
          </a:p>
        </p:txBody>
      </p:sp>
      <p:graphicFrame>
        <p:nvGraphicFramePr>
          <p:cNvPr id="8194" name="Object 4"/>
          <p:cNvGraphicFramePr>
            <a:graphicFrameLocks noChangeAspect="1"/>
          </p:cNvGraphicFramePr>
          <p:nvPr/>
        </p:nvGraphicFramePr>
        <p:xfrm>
          <a:off x="2087563" y="3175"/>
          <a:ext cx="7056437" cy="685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" name="Drawing" r:id="rId4" imgW="9401175" imgH="5133975" progId="">
                  <p:embed/>
                </p:oleObj>
              </mc:Choice>
              <mc:Fallback>
                <p:oleObj name="Drawing" r:id="rId4" imgW="9401175" imgH="5133975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3703" t="2454" r="26958" b="10028"/>
                      <a:stretch>
                        <a:fillRect/>
                      </a:stretch>
                    </p:blipFill>
                    <p:spPr bwMode="auto">
                      <a:xfrm>
                        <a:off x="2087563" y="3175"/>
                        <a:ext cx="7056437" cy="6856413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6" name="Text Box 6"/>
          <p:cNvSpPr txBox="1">
            <a:spLocks noChangeArrowheads="1"/>
          </p:cNvSpPr>
          <p:nvPr/>
        </p:nvSpPr>
        <p:spPr bwMode="auto">
          <a:xfrm>
            <a:off x="231775" y="639763"/>
            <a:ext cx="1860550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b="1">
                <a:solidFill>
                  <a:schemeClr val="accent2"/>
                </a:solidFill>
                <a:latin typeface="Arial" charset="0"/>
              </a:rPr>
              <a:t>Fuentes de</a:t>
            </a:r>
          </a:p>
          <a:p>
            <a:endParaRPr lang="es-ES" b="1">
              <a:solidFill>
                <a:schemeClr val="accent2"/>
              </a:solidFill>
              <a:latin typeface="Arial" charset="0"/>
            </a:endParaRPr>
          </a:p>
          <a:p>
            <a:r>
              <a:rPr lang="es-ES" b="1">
                <a:solidFill>
                  <a:schemeClr val="accent2"/>
                </a:solidFill>
                <a:latin typeface="Arial" charset="0"/>
              </a:rPr>
              <a:t>suministro</a:t>
            </a:r>
          </a:p>
          <a:p>
            <a:endParaRPr lang="es-ES" b="1">
              <a:solidFill>
                <a:schemeClr val="accent2"/>
              </a:solidFill>
              <a:latin typeface="Arial" charset="0"/>
            </a:endParaRPr>
          </a:p>
          <a:p>
            <a:r>
              <a:rPr lang="es-ES" b="1">
                <a:solidFill>
                  <a:schemeClr val="accent2"/>
                </a:solidFill>
                <a:latin typeface="Arial" charset="0"/>
              </a:rPr>
              <a:t>de agua</a:t>
            </a:r>
          </a:p>
          <a:p>
            <a:endParaRPr lang="es-ES" b="1">
              <a:solidFill>
                <a:schemeClr val="accent2"/>
              </a:solidFill>
              <a:latin typeface="Arial" charset="0"/>
            </a:endParaRPr>
          </a:p>
          <a:p>
            <a:r>
              <a:rPr lang="es-ES" b="1">
                <a:solidFill>
                  <a:schemeClr val="accent2"/>
                </a:solidFill>
                <a:latin typeface="Arial" charset="0"/>
              </a:rPr>
              <a:t>para</a:t>
            </a:r>
          </a:p>
          <a:p>
            <a:endParaRPr lang="es-ES" b="1">
              <a:solidFill>
                <a:schemeClr val="accent2"/>
              </a:solidFill>
              <a:latin typeface="Arial" charset="0"/>
            </a:endParaRPr>
          </a:p>
          <a:p>
            <a:r>
              <a:rPr lang="es-ES" b="1">
                <a:solidFill>
                  <a:schemeClr val="accent2"/>
                </a:solidFill>
                <a:latin typeface="Arial" charset="0"/>
              </a:rPr>
              <a:t>Hermosillo: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4"/>
          <p:cNvSpPr txBox="1">
            <a:spLocks noChangeArrowheads="1"/>
          </p:cNvSpPr>
          <p:nvPr/>
        </p:nvSpPr>
        <p:spPr bwMode="auto">
          <a:xfrm>
            <a:off x="395288" y="1341438"/>
            <a:ext cx="8496300" cy="4511675"/>
          </a:xfrm>
          <a:prstGeom prst="rect">
            <a:avLst/>
          </a:prstGeom>
          <a:solidFill>
            <a:schemeClr val="bg1"/>
          </a:solidFill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b="1"/>
          </a:p>
          <a:p>
            <a:pPr>
              <a:buClr>
                <a:schemeClr val="accent2"/>
              </a:buClr>
              <a:buFont typeface="Wingdings" pitchFamily="2" charset="2"/>
              <a:buChar char="ü"/>
            </a:pPr>
            <a:r>
              <a:rPr lang="es-ES" sz="1600" b="1"/>
              <a:t> </a:t>
            </a:r>
            <a:r>
              <a:rPr lang="es-ES" sz="1600" b="1">
                <a:solidFill>
                  <a:schemeClr val="accent2"/>
                </a:solidFill>
                <a:latin typeface="Arial" charset="0"/>
              </a:rPr>
              <a:t>Preocuparse por el conocimiento del agua como elemento natural</a:t>
            </a:r>
          </a:p>
          <a:p>
            <a:pPr>
              <a:buClr>
                <a:schemeClr val="accent2"/>
              </a:buClr>
              <a:buFont typeface="Wingdings" pitchFamily="2" charset="2"/>
              <a:buChar char="ü"/>
            </a:pPr>
            <a:r>
              <a:rPr lang="es-ES" sz="1600" b="1">
                <a:solidFill>
                  <a:schemeClr val="accent2"/>
                </a:solidFill>
                <a:latin typeface="Arial" charset="0"/>
              </a:rPr>
              <a:t> No dejar las llaves abiertas cuando no se estén utilizando </a:t>
            </a:r>
          </a:p>
          <a:p>
            <a:pPr>
              <a:buClr>
                <a:schemeClr val="accent2"/>
              </a:buClr>
              <a:buFont typeface="Wingdings" pitchFamily="2" charset="2"/>
              <a:buChar char="ü"/>
            </a:pPr>
            <a:r>
              <a:rPr lang="es-ES" sz="1600" b="1">
                <a:solidFill>
                  <a:schemeClr val="accent2"/>
                </a:solidFill>
                <a:latin typeface="Arial" charset="0"/>
              </a:rPr>
              <a:t>Reportar fugas en la casa y en nuestra colonia</a:t>
            </a:r>
          </a:p>
          <a:p>
            <a:pPr>
              <a:buClr>
                <a:schemeClr val="accent2"/>
              </a:buClr>
              <a:buFont typeface="Wingdings" pitchFamily="2" charset="2"/>
              <a:buChar char="ü"/>
            </a:pPr>
            <a:r>
              <a:rPr lang="es-ES" sz="1600" b="1">
                <a:solidFill>
                  <a:schemeClr val="accent2"/>
                </a:solidFill>
                <a:latin typeface="Arial" charset="0"/>
              </a:rPr>
              <a:t>Revisar constantemente los empaques de la regadera, la tina, el lavamanos, etc, y cambiarlos de inmediato</a:t>
            </a:r>
          </a:p>
          <a:p>
            <a:pPr>
              <a:buClr>
                <a:schemeClr val="accent2"/>
              </a:buClr>
              <a:buFont typeface="Wingdings" pitchFamily="2" charset="2"/>
              <a:buChar char="ü"/>
            </a:pPr>
            <a:r>
              <a:rPr lang="es-ES" sz="1600" b="1">
                <a:solidFill>
                  <a:schemeClr val="accent2"/>
                </a:solidFill>
                <a:latin typeface="Arial" charset="0"/>
              </a:rPr>
              <a:t>Reutilizar el agua de enjuague de la lavadora </a:t>
            </a:r>
          </a:p>
          <a:p>
            <a:pPr>
              <a:buClr>
                <a:schemeClr val="accent2"/>
              </a:buClr>
              <a:buFont typeface="Wingdings" pitchFamily="2" charset="2"/>
              <a:buChar char="ü"/>
            </a:pPr>
            <a:r>
              <a:rPr lang="es-ES" sz="1600" b="1">
                <a:solidFill>
                  <a:schemeClr val="accent2"/>
                </a:solidFill>
                <a:latin typeface="Arial" charset="0"/>
              </a:rPr>
              <a:t>Ser breve al bañarse en regadera</a:t>
            </a:r>
          </a:p>
          <a:p>
            <a:pPr>
              <a:buClr>
                <a:schemeClr val="accent2"/>
              </a:buClr>
              <a:buFont typeface="Wingdings" pitchFamily="2" charset="2"/>
              <a:buChar char="ü"/>
            </a:pPr>
            <a:r>
              <a:rPr lang="es-ES" sz="1600" b="1">
                <a:solidFill>
                  <a:schemeClr val="accent2"/>
                </a:solidFill>
                <a:latin typeface="Arial" charset="0"/>
              </a:rPr>
              <a:t>Cuando se bañe en la tina, llénela sólo hasta la mitad</a:t>
            </a:r>
          </a:p>
          <a:p>
            <a:pPr>
              <a:buClr>
                <a:schemeClr val="accent2"/>
              </a:buClr>
              <a:buFont typeface="Wingdings" pitchFamily="2" charset="2"/>
              <a:buChar char="ü"/>
            </a:pPr>
            <a:r>
              <a:rPr lang="es-ES" sz="1600" b="1">
                <a:solidFill>
                  <a:schemeClr val="accent2"/>
                </a:solidFill>
                <a:latin typeface="Arial" charset="0"/>
              </a:rPr>
              <a:t>Si en su casa aún no ha instalado excusados de seis litros, puede pensar en cambiarlo</a:t>
            </a:r>
          </a:p>
          <a:p>
            <a:pPr>
              <a:buClr>
                <a:schemeClr val="accent2"/>
              </a:buClr>
              <a:buFont typeface="Wingdings" pitchFamily="2" charset="2"/>
              <a:buChar char="ü"/>
            </a:pPr>
            <a:r>
              <a:rPr lang="es-ES" sz="1600" b="1">
                <a:solidFill>
                  <a:schemeClr val="accent2"/>
                </a:solidFill>
                <a:latin typeface="Arial" charset="0"/>
              </a:rPr>
              <a:t>No utilice la taza del baño como basurero.</a:t>
            </a:r>
          </a:p>
          <a:p>
            <a:pPr>
              <a:buClr>
                <a:schemeClr val="accent2"/>
              </a:buClr>
              <a:buFont typeface="Wingdings" pitchFamily="2" charset="2"/>
              <a:buChar char="ü"/>
            </a:pPr>
            <a:r>
              <a:rPr lang="es-ES" sz="1600" b="1">
                <a:solidFill>
                  <a:schemeClr val="accent2"/>
                </a:solidFill>
                <a:latin typeface="Arial" charset="0"/>
              </a:rPr>
              <a:t>Lávese los dientes utilizando un vaso con agua</a:t>
            </a:r>
          </a:p>
          <a:p>
            <a:pPr>
              <a:buClr>
                <a:schemeClr val="accent2"/>
              </a:buClr>
              <a:buFont typeface="Wingdings" pitchFamily="2" charset="2"/>
              <a:buChar char="ü"/>
            </a:pPr>
            <a:r>
              <a:rPr lang="es-ES" sz="1600" b="1">
                <a:solidFill>
                  <a:schemeClr val="accent2"/>
                </a:solidFill>
                <a:latin typeface="Arial" charset="0"/>
              </a:rPr>
              <a:t>Si se usan alimentos congelados en su casa, descongélelos dentro del refrigerador</a:t>
            </a:r>
          </a:p>
          <a:p>
            <a:pPr>
              <a:buClr>
                <a:schemeClr val="accent2"/>
              </a:buClr>
              <a:buFont typeface="Wingdings" pitchFamily="2" charset="2"/>
              <a:buChar char="ü"/>
            </a:pPr>
            <a:r>
              <a:rPr lang="es-ES" sz="1600" b="1">
                <a:solidFill>
                  <a:schemeClr val="accent2"/>
                </a:solidFill>
                <a:latin typeface="Arial" charset="0"/>
              </a:rPr>
              <a:t>Si se lava la ropa en lavadora, se deben poner cargas completas de ropa </a:t>
            </a:r>
          </a:p>
          <a:p>
            <a:pPr>
              <a:buClr>
                <a:schemeClr val="accent2"/>
              </a:buClr>
              <a:buFont typeface="Wingdings" pitchFamily="2" charset="2"/>
              <a:buChar char="ü"/>
            </a:pPr>
            <a:r>
              <a:rPr lang="es-ES" sz="1600" b="1">
                <a:solidFill>
                  <a:schemeClr val="accent2"/>
                </a:solidFill>
                <a:latin typeface="Arial" charset="0"/>
              </a:rPr>
              <a:t>Riegue las plantas en la mañana muy temprano o en la tarde, poco antes de que se meta el sol</a:t>
            </a:r>
          </a:p>
          <a:p>
            <a:pPr>
              <a:buClr>
                <a:schemeClr val="accent2"/>
              </a:buClr>
              <a:buFont typeface="Wingdings" pitchFamily="2" charset="2"/>
              <a:buChar char="ü"/>
            </a:pPr>
            <a:r>
              <a:rPr lang="es-ES" sz="1600" b="1">
                <a:solidFill>
                  <a:schemeClr val="accent2"/>
                </a:solidFill>
                <a:latin typeface="Arial" charset="0"/>
              </a:rPr>
              <a:t>Al lavar los platos, no permita que el agua corra mientras los enjuaga</a:t>
            </a:r>
          </a:p>
        </p:txBody>
      </p:sp>
      <p:sp>
        <p:nvSpPr>
          <p:cNvPr id="47107" name="WordArt 5"/>
          <p:cNvSpPr>
            <a:spLocks noChangeArrowheads="1" noChangeShapeType="1" noTextEdit="1"/>
          </p:cNvSpPr>
          <p:nvPr/>
        </p:nvSpPr>
        <p:spPr bwMode="auto">
          <a:xfrm>
            <a:off x="1187450" y="620713"/>
            <a:ext cx="6505575" cy="5810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s-MX" sz="3200" kern="10" spc="-32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Recomendaciones para cuidar el agua: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1703</TotalTime>
  <Words>1699</Words>
  <Application>Microsoft Office PowerPoint</Application>
  <PresentationFormat>Presentación en pantalla (4:3)</PresentationFormat>
  <Paragraphs>345</Paragraphs>
  <Slides>46</Slides>
  <Notes>45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5</vt:i4>
      </vt:variant>
      <vt:variant>
        <vt:lpstr>Títulos de diapositiva</vt:lpstr>
      </vt:variant>
      <vt:variant>
        <vt:i4>46</vt:i4>
      </vt:variant>
    </vt:vector>
  </HeadingPairs>
  <TitlesOfParts>
    <vt:vector size="52" baseType="lpstr">
      <vt:lpstr>Diseño predeterminado</vt:lpstr>
      <vt:lpstr>Imagen</vt:lpstr>
      <vt:lpstr>Corel PHOTO-PAINT 9.0 Image</vt:lpstr>
      <vt:lpstr>Gráfico</vt:lpstr>
      <vt:lpstr>Drawing</vt:lpstr>
      <vt:lpstr>Hoja de cálculo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          EJERCICIO HIDROLOGIA SUPERFICIAL:  - Trace el parteaguas de la cuenca - Determine el orden  Orden de una cuenca: - Los tributarios de orden 1 son el nacimiento de los arroyos - Cuando se unen dos órdenes iguales se transforman en el orden inmediato superior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Universidad de Sonora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Universidad de Sonora</dc:creator>
  <cp:lastModifiedBy>Dell</cp:lastModifiedBy>
  <cp:revision>141</cp:revision>
  <dcterms:created xsi:type="dcterms:W3CDTF">2003-04-29T07:59:13Z</dcterms:created>
  <dcterms:modified xsi:type="dcterms:W3CDTF">2014-10-16T20:14:49Z</dcterms:modified>
</cp:coreProperties>
</file>