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6" r:id="rId3"/>
    <p:sldId id="277" r:id="rId4"/>
    <p:sldId id="256" r:id="rId5"/>
    <p:sldId id="278" r:id="rId6"/>
    <p:sldId id="279" r:id="rId7"/>
    <p:sldId id="258" r:id="rId8"/>
    <p:sldId id="259" r:id="rId9"/>
    <p:sldId id="280" r:id="rId10"/>
    <p:sldId id="261" r:id="rId11"/>
    <p:sldId id="281" r:id="rId12"/>
    <p:sldId id="262" r:id="rId13"/>
    <p:sldId id="263" r:id="rId14"/>
    <p:sldId id="264" r:id="rId15"/>
    <p:sldId id="282" r:id="rId16"/>
    <p:sldId id="265" r:id="rId17"/>
    <p:sldId id="266" r:id="rId18"/>
    <p:sldId id="283" r:id="rId19"/>
    <p:sldId id="267" r:id="rId20"/>
    <p:sldId id="268" r:id="rId21"/>
    <p:sldId id="284" r:id="rId22"/>
    <p:sldId id="285" r:id="rId23"/>
    <p:sldId id="286" r:id="rId24"/>
    <p:sldId id="269" r:id="rId25"/>
    <p:sldId id="287" r:id="rId26"/>
    <p:sldId id="270" r:id="rId27"/>
    <p:sldId id="271" r:id="rId28"/>
    <p:sldId id="272" r:id="rId29"/>
    <p:sldId id="275" r:id="rId30"/>
    <p:sldId id="288" r:id="rId31"/>
    <p:sldId id="274" r:id="rId3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660"/>
  </p:normalViewPr>
  <p:slideViewPr>
    <p:cSldViewPr>
      <p:cViewPr varScale="1">
        <p:scale>
          <a:sx n="68" d="100"/>
          <a:sy n="68" d="100"/>
        </p:scale>
        <p:origin x="-151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fld id="{5E4EA064-EE10-4E64-BE05-5120BD366506}" type="datetime1">
              <a:rPr lang="es-ES"/>
              <a:pPr/>
              <a:t>16/10/2014</a:t>
            </a:fld>
            <a:endParaRPr lang="es-E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B91553AF-F66F-4EDB-ABAE-9A5BF52FD803}"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D94A19C4-DFD6-4AC9-B19E-34ED1F67B039}" type="datetime1">
              <a:rPr lang="es-ES"/>
              <a:pPr/>
              <a:t>16/10/2014</a:t>
            </a:fld>
            <a:endParaRPr lang="es-E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8F8B01A7-796F-42C0-BC8E-D1876EDF68C1}"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fld id="{D84E78A7-18BA-4906-8BF8-9536DFE4D1C9}" type="datetime1">
              <a:rPr lang="es-ES"/>
              <a:pPr/>
              <a:t>16/10/2014</a:t>
            </a:fld>
            <a:endParaRPr lang="es-E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6BADA139-021F-41DF-8838-6F70E95ED037}"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fld id="{C4D022D8-78CA-428C-9ACC-4B7B8CD33826}" type="datetime1">
              <a:rPr lang="es-ES"/>
              <a:pPr/>
              <a:t>16/10/2014</a:t>
            </a:fld>
            <a:endParaRPr lang="es-ES"/>
          </a:p>
        </p:txBody>
      </p:sp>
      <p:sp>
        <p:nvSpPr>
          <p:cNvPr id="6" name="4 Marcador de pie de página"/>
          <p:cNvSpPr>
            <a:spLocks noGrp="1"/>
          </p:cNvSpPr>
          <p:nvPr>
            <p:ph type="ftr" sz="quarter" idx="11"/>
          </p:nvPr>
        </p:nvSpPr>
        <p:spPr/>
        <p:txBody>
          <a:bodyPr/>
          <a:lstStyle>
            <a:lvl1pPr>
              <a:defRPr/>
            </a:lvl1pPr>
          </a:lstStyle>
          <a:p>
            <a:endParaRPr lang="en-US"/>
          </a:p>
        </p:txBody>
      </p:sp>
      <p:sp>
        <p:nvSpPr>
          <p:cNvPr id="7" name="5 Marcador de número de diapositiva"/>
          <p:cNvSpPr>
            <a:spLocks noGrp="1"/>
          </p:cNvSpPr>
          <p:nvPr>
            <p:ph type="sldNum" sz="quarter" idx="12"/>
          </p:nvPr>
        </p:nvSpPr>
        <p:spPr/>
        <p:txBody>
          <a:bodyPr/>
          <a:lstStyle>
            <a:lvl1pPr>
              <a:defRPr/>
            </a:lvl1pPr>
          </a:lstStyle>
          <a:p>
            <a:fld id="{E7F7E233-D14E-45BE-80CB-824343FE305C}"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fld id="{98868C84-E6A1-4F35-8D6F-EBAA5AAADB8F}" type="datetime1">
              <a:rPr lang="es-ES"/>
              <a:pPr/>
              <a:t>16/10/2014</a:t>
            </a:fld>
            <a:endParaRPr lang="es-ES"/>
          </a:p>
        </p:txBody>
      </p:sp>
      <p:sp>
        <p:nvSpPr>
          <p:cNvPr id="8" name="4 Marcador de pie de página"/>
          <p:cNvSpPr>
            <a:spLocks noGrp="1"/>
          </p:cNvSpPr>
          <p:nvPr>
            <p:ph type="ftr" sz="quarter" idx="11"/>
          </p:nvPr>
        </p:nvSpPr>
        <p:spPr/>
        <p:txBody>
          <a:bodyPr/>
          <a:lstStyle>
            <a:lvl1pPr>
              <a:defRPr/>
            </a:lvl1pPr>
          </a:lstStyle>
          <a:p>
            <a:endParaRPr lang="en-US"/>
          </a:p>
        </p:txBody>
      </p:sp>
      <p:sp>
        <p:nvSpPr>
          <p:cNvPr id="9" name="5 Marcador de número de diapositiva"/>
          <p:cNvSpPr>
            <a:spLocks noGrp="1"/>
          </p:cNvSpPr>
          <p:nvPr>
            <p:ph type="sldNum" sz="quarter" idx="12"/>
          </p:nvPr>
        </p:nvSpPr>
        <p:spPr/>
        <p:txBody>
          <a:bodyPr/>
          <a:lstStyle>
            <a:lvl1pPr>
              <a:defRPr/>
            </a:lvl1pPr>
          </a:lstStyle>
          <a:p>
            <a:fld id="{D562250C-F6AF-406B-A313-427F77EB5ABC}"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fld id="{0A36F8B7-3242-46A4-88D3-9D50BC6B52B2}" type="datetime1">
              <a:rPr lang="es-ES"/>
              <a:pPr/>
              <a:t>16/10/2014</a:t>
            </a:fld>
            <a:endParaRPr lang="es-ES"/>
          </a:p>
        </p:txBody>
      </p:sp>
      <p:sp>
        <p:nvSpPr>
          <p:cNvPr id="4" name="4 Marcador de pie de página"/>
          <p:cNvSpPr>
            <a:spLocks noGrp="1"/>
          </p:cNvSpPr>
          <p:nvPr>
            <p:ph type="ftr" sz="quarter" idx="11"/>
          </p:nvPr>
        </p:nvSpPr>
        <p:spPr/>
        <p:txBody>
          <a:bodyPr/>
          <a:lstStyle>
            <a:lvl1pPr>
              <a:defRPr/>
            </a:lvl1pPr>
          </a:lstStyle>
          <a:p>
            <a:endParaRPr lang="en-US"/>
          </a:p>
        </p:txBody>
      </p:sp>
      <p:sp>
        <p:nvSpPr>
          <p:cNvPr id="5" name="5 Marcador de número de diapositiva"/>
          <p:cNvSpPr>
            <a:spLocks noGrp="1"/>
          </p:cNvSpPr>
          <p:nvPr>
            <p:ph type="sldNum" sz="quarter" idx="12"/>
          </p:nvPr>
        </p:nvSpPr>
        <p:spPr/>
        <p:txBody>
          <a:bodyPr/>
          <a:lstStyle>
            <a:lvl1pPr>
              <a:defRPr/>
            </a:lvl1pPr>
          </a:lstStyle>
          <a:p>
            <a:fld id="{AA795B2D-4B90-4DA7-AC56-CFF3777DBE88}"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fld id="{3682C9C8-9920-4A84-8985-11F8BE810562}" type="datetime1">
              <a:rPr lang="es-ES"/>
              <a:pPr/>
              <a:t>16/10/2014</a:t>
            </a:fld>
            <a:endParaRPr lang="es-ES"/>
          </a:p>
        </p:txBody>
      </p:sp>
      <p:sp>
        <p:nvSpPr>
          <p:cNvPr id="3" name="4 Marcador de pie de página"/>
          <p:cNvSpPr>
            <a:spLocks noGrp="1"/>
          </p:cNvSpPr>
          <p:nvPr>
            <p:ph type="ftr" sz="quarter" idx="11"/>
          </p:nvPr>
        </p:nvSpPr>
        <p:spPr/>
        <p:txBody>
          <a:bodyPr/>
          <a:lstStyle>
            <a:lvl1pPr>
              <a:defRPr/>
            </a:lvl1pPr>
          </a:lstStyle>
          <a:p>
            <a:endParaRPr lang="en-US"/>
          </a:p>
        </p:txBody>
      </p:sp>
      <p:sp>
        <p:nvSpPr>
          <p:cNvPr id="4" name="5 Marcador de número de diapositiva"/>
          <p:cNvSpPr>
            <a:spLocks noGrp="1"/>
          </p:cNvSpPr>
          <p:nvPr>
            <p:ph type="sldNum" sz="quarter" idx="12"/>
          </p:nvPr>
        </p:nvSpPr>
        <p:spPr/>
        <p:txBody>
          <a:bodyPr/>
          <a:lstStyle>
            <a:lvl1pPr>
              <a:defRPr/>
            </a:lvl1pPr>
          </a:lstStyle>
          <a:p>
            <a:fld id="{79D715E0-307D-48CE-897C-6B520206FAD1}"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fld id="{70942FDE-C1C2-4F3F-9335-4DE607B94460}" type="datetime1">
              <a:rPr lang="es-ES"/>
              <a:pPr/>
              <a:t>16/10/2014</a:t>
            </a:fld>
            <a:endParaRPr lang="es-ES"/>
          </a:p>
        </p:txBody>
      </p:sp>
      <p:sp>
        <p:nvSpPr>
          <p:cNvPr id="6" name="4 Marcador de pie de página"/>
          <p:cNvSpPr>
            <a:spLocks noGrp="1"/>
          </p:cNvSpPr>
          <p:nvPr>
            <p:ph type="ftr" sz="quarter" idx="11"/>
          </p:nvPr>
        </p:nvSpPr>
        <p:spPr/>
        <p:txBody>
          <a:bodyPr/>
          <a:lstStyle>
            <a:lvl1pPr>
              <a:defRPr/>
            </a:lvl1pPr>
          </a:lstStyle>
          <a:p>
            <a:endParaRPr lang="en-US"/>
          </a:p>
        </p:txBody>
      </p:sp>
      <p:sp>
        <p:nvSpPr>
          <p:cNvPr id="7" name="5 Marcador de número de diapositiva"/>
          <p:cNvSpPr>
            <a:spLocks noGrp="1"/>
          </p:cNvSpPr>
          <p:nvPr>
            <p:ph type="sldNum" sz="quarter" idx="12"/>
          </p:nvPr>
        </p:nvSpPr>
        <p:spPr/>
        <p:txBody>
          <a:bodyPr/>
          <a:lstStyle>
            <a:lvl1pPr>
              <a:defRPr/>
            </a:lvl1pPr>
          </a:lstStyle>
          <a:p>
            <a:fld id="{5E320233-EF67-4FA4-A0D8-A71EEFB433B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fld id="{C0905C0F-958D-4E8C-B6B9-D4F9A42A2A27}" type="datetime1">
              <a:rPr lang="es-ES"/>
              <a:pPr/>
              <a:t>16/10/2014</a:t>
            </a:fld>
            <a:endParaRPr lang="es-ES"/>
          </a:p>
        </p:txBody>
      </p:sp>
      <p:sp>
        <p:nvSpPr>
          <p:cNvPr id="6" name="4 Marcador de pie de página"/>
          <p:cNvSpPr>
            <a:spLocks noGrp="1"/>
          </p:cNvSpPr>
          <p:nvPr>
            <p:ph type="ftr" sz="quarter" idx="11"/>
          </p:nvPr>
        </p:nvSpPr>
        <p:spPr/>
        <p:txBody>
          <a:bodyPr/>
          <a:lstStyle>
            <a:lvl1pPr>
              <a:defRPr/>
            </a:lvl1pPr>
          </a:lstStyle>
          <a:p>
            <a:endParaRPr lang="en-US"/>
          </a:p>
        </p:txBody>
      </p:sp>
      <p:sp>
        <p:nvSpPr>
          <p:cNvPr id="7" name="5 Marcador de número de diapositiva"/>
          <p:cNvSpPr>
            <a:spLocks noGrp="1"/>
          </p:cNvSpPr>
          <p:nvPr>
            <p:ph type="sldNum" sz="quarter" idx="12"/>
          </p:nvPr>
        </p:nvSpPr>
        <p:spPr/>
        <p:txBody>
          <a:bodyPr/>
          <a:lstStyle>
            <a:lvl1pPr>
              <a:defRPr/>
            </a:lvl1pPr>
          </a:lstStyle>
          <a:p>
            <a:fld id="{C4E5551B-73BC-460B-9162-0A830CF5D369}"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249488AD-45DD-48CB-95FD-22D74BA0A878}" type="datetime1">
              <a:rPr lang="es-ES"/>
              <a:pPr/>
              <a:t>16/10/2014</a:t>
            </a:fld>
            <a:endParaRPr lang="es-E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ADA3903F-708A-4725-B522-8C089203BF76}"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A7006318-9FAB-4E07-8848-3FC3123F3B2F}" type="datetime1">
              <a:rPr lang="es-ES"/>
              <a:pPr/>
              <a:t>16/10/2014</a:t>
            </a:fld>
            <a:endParaRPr lang="es-E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8CBB45BE-74C4-44E1-A62B-A369E47CACD6}"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3F011BA1-62F1-43AF-97FC-76296F61E7EC}" type="datetime1">
              <a:rPr lang="es-ES"/>
              <a:pPr/>
              <a:t>16/10/2014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DB32B4B9-A70A-4A7B-8D19-FAF2084D4430}"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charset="0"/>
          <a:ea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4.wmf"/><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wmf"/><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p:cNvPicPr>
            <a:picLocks noChangeAspect="1" noChangeArrowheads="1"/>
          </p:cNvPicPr>
          <p:nvPr/>
        </p:nvPicPr>
        <p:blipFill>
          <a:blip r:embed="rId2" cstate="print"/>
          <a:srcRect l="27344" r="29688"/>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13" name="Picture 7"/>
          <p:cNvPicPr>
            <a:picLocks noChangeAspect="1" noChangeArrowheads="1"/>
          </p:cNvPicPr>
          <p:nvPr/>
        </p:nvPicPr>
        <p:blipFill>
          <a:blip r:embed="rId2" cstate="print"/>
          <a:srcRect l="27344" r="29688"/>
          <a:stretch>
            <a:fillRect/>
          </a:stretch>
        </p:blipFill>
        <p:spPr bwMode="auto">
          <a:xfrm>
            <a:off x="0" y="0"/>
            <a:ext cx="9144000" cy="1500174"/>
          </a:xfrm>
          <a:prstGeom prst="rect">
            <a:avLst/>
          </a:prstGeom>
          <a:noFill/>
          <a:ln w="9525">
            <a:noFill/>
            <a:miter lim="800000"/>
            <a:headEnd/>
            <a:tailEnd/>
          </a:ln>
          <a:effectLst>
            <a:outerShdw dist="139700" dir="2700000" algn="tl" rotWithShape="0">
              <a:srgbClr val="333333">
                <a:alpha val="64999"/>
              </a:srgbClr>
            </a:outerShdw>
          </a:effectLst>
        </p:spPr>
      </p:pic>
      <p:sp>
        <p:nvSpPr>
          <p:cNvPr id="13318" name="10 CuadroTexto"/>
          <p:cNvSpPr txBox="1">
            <a:spLocks noChangeArrowheads="1"/>
          </p:cNvSpPr>
          <p:nvPr/>
        </p:nvSpPr>
        <p:spPr bwMode="auto">
          <a:xfrm>
            <a:off x="2285984" y="1714488"/>
            <a:ext cx="4786312" cy="1815882"/>
          </a:xfrm>
          <a:prstGeom prst="rect">
            <a:avLst/>
          </a:prstGeom>
          <a:noFill/>
          <a:ln w="9525">
            <a:noFill/>
            <a:miter lim="800000"/>
            <a:headEnd/>
            <a:tailEnd/>
          </a:ln>
        </p:spPr>
        <p:txBody>
          <a:bodyPr>
            <a:spAutoFit/>
          </a:bodyPr>
          <a:lstStyle/>
          <a:p>
            <a:pPr algn="ctr"/>
            <a:r>
              <a:rPr lang="es-MX" sz="2000" b="1" dirty="0"/>
              <a:t>“</a:t>
            </a:r>
            <a:r>
              <a:rPr lang="es-MX" b="1" dirty="0"/>
              <a:t>MODELACIÓN DEL COMPORTAMIENTO HIDRODINÁMICO DEL AGUA SUBTERRÁNEA DE LA ZONA COMPRENDIDA ENTRE CARBÓ, PESQUEIRA Y ZAMORA, SONORA”.</a:t>
            </a:r>
          </a:p>
          <a:p>
            <a:pP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lang="es-ES" sz="2000" dirty="0">
              <a:latin typeface="Calibri" charset="0"/>
              <a:cs typeface="Times New Roman" charset="0"/>
            </a:endParaRPr>
          </a:p>
        </p:txBody>
      </p:sp>
      <p:sp>
        <p:nvSpPr>
          <p:cNvPr id="13320" name="12 CuadroTexto"/>
          <p:cNvSpPr txBox="1">
            <a:spLocks noChangeArrowheads="1"/>
          </p:cNvSpPr>
          <p:nvPr/>
        </p:nvSpPr>
        <p:spPr bwMode="auto">
          <a:xfrm>
            <a:off x="4714875" y="6488113"/>
            <a:ext cx="4429125" cy="307975"/>
          </a:xfrm>
          <a:prstGeom prst="rect">
            <a:avLst/>
          </a:prstGeom>
          <a:noFill/>
          <a:ln w="9525">
            <a:noFill/>
            <a:miter lim="800000"/>
            <a:headEnd/>
            <a:tailEnd/>
          </a:ln>
        </p:spPr>
        <p:txBody>
          <a:bodyPr>
            <a:spAutoFit/>
          </a:bodyPr>
          <a:lstStyle/>
          <a:p>
            <a:pPr algn="r"/>
            <a:r>
              <a:rPr lang="es-ES" sz="1400" dirty="0" smtClean="0">
                <a:latin typeface="Calibri" charset="0"/>
              </a:rPr>
              <a:t>Hermosillo, Sonora a 11 de Diciembre de </a:t>
            </a:r>
            <a:r>
              <a:rPr lang="es-ES" sz="1400" dirty="0" smtClean="0">
                <a:latin typeface="Calibri" charset="0"/>
              </a:rPr>
              <a:t>2014</a:t>
            </a:r>
            <a:endParaRPr lang="es-ES" sz="1400" dirty="0">
              <a:latin typeface="Calibri" charset="0"/>
            </a:endParaRPr>
          </a:p>
        </p:txBody>
      </p:sp>
      <p:pic>
        <p:nvPicPr>
          <p:cNvPr id="10" name="9 Imagen" descr="escudo"/>
          <p:cNvPicPr/>
          <p:nvPr/>
        </p:nvPicPr>
        <p:blipFill>
          <a:blip r:embed="rId3" cstate="print"/>
          <a:srcRect/>
          <a:stretch>
            <a:fillRect/>
          </a:stretch>
        </p:blipFill>
        <p:spPr bwMode="auto">
          <a:xfrm>
            <a:off x="428596" y="214290"/>
            <a:ext cx="1214446" cy="1214446"/>
          </a:xfrm>
          <a:prstGeom prst="rect">
            <a:avLst/>
          </a:prstGeom>
          <a:noFill/>
          <a:ln w="9525">
            <a:noFill/>
            <a:miter lim="800000"/>
            <a:headEnd/>
            <a:tailEnd/>
          </a:ln>
        </p:spPr>
      </p:pic>
      <p:pic>
        <p:nvPicPr>
          <p:cNvPr id="11" name="10 Imagen" descr="geoA"/>
          <p:cNvPicPr/>
          <p:nvPr/>
        </p:nvPicPr>
        <p:blipFill>
          <a:blip r:embed="rId4" cstate="print"/>
          <a:srcRect/>
          <a:stretch>
            <a:fillRect/>
          </a:stretch>
        </p:blipFill>
        <p:spPr bwMode="auto">
          <a:xfrm>
            <a:off x="7643834" y="142852"/>
            <a:ext cx="1285884" cy="1071570"/>
          </a:xfrm>
          <a:prstGeom prst="rect">
            <a:avLst/>
          </a:prstGeom>
          <a:noFill/>
          <a:ln w="9525">
            <a:noFill/>
            <a:miter lim="800000"/>
            <a:headEnd/>
            <a:tailEnd/>
          </a:ln>
        </p:spPr>
      </p:pic>
      <p:sp>
        <p:nvSpPr>
          <p:cNvPr id="13322" name="Rectangle 10"/>
          <p:cNvSpPr>
            <a:spLocks noChangeArrowheads="1"/>
          </p:cNvSpPr>
          <p:nvPr/>
        </p:nvSpPr>
        <p:spPr bwMode="auto">
          <a:xfrm>
            <a:off x="1714480" y="3357562"/>
            <a:ext cx="5357850"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8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8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P R E S E N T A:</a:t>
            </a: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ctr"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8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a:t>
            </a:r>
            <a:r>
              <a:rPr lang="es-MX" b="1" dirty="0" smtClean="0">
                <a:latin typeface="Arial" pitchFamily="34" charset="0"/>
                <a:ea typeface="ＭＳ Ｐゴシック" pitchFamily="34" charset="-128"/>
                <a:cs typeface="Arial" pitchFamily="34" charset="0"/>
              </a:rPr>
              <a:t>MC. JOSÉ ALFREDO OCHOA GRANILLO</a:t>
            </a:r>
            <a:endParaRPr kumimoji="0" lang="es-MX" sz="2000" b="0" i="0" u="none" strike="noStrike" cap="none" normalizeH="0" baseline="0" dirty="0" smtClean="0">
              <a:ln>
                <a:noFill/>
              </a:ln>
              <a:solidFill>
                <a:schemeClr val="tx1"/>
              </a:solidFill>
              <a:effectLst/>
              <a:latin typeface="Arial" pitchFamily="34" charset="0"/>
              <a:ea typeface="ＭＳ Ｐゴシック" pitchFamily="34" charset="-128"/>
            </a:endParaRPr>
          </a:p>
        </p:txBody>
      </p:sp>
      <p:sp>
        <p:nvSpPr>
          <p:cNvPr id="13323" name="WordArt 11"/>
          <p:cNvSpPr>
            <a:spLocks noChangeArrowheads="1" noChangeShapeType="1" noTextEdit="1"/>
          </p:cNvSpPr>
          <p:nvPr/>
        </p:nvSpPr>
        <p:spPr bwMode="auto">
          <a:xfrm>
            <a:off x="2571736" y="142852"/>
            <a:ext cx="4214842" cy="357190"/>
          </a:xfrm>
          <a:prstGeom prst="rect">
            <a:avLst/>
          </a:prstGeom>
        </p:spPr>
        <p:txBody>
          <a:bodyPr wrap="none" fromWordArt="1">
            <a:prstTxWarp prst="textPlain">
              <a:avLst>
                <a:gd name="adj" fmla="val 50000"/>
              </a:avLst>
            </a:prstTxWarp>
          </a:bodyPr>
          <a:lstStyle/>
          <a:p>
            <a:pPr algn="ctr" rtl="0"/>
            <a:r>
              <a:rPr lang="es-MX" sz="2400" b="1" kern="10" spc="0" dirty="0" smtClean="0">
                <a:ln w="9525">
                  <a:solidFill>
                    <a:srgbClr val="000000"/>
                  </a:solidFill>
                  <a:round/>
                  <a:headEnd/>
                  <a:tailEnd/>
                </a:ln>
                <a:solidFill>
                  <a:srgbClr val="000000"/>
                </a:solidFill>
                <a:effectLst/>
                <a:latin typeface="Arial"/>
                <a:cs typeface="Arial"/>
              </a:rPr>
              <a:t>UNIVERSIDAD DE SONORA</a:t>
            </a:r>
            <a:endParaRPr lang="es-MX" sz="2400" b="1" kern="10" spc="0" dirty="0">
              <a:ln w="9525">
                <a:solidFill>
                  <a:srgbClr val="000000"/>
                </a:solidFill>
                <a:round/>
                <a:headEnd/>
                <a:tailEnd/>
              </a:ln>
              <a:solidFill>
                <a:srgbClr val="000000"/>
              </a:solidFill>
              <a:effectLst/>
              <a:latin typeface="Arial"/>
              <a:cs typeface="Arial"/>
            </a:endParaRPr>
          </a:p>
        </p:txBody>
      </p:sp>
      <p:sp>
        <p:nvSpPr>
          <p:cNvPr id="13324" name="WordArt 12"/>
          <p:cNvSpPr>
            <a:spLocks noChangeArrowheads="1" noChangeShapeType="1" noTextEdit="1"/>
          </p:cNvSpPr>
          <p:nvPr/>
        </p:nvSpPr>
        <p:spPr bwMode="auto">
          <a:xfrm>
            <a:off x="3147998" y="600052"/>
            <a:ext cx="3086100" cy="457200"/>
          </a:xfrm>
          <a:prstGeom prst="rect">
            <a:avLst/>
          </a:prstGeom>
        </p:spPr>
        <p:txBody>
          <a:bodyPr wrap="none" fromWordArt="1">
            <a:prstTxWarp prst="textPlain">
              <a:avLst>
                <a:gd name="adj" fmla="val 50000"/>
              </a:avLst>
            </a:prstTxWarp>
          </a:bodyPr>
          <a:lstStyle/>
          <a:p>
            <a:pPr algn="ctr" rtl="0"/>
            <a:r>
              <a:rPr lang="es-MX" sz="1600" kern="10" spc="0" dirty="0" smtClean="0">
                <a:ln w="9525">
                  <a:solidFill>
                    <a:srgbClr val="000000"/>
                  </a:solidFill>
                  <a:round/>
                  <a:headEnd/>
                  <a:tailEnd/>
                </a:ln>
                <a:solidFill>
                  <a:srgbClr val="000000"/>
                </a:solidFill>
                <a:effectLst/>
                <a:latin typeface="Arial"/>
                <a:cs typeface="Arial"/>
              </a:rPr>
              <a:t>División de Ciencias Exactas y Naturales</a:t>
            </a:r>
            <a:endParaRPr lang="es-MX" sz="1600" kern="10" spc="0" dirty="0">
              <a:ln w="9525">
                <a:solidFill>
                  <a:srgbClr val="000000"/>
                </a:solidFill>
                <a:round/>
                <a:headEnd/>
                <a:tailEnd/>
              </a:ln>
              <a:solidFill>
                <a:srgbClr val="000000"/>
              </a:solidFill>
              <a:effectLst/>
              <a:latin typeface="Arial"/>
              <a:cs typeface="Arial"/>
            </a:endParaRPr>
          </a:p>
        </p:txBody>
      </p:sp>
      <p:sp>
        <p:nvSpPr>
          <p:cNvPr id="13325" name="WordArt 13"/>
          <p:cNvSpPr>
            <a:spLocks noChangeArrowheads="1" noChangeShapeType="1" noTextEdit="1"/>
          </p:cNvSpPr>
          <p:nvPr/>
        </p:nvSpPr>
        <p:spPr bwMode="auto">
          <a:xfrm>
            <a:off x="3425811" y="1171552"/>
            <a:ext cx="2400300" cy="228600"/>
          </a:xfrm>
          <a:prstGeom prst="rect">
            <a:avLst/>
          </a:prstGeom>
        </p:spPr>
        <p:txBody>
          <a:bodyPr wrap="none" fromWordArt="1">
            <a:prstTxWarp prst="textPlain">
              <a:avLst>
                <a:gd name="adj" fmla="val 50000"/>
              </a:avLst>
            </a:prstTxWarp>
          </a:bodyPr>
          <a:lstStyle/>
          <a:p>
            <a:pPr algn="ctr" rtl="0"/>
            <a:r>
              <a:rPr lang="es-MX" sz="1600" kern="10" spc="0" smtClean="0">
                <a:ln w="9525">
                  <a:solidFill>
                    <a:srgbClr val="000000"/>
                  </a:solidFill>
                  <a:round/>
                  <a:headEnd/>
                  <a:tailEnd/>
                </a:ln>
                <a:solidFill>
                  <a:srgbClr val="000000"/>
                </a:solidFill>
                <a:effectLst/>
                <a:latin typeface="Arial"/>
                <a:cs typeface="Arial"/>
              </a:rPr>
              <a:t>Departamento de Geología</a:t>
            </a:r>
            <a:endParaRPr lang="es-MX" sz="1600" kern="10" spc="0">
              <a:ln w="9525">
                <a:solidFill>
                  <a:srgbClr val="000000"/>
                </a:solidFill>
                <a:round/>
                <a:headEnd/>
                <a:tailEnd/>
              </a:ln>
              <a:solidFill>
                <a:srgbClr val="000000"/>
              </a:solidFill>
              <a:effectLst/>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4"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6"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OBJETIVOS</a:t>
            </a:r>
            <a:endParaRPr lang="es-ES" sz="4000" dirty="0">
              <a:latin typeface="Calibri" charset="0"/>
            </a:endParaRPr>
          </a:p>
        </p:txBody>
      </p:sp>
      <p:sp>
        <p:nvSpPr>
          <p:cNvPr id="31745" name="Rectangle 1"/>
          <p:cNvSpPr>
            <a:spLocks noChangeArrowheads="1"/>
          </p:cNvSpPr>
          <p:nvPr/>
        </p:nvSpPr>
        <p:spPr bwMode="auto">
          <a:xfrm>
            <a:off x="500034" y="1714488"/>
            <a:ext cx="8143932" cy="3293209"/>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la geometr</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un balance de aguas subterr</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neas.</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las condiciones actuales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Crear un modelo matem</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de flujo hidr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ulico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neo </a:t>
            </a:r>
            <a:r>
              <a:rPr kumimoji="0" lang="es-ES" sz="1600" b="0" i="0" u="none" strike="noStrike" cap="none" normalizeH="0" dirty="0" smtClean="0">
                <a:ln>
                  <a:noFill/>
                </a:ln>
                <a:solidFill>
                  <a:schemeClr val="tx1"/>
                </a:solidFill>
                <a:effectLst/>
                <a:latin typeface="Tahoma" pitchFamily="34" charset="0"/>
                <a:ea typeface="ＭＳ Ｐゴシック" pitchFamily="34" charset="-128"/>
                <a:cs typeface="Tahoma" pitchFamily="34" charset="0"/>
              </a:rPr>
              <a:t> </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con </a:t>
            </a:r>
            <a:r>
              <a:rPr kumimoji="0" lang="es-ES" sz="16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Mod-Flow</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y </a:t>
            </a:r>
            <a:r>
              <a:rPr lang="es-ES" sz="1600" dirty="0" smtClean="0">
                <a:solidFill>
                  <a:schemeClr val="tx1"/>
                </a:solidFill>
                <a:latin typeface="Tahoma" pitchFamily="34" charset="0"/>
                <a:ea typeface="ＭＳ Ｐゴシック" pitchFamily="34" charset="-128"/>
                <a:cs typeface="Tahoma" pitchFamily="34" charset="0"/>
              </a:rPr>
              <a:t>analizar</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el comportamiento del agua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 en el </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Calibrar la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las condiciones actuales y predecir el comportamiento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 conforme al resultado del mismo.</a:t>
            </a: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Predecir los niveles del agua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 para diferentes tiempos.</a:t>
            </a:r>
            <a:endParaRPr kumimoji="0" lang="es-ES" sz="1600" b="0" i="0" u="none" strike="noStrike" cap="none" normalizeH="0" baseline="0" dirty="0" smtClean="0">
              <a:ln>
                <a:noFill/>
              </a:ln>
              <a:solidFill>
                <a:schemeClr val="tx1"/>
              </a:solidFill>
              <a:effectLst/>
              <a:latin typeface="Arial" pitchFamily="34" charset="0"/>
              <a:ea typeface="ＭＳ Ｐゴシック" pitchFamily="34" charset="-128"/>
            </a:endParaRPr>
          </a:p>
        </p:txBody>
      </p:sp>
      <p:pic>
        <p:nvPicPr>
          <p:cNvPr id="8" name="7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5"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ETAPAS A DESARROLLAR</a:t>
            </a:r>
            <a:endParaRPr lang="es-ES" sz="4000" dirty="0">
              <a:latin typeface="Calibri" charset="0"/>
            </a:endParaRPr>
          </a:p>
        </p:txBody>
      </p:sp>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4033" name="Rectangle 1"/>
          <p:cNvSpPr>
            <a:spLocks noChangeArrowheads="1"/>
          </p:cNvSpPr>
          <p:nvPr/>
        </p:nvSpPr>
        <p:spPr bwMode="auto">
          <a:xfrm>
            <a:off x="428596" y="1357298"/>
            <a:ext cx="8429684" cy="477053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Compilaci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integraci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resumen y an</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lisis cr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de estudios previos.</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Descripci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entorno fisiogr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fico y an</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lisis geol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climatol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e hidrol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Interpretaci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 geolog</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subsuelo con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geof</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sica y geol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gica existente y realizaci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estudios geof</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sicos complementarios.</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Compilaci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 integraci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censo de aprovechamiento y piezometr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Definici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los par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metros hidr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ulicos a partir de pruebas de bombeo e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existente.</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 geometr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Balance de aguas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neas para el </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Realizaci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un modelo hidrol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matem</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Conclusiones y Recomendaciones.</a:t>
            </a:r>
            <a:endParaRPr kumimoji="0" lang="es-ES" sz="1600" b="0" i="0" u="none" strike="noStrike" cap="none" normalizeH="0" baseline="0" dirty="0" smtClean="0">
              <a:ln>
                <a:noFill/>
              </a:ln>
              <a:solidFill>
                <a:schemeClr val="tx1"/>
              </a:solidFill>
              <a:effectLst/>
              <a:latin typeface="Arial" pitchFamily="34" charset="0"/>
              <a:ea typeface="ＭＳ Ｐゴシック"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14339" name="Picture 2"/>
          <p:cNvPicPr>
            <a:picLocks noChangeAspect="1" noChangeArrowheads="1"/>
          </p:cNvPicPr>
          <p:nvPr/>
        </p:nvPicPr>
        <p:blipFill>
          <a:blip r:embed="rId3" cstate="print"/>
          <a:srcRect/>
          <a:stretch>
            <a:fillRect/>
          </a:stretch>
        </p:blipFill>
        <p:spPr bwMode="auto">
          <a:xfrm>
            <a:off x="142875" y="4071938"/>
            <a:ext cx="4170363" cy="2786062"/>
          </a:xfrm>
          <a:prstGeom prst="rect">
            <a:avLst/>
          </a:prstGeom>
          <a:noFill/>
          <a:ln w="9525">
            <a:noFill/>
            <a:miter lim="800000"/>
            <a:headEnd/>
            <a:tailEnd/>
          </a:ln>
        </p:spPr>
      </p:pic>
      <p:pic>
        <p:nvPicPr>
          <p:cNvPr id="14340" name="Picture 3" descr="ubic1"/>
          <p:cNvPicPr>
            <a:picLocks noChangeAspect="1" noChangeArrowheads="1"/>
          </p:cNvPicPr>
          <p:nvPr/>
        </p:nvPicPr>
        <p:blipFill>
          <a:blip r:embed="rId4" cstate="print"/>
          <a:srcRect/>
          <a:stretch>
            <a:fillRect/>
          </a:stretch>
        </p:blipFill>
        <p:spPr bwMode="auto">
          <a:xfrm>
            <a:off x="4357688" y="1133475"/>
            <a:ext cx="4714875" cy="3152775"/>
          </a:xfrm>
          <a:prstGeom prst="rect">
            <a:avLst/>
          </a:prstGeom>
          <a:noFill/>
          <a:ln w="9525">
            <a:solidFill>
              <a:srgbClr val="000000"/>
            </a:solidFill>
            <a:miter lim="800000"/>
            <a:headEnd/>
            <a:tailEnd/>
          </a:ln>
        </p:spPr>
      </p:pic>
      <p:sp>
        <p:nvSpPr>
          <p:cNvPr id="14341"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UBICACIÓN</a:t>
            </a:r>
            <a:endParaRPr lang="es-ES" sz="4000" dirty="0">
              <a:latin typeface="Calibri" charset="0"/>
            </a:endParaRPr>
          </a:p>
        </p:txBody>
      </p:sp>
      <p:sp>
        <p:nvSpPr>
          <p:cNvPr id="14343" name="17 Rectángulo"/>
          <p:cNvSpPr>
            <a:spLocks noChangeArrowheads="1"/>
          </p:cNvSpPr>
          <p:nvPr/>
        </p:nvSpPr>
        <p:spPr bwMode="auto">
          <a:xfrm>
            <a:off x="214313" y="1500188"/>
            <a:ext cx="3786187"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a:latin typeface="Calibri" charset="0"/>
                <a:cs typeface="Arial" charset="0"/>
              </a:rPr>
              <a:t>El área de estudio se localiza al norte de la ciudad de Hermosillo abarcando principalmente los municipios de Carbón, San Miguel de Horcasitas y Hermosillo, cuenta con una superficie de 3,664 </a:t>
            </a:r>
            <a:r>
              <a:rPr lang="es-ES" sz="1600" dirty="0" smtClean="0">
                <a:latin typeface="Calibri" charset="0"/>
                <a:cs typeface="Arial" charset="0"/>
              </a:rPr>
              <a:t>Km</a:t>
            </a:r>
            <a:r>
              <a:rPr lang="es-ES" sz="1600" baseline="30000" dirty="0" smtClean="0">
                <a:latin typeface="Calibri" charset="0"/>
                <a:cs typeface="Arial" charset="0"/>
              </a:rPr>
              <a:t>2</a:t>
            </a:r>
            <a:r>
              <a:rPr lang="es-ES" sz="1600" dirty="0" smtClean="0">
                <a:latin typeface="Calibri" charset="0"/>
                <a:cs typeface="Arial" charset="0"/>
              </a:rPr>
              <a:t>.</a:t>
            </a:r>
            <a:endParaRPr lang="es-ES" sz="1600" dirty="0">
              <a:latin typeface="Calibri" charset="0"/>
              <a:cs typeface="Arial" charset="0"/>
            </a:endParaRPr>
          </a:p>
        </p:txBody>
      </p:sp>
      <p:sp>
        <p:nvSpPr>
          <p:cNvPr id="14344" name="18 Rectángulo"/>
          <p:cNvSpPr>
            <a:spLocks noChangeArrowheads="1"/>
          </p:cNvSpPr>
          <p:nvPr/>
        </p:nvSpPr>
        <p:spPr bwMode="auto">
          <a:xfrm>
            <a:off x="5214938" y="4572000"/>
            <a:ext cx="3500437" cy="1077218"/>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a:latin typeface="Calibri" charset="0"/>
                <a:cs typeface="Arial" charset="0"/>
              </a:rPr>
              <a:t>La zona de estudio se encuentra comunicada, las principales vía de comunicación es la carretera internacional No. 15 México -   Nogales.</a:t>
            </a:r>
            <a:endParaRPr lang="es-ES" sz="1600" dirty="0">
              <a:latin typeface="Calibri" charset="0"/>
              <a:cs typeface="Arial" charset="0"/>
            </a:endParaRPr>
          </a:p>
        </p:txBody>
      </p:sp>
      <p:pic>
        <p:nvPicPr>
          <p:cNvPr id="14" name="13 Imagen" descr="escudo"/>
          <p:cNvPicPr/>
          <p:nvPr/>
        </p:nvPicPr>
        <p:blipFill>
          <a:blip r:embed="rId5"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6"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7"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8"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r>
              <a:rPr lang="es-MX" sz="4000" dirty="0"/>
              <a:t>CLIMATOLOGÍA</a:t>
            </a:r>
          </a:p>
        </p:txBody>
      </p:sp>
      <p:pic>
        <p:nvPicPr>
          <p:cNvPr id="9" name="8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9 Imagen" descr="climas.png"/>
          <p:cNvPicPr/>
          <p:nvPr/>
        </p:nvPicPr>
        <p:blipFill>
          <a:blip r:embed="rId5" cstate="print"/>
          <a:srcRect l="12673" t="2041" r="11852" b="19083"/>
          <a:stretch>
            <a:fillRect/>
          </a:stretch>
        </p:blipFill>
        <p:spPr>
          <a:xfrm>
            <a:off x="3428992" y="1285860"/>
            <a:ext cx="4143404" cy="5357850"/>
          </a:xfrm>
          <a:prstGeom prst="rect">
            <a:avLst/>
          </a:prstGeom>
          <a:ln>
            <a:solidFill>
              <a:schemeClr val="tx1"/>
            </a:solidFill>
          </a:ln>
        </p:spPr>
      </p:pic>
      <p:pic>
        <p:nvPicPr>
          <p:cNvPr id="12" name="19 Imagen" descr="climas.png"/>
          <p:cNvPicPr/>
          <p:nvPr/>
        </p:nvPicPr>
        <p:blipFill>
          <a:blip r:embed="rId5" cstate="print"/>
          <a:srcRect l="8108" t="80917" r="66199" b="2544"/>
          <a:stretch>
            <a:fillRect/>
          </a:stretch>
        </p:blipFill>
        <p:spPr>
          <a:xfrm>
            <a:off x="428596" y="5214950"/>
            <a:ext cx="2500330" cy="135729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5"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6"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r>
              <a:rPr lang="es-MX" sz="4000" dirty="0"/>
              <a:t>CLIMATOLOGÍA</a:t>
            </a:r>
          </a:p>
        </p:txBody>
      </p:sp>
      <p:pic>
        <p:nvPicPr>
          <p:cNvPr id="7" name="6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a:stretch>
            <a:fillRect/>
          </a:stretch>
        </p:blipFill>
        <p:spPr bwMode="auto">
          <a:xfrm>
            <a:off x="2883919" y="5054400"/>
            <a:ext cx="3259717" cy="1803600"/>
          </a:xfrm>
          <a:prstGeom prst="rect">
            <a:avLst/>
          </a:prstGeom>
          <a:solidFill>
            <a:schemeClr val="bg1"/>
          </a:solidFill>
          <a:ln>
            <a:solidFill>
              <a:schemeClr val="tx1"/>
            </a:solidFill>
          </a:ln>
        </p:spPr>
      </p:pic>
      <p:pic>
        <p:nvPicPr>
          <p:cNvPr id="11" name="10 Imagen"/>
          <p:cNvPicPr/>
          <p:nvPr/>
        </p:nvPicPr>
        <p:blipFill>
          <a:blip r:embed="rId6" cstate="print"/>
          <a:srcRect/>
          <a:stretch>
            <a:fillRect/>
          </a:stretch>
        </p:blipFill>
        <p:spPr bwMode="auto">
          <a:xfrm>
            <a:off x="689605" y="2714620"/>
            <a:ext cx="3264343" cy="1809425"/>
          </a:xfrm>
          <a:prstGeom prst="rect">
            <a:avLst/>
          </a:prstGeom>
          <a:solidFill>
            <a:schemeClr val="bg1"/>
          </a:solidFill>
          <a:ln>
            <a:solidFill>
              <a:schemeClr val="tx1"/>
            </a:solidFill>
          </a:ln>
        </p:spPr>
      </p:pic>
      <p:pic>
        <p:nvPicPr>
          <p:cNvPr id="12" name="11 Imagen"/>
          <p:cNvPicPr/>
          <p:nvPr/>
        </p:nvPicPr>
        <p:blipFill>
          <a:blip r:embed="rId7" cstate="print"/>
          <a:srcRect/>
          <a:stretch>
            <a:fillRect/>
          </a:stretch>
        </p:blipFill>
        <p:spPr bwMode="auto">
          <a:xfrm>
            <a:off x="4833009" y="2714620"/>
            <a:ext cx="3168015" cy="1809425"/>
          </a:xfrm>
          <a:prstGeom prst="rect">
            <a:avLst/>
          </a:prstGeom>
          <a:solidFill>
            <a:schemeClr val="bg1"/>
          </a:solidFill>
          <a:ln>
            <a:solidFill>
              <a:schemeClr val="tx1"/>
            </a:solidFill>
          </a:ln>
        </p:spPr>
      </p:pic>
      <p:pic>
        <p:nvPicPr>
          <p:cNvPr id="45058" name="Picture 2"/>
          <p:cNvPicPr>
            <a:picLocks noChangeAspect="1" noChangeArrowheads="1"/>
          </p:cNvPicPr>
          <p:nvPr/>
        </p:nvPicPr>
        <p:blipFill>
          <a:blip r:embed="rId8" cstate="print"/>
          <a:srcRect/>
          <a:stretch>
            <a:fillRect/>
          </a:stretch>
        </p:blipFill>
        <p:spPr bwMode="auto">
          <a:xfrm>
            <a:off x="1643042" y="1142984"/>
            <a:ext cx="5857916" cy="1071569"/>
          </a:xfrm>
          <a:prstGeom prst="rect">
            <a:avLst/>
          </a:prstGeom>
          <a:solidFill>
            <a:schemeClr val="bg1"/>
          </a:solidFill>
          <a:ln w="9525">
            <a:noFill/>
            <a:miter lim="800000"/>
            <a:headEnd/>
            <a:tailEnd/>
          </a:ln>
          <a:effectLst/>
        </p:spPr>
      </p:pic>
      <p:sp>
        <p:nvSpPr>
          <p:cNvPr id="14" name="13 CuadroTexto"/>
          <p:cNvSpPr txBox="1"/>
          <p:nvPr/>
        </p:nvSpPr>
        <p:spPr>
          <a:xfrm>
            <a:off x="689605" y="2357430"/>
            <a:ext cx="2357454" cy="28575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Precipitación promedio 408 mm </a:t>
            </a:r>
            <a:endParaRPr lang="es-MX" sz="1200" dirty="0"/>
          </a:p>
        </p:txBody>
      </p:sp>
      <p:sp>
        <p:nvSpPr>
          <p:cNvPr id="15" name="14 CuadroTexto"/>
          <p:cNvSpPr txBox="1"/>
          <p:nvPr/>
        </p:nvSpPr>
        <p:spPr>
          <a:xfrm>
            <a:off x="4833009" y="2357430"/>
            <a:ext cx="2714644" cy="27699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Evapotranspiración promedio 383 mm </a:t>
            </a:r>
            <a:endParaRPr lang="es-MX" sz="1200" dirty="0"/>
          </a:p>
        </p:txBody>
      </p:sp>
      <p:sp>
        <p:nvSpPr>
          <p:cNvPr id="16" name="15 CuadroTexto"/>
          <p:cNvSpPr txBox="1"/>
          <p:nvPr/>
        </p:nvSpPr>
        <p:spPr>
          <a:xfrm>
            <a:off x="2883919" y="4714884"/>
            <a:ext cx="2143140" cy="27699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Temperatura promedio 22 </a:t>
            </a:r>
            <a:r>
              <a:rPr lang="es-ES" sz="1200" baseline="0" dirty="0" smtClean="0"/>
              <a:t>(</a:t>
            </a:r>
            <a:r>
              <a:rPr lang="es-ES" sz="1200" baseline="0" dirty="0" smtClean="0">
                <a:latin typeface="Times New Roman"/>
                <a:cs typeface="Times New Roman"/>
              </a:rPr>
              <a:t>°C)</a:t>
            </a:r>
            <a:r>
              <a:rPr lang="es-MX" sz="1200" dirty="0" smtClean="0"/>
              <a:t> </a:t>
            </a:r>
            <a:endParaRPr lang="es-MX"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4 Grupo"/>
          <p:cNvGrpSpPr>
            <a:grpSpLocks/>
          </p:cNvGrpSpPr>
          <p:nvPr/>
        </p:nvGrpSpPr>
        <p:grpSpPr bwMode="auto">
          <a:xfrm>
            <a:off x="0" y="0"/>
            <a:ext cx="9144000" cy="6858000"/>
            <a:chOff x="0" y="0"/>
            <a:chExt cx="9144000" cy="6858000"/>
          </a:xfrm>
        </p:grpSpPr>
        <p:sp>
          <p:nvSpPr>
            <p:cNvPr id="6" name="5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7"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28625" y="214313"/>
            <a:ext cx="8229600" cy="654050"/>
          </a:xfrm>
        </p:spPr>
        <p:txBody>
          <a:bodyPr>
            <a:normAutofit/>
          </a:bodyPr>
          <a:lstStyle/>
          <a:p>
            <a:pPr eaLnBrk="1" hangingPunct="1"/>
            <a:r>
              <a:rPr lang="es-ES" sz="3600" dirty="0" smtClean="0"/>
              <a:t>HIDROGRAFÍA</a:t>
            </a:r>
          </a:p>
        </p:txBody>
      </p:sp>
      <p:sp>
        <p:nvSpPr>
          <p:cNvPr id="15366" name="10 Rectángulo"/>
          <p:cNvSpPr>
            <a:spLocks noChangeArrowheads="1"/>
          </p:cNvSpPr>
          <p:nvPr/>
        </p:nvSpPr>
        <p:spPr bwMode="auto">
          <a:xfrm>
            <a:off x="214282" y="1285860"/>
            <a:ext cx="3786187" cy="156966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a:t>Las corrientes superficiales más importantes en el área de </a:t>
            </a:r>
            <a:r>
              <a:rPr lang="es-ES" sz="1600" dirty="0" smtClean="0"/>
              <a:t>estudio son el </a:t>
            </a:r>
            <a:r>
              <a:rPr lang="es-ES" sz="1600" dirty="0"/>
              <a:t>río </a:t>
            </a:r>
            <a:r>
              <a:rPr lang="es-ES" sz="1600" dirty="0" smtClean="0"/>
              <a:t>Zanjón </a:t>
            </a:r>
            <a:r>
              <a:rPr lang="es-ES" sz="1600" dirty="0"/>
              <a:t>y el río San Miguel de </a:t>
            </a:r>
            <a:r>
              <a:rPr lang="es-ES" sz="1600" dirty="0" err="1"/>
              <a:t>Horcasitas</a:t>
            </a:r>
            <a:r>
              <a:rPr lang="es-ES" sz="1600" dirty="0"/>
              <a:t>, tiene su origen en la porción Norte del estado de Sonora, con una dirección general de escurrimiento de Norte a </a:t>
            </a:r>
            <a:r>
              <a:rPr lang="es-ES" sz="1600" dirty="0" smtClean="0"/>
              <a:t>Sur.</a:t>
            </a:r>
            <a:endParaRPr lang="es-ES" sz="1600" dirty="0">
              <a:latin typeface="Calibri" charset="0"/>
              <a:cs typeface="Arial" charset="0"/>
            </a:endParaRPr>
          </a:p>
        </p:txBody>
      </p:sp>
      <p:pic>
        <p:nvPicPr>
          <p:cNvPr id="10" name="9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7 Imagen" descr="acuif2.bmp"/>
          <p:cNvPicPr/>
          <p:nvPr/>
        </p:nvPicPr>
        <p:blipFill>
          <a:blip r:embed="rId5" cstate="print"/>
          <a:stretch>
            <a:fillRect/>
          </a:stretch>
        </p:blipFill>
        <p:spPr>
          <a:xfrm>
            <a:off x="142844" y="4143380"/>
            <a:ext cx="4000528" cy="2534273"/>
          </a:xfrm>
          <a:prstGeom prst="rect">
            <a:avLst/>
          </a:prstGeom>
          <a:ln w="12700">
            <a:solidFill>
              <a:schemeClr val="tx1"/>
            </a:solidFill>
          </a:ln>
        </p:spPr>
      </p:pic>
      <p:pic>
        <p:nvPicPr>
          <p:cNvPr id="13" name="17 Imagen" descr="Hidrografia.png"/>
          <p:cNvPicPr/>
          <p:nvPr/>
        </p:nvPicPr>
        <p:blipFill>
          <a:blip r:embed="rId6" cstate="print"/>
          <a:srcRect l="11170" t="6171" r="12807" b="19872"/>
          <a:stretch>
            <a:fillRect/>
          </a:stretch>
        </p:blipFill>
        <p:spPr>
          <a:xfrm>
            <a:off x="4357686" y="1214422"/>
            <a:ext cx="4572032" cy="5429288"/>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2" name="1 Título"/>
          <p:cNvSpPr>
            <a:spLocks noGrp="1"/>
          </p:cNvSpPr>
          <p:nvPr>
            <p:ph type="title"/>
          </p:nvPr>
        </p:nvSpPr>
        <p:spPr>
          <a:xfrm>
            <a:off x="2143108" y="214313"/>
            <a:ext cx="5143536" cy="654050"/>
          </a:xfrm>
        </p:spPr>
        <p:txBody>
          <a:bodyPr>
            <a:normAutofit/>
          </a:bodyPr>
          <a:lstStyle/>
          <a:p>
            <a:pPr eaLnBrk="1" hangingPunct="1"/>
            <a:r>
              <a:rPr lang="es-ES" sz="3600" dirty="0" smtClean="0"/>
              <a:t>GEOLOGÍA</a:t>
            </a:r>
          </a:p>
        </p:txBody>
      </p:sp>
      <p:pic>
        <p:nvPicPr>
          <p:cNvPr id="16388" name="Picture 2" descr="geologia"/>
          <p:cNvPicPr>
            <a:picLocks noChangeAspect="1" noChangeArrowheads="1"/>
          </p:cNvPicPr>
          <p:nvPr/>
        </p:nvPicPr>
        <p:blipFill>
          <a:blip r:embed="rId3" cstate="print"/>
          <a:srcRect l="9949" t="6696" r="10890" b="19476"/>
          <a:stretch>
            <a:fillRect/>
          </a:stretch>
        </p:blipFill>
        <p:spPr bwMode="auto">
          <a:xfrm>
            <a:off x="214282" y="1214422"/>
            <a:ext cx="4452938" cy="5357813"/>
          </a:xfrm>
          <a:prstGeom prst="rect">
            <a:avLst/>
          </a:prstGeom>
          <a:noFill/>
          <a:ln w="9525">
            <a:solidFill>
              <a:srgbClr val="000000"/>
            </a:solidFill>
            <a:miter lim="800000"/>
            <a:headEnd/>
            <a:tailEnd/>
          </a:ln>
        </p:spPr>
      </p:pic>
      <p:pic>
        <p:nvPicPr>
          <p:cNvPr id="16389" name="Picture 3" descr="columna"/>
          <p:cNvPicPr>
            <a:picLocks noChangeAspect="1" noChangeArrowheads="1"/>
          </p:cNvPicPr>
          <p:nvPr/>
        </p:nvPicPr>
        <p:blipFill>
          <a:blip r:embed="rId4" cstate="print"/>
          <a:srcRect/>
          <a:stretch>
            <a:fillRect/>
          </a:stretch>
        </p:blipFill>
        <p:spPr bwMode="auto">
          <a:xfrm>
            <a:off x="5134989" y="1143000"/>
            <a:ext cx="3580415" cy="4000512"/>
          </a:xfrm>
          <a:prstGeom prst="rect">
            <a:avLst/>
          </a:prstGeom>
          <a:noFill/>
          <a:ln w="9525">
            <a:solidFill>
              <a:srgbClr val="000000"/>
            </a:solidFill>
            <a:miter lim="800000"/>
            <a:headEnd/>
            <a:tailEnd/>
          </a:ln>
        </p:spPr>
      </p:pic>
      <p:sp>
        <p:nvSpPr>
          <p:cNvPr id="16391" name="10 Rectángulo"/>
          <p:cNvSpPr>
            <a:spLocks noChangeArrowheads="1"/>
          </p:cNvSpPr>
          <p:nvPr/>
        </p:nvSpPr>
        <p:spPr bwMode="auto">
          <a:xfrm>
            <a:off x="5000628" y="5214950"/>
            <a:ext cx="4000500" cy="138499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400" dirty="0" smtClean="0">
                <a:latin typeface="Calibri" charset="0"/>
                <a:cs typeface="Arial" charset="0"/>
              </a:rPr>
              <a:t>Rocas que </a:t>
            </a:r>
            <a:r>
              <a:rPr lang="es-MX" sz="1400" dirty="0">
                <a:latin typeface="Calibri" charset="0"/>
                <a:cs typeface="Arial" charset="0"/>
              </a:rPr>
              <a:t>varían desde el </a:t>
            </a:r>
            <a:r>
              <a:rPr lang="es-MX" sz="1400" dirty="0" smtClean="0">
                <a:latin typeface="Calibri" charset="0"/>
                <a:cs typeface="Arial" charset="0"/>
              </a:rPr>
              <a:t>Precámbrico al reciente </a:t>
            </a:r>
            <a:r>
              <a:rPr lang="es-MX" sz="1400" dirty="0">
                <a:latin typeface="Calibri" charset="0"/>
                <a:cs typeface="Arial" charset="0"/>
              </a:rPr>
              <a:t>predominando las rocas ígneas intrusivas, principalmente las rocas de tipo intrusivo del Cretácico de composición granito y granodiorita (</a:t>
            </a:r>
            <a:r>
              <a:rPr lang="es-MX" sz="1400" dirty="0" err="1">
                <a:latin typeface="Calibri" charset="0"/>
                <a:cs typeface="Arial" charset="0"/>
              </a:rPr>
              <a:t>ksTpaGr</a:t>
            </a:r>
            <a:r>
              <a:rPr lang="es-MX" sz="1400" dirty="0">
                <a:latin typeface="Calibri" charset="0"/>
                <a:cs typeface="Arial" charset="0"/>
              </a:rPr>
              <a:t>-Gd). </a:t>
            </a:r>
            <a:r>
              <a:rPr lang="es-ES" sz="1400" dirty="0">
                <a:latin typeface="Calibri" charset="0"/>
                <a:cs typeface="Arial" charset="0"/>
              </a:rPr>
              <a:t>Todas estas rocas forman parte del Batolito </a:t>
            </a:r>
            <a:r>
              <a:rPr lang="es-ES" sz="1400" dirty="0" err="1">
                <a:latin typeface="Calibri" charset="0"/>
                <a:cs typeface="Arial" charset="0"/>
              </a:rPr>
              <a:t>Laramídico</a:t>
            </a:r>
            <a:r>
              <a:rPr lang="es-ES" sz="1400" dirty="0">
                <a:latin typeface="Calibri" charset="0"/>
                <a:cs typeface="Arial" charset="0"/>
              </a:rPr>
              <a:t> de Sonora</a:t>
            </a:r>
            <a:r>
              <a:rPr lang="es-ES" sz="1400" dirty="0">
                <a:cs typeface="Arial" charset="0"/>
              </a:rPr>
              <a:t>. </a:t>
            </a:r>
          </a:p>
        </p:txBody>
      </p:sp>
      <p:pic>
        <p:nvPicPr>
          <p:cNvPr id="11" name="10 Imagen" descr="escudo"/>
          <p:cNvPicPr/>
          <p:nvPr/>
        </p:nvPicPr>
        <p:blipFill>
          <a:blip r:embed="rId5"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6"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dirty="0">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5" name="1 Título"/>
          <p:cNvSpPr>
            <a:spLocks noGrp="1"/>
          </p:cNvSpPr>
          <p:nvPr>
            <p:ph type="title"/>
          </p:nvPr>
        </p:nvSpPr>
        <p:spPr>
          <a:xfrm>
            <a:off x="2143108" y="214313"/>
            <a:ext cx="5143536" cy="654050"/>
          </a:xfrm>
        </p:spPr>
        <p:txBody>
          <a:bodyPr>
            <a:normAutofit/>
          </a:bodyPr>
          <a:lstStyle/>
          <a:p>
            <a:pPr eaLnBrk="1" hangingPunct="1"/>
            <a:r>
              <a:rPr lang="es-MX" sz="2800" dirty="0" smtClean="0"/>
              <a:t>UNIDADES GEOHIDROLOGÍCAS</a:t>
            </a:r>
            <a:endParaRPr lang="es-ES" sz="2800" dirty="0" smtClean="0"/>
          </a:p>
        </p:txBody>
      </p:sp>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22 Imagen" descr="unid hidro.png"/>
          <p:cNvPicPr/>
          <p:nvPr/>
        </p:nvPicPr>
        <p:blipFill>
          <a:blip r:embed="rId5" cstate="print"/>
          <a:srcRect l="11512" t="6614" r="12788" b="19083"/>
          <a:stretch>
            <a:fillRect/>
          </a:stretch>
        </p:blipFill>
        <p:spPr>
          <a:xfrm>
            <a:off x="4786314" y="1428736"/>
            <a:ext cx="4357686" cy="5429264"/>
          </a:xfrm>
          <a:prstGeom prst="rect">
            <a:avLst/>
          </a:prstGeom>
          <a:ln>
            <a:solidFill>
              <a:schemeClr val="tx1"/>
            </a:solidFill>
          </a:ln>
        </p:spPr>
      </p:pic>
      <p:pic>
        <p:nvPicPr>
          <p:cNvPr id="10" name="22 Imagen" descr="unid hidro.png"/>
          <p:cNvPicPr/>
          <p:nvPr/>
        </p:nvPicPr>
        <p:blipFill>
          <a:blip r:embed="rId5" cstate="print"/>
          <a:srcRect l="7600" t="83901" r="68470" b="2476"/>
          <a:stretch>
            <a:fillRect/>
          </a:stretch>
        </p:blipFill>
        <p:spPr>
          <a:xfrm>
            <a:off x="2571736" y="5643578"/>
            <a:ext cx="1857388" cy="1071570"/>
          </a:xfrm>
          <a:prstGeom prst="rect">
            <a:avLst/>
          </a:prstGeom>
          <a:ln>
            <a:solidFill>
              <a:schemeClr val="tx1"/>
            </a:solidFill>
          </a:ln>
        </p:spPr>
      </p:pic>
      <p:sp>
        <p:nvSpPr>
          <p:cNvPr id="11" name="10 Rectángulo"/>
          <p:cNvSpPr/>
          <p:nvPr/>
        </p:nvSpPr>
        <p:spPr>
          <a:xfrm>
            <a:off x="142844" y="1285860"/>
            <a:ext cx="3857620"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600" dirty="0"/>
              <a:t>Estas unidades se han definido considerando las posibilidades de las rocas de contener agua, tomando en cuenta las características físicas, litológicas y </a:t>
            </a:r>
            <a:r>
              <a:rPr lang="es-ES" sz="1600" dirty="0" smtClean="0"/>
              <a:t>estructurales.</a:t>
            </a:r>
            <a:endParaRPr lang="es-MX"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13" name="1 Título"/>
          <p:cNvSpPr>
            <a:spLocks noGrp="1"/>
          </p:cNvSpPr>
          <p:nvPr>
            <p:ph type="title"/>
          </p:nvPr>
        </p:nvSpPr>
        <p:spPr>
          <a:xfrm>
            <a:off x="428625" y="214313"/>
            <a:ext cx="8229600" cy="654050"/>
          </a:xfrm>
        </p:spPr>
        <p:txBody>
          <a:bodyPr>
            <a:normAutofit/>
          </a:bodyPr>
          <a:lstStyle/>
          <a:p>
            <a:pPr eaLnBrk="1" hangingPunct="1"/>
            <a:r>
              <a:rPr lang="es-ES" sz="2800" dirty="0" smtClean="0"/>
              <a:t>SONDEOS ELÉCTRICOS VERTICALES</a:t>
            </a:r>
          </a:p>
        </p:txBody>
      </p:sp>
      <p:pic>
        <p:nvPicPr>
          <p:cNvPr id="15" name="14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22" name="21 Grupo"/>
          <p:cNvGrpSpPr/>
          <p:nvPr/>
        </p:nvGrpSpPr>
        <p:grpSpPr>
          <a:xfrm>
            <a:off x="4643438" y="1285860"/>
            <a:ext cx="4357718" cy="5286412"/>
            <a:chOff x="4643438" y="1285860"/>
            <a:chExt cx="4286280" cy="5143536"/>
          </a:xfrm>
        </p:grpSpPr>
        <p:pic>
          <p:nvPicPr>
            <p:cNvPr id="17" name="30 Imagen" descr="sondeos2.png"/>
            <p:cNvPicPr/>
            <p:nvPr/>
          </p:nvPicPr>
          <p:blipFill>
            <a:blip r:embed="rId5" cstate="print"/>
            <a:srcRect l="11893" t="7010" r="12718" b="19838"/>
            <a:stretch>
              <a:fillRect/>
            </a:stretch>
          </p:blipFill>
          <p:spPr>
            <a:xfrm>
              <a:off x="4643438" y="1285860"/>
              <a:ext cx="4286280" cy="5143536"/>
            </a:xfrm>
            <a:prstGeom prst="rect">
              <a:avLst/>
            </a:prstGeom>
            <a:ln>
              <a:solidFill>
                <a:schemeClr val="tx1"/>
              </a:solidFill>
            </a:ln>
          </p:spPr>
        </p:pic>
        <p:sp>
          <p:nvSpPr>
            <p:cNvPr id="19" name="18 CuadroTexto"/>
            <p:cNvSpPr txBox="1"/>
            <p:nvPr/>
          </p:nvSpPr>
          <p:spPr>
            <a:xfrm rot="20333939">
              <a:off x="6256481" y="2922154"/>
              <a:ext cx="1428760" cy="246221"/>
            </a:xfrm>
            <a:prstGeom prst="rect">
              <a:avLst/>
            </a:prstGeom>
            <a:noFill/>
          </p:spPr>
          <p:txBody>
            <a:bodyPr wrap="square" rtlCol="0">
              <a:spAutoFit/>
            </a:bodyPr>
            <a:lstStyle/>
            <a:p>
              <a:r>
                <a:rPr lang="es-MX" sz="1000" b="1" dirty="0" smtClean="0"/>
                <a:t>Sección Carb</a:t>
              </a:r>
              <a:r>
                <a:rPr lang="es-MX" sz="1000" b="1" dirty="0"/>
                <a:t>ó</a:t>
              </a:r>
            </a:p>
          </p:txBody>
        </p:sp>
        <p:sp>
          <p:nvSpPr>
            <p:cNvPr id="20" name="19 CuadroTexto"/>
            <p:cNvSpPr txBox="1"/>
            <p:nvPr/>
          </p:nvSpPr>
          <p:spPr>
            <a:xfrm rot="20333939">
              <a:off x="6638197" y="4375313"/>
              <a:ext cx="1651434" cy="246221"/>
            </a:xfrm>
            <a:prstGeom prst="rect">
              <a:avLst/>
            </a:prstGeom>
            <a:noFill/>
          </p:spPr>
          <p:txBody>
            <a:bodyPr wrap="square" rtlCol="0">
              <a:spAutoFit/>
            </a:bodyPr>
            <a:lstStyle/>
            <a:p>
              <a:r>
                <a:rPr lang="es-MX" sz="1000" b="1" dirty="0" smtClean="0"/>
                <a:t>Sección </a:t>
              </a:r>
              <a:r>
                <a:rPr lang="es-MX" sz="1000" b="1" dirty="0" err="1" smtClean="0"/>
                <a:t>Pesqueira</a:t>
              </a:r>
              <a:endParaRPr lang="es-MX" sz="1000" b="1" dirty="0"/>
            </a:p>
          </p:txBody>
        </p:sp>
        <p:sp>
          <p:nvSpPr>
            <p:cNvPr id="21" name="20 CuadroTexto"/>
            <p:cNvSpPr txBox="1"/>
            <p:nvPr/>
          </p:nvSpPr>
          <p:spPr>
            <a:xfrm rot="1469837">
              <a:off x="6626801" y="5203063"/>
              <a:ext cx="1651434" cy="246221"/>
            </a:xfrm>
            <a:prstGeom prst="rect">
              <a:avLst/>
            </a:prstGeom>
            <a:noFill/>
          </p:spPr>
          <p:txBody>
            <a:bodyPr wrap="square" rtlCol="0">
              <a:spAutoFit/>
            </a:bodyPr>
            <a:lstStyle/>
            <a:p>
              <a:r>
                <a:rPr lang="es-MX" sz="1000" b="1" dirty="0" smtClean="0"/>
                <a:t>Sección Zamora</a:t>
              </a:r>
              <a:endParaRPr lang="es-MX" sz="1000" b="1" dirty="0"/>
            </a:p>
          </p:txBody>
        </p:sp>
      </p:grpSp>
      <p:sp>
        <p:nvSpPr>
          <p:cNvPr id="23" name="22 Rectángulo"/>
          <p:cNvSpPr/>
          <p:nvPr/>
        </p:nvSpPr>
        <p:spPr>
          <a:xfrm>
            <a:off x="0" y="2928934"/>
            <a:ext cx="4429156" cy="73866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t>Se reinterpretaron  16 sondeos eléctricos verticales (</a:t>
            </a:r>
            <a:r>
              <a:rPr lang="es-ES" sz="1400" dirty="0" err="1" smtClean="0"/>
              <a:t>SEV’s</a:t>
            </a:r>
            <a:r>
              <a:rPr lang="es-ES" sz="1400" dirty="0" smtClean="0"/>
              <a:t>) llevados a cabo en el área de estudio por </a:t>
            </a:r>
            <a:r>
              <a:rPr lang="es-ES" sz="1400" dirty="0" err="1" smtClean="0"/>
              <a:t>Guysa</a:t>
            </a:r>
            <a:r>
              <a:rPr lang="es-ES" sz="1400" dirty="0" smtClean="0"/>
              <a:t> en el año 2010.</a:t>
            </a:r>
            <a:endParaRPr lang="es-MX"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1 Título"/>
          <p:cNvSpPr>
            <a:spLocks noGrp="1"/>
          </p:cNvSpPr>
          <p:nvPr>
            <p:ph type="title"/>
          </p:nvPr>
        </p:nvSpPr>
        <p:spPr>
          <a:xfrm>
            <a:off x="428625" y="214313"/>
            <a:ext cx="8229600" cy="654050"/>
          </a:xfrm>
        </p:spPr>
        <p:txBody>
          <a:bodyPr>
            <a:normAutofit/>
          </a:bodyPr>
          <a:lstStyle/>
          <a:p>
            <a:pPr eaLnBrk="1" hangingPunct="1"/>
            <a:r>
              <a:rPr lang="es-ES" sz="2800" dirty="0" smtClean="0"/>
              <a:t>SONDEOS ELÉCTRICOS VERTICALES</a:t>
            </a:r>
          </a:p>
        </p:txBody>
      </p:sp>
      <p:pic>
        <p:nvPicPr>
          <p:cNvPr id="11" name="Picture 3"/>
          <p:cNvPicPr>
            <a:picLocks noChangeAspect="1" noChangeArrowheads="1"/>
          </p:cNvPicPr>
          <p:nvPr/>
        </p:nvPicPr>
        <p:blipFill>
          <a:blip r:embed="rId5" cstate="print"/>
          <a:srcRect/>
          <a:stretch>
            <a:fillRect/>
          </a:stretch>
        </p:blipFill>
        <p:spPr bwMode="auto">
          <a:xfrm>
            <a:off x="5545138" y="1143000"/>
            <a:ext cx="3598862" cy="1836738"/>
          </a:xfrm>
          <a:prstGeom prst="rect">
            <a:avLst/>
          </a:prstGeom>
          <a:noFill/>
          <a:ln w="9525">
            <a:solidFill>
              <a:srgbClr val="000000"/>
            </a:solidFill>
            <a:miter lim="800000"/>
            <a:headEnd/>
            <a:tailEnd/>
          </a:ln>
        </p:spPr>
      </p:pic>
      <p:pic>
        <p:nvPicPr>
          <p:cNvPr id="12" name="Picture 4"/>
          <p:cNvPicPr>
            <a:picLocks noChangeAspect="1" noChangeArrowheads="1"/>
          </p:cNvPicPr>
          <p:nvPr/>
        </p:nvPicPr>
        <p:blipFill>
          <a:blip r:embed="rId6" cstate="print"/>
          <a:srcRect/>
          <a:stretch>
            <a:fillRect/>
          </a:stretch>
        </p:blipFill>
        <p:spPr bwMode="auto">
          <a:xfrm>
            <a:off x="5562600" y="3023468"/>
            <a:ext cx="3581400" cy="1917700"/>
          </a:xfrm>
          <a:prstGeom prst="rect">
            <a:avLst/>
          </a:prstGeom>
          <a:noFill/>
          <a:ln w="9525">
            <a:solidFill>
              <a:srgbClr val="000000"/>
            </a:solidFill>
            <a:miter lim="800000"/>
            <a:headEnd/>
            <a:tailEnd/>
          </a:ln>
        </p:spPr>
      </p:pic>
      <p:pic>
        <p:nvPicPr>
          <p:cNvPr id="13" name="Picture 6"/>
          <p:cNvPicPr>
            <a:picLocks noChangeAspect="1" noChangeArrowheads="1"/>
          </p:cNvPicPr>
          <p:nvPr/>
        </p:nvPicPr>
        <p:blipFill>
          <a:blip r:embed="rId7" cstate="print"/>
          <a:srcRect/>
          <a:stretch>
            <a:fillRect/>
          </a:stretch>
        </p:blipFill>
        <p:spPr bwMode="auto">
          <a:xfrm>
            <a:off x="5545138" y="4978400"/>
            <a:ext cx="3598862" cy="1879600"/>
          </a:xfrm>
          <a:prstGeom prst="rect">
            <a:avLst/>
          </a:prstGeom>
          <a:noFill/>
          <a:ln w="9525">
            <a:solidFill>
              <a:srgbClr val="000000"/>
            </a:solidFill>
            <a:miter lim="800000"/>
            <a:headEnd/>
            <a:tailEnd/>
          </a:ln>
        </p:spPr>
      </p:pic>
      <p:sp>
        <p:nvSpPr>
          <p:cNvPr id="46081" name="Rectangle 1"/>
          <p:cNvSpPr>
            <a:spLocks noChangeArrowheads="1"/>
          </p:cNvSpPr>
          <p:nvPr/>
        </p:nvSpPr>
        <p:spPr bwMode="auto">
          <a:xfrm>
            <a:off x="0" y="1714488"/>
            <a:ext cx="5357818" cy="264687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1</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Representa</a:t>
            </a:r>
            <a:r>
              <a:rPr kumimoji="0" lang="es-ES" sz="1000" b="0" i="0" u="none" strike="noStrike" cap="none" normalizeH="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la parte superficial del subsuelo la cual se encuentra seca y/o compacta, sus espesores var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an de  5.5m a 63m.</a:t>
            </a:r>
          </a:p>
          <a:p>
            <a:pPr marL="0" marR="0" lvl="0" indent="0" algn="just" defTabSz="914400" rtl="0" eaLnBrk="0" fontAlgn="base" latinLnBrk="0" hangingPunct="0">
              <a:lnSpc>
                <a:spcPct val="100000"/>
              </a:lnSpc>
              <a:spcBef>
                <a:spcPct val="0"/>
              </a:spcBef>
              <a:spcAft>
                <a:spcPct val="0"/>
              </a:spcAft>
              <a:buClrTx/>
              <a:buSzTx/>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2</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Comprendida por paquetes de arena de media a gruesa con espesores que var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an de 71 m a 360 m. Al sur de San Pedro se encuentra esta unidad intercalada con arena gruesa y grava con espesores de 33  m a 94m.</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3</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Dicha unidad se caracteriza por presentar variaci</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en la granulometr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que va de arcilla a arena arcillosa y a arena fina a media. Las arcillas se presentan con espesores variables pero puede llegar a tener hasta 170m de espesor. La arena fina-media tiene espesores de 157m a 464 m. Estos espesores de arena fina a media se observan m</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 hacia la parte sur de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Pesqueira</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en la zona de San Pedro.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4</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Esta unidad se constituye por materiales de sedimentos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semiconsolidados</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que se pueden relacionar con formaciones sedimentarias tipo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Baucarit</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p>
          <a:p>
            <a:pPr marL="0" marR="0" lvl="0" indent="0" algn="just" defTabSz="914400" rtl="0" eaLnBrk="0" fontAlgn="base" latinLnBrk="0" hangingPunct="0">
              <a:lnSpc>
                <a:spcPct val="100000"/>
              </a:lnSpc>
              <a:spcBef>
                <a:spcPct val="0"/>
              </a:spcBef>
              <a:spcAft>
                <a:spcPct val="0"/>
              </a:spcAft>
              <a:buClrTx/>
              <a:buSzTx/>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5</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Esta unidad corresponde geol</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gicamente con el basamento </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gneo.</a:t>
            </a:r>
            <a:endParaRPr kumimoji="0" lang="es-ES" sz="2400" b="0" i="0" u="none" strike="noStrike" cap="none" normalizeH="0" baseline="0" dirty="0" smtClean="0">
              <a:ln>
                <a:noFill/>
              </a:ln>
              <a:solidFill>
                <a:schemeClr val="tx1"/>
              </a:solidFill>
              <a:effectLst/>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8 Grupo"/>
          <p:cNvGrpSpPr>
            <a:grpSpLocks/>
          </p:cNvGrpSpPr>
          <p:nvPr/>
        </p:nvGrpSpPr>
        <p:grpSpPr bwMode="auto">
          <a:xfrm>
            <a:off x="0" y="0"/>
            <a:ext cx="9144000" cy="6858000"/>
            <a:chOff x="0" y="0"/>
            <a:chExt cx="9144000" cy="6858000"/>
          </a:xfrm>
        </p:grpSpPr>
        <p:sp>
          <p:nvSpPr>
            <p:cNvPr id="10" name="9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1285875" y="274638"/>
            <a:ext cx="7400925" cy="582612"/>
          </a:xfrm>
        </p:spPr>
        <p:txBody>
          <a:bodyPr>
            <a:normAutofit fontScale="90000"/>
          </a:bodyPr>
          <a:lstStyle/>
          <a:p>
            <a:pPr eaLnBrk="1" hangingPunct="1"/>
            <a:r>
              <a:rPr lang="es-ES" sz="3600" dirty="0" smtClean="0"/>
              <a:t>GRAVIMETRÍA</a:t>
            </a:r>
          </a:p>
        </p:txBody>
      </p:sp>
      <p:sp>
        <p:nvSpPr>
          <p:cNvPr id="18438" name="13 Rectángulo"/>
          <p:cNvSpPr>
            <a:spLocks noChangeArrowheads="1"/>
          </p:cNvSpPr>
          <p:nvPr/>
        </p:nvSpPr>
        <p:spPr bwMode="auto">
          <a:xfrm>
            <a:off x="0" y="1772816"/>
            <a:ext cx="3995936"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600" dirty="0">
                <a:latin typeface="Calibri" charset="0"/>
              </a:rPr>
              <a:t>Se reinterpretaron cuatro perfiles de </a:t>
            </a:r>
            <a:r>
              <a:rPr lang="es-ES" sz="1600" dirty="0" smtClean="0">
                <a:latin typeface="Calibri" charset="0"/>
              </a:rPr>
              <a:t>gravimetría </a:t>
            </a:r>
            <a:r>
              <a:rPr lang="es-ES" sz="1600" dirty="0">
                <a:latin typeface="Calibri" charset="0"/>
              </a:rPr>
              <a:t>con un total de 121 sondeos gravimétricos.  </a:t>
            </a:r>
          </a:p>
        </p:txBody>
      </p:sp>
      <p:pic>
        <p:nvPicPr>
          <p:cNvPr id="14" name="13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20" name="19 Grupo"/>
          <p:cNvGrpSpPr/>
          <p:nvPr/>
        </p:nvGrpSpPr>
        <p:grpSpPr>
          <a:xfrm>
            <a:off x="4355976" y="1340768"/>
            <a:ext cx="4572032" cy="5357850"/>
            <a:chOff x="4214810" y="1214422"/>
            <a:chExt cx="4572032" cy="5357850"/>
          </a:xfrm>
        </p:grpSpPr>
        <p:pic>
          <p:nvPicPr>
            <p:cNvPr id="16" name="161 Imagen" descr="Gravimetria.png"/>
            <p:cNvPicPr/>
            <p:nvPr/>
          </p:nvPicPr>
          <p:blipFill>
            <a:blip r:embed="rId5" cstate="print"/>
            <a:srcRect l="10361" t="7434" r="12604" b="19462"/>
            <a:stretch>
              <a:fillRect/>
            </a:stretch>
          </p:blipFill>
          <p:spPr>
            <a:xfrm>
              <a:off x="4214810" y="1214422"/>
              <a:ext cx="4572032" cy="5357850"/>
            </a:xfrm>
            <a:prstGeom prst="rect">
              <a:avLst/>
            </a:prstGeom>
            <a:ln>
              <a:solidFill>
                <a:schemeClr val="tx1"/>
              </a:solidFill>
            </a:ln>
          </p:spPr>
        </p:pic>
        <p:sp>
          <p:nvSpPr>
            <p:cNvPr id="12" name="11 CuadroTexto"/>
            <p:cNvSpPr txBox="1"/>
            <p:nvPr/>
          </p:nvSpPr>
          <p:spPr>
            <a:xfrm rot="176705">
              <a:off x="6017948" y="2808423"/>
              <a:ext cx="1076809" cy="253060"/>
            </a:xfrm>
            <a:prstGeom prst="rect">
              <a:avLst/>
            </a:prstGeom>
            <a:noFill/>
          </p:spPr>
          <p:txBody>
            <a:bodyPr wrap="square" rtlCol="0">
              <a:spAutoFit/>
            </a:bodyPr>
            <a:lstStyle/>
            <a:p>
              <a:r>
                <a:rPr lang="es-MX" sz="1000" b="1" dirty="0" smtClean="0"/>
                <a:t>Perfil Carb</a:t>
              </a:r>
              <a:r>
                <a:rPr lang="es-MX" sz="1000" b="1" dirty="0"/>
                <a:t>ó</a:t>
              </a:r>
            </a:p>
          </p:txBody>
        </p:sp>
        <p:sp>
          <p:nvSpPr>
            <p:cNvPr id="13" name="12 CuadroTexto"/>
            <p:cNvSpPr txBox="1"/>
            <p:nvPr/>
          </p:nvSpPr>
          <p:spPr>
            <a:xfrm rot="20883579">
              <a:off x="6385083" y="4605466"/>
              <a:ext cx="1228846" cy="246221"/>
            </a:xfrm>
            <a:prstGeom prst="rect">
              <a:avLst/>
            </a:prstGeom>
            <a:noFill/>
          </p:spPr>
          <p:txBody>
            <a:bodyPr wrap="square" rtlCol="0">
              <a:spAutoFit/>
            </a:bodyPr>
            <a:lstStyle/>
            <a:p>
              <a:r>
                <a:rPr lang="es-MX" sz="1000" b="1" dirty="0" smtClean="0"/>
                <a:t>Perfil Pesqueira</a:t>
              </a:r>
              <a:endParaRPr lang="es-MX" sz="1000" b="1" dirty="0"/>
            </a:p>
          </p:txBody>
        </p:sp>
        <p:sp>
          <p:nvSpPr>
            <p:cNvPr id="18" name="17 CuadroTexto"/>
            <p:cNvSpPr txBox="1"/>
            <p:nvPr/>
          </p:nvSpPr>
          <p:spPr>
            <a:xfrm rot="20883579">
              <a:off x="6955637" y="6047670"/>
              <a:ext cx="1672951" cy="246221"/>
            </a:xfrm>
            <a:prstGeom prst="rect">
              <a:avLst/>
            </a:prstGeom>
            <a:noFill/>
          </p:spPr>
          <p:txBody>
            <a:bodyPr wrap="square" rtlCol="0">
              <a:spAutoFit/>
            </a:bodyPr>
            <a:lstStyle/>
            <a:p>
              <a:r>
                <a:rPr lang="es-MX" sz="1000" b="1" dirty="0" smtClean="0"/>
                <a:t>Perfil Molino de Camou</a:t>
              </a:r>
              <a:endParaRPr lang="es-MX" sz="1000" b="1" dirty="0"/>
            </a:p>
          </p:txBody>
        </p:sp>
        <p:sp>
          <p:nvSpPr>
            <p:cNvPr id="19" name="18 CuadroTexto"/>
            <p:cNvSpPr txBox="1"/>
            <p:nvPr/>
          </p:nvSpPr>
          <p:spPr>
            <a:xfrm rot="5400000">
              <a:off x="6220319" y="5422892"/>
              <a:ext cx="1209669" cy="246221"/>
            </a:xfrm>
            <a:prstGeom prst="rect">
              <a:avLst/>
            </a:prstGeom>
            <a:noFill/>
          </p:spPr>
          <p:txBody>
            <a:bodyPr wrap="square" rtlCol="0">
              <a:spAutoFit/>
            </a:bodyPr>
            <a:lstStyle/>
            <a:p>
              <a:r>
                <a:rPr lang="es-MX" sz="1000" b="1" dirty="0" smtClean="0"/>
                <a:t>Perfil San Pedro</a:t>
              </a:r>
              <a:endParaRPr lang="es-MX" sz="1000" b="1" dirty="0"/>
            </a:p>
          </p:txBody>
        </p:sp>
      </p:grpSp>
      <p:sp>
        <p:nvSpPr>
          <p:cNvPr id="13313" name="Rectangle 1"/>
          <p:cNvSpPr>
            <a:spLocks noChangeArrowheads="1"/>
          </p:cNvSpPr>
          <p:nvPr/>
        </p:nvSpPr>
        <p:spPr bwMode="auto">
          <a:xfrm>
            <a:off x="0" y="3633410"/>
            <a:ext cx="3995936"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mj-lt"/>
                <a:ea typeface="Times New Roman" pitchFamily="18" charset="0"/>
                <a:cs typeface="Tahoma" pitchFamily="34" charset="0"/>
              </a:rPr>
              <a:t>Es primordial el análisis de la geología del subsuelo, para definir la geometría, estructuras y profundidad del basamento,  que permita definir las condiciones de frontera.</a:t>
            </a:r>
            <a:endParaRPr kumimoji="0" lang="es-ES"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8 Grupo"/>
          <p:cNvGrpSpPr>
            <a:grpSpLocks/>
          </p:cNvGrpSpPr>
          <p:nvPr/>
        </p:nvGrpSpPr>
        <p:grpSpPr bwMode="auto">
          <a:xfrm>
            <a:off x="0" y="0"/>
            <a:ext cx="9144000" cy="6858000"/>
            <a:chOff x="0" y="0"/>
            <a:chExt cx="9144000" cy="6858000"/>
          </a:xfrm>
        </p:grpSpPr>
        <p:sp>
          <p:nvSpPr>
            <p:cNvPr id="10" name="9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2267744" y="260648"/>
            <a:ext cx="5014887" cy="654050"/>
          </a:xfrm>
        </p:spPr>
        <p:txBody>
          <a:bodyPr>
            <a:normAutofit/>
          </a:bodyPr>
          <a:lstStyle/>
          <a:p>
            <a:pPr eaLnBrk="1" hangingPunct="1"/>
            <a:r>
              <a:rPr lang="es-ES" sz="3600" dirty="0" smtClean="0"/>
              <a:t>Fosas </a:t>
            </a:r>
          </a:p>
        </p:txBody>
      </p:sp>
      <p:sp>
        <p:nvSpPr>
          <p:cNvPr id="19462" name="Rectangle 1"/>
          <p:cNvSpPr>
            <a:spLocks noChangeArrowheads="1"/>
          </p:cNvSpPr>
          <p:nvPr/>
        </p:nvSpPr>
        <p:spPr bwMode="auto">
          <a:xfrm>
            <a:off x="107504" y="1484784"/>
            <a:ext cx="2357438" cy="353943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spAutoFit/>
          </a:bodyPr>
          <a:lstStyle/>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lang="es-MX" sz="1600" dirty="0" smtClean="0">
                <a:latin typeface="Calibri" charset="0"/>
                <a:ea typeface="Times New Roman" charset="0"/>
              </a:rPr>
              <a:t>Se </a:t>
            </a:r>
            <a:r>
              <a:rPr lang="es-MX" sz="1600" dirty="0">
                <a:latin typeface="Calibri" charset="0"/>
                <a:ea typeface="Times New Roman" charset="0"/>
              </a:rPr>
              <a:t>obtuvieron </a:t>
            </a:r>
            <a:r>
              <a:rPr lang="es-MX" sz="1600" dirty="0" smtClean="0">
                <a:latin typeface="Calibri" charset="0"/>
                <a:ea typeface="Times New Roman" charset="0"/>
              </a:rPr>
              <a:t>cuatro </a:t>
            </a:r>
            <a:r>
              <a:rPr lang="es-MX" sz="1600" dirty="0">
                <a:latin typeface="Calibri" charset="0"/>
                <a:ea typeface="Times New Roman" charset="0"/>
              </a:rPr>
              <a:t>f</a:t>
            </a:r>
            <a:r>
              <a:rPr lang="es-MX" sz="1600" dirty="0" smtClean="0">
                <a:latin typeface="Calibri" charset="0"/>
                <a:ea typeface="Times New Roman" charset="0"/>
              </a:rPr>
              <a:t>osas </a:t>
            </a:r>
            <a:r>
              <a:rPr lang="es-MX" sz="1600" dirty="0">
                <a:latin typeface="Calibri" charset="0"/>
                <a:ea typeface="Times New Roman" charset="0"/>
              </a:rPr>
              <a:t>con profundidades que van desde los 600 a las 900m. </a:t>
            </a:r>
            <a:endParaRPr lang="es-ES" sz="1600" dirty="0">
              <a:latin typeface="Calibri" charset="0"/>
              <a:ea typeface="Times New Roman" charset="0"/>
            </a:endParaRPr>
          </a:p>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lang="es-MX" sz="1600" dirty="0">
              <a:latin typeface="Calibri" charset="0"/>
              <a:ea typeface="Times New Roman" charset="0"/>
            </a:endParaRPr>
          </a:p>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lang="es-MX" sz="1600" dirty="0">
                <a:latin typeface="Calibri" charset="0"/>
                <a:ea typeface="Times New Roman" charset="0"/>
              </a:rPr>
              <a:t>Estas fosas se puede establecer que se trata de una depresión que contiene material sedimentario continental heterogéneo (conglomerados, gravas, arenas y arcillas) de consolidación variable.</a:t>
            </a:r>
          </a:p>
        </p:txBody>
      </p:sp>
      <p:pic>
        <p:nvPicPr>
          <p:cNvPr id="14" name="13 Imagen"/>
          <p:cNvPicPr/>
          <p:nvPr/>
        </p:nvPicPr>
        <p:blipFill>
          <a:blip r:embed="rId3" cstate="print"/>
          <a:srcRect l="4177" r="8613" b="3296"/>
          <a:stretch>
            <a:fillRect/>
          </a:stretch>
        </p:blipFill>
        <p:spPr bwMode="auto">
          <a:xfrm>
            <a:off x="2915816" y="1484784"/>
            <a:ext cx="6048672" cy="4392488"/>
          </a:xfrm>
          <a:prstGeom prst="rect">
            <a:avLst/>
          </a:prstGeom>
          <a:noFill/>
          <a:ln>
            <a:solidFill>
              <a:schemeClr val="tx1"/>
            </a:solidFill>
          </a:ln>
        </p:spPr>
      </p:pic>
      <p:pic>
        <p:nvPicPr>
          <p:cNvPr id="15" name="14 Imagen" descr="escudo"/>
          <p:cNvPicPr/>
          <p:nvPr/>
        </p:nvPicPr>
        <p:blipFill>
          <a:blip r:embed="rId4"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5"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1115616" y="260648"/>
            <a:ext cx="7400925" cy="582612"/>
          </a:xfrm>
        </p:spPr>
        <p:txBody>
          <a:bodyPr>
            <a:normAutofit/>
          </a:bodyPr>
          <a:lstStyle/>
          <a:p>
            <a:pPr eaLnBrk="1" hangingPunct="1"/>
            <a:r>
              <a:rPr lang="es-MX" sz="2800" b="1" dirty="0" smtClean="0"/>
              <a:t>MODELO GEOLÓGICO CONCEPTUAL</a:t>
            </a:r>
            <a:endParaRPr lang="es-ES" sz="2800" dirty="0" smtClean="0"/>
          </a:p>
        </p:txBody>
      </p:sp>
      <p:pic>
        <p:nvPicPr>
          <p:cNvPr id="11" name="10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12 Imagen"/>
          <p:cNvPicPr/>
          <p:nvPr/>
        </p:nvPicPr>
        <p:blipFill>
          <a:blip r:embed="rId5" cstate="print"/>
          <a:srcRect/>
          <a:stretch>
            <a:fillRect/>
          </a:stretch>
        </p:blipFill>
        <p:spPr bwMode="auto">
          <a:xfrm>
            <a:off x="2699792" y="1412776"/>
            <a:ext cx="6300192" cy="4320480"/>
          </a:xfrm>
          <a:prstGeom prst="rect">
            <a:avLst/>
          </a:prstGeom>
          <a:noFill/>
        </p:spPr>
      </p:pic>
      <p:sp>
        <p:nvSpPr>
          <p:cNvPr id="11265" name="Rectangle 1"/>
          <p:cNvSpPr>
            <a:spLocks noChangeArrowheads="1"/>
          </p:cNvSpPr>
          <p:nvPr/>
        </p:nvSpPr>
        <p:spPr bwMode="auto">
          <a:xfrm>
            <a:off x="107504" y="2780928"/>
            <a:ext cx="2483768" cy="1384995"/>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 partir de la reinterpretación geofísica y geológica del área se obtuvo el modelo geológico, donde se observan cuatro unidades litológicas principales. </a:t>
            </a:r>
            <a:endParaRPr kumimoji="0" lang="es-MX" sz="1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5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1115616" y="260648"/>
            <a:ext cx="7400925" cy="582612"/>
          </a:xfrm>
        </p:spPr>
        <p:txBody>
          <a:bodyPr>
            <a:normAutofit/>
          </a:bodyPr>
          <a:lstStyle/>
          <a:p>
            <a:pPr eaLnBrk="1" hangingPunct="1"/>
            <a:r>
              <a:rPr lang="es-MX" sz="2800" b="1" dirty="0" smtClean="0"/>
              <a:t>MODELO HIDROGEOLÓGICO</a:t>
            </a:r>
            <a:endParaRPr lang="es-ES" sz="2800" dirty="0" smtClean="0"/>
          </a:p>
        </p:txBody>
      </p:sp>
      <p:pic>
        <p:nvPicPr>
          <p:cNvPr id="8" name="7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a:stretch>
            <a:fillRect/>
          </a:stretch>
        </p:blipFill>
        <p:spPr bwMode="auto">
          <a:xfrm>
            <a:off x="2843808" y="1556792"/>
            <a:ext cx="6048672" cy="4608512"/>
          </a:xfrm>
          <a:prstGeom prst="rect">
            <a:avLst/>
          </a:prstGeom>
          <a:noFill/>
        </p:spPr>
      </p:pic>
      <p:sp>
        <p:nvSpPr>
          <p:cNvPr id="37889" name="Rectangle 1"/>
          <p:cNvSpPr>
            <a:spLocks noChangeArrowheads="1"/>
          </p:cNvSpPr>
          <p:nvPr/>
        </p:nvSpPr>
        <p:spPr bwMode="auto">
          <a:xfrm>
            <a:off x="0" y="1484784"/>
            <a:ext cx="2483768" cy="2308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De acuerdo con la información geológica y parámetros hidráulicos del acuífero se realizó un modelo conceptual con de unidades geohidrológicas, donde obtenemos 5 unidades geohidrológicas en el área de estudio.  </a:t>
            </a:r>
            <a:endParaRPr kumimoji="0" lang="es-MX"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7 Grupo"/>
          <p:cNvGrpSpPr>
            <a:grpSpLocks/>
          </p:cNvGrpSpPr>
          <p:nvPr/>
        </p:nvGrpSpPr>
        <p:grpSpPr bwMode="auto">
          <a:xfrm>
            <a:off x="0" y="0"/>
            <a:ext cx="9144000" cy="6858000"/>
            <a:chOff x="0" y="0"/>
            <a:chExt cx="9144000" cy="6858000"/>
          </a:xfrm>
        </p:grpSpPr>
        <p:sp>
          <p:nvSpPr>
            <p:cNvPr id="9" name="8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500063" y="285750"/>
            <a:ext cx="8229600" cy="439738"/>
          </a:xfrm>
        </p:spPr>
        <p:txBody>
          <a:bodyPr>
            <a:normAutofit fontScale="90000"/>
          </a:bodyPr>
          <a:lstStyle/>
          <a:p>
            <a:pPr eaLnBrk="1" hangingPunct="1"/>
            <a:r>
              <a:rPr lang="es-ES" sz="3600" dirty="0" smtClean="0"/>
              <a:t>CENSO DE APROVECHAMIENTOS</a:t>
            </a:r>
          </a:p>
        </p:txBody>
      </p:sp>
      <p:pic>
        <p:nvPicPr>
          <p:cNvPr id="21508" name="Picture 3"/>
          <p:cNvPicPr>
            <a:picLocks noChangeAspect="1" noChangeArrowheads="1"/>
          </p:cNvPicPr>
          <p:nvPr/>
        </p:nvPicPr>
        <p:blipFill>
          <a:blip r:embed="rId3" cstate="print"/>
          <a:srcRect l="6952"/>
          <a:stretch>
            <a:fillRect/>
          </a:stretch>
        </p:blipFill>
        <p:spPr bwMode="auto">
          <a:xfrm>
            <a:off x="6096000" y="1071563"/>
            <a:ext cx="2976563" cy="1757362"/>
          </a:xfrm>
          <a:prstGeom prst="rect">
            <a:avLst/>
          </a:prstGeom>
          <a:solidFill>
            <a:schemeClr val="bg1"/>
          </a:solidFill>
          <a:ln w="9525">
            <a:solidFill>
              <a:srgbClr val="000000"/>
            </a:solidFill>
            <a:miter lim="800000"/>
            <a:headEnd/>
            <a:tailEnd/>
          </a:ln>
        </p:spPr>
      </p:pic>
      <p:pic>
        <p:nvPicPr>
          <p:cNvPr id="21509" name="Picture 4"/>
          <p:cNvPicPr>
            <a:picLocks noChangeAspect="1" noChangeArrowheads="1"/>
          </p:cNvPicPr>
          <p:nvPr/>
        </p:nvPicPr>
        <p:blipFill>
          <a:blip r:embed="rId4" cstate="print"/>
          <a:srcRect l="7700" t="5487" r="7550" b="6793"/>
          <a:stretch>
            <a:fillRect/>
          </a:stretch>
        </p:blipFill>
        <p:spPr bwMode="auto">
          <a:xfrm>
            <a:off x="6096000" y="2878138"/>
            <a:ext cx="2976563" cy="1903412"/>
          </a:xfrm>
          <a:prstGeom prst="rect">
            <a:avLst/>
          </a:prstGeom>
          <a:solidFill>
            <a:schemeClr val="bg1"/>
          </a:solidFill>
          <a:ln w="9525">
            <a:solidFill>
              <a:srgbClr val="000000"/>
            </a:solidFill>
            <a:miter lim="800000"/>
            <a:headEnd/>
            <a:tailEnd/>
          </a:ln>
        </p:spPr>
      </p:pic>
      <p:pic>
        <p:nvPicPr>
          <p:cNvPr id="21510" name="Picture 5"/>
          <p:cNvPicPr>
            <a:picLocks noChangeAspect="1" noChangeArrowheads="1"/>
          </p:cNvPicPr>
          <p:nvPr/>
        </p:nvPicPr>
        <p:blipFill>
          <a:blip r:embed="rId5" cstate="print"/>
          <a:srcRect l="7431" t="3717" r="7906" b="3441"/>
          <a:stretch>
            <a:fillRect/>
          </a:stretch>
        </p:blipFill>
        <p:spPr bwMode="auto">
          <a:xfrm>
            <a:off x="6096000" y="4832350"/>
            <a:ext cx="2976563" cy="1882775"/>
          </a:xfrm>
          <a:prstGeom prst="rect">
            <a:avLst/>
          </a:prstGeom>
          <a:solidFill>
            <a:schemeClr val="bg1"/>
          </a:solidFill>
          <a:ln w="9525">
            <a:solidFill>
              <a:srgbClr val="000000"/>
            </a:solidFill>
            <a:miter lim="800000"/>
            <a:headEnd/>
            <a:tailEnd/>
          </a:ln>
        </p:spPr>
      </p:pic>
      <p:sp>
        <p:nvSpPr>
          <p:cNvPr id="21512" name="12 Rectángulo"/>
          <p:cNvSpPr>
            <a:spLocks noChangeArrowheads="1"/>
          </p:cNvSpPr>
          <p:nvPr/>
        </p:nvSpPr>
        <p:spPr bwMode="auto">
          <a:xfrm>
            <a:off x="0" y="4143375"/>
            <a:ext cx="2000232" cy="738664"/>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latin typeface="Calibri" charset="0"/>
              </a:rPr>
              <a:t>519 aprovechamientos</a:t>
            </a:r>
            <a:endParaRPr lang="es-ES" sz="1400" dirty="0">
              <a:latin typeface="Calibri" charset="0"/>
            </a:endParaRPr>
          </a:p>
          <a:p>
            <a:pPr algn="just"/>
            <a:r>
              <a:rPr lang="es-ES" sz="1400" dirty="0">
                <a:latin typeface="Calibri" charset="0"/>
              </a:rPr>
              <a:t>- 354 pozos perforados</a:t>
            </a:r>
          </a:p>
          <a:p>
            <a:pPr algn="just"/>
            <a:r>
              <a:rPr lang="es-ES" sz="1400" dirty="0">
                <a:latin typeface="Calibri" charset="0"/>
              </a:rPr>
              <a:t>-165  Norias</a:t>
            </a:r>
          </a:p>
        </p:txBody>
      </p:sp>
      <p:sp>
        <p:nvSpPr>
          <p:cNvPr id="21513" name="13 Rectángulo"/>
          <p:cNvSpPr>
            <a:spLocks noChangeArrowheads="1"/>
          </p:cNvSpPr>
          <p:nvPr/>
        </p:nvSpPr>
        <p:spPr bwMode="auto">
          <a:xfrm>
            <a:off x="0" y="1285875"/>
            <a:ext cx="2071688"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smtClean="0">
                <a:latin typeface="Calibri" charset="0"/>
              </a:rPr>
              <a:t>Se recopiló la información de  </a:t>
            </a:r>
            <a:r>
              <a:rPr lang="es-MX" sz="1600" dirty="0">
                <a:latin typeface="Calibri" charset="0"/>
              </a:rPr>
              <a:t>633 aprovechamientos  </a:t>
            </a:r>
            <a:r>
              <a:rPr lang="es-MX" sz="1600" dirty="0" smtClean="0">
                <a:latin typeface="Calibri" charset="0"/>
              </a:rPr>
              <a:t>levantados durante el 20010.</a:t>
            </a:r>
            <a:endParaRPr lang="es-ES" sz="1600" dirty="0">
              <a:latin typeface="Calibri" charset="0"/>
            </a:endParaRPr>
          </a:p>
        </p:txBody>
      </p:sp>
      <p:pic>
        <p:nvPicPr>
          <p:cNvPr id="14" name="13 Imagen" descr="escudo"/>
          <p:cNvPicPr/>
          <p:nvPr/>
        </p:nvPicPr>
        <p:blipFill>
          <a:blip r:embed="rId6"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7"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24 Imagen" descr="censo.png"/>
          <p:cNvPicPr/>
          <p:nvPr/>
        </p:nvPicPr>
        <p:blipFill>
          <a:blip r:embed="rId8" cstate="print"/>
          <a:srcRect l="8554" t="6246" r="13527" b="18801"/>
          <a:stretch>
            <a:fillRect/>
          </a:stretch>
        </p:blipFill>
        <p:spPr>
          <a:xfrm>
            <a:off x="2195736" y="1196752"/>
            <a:ext cx="3816424" cy="5040560"/>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500063" y="142875"/>
            <a:ext cx="8229600" cy="571500"/>
          </a:xfrm>
        </p:spPr>
        <p:txBody>
          <a:bodyPr>
            <a:normAutofit fontScale="90000"/>
          </a:bodyPr>
          <a:lstStyle/>
          <a:p>
            <a:pPr eaLnBrk="1" hangingPunct="1"/>
            <a:r>
              <a:rPr lang="es-ES" sz="3600" dirty="0" smtClean="0"/>
              <a:t>PIEZOMETRÍA NIVEL ESTÁTICO 2010</a:t>
            </a:r>
          </a:p>
        </p:txBody>
      </p:sp>
      <p:pic>
        <p:nvPicPr>
          <p:cNvPr id="11" name="10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6 Imagen" descr="prof 07.png"/>
          <p:cNvPicPr/>
          <p:nvPr/>
        </p:nvPicPr>
        <p:blipFill>
          <a:blip r:embed="rId5" cstate="print"/>
          <a:srcRect l="8551" t="6873" r="14652" b="19278"/>
          <a:stretch>
            <a:fillRect/>
          </a:stretch>
        </p:blipFill>
        <p:spPr>
          <a:xfrm>
            <a:off x="4283968" y="1124744"/>
            <a:ext cx="4608512" cy="5544616"/>
          </a:xfrm>
          <a:prstGeom prst="rect">
            <a:avLst/>
          </a:prstGeom>
          <a:ln>
            <a:solidFill>
              <a:schemeClr val="tx1"/>
            </a:solidFill>
          </a:ln>
        </p:spPr>
      </p:pic>
      <p:sp>
        <p:nvSpPr>
          <p:cNvPr id="14" name="13 Rectángulo"/>
          <p:cNvSpPr/>
          <p:nvPr/>
        </p:nvSpPr>
        <p:spPr>
          <a:xfrm>
            <a:off x="179512" y="1556792"/>
            <a:ext cx="3816424"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t>Los niveles más someros se presentan en la parte norte del área de estudio con valores de 30 a 60 m de profundidad, mientras que los valores más profundos se ubican en la parte sur a la altura del poblado estación Pesqueira y Zamora con 90 hasta los 120 m de profundidad.</a:t>
            </a:r>
            <a:endParaRPr lang="es-ES_tradnl"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5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539552" y="260648"/>
            <a:ext cx="8229600" cy="571500"/>
          </a:xfrm>
        </p:spPr>
        <p:txBody>
          <a:bodyPr>
            <a:normAutofit fontScale="90000"/>
          </a:bodyPr>
          <a:lstStyle/>
          <a:p>
            <a:pPr eaLnBrk="1" hangingPunct="1"/>
            <a:r>
              <a:rPr lang="es-ES" sz="3600" dirty="0" smtClean="0"/>
              <a:t>ELEVACIÓN DEL NIVEL ESTÁTICO 2010</a:t>
            </a:r>
          </a:p>
        </p:txBody>
      </p:sp>
      <p:pic>
        <p:nvPicPr>
          <p:cNvPr id="8" name="7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l="1787" t="6784" r="10629" b="17014"/>
          <a:stretch>
            <a:fillRect/>
          </a:stretch>
        </p:blipFill>
        <p:spPr bwMode="auto">
          <a:xfrm>
            <a:off x="4355976" y="1196752"/>
            <a:ext cx="4608512" cy="5400600"/>
          </a:xfrm>
          <a:prstGeom prst="rect">
            <a:avLst/>
          </a:prstGeom>
          <a:noFill/>
          <a:ln>
            <a:solidFill>
              <a:schemeClr val="tx1"/>
            </a:solidFill>
          </a:ln>
        </p:spPr>
      </p:pic>
      <p:sp>
        <p:nvSpPr>
          <p:cNvPr id="11" name="10 Rectángulo"/>
          <p:cNvSpPr/>
          <p:nvPr/>
        </p:nvSpPr>
        <p:spPr>
          <a:xfrm>
            <a:off x="0" y="1412776"/>
            <a:ext cx="4067944" cy="16004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400" dirty="0" smtClean="0"/>
              <a:t>Las elevaciones mayores se presentan al norte del área de estudio con valores que van de 450 a 600 a la altura de los poblados Carbó y el Rodeo. </a:t>
            </a:r>
          </a:p>
          <a:p>
            <a:endParaRPr lang="es-ES" sz="1400" dirty="0" smtClean="0"/>
          </a:p>
          <a:p>
            <a:r>
              <a:rPr lang="es-ES" sz="1400" dirty="0" smtClean="0"/>
              <a:t>los valores más bajos se registraron al sur del área estudio a la altura de Pesqueira y el poblado Zamora con 350 a 200 m.s.n.m.</a:t>
            </a:r>
            <a:endParaRPr lang="es-ES_tradnl"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28625" y="214313"/>
            <a:ext cx="8229600" cy="654050"/>
          </a:xfrm>
        </p:spPr>
        <p:txBody>
          <a:bodyPr>
            <a:normAutofit/>
          </a:bodyPr>
          <a:lstStyle/>
          <a:p>
            <a:pPr eaLnBrk="1" hangingPunct="1"/>
            <a:r>
              <a:rPr lang="es-ES" sz="2800" dirty="0" smtClean="0"/>
              <a:t>EVOLUCIÓN DEL NIVEL ESTÁTICO 2006-2010</a:t>
            </a:r>
          </a:p>
        </p:txBody>
      </p:sp>
      <p:pic>
        <p:nvPicPr>
          <p:cNvPr id="23556" name="Picture 2" descr="evol 06-07"/>
          <p:cNvPicPr>
            <a:picLocks noChangeAspect="1" noChangeArrowheads="1"/>
          </p:cNvPicPr>
          <p:nvPr/>
        </p:nvPicPr>
        <p:blipFill>
          <a:blip r:embed="rId3" cstate="print"/>
          <a:srcRect l="7382" t="6896" r="10770" b="19839"/>
          <a:stretch>
            <a:fillRect/>
          </a:stretch>
        </p:blipFill>
        <p:spPr bwMode="auto">
          <a:xfrm>
            <a:off x="0" y="1340768"/>
            <a:ext cx="4456112" cy="5160938"/>
          </a:xfrm>
          <a:prstGeom prst="rect">
            <a:avLst/>
          </a:prstGeom>
          <a:noFill/>
          <a:ln w="9525">
            <a:solidFill>
              <a:srgbClr val="000000"/>
            </a:solidFill>
            <a:miter lim="800000"/>
            <a:headEnd/>
            <a:tailEnd/>
          </a:ln>
        </p:spPr>
      </p:pic>
      <p:pic>
        <p:nvPicPr>
          <p:cNvPr id="23557" name="Picture 3"/>
          <p:cNvPicPr>
            <a:picLocks noChangeAspect="1" noChangeArrowheads="1"/>
          </p:cNvPicPr>
          <p:nvPr/>
        </p:nvPicPr>
        <p:blipFill>
          <a:blip r:embed="rId4" cstate="print"/>
          <a:srcRect/>
          <a:stretch>
            <a:fillRect/>
          </a:stretch>
        </p:blipFill>
        <p:spPr bwMode="auto">
          <a:xfrm>
            <a:off x="4788024" y="1340768"/>
            <a:ext cx="4133850" cy="2265363"/>
          </a:xfrm>
          <a:prstGeom prst="rect">
            <a:avLst/>
          </a:prstGeom>
          <a:solidFill>
            <a:schemeClr val="bg1"/>
          </a:solidFill>
          <a:ln w="9525">
            <a:solidFill>
              <a:srgbClr val="000000"/>
            </a:solidFill>
            <a:miter lim="800000"/>
            <a:headEnd/>
            <a:tailEnd/>
          </a:ln>
        </p:spPr>
      </p:pic>
      <p:sp>
        <p:nvSpPr>
          <p:cNvPr id="23559" name="10 Rectángulo"/>
          <p:cNvSpPr>
            <a:spLocks noChangeArrowheads="1"/>
          </p:cNvSpPr>
          <p:nvPr/>
        </p:nvSpPr>
        <p:spPr bwMode="auto">
          <a:xfrm>
            <a:off x="4572000" y="3786188"/>
            <a:ext cx="4500563"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smtClean="0">
                <a:latin typeface="Calibri" charset="0"/>
              </a:rPr>
              <a:t>Se </a:t>
            </a:r>
            <a:r>
              <a:rPr lang="es-ES" sz="1600" dirty="0">
                <a:latin typeface="Calibri" charset="0"/>
              </a:rPr>
              <a:t>puede observar claramente la tendencia negativa tanto en pozos perforados como en norias, decayendo a valores de hasta -5 m.</a:t>
            </a:r>
          </a:p>
        </p:txBody>
      </p:sp>
      <p:pic>
        <p:nvPicPr>
          <p:cNvPr id="11" name="10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6"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6 Grupo"/>
          <p:cNvGrpSpPr>
            <a:grpSpLocks/>
          </p:cNvGrpSpPr>
          <p:nvPr/>
        </p:nvGrpSpPr>
        <p:grpSpPr bwMode="auto">
          <a:xfrm>
            <a:off x="0" y="0"/>
            <a:ext cx="9144000" cy="6858000"/>
            <a:chOff x="0" y="0"/>
            <a:chExt cx="9144000" cy="6858000"/>
          </a:xfrm>
        </p:grpSpPr>
        <p:sp>
          <p:nvSpPr>
            <p:cNvPr id="8" name="7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9"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4579" name="1 Título"/>
          <p:cNvSpPr>
            <a:spLocks noGrp="1"/>
          </p:cNvSpPr>
          <p:nvPr>
            <p:ph type="title"/>
          </p:nvPr>
        </p:nvSpPr>
        <p:spPr>
          <a:xfrm>
            <a:off x="928688" y="214313"/>
            <a:ext cx="7400925" cy="725487"/>
          </a:xfrm>
        </p:spPr>
        <p:txBody>
          <a:bodyPr/>
          <a:lstStyle/>
          <a:p>
            <a:pPr eaLnBrk="1" hangingPunct="1"/>
            <a:r>
              <a:rPr lang="es-ES" sz="2800" dirty="0" smtClean="0"/>
              <a:t>BALANCE DE AGUAS SUBTERRÁNEAS</a:t>
            </a:r>
          </a:p>
        </p:txBody>
      </p:sp>
      <p:pic>
        <p:nvPicPr>
          <p:cNvPr id="14" name="13 Imagen"/>
          <p:cNvPicPr/>
          <p:nvPr/>
        </p:nvPicPr>
        <p:blipFill>
          <a:blip r:embed="rId3" cstate="print"/>
          <a:srcRect/>
          <a:stretch>
            <a:fillRect/>
          </a:stretch>
        </p:blipFill>
        <p:spPr bwMode="auto">
          <a:xfrm>
            <a:off x="179512" y="1196752"/>
            <a:ext cx="6120680" cy="3816424"/>
          </a:xfrm>
          <a:prstGeom prst="rect">
            <a:avLst/>
          </a:prstGeom>
          <a:noFill/>
          <a:ln w="9525">
            <a:solidFill>
              <a:schemeClr val="tx1"/>
            </a:solidFill>
          </a:ln>
        </p:spPr>
      </p:pic>
      <p:pic>
        <p:nvPicPr>
          <p:cNvPr id="13" name="12 Imagen"/>
          <p:cNvPicPr/>
          <p:nvPr/>
        </p:nvPicPr>
        <p:blipFill>
          <a:blip r:embed="rId4" cstate="print"/>
          <a:srcRect/>
          <a:stretch>
            <a:fillRect/>
          </a:stretch>
        </p:blipFill>
        <p:spPr bwMode="auto">
          <a:xfrm>
            <a:off x="5724128" y="4365104"/>
            <a:ext cx="3419872" cy="2492896"/>
          </a:xfrm>
          <a:prstGeom prst="rect">
            <a:avLst/>
          </a:prstGeom>
          <a:solidFill>
            <a:schemeClr val="bg1"/>
          </a:solidFill>
          <a:ln w="9525">
            <a:noFill/>
            <a:miter lim="800000"/>
            <a:headEnd/>
            <a:tailEnd/>
          </a:ln>
        </p:spPr>
      </p:pic>
      <p:pic>
        <p:nvPicPr>
          <p:cNvPr id="15" name="14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928688" y="214313"/>
            <a:ext cx="7400925" cy="725487"/>
          </a:xfrm>
        </p:spPr>
        <p:txBody>
          <a:bodyPr/>
          <a:lstStyle/>
          <a:p>
            <a:pPr eaLnBrk="1" hangingPunct="1"/>
            <a:r>
              <a:rPr lang="es-MX" sz="2800" b="1" dirty="0" smtClean="0"/>
              <a:t>MODELACIÓN MATEMÁTICA </a:t>
            </a:r>
            <a:endParaRPr lang="es-ES" sz="2800" dirty="0" smtClean="0"/>
          </a:p>
        </p:txBody>
      </p:sp>
      <p:pic>
        <p:nvPicPr>
          <p:cNvPr id="8" name="7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15 Rectángulo"/>
          <p:cNvSpPr/>
          <p:nvPr/>
        </p:nvSpPr>
        <p:spPr>
          <a:xfrm>
            <a:off x="611560" y="1556792"/>
            <a:ext cx="7884368"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t>Los modelos son, por definición, aproximaciones y simplificaciones de un sistema natural. </a:t>
            </a:r>
            <a:endParaRPr lang="es-ES_tradnl" sz="1600" dirty="0"/>
          </a:p>
        </p:txBody>
      </p:sp>
      <p:sp>
        <p:nvSpPr>
          <p:cNvPr id="38916" name="Rectangle 4"/>
          <p:cNvSpPr>
            <a:spLocks noChangeArrowheads="1"/>
          </p:cNvSpPr>
          <p:nvPr/>
        </p:nvSpPr>
        <p:spPr bwMode="auto">
          <a:xfrm>
            <a:off x="395536" y="2276872"/>
            <a:ext cx="8280920" cy="2092881"/>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modelo de aguas subterráneas es una representación de un sistema acuífero natural, existen varios tipos de modelos de aguas subterráneas:  Los modelos conceptuales, modelos matemáticos.   </a:t>
            </a:r>
          </a:p>
          <a:p>
            <a:pPr marR="0" lvl="0" algn="just" defTabSz="914400" rtl="0" eaLnBrk="1" fontAlgn="base" latinLnBrk="0" hangingPunct="1">
              <a:lnSpc>
                <a:spcPct val="100000"/>
              </a:lnSpc>
              <a:spcBef>
                <a:spcPct val="0"/>
              </a:spcBef>
              <a:spcAft>
                <a:spcPct val="0"/>
              </a:spcAft>
              <a:buClrTx/>
              <a:buSzTx/>
              <a:buFontTx/>
              <a:buNone/>
              <a:tabLst/>
            </a:pPr>
            <a:endParaRPr lang="es-MX" sz="1600" dirty="0" smtClean="0">
              <a:solidFill>
                <a:schemeClr val="tx1"/>
              </a:solidFill>
              <a:latin typeface="Tahoma" pitchFamily="34" charset="0"/>
              <a:ea typeface="Times New Roman" pitchFamily="18" charset="0"/>
              <a:cs typeface="Tahoma" pitchFamily="34" charset="0"/>
            </a:endParaRPr>
          </a:p>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modelo matemático de aguas subterráneas utiliza las ecuaciones de flujo y conservación de la masa para simular flujo de agua subterránea y transporte de solutos donde se incorporan los rasgos físicos del sistema natural como expresiones matemáticas:</a:t>
            </a:r>
            <a:endParaRPr kumimoji="0" lang="es-ES_tradnl" sz="1600" b="0" i="0" u="none" strike="noStrike" cap="none" normalizeH="0" baseline="0" dirty="0" smtClean="0">
              <a:ln>
                <a:noFill/>
              </a:ln>
              <a:solidFill>
                <a:schemeClr val="tx1"/>
              </a:solidFill>
              <a:effectLst/>
              <a:latin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es-ES_tradnl" sz="1800" b="0" i="0" u="none" strike="noStrike" cap="none" normalizeH="0" baseline="0" dirty="0" smtClean="0">
              <a:ln>
                <a:noFill/>
              </a:ln>
              <a:solidFill>
                <a:schemeClr val="tx1"/>
              </a:solidFill>
              <a:effectLst/>
              <a:latin typeface="Arial" pitchFamily="34" charset="0"/>
            </a:endParaRPr>
          </a:p>
        </p:txBody>
      </p:sp>
      <p:pic>
        <p:nvPicPr>
          <p:cNvPr id="38927" name="Picture 15"/>
          <p:cNvPicPr>
            <a:picLocks noChangeAspect="1" noChangeArrowheads="1"/>
          </p:cNvPicPr>
          <p:nvPr/>
        </p:nvPicPr>
        <p:blipFill>
          <a:blip r:embed="rId5" cstate="print"/>
          <a:srcRect/>
          <a:stretch>
            <a:fillRect/>
          </a:stretch>
        </p:blipFill>
        <p:spPr bwMode="auto">
          <a:xfrm>
            <a:off x="1763688" y="4869160"/>
            <a:ext cx="5613400" cy="688975"/>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899592" y="188640"/>
            <a:ext cx="7400925" cy="725487"/>
          </a:xfrm>
        </p:spPr>
        <p:txBody>
          <a:bodyPr/>
          <a:lstStyle/>
          <a:p>
            <a:pPr eaLnBrk="1" hangingPunct="1"/>
            <a:r>
              <a:rPr lang="es-MX" sz="2800" b="1" dirty="0" smtClean="0"/>
              <a:t>MODELACIÓN MATEMÁTICA </a:t>
            </a:r>
            <a:endParaRPr lang="es-ES" sz="2800" dirty="0" smtClean="0"/>
          </a:p>
        </p:txBody>
      </p:sp>
      <p:pic>
        <p:nvPicPr>
          <p:cNvPr id="40962" name="Picture 2"/>
          <p:cNvPicPr>
            <a:picLocks noChangeAspect="1" noChangeArrowheads="1"/>
          </p:cNvPicPr>
          <p:nvPr/>
        </p:nvPicPr>
        <p:blipFill>
          <a:blip r:embed="rId5" cstate="print"/>
          <a:srcRect/>
          <a:stretch>
            <a:fillRect/>
          </a:stretch>
        </p:blipFill>
        <p:spPr bwMode="auto">
          <a:xfrm>
            <a:off x="1691680" y="4293096"/>
            <a:ext cx="5613400" cy="1379537"/>
          </a:xfrm>
          <a:prstGeom prst="rect">
            <a:avLst/>
          </a:prstGeom>
          <a:solidFill>
            <a:schemeClr val="bg1"/>
          </a:solidFill>
          <a:ln w="9525">
            <a:solidFill>
              <a:srgbClr val="000000"/>
            </a:solidFill>
            <a:miter lim="800000"/>
            <a:headEnd/>
            <a:tailEnd/>
          </a:ln>
          <a:effectLst/>
        </p:spPr>
      </p:pic>
      <p:pic>
        <p:nvPicPr>
          <p:cNvPr id="40966" name="Objeto 6"/>
          <p:cNvPicPr>
            <a:picLocks noChangeAspect="1" noChangeArrowheads="1"/>
          </p:cNvPicPr>
          <p:nvPr/>
        </p:nvPicPr>
        <p:blipFill>
          <a:blip r:embed="rId6" cstate="print"/>
          <a:srcRect l="-1254" t="-14435" r="-1649" b="-13779"/>
          <a:stretch>
            <a:fillRect/>
          </a:stretch>
        </p:blipFill>
        <p:spPr bwMode="auto">
          <a:xfrm>
            <a:off x="1636106" y="2829054"/>
            <a:ext cx="5621338" cy="706437"/>
          </a:xfrm>
          <a:prstGeom prst="rect">
            <a:avLst/>
          </a:prstGeom>
          <a:solidFill>
            <a:schemeClr val="bg1"/>
          </a:solidFill>
          <a:ln w="9525">
            <a:solidFill>
              <a:srgbClr val="000000"/>
            </a:solidFill>
            <a:miter lim="800000"/>
            <a:headEnd/>
            <a:tailEnd/>
          </a:ln>
        </p:spPr>
      </p:pic>
      <p:sp>
        <p:nvSpPr>
          <p:cNvPr id="40968" name="Rectangle 8"/>
          <p:cNvSpPr>
            <a:spLocks noChangeArrowheads="1"/>
          </p:cNvSpPr>
          <p:nvPr/>
        </p:nvSpPr>
        <p:spPr bwMode="auto">
          <a:xfrm rot="10800000" flipV="1">
            <a:off x="395536" y="1412776"/>
            <a:ext cx="8388424"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Mod-Flow resuelve las ecuaciones diferenciales parciales usando el método de diferencias finitas, donde cada celda de Mod-Flow es un volumen  unitario. En general la ecuación de flujo de aguas subterráneas que emplea Mod-Flow es la siguiente:</a:t>
            </a:r>
            <a:endParaRPr kumimoji="0" lang="es-MX"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899592" y="188640"/>
            <a:ext cx="7400925" cy="725487"/>
          </a:xfrm>
        </p:spPr>
        <p:txBody>
          <a:bodyPr/>
          <a:lstStyle/>
          <a:p>
            <a:pPr eaLnBrk="1" hangingPunct="1"/>
            <a:r>
              <a:rPr lang="es-MX" sz="2800" b="1" dirty="0" smtClean="0"/>
              <a:t>MODELACIÓN MATEMÁTICA </a:t>
            </a:r>
            <a:endParaRPr lang="es-ES" sz="2800" dirty="0" smtClean="0"/>
          </a:p>
        </p:txBody>
      </p:sp>
      <p:sp>
        <p:nvSpPr>
          <p:cNvPr id="1025" name="Rectangle 1"/>
          <p:cNvSpPr>
            <a:spLocks noChangeArrowheads="1"/>
          </p:cNvSpPr>
          <p:nvPr/>
        </p:nvSpPr>
        <p:spPr bwMode="auto">
          <a:xfrm>
            <a:off x="357158" y="1285860"/>
            <a:ext cx="8286808" cy="280076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Parámetros de entrada - Usados para construir el modelo, del cual tenemos tres elementos importantes: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Geometría del modelo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Extensión del dominio horizontal y vertical, estructuras de las capas.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Propiedades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Conductividad hidráulica, porosidad, coeficiente de almacenamiento.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Fronteras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Localización, valores.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Observaciones – usadas para calibrar el modelo: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Flujo - </a:t>
            </a: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Carga hidráulica, gradiente hidráulico.</a:t>
            </a:r>
            <a:endParaRPr kumimoji="0" lang="es-MX" sz="1600" b="0" i="0" u="none" strike="noStrike" cap="none" normalizeH="0" baseline="0" dirty="0" smtClean="0">
              <a:ln>
                <a:noFill/>
              </a:ln>
              <a:solidFill>
                <a:schemeClr val="tx1"/>
              </a:solidFill>
              <a:effectLst/>
              <a:latin typeface="+mj-lt"/>
              <a:cs typeface="Arial" pitchFamily="34" charset="0"/>
            </a:endParaRPr>
          </a:p>
        </p:txBody>
      </p:sp>
      <p:sp>
        <p:nvSpPr>
          <p:cNvPr id="1026" name="Rectangle 2"/>
          <p:cNvSpPr>
            <a:spLocks noChangeArrowheads="1"/>
          </p:cNvSpPr>
          <p:nvPr/>
        </p:nvSpPr>
        <p:spPr bwMode="auto">
          <a:xfrm>
            <a:off x="428596" y="4500570"/>
            <a:ext cx="8215370" cy="1169551"/>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Otro punto importante es definir las fronteras naturales que limitan al sistema de flujo de aguas subterráneas, esto definirá la extensión del área dentro de la cual es necesario obtener datos como:</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geológicos</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de aguas superficiales</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subterráneos</a:t>
            </a:r>
            <a:endParaRPr kumimoji="0" lang="es-MX" sz="1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7 Grupo"/>
          <p:cNvGrpSpPr>
            <a:grpSpLocks/>
          </p:cNvGrpSpPr>
          <p:nvPr/>
        </p:nvGrpSpPr>
        <p:grpSpPr bwMode="auto">
          <a:xfrm>
            <a:off x="0" y="0"/>
            <a:ext cx="9144000" cy="6858000"/>
            <a:chOff x="0" y="0"/>
            <a:chExt cx="9144000" cy="6858000"/>
          </a:xfrm>
        </p:grpSpPr>
        <p:sp>
          <p:nvSpPr>
            <p:cNvPr id="9" name="8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sp>
        <p:nvSpPr>
          <p:cNvPr id="25603" name="1 Título"/>
          <p:cNvSpPr>
            <a:spLocks noGrp="1"/>
          </p:cNvSpPr>
          <p:nvPr>
            <p:ph type="title"/>
          </p:nvPr>
        </p:nvSpPr>
        <p:spPr>
          <a:xfrm>
            <a:off x="1071563" y="214313"/>
            <a:ext cx="7358062" cy="582612"/>
          </a:xfrm>
        </p:spPr>
        <p:txBody>
          <a:bodyPr/>
          <a:lstStyle/>
          <a:p>
            <a:pPr eaLnBrk="1" hangingPunct="1"/>
            <a:r>
              <a:rPr lang="es-ES" sz="3400" dirty="0" smtClean="0"/>
              <a:t>PARÁMETROS HIDRÁULICOS</a:t>
            </a:r>
          </a:p>
        </p:txBody>
      </p:sp>
      <p:pic>
        <p:nvPicPr>
          <p:cNvPr id="25604" name="Picture 2"/>
          <p:cNvPicPr>
            <a:picLocks noChangeAspect="1" noChangeArrowheads="1"/>
          </p:cNvPicPr>
          <p:nvPr/>
        </p:nvPicPr>
        <p:blipFill>
          <a:blip r:embed="rId3" cstate="print"/>
          <a:srcRect/>
          <a:stretch>
            <a:fillRect/>
          </a:stretch>
        </p:blipFill>
        <p:spPr bwMode="auto">
          <a:xfrm>
            <a:off x="357158" y="1142984"/>
            <a:ext cx="3857652" cy="2932578"/>
          </a:xfrm>
          <a:prstGeom prst="rect">
            <a:avLst/>
          </a:prstGeom>
          <a:noFill/>
          <a:ln w="9525">
            <a:solidFill>
              <a:srgbClr val="000000"/>
            </a:solidFill>
            <a:miter lim="800000"/>
            <a:headEnd/>
            <a:tailEnd/>
          </a:ln>
        </p:spPr>
      </p:pic>
      <p:pic>
        <p:nvPicPr>
          <p:cNvPr id="25608" name="Picture 5"/>
          <p:cNvPicPr>
            <a:picLocks noChangeAspect="1" noChangeArrowheads="1"/>
          </p:cNvPicPr>
          <p:nvPr/>
        </p:nvPicPr>
        <p:blipFill>
          <a:blip r:embed="rId4" cstate="print"/>
          <a:srcRect/>
          <a:stretch>
            <a:fillRect/>
          </a:stretch>
        </p:blipFill>
        <p:spPr bwMode="auto">
          <a:xfrm>
            <a:off x="357157" y="4120464"/>
            <a:ext cx="3857653" cy="2687763"/>
          </a:xfrm>
          <a:prstGeom prst="rect">
            <a:avLst/>
          </a:prstGeom>
          <a:noFill/>
          <a:ln w="9525">
            <a:solidFill>
              <a:srgbClr val="000000"/>
            </a:solidFill>
            <a:miter lim="800000"/>
            <a:headEnd/>
            <a:tailEnd/>
          </a:ln>
        </p:spPr>
      </p:pic>
      <p:pic>
        <p:nvPicPr>
          <p:cNvPr id="14" name="13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12 Rectángulo"/>
          <p:cNvSpPr/>
          <p:nvPr/>
        </p:nvSpPr>
        <p:spPr>
          <a:xfrm>
            <a:off x="4286248" y="4929198"/>
            <a:ext cx="4572000" cy="107721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s-MX" sz="1600" dirty="0" smtClean="0">
                <a:latin typeface="+mj-lt"/>
              </a:rPr>
              <a:t>Las condiciones de fronteras  o condiciones de borde son importantes para un modelo matemático ya que éstas nos definirán  los límites hidráulicos del acuífero. </a:t>
            </a:r>
            <a:endParaRPr lang="es-MX" sz="1600" dirty="0">
              <a:latin typeface="+mj-lt"/>
            </a:endParaRPr>
          </a:p>
        </p:txBody>
      </p:sp>
      <p:sp>
        <p:nvSpPr>
          <p:cNvPr id="16" name="15 Rectángulo"/>
          <p:cNvSpPr/>
          <p:nvPr/>
        </p:nvSpPr>
        <p:spPr>
          <a:xfrm>
            <a:off x="4286248" y="1428736"/>
            <a:ext cx="471490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latin typeface="+mj-lt"/>
              </a:rPr>
              <a:t>El tamaño de las celdas determina el nivel de detalle el modelo.</a:t>
            </a:r>
            <a:endParaRPr lang="es-MX" sz="1600"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7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1071563" y="214313"/>
            <a:ext cx="7358062" cy="582612"/>
          </a:xfrm>
        </p:spPr>
        <p:txBody>
          <a:bodyPr/>
          <a:lstStyle/>
          <a:p>
            <a:pPr eaLnBrk="1" hangingPunct="1"/>
            <a:r>
              <a:rPr lang="es-ES" sz="3400" dirty="0" smtClean="0"/>
              <a:t>PARÁMETROS HIDRÁULICOS</a:t>
            </a:r>
          </a:p>
        </p:txBody>
      </p:sp>
      <p:pic>
        <p:nvPicPr>
          <p:cNvPr id="10" name="Picture 3"/>
          <p:cNvPicPr>
            <a:picLocks noChangeAspect="1" noChangeArrowheads="1"/>
          </p:cNvPicPr>
          <p:nvPr/>
        </p:nvPicPr>
        <p:blipFill>
          <a:blip r:embed="rId5" cstate="print"/>
          <a:srcRect/>
          <a:stretch>
            <a:fillRect/>
          </a:stretch>
        </p:blipFill>
        <p:spPr bwMode="auto">
          <a:xfrm>
            <a:off x="285720" y="1357298"/>
            <a:ext cx="3857625" cy="2820987"/>
          </a:xfrm>
          <a:prstGeom prst="rect">
            <a:avLst/>
          </a:prstGeom>
          <a:noFill/>
          <a:ln w="9525">
            <a:solidFill>
              <a:srgbClr val="000000"/>
            </a:solidFill>
            <a:miter lim="800000"/>
            <a:headEnd/>
            <a:tailEnd/>
          </a:ln>
        </p:spPr>
      </p:pic>
      <p:sp>
        <p:nvSpPr>
          <p:cNvPr id="11" name="Rectangle 4"/>
          <p:cNvSpPr>
            <a:spLocks noChangeArrowheads="1"/>
          </p:cNvSpPr>
          <p:nvPr/>
        </p:nvSpPr>
        <p:spPr bwMode="auto">
          <a:xfrm>
            <a:off x="500034" y="4572000"/>
            <a:ext cx="8143932" cy="58477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just"/>
            <a:r>
              <a:rPr lang="es-MX" sz="1600" dirty="0">
                <a:latin typeface="Calibri" charset="0"/>
                <a:ea typeface="Times New Roman" charset="0"/>
              </a:rPr>
              <a:t>Conductividad hidráulica se asigno valores desde 10</a:t>
            </a:r>
            <a:r>
              <a:rPr lang="es-MX" sz="1600" baseline="30000" dirty="0">
                <a:latin typeface="Calibri" charset="0"/>
                <a:ea typeface="Times New Roman" charset="0"/>
              </a:rPr>
              <a:t>-4 </a:t>
            </a:r>
            <a:r>
              <a:rPr lang="es-MX" sz="1600" dirty="0">
                <a:latin typeface="Calibri" charset="0"/>
                <a:ea typeface="Times New Roman" charset="0"/>
              </a:rPr>
              <a:t>m/s en la capa más productiva y las capas restantes de 10</a:t>
            </a:r>
            <a:r>
              <a:rPr lang="es-MX" sz="1600" baseline="30000" dirty="0">
                <a:latin typeface="Calibri" charset="0"/>
                <a:ea typeface="Times New Roman" charset="0"/>
              </a:rPr>
              <a:t>7 </a:t>
            </a:r>
            <a:r>
              <a:rPr lang="es-MX" sz="1600" dirty="0">
                <a:latin typeface="Calibri" charset="0"/>
                <a:ea typeface="Times New Roman" charset="0"/>
              </a:rPr>
              <a:t>y </a:t>
            </a:r>
            <a:r>
              <a:rPr lang="es-MX" sz="1600" dirty="0" smtClean="0">
                <a:latin typeface="Calibri" charset="0"/>
                <a:ea typeface="Times New Roman" charset="0"/>
              </a:rPr>
              <a:t>10</a:t>
            </a:r>
            <a:r>
              <a:rPr lang="es-MX" sz="1600" baseline="30000" dirty="0" smtClean="0">
                <a:latin typeface="Calibri" charset="0"/>
                <a:ea typeface="Times New Roman" charset="0"/>
              </a:rPr>
              <a:t>8</a:t>
            </a:r>
          </a:p>
        </p:txBody>
      </p:sp>
      <p:sp>
        <p:nvSpPr>
          <p:cNvPr id="12" name="6 Rectángulo"/>
          <p:cNvSpPr>
            <a:spLocks noChangeArrowheads="1"/>
          </p:cNvSpPr>
          <p:nvPr/>
        </p:nvSpPr>
        <p:spPr bwMode="auto">
          <a:xfrm>
            <a:off x="571473" y="5715000"/>
            <a:ext cx="8072466" cy="58477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s-MX" sz="1600" dirty="0">
                <a:latin typeface="Calibri" charset="0"/>
                <a:cs typeface="Tahoma" charset="0"/>
              </a:rPr>
              <a:t>Las conductividades se fueron ajustando de acuerdo a litología, perfiles </a:t>
            </a:r>
            <a:r>
              <a:rPr lang="es-MX" sz="1600" dirty="0" smtClean="0">
                <a:latin typeface="Calibri" charset="0"/>
                <a:cs typeface="Tahoma" charset="0"/>
              </a:rPr>
              <a:t>eléctrico </a:t>
            </a:r>
            <a:r>
              <a:rPr lang="es-MX" sz="1600" dirty="0">
                <a:latin typeface="Calibri" charset="0"/>
                <a:cs typeface="Tahoma" charset="0"/>
              </a:rPr>
              <a:t>y calibración del </a:t>
            </a:r>
            <a:r>
              <a:rPr lang="es-MX" sz="1600" dirty="0" smtClean="0">
                <a:latin typeface="Calibri" charset="0"/>
                <a:cs typeface="Tahoma" charset="0"/>
              </a:rPr>
              <a:t>modelo.|</a:t>
            </a:r>
            <a:endParaRPr lang="es-ES" sz="1600" dirty="0">
              <a:latin typeface="Calibri" charset="0"/>
              <a:cs typeface="Tahoma" charset="0"/>
            </a:endParaRPr>
          </a:p>
        </p:txBody>
      </p:sp>
      <p:sp>
        <p:nvSpPr>
          <p:cNvPr id="13" name="12 Rectángulo"/>
          <p:cNvSpPr/>
          <p:nvPr/>
        </p:nvSpPr>
        <p:spPr>
          <a:xfrm>
            <a:off x="4357686" y="1428736"/>
            <a:ext cx="4572000" cy="2308324"/>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smtClean="0">
                <a:latin typeface="+mj-lt"/>
              </a:rPr>
              <a:t>Se determinaron 4 capas importantes para el modelo; </a:t>
            </a:r>
          </a:p>
          <a:p>
            <a:pPr algn="just">
              <a:buFont typeface="Wingdings" pitchFamily="2" charset="2"/>
              <a:buChar char="ü"/>
            </a:pPr>
            <a:r>
              <a:rPr lang="es-MX" sz="1600" dirty="0" smtClean="0">
                <a:latin typeface="+mj-lt"/>
              </a:rPr>
              <a:t>La primera capa consiste de suelo compacto y arenas arcillosas.</a:t>
            </a:r>
          </a:p>
          <a:p>
            <a:pPr algn="just">
              <a:buFont typeface="Wingdings" pitchFamily="2" charset="2"/>
              <a:buChar char="ü"/>
            </a:pPr>
            <a:r>
              <a:rPr lang="es-MX" sz="1600" dirty="0" smtClean="0">
                <a:latin typeface="+mj-lt"/>
              </a:rPr>
              <a:t> La segunda que es la más importante y productiva, se compone por arenas gruesas y gravas.</a:t>
            </a:r>
          </a:p>
          <a:p>
            <a:pPr algn="just">
              <a:buFont typeface="Wingdings" pitchFamily="2" charset="2"/>
              <a:buChar char="ü"/>
            </a:pPr>
            <a:r>
              <a:rPr lang="es-MX" sz="1600" dirty="0" smtClean="0">
                <a:latin typeface="+mj-lt"/>
              </a:rPr>
              <a:t> La tercera capa se compone de la Formación </a:t>
            </a:r>
            <a:r>
              <a:rPr lang="es-MX" sz="1600" dirty="0" err="1" smtClean="0">
                <a:latin typeface="+mj-lt"/>
              </a:rPr>
              <a:t>Baucarit</a:t>
            </a:r>
            <a:r>
              <a:rPr lang="es-MX" sz="1600" dirty="0" smtClean="0">
                <a:latin typeface="+mj-lt"/>
              </a:rPr>
              <a:t>.</a:t>
            </a:r>
          </a:p>
          <a:p>
            <a:pPr algn="just">
              <a:buFont typeface="Wingdings" pitchFamily="2" charset="2"/>
              <a:buChar char="ü"/>
            </a:pPr>
            <a:r>
              <a:rPr lang="es-MX" sz="1600" dirty="0" smtClean="0">
                <a:latin typeface="+mj-lt"/>
              </a:rPr>
              <a:t>La cuarta capa es el basamento granítico </a:t>
            </a:r>
            <a:endParaRPr lang="es-MX" sz="1600" dirty="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6 Grupo"/>
          <p:cNvGrpSpPr>
            <a:grpSpLocks/>
          </p:cNvGrpSpPr>
          <p:nvPr/>
        </p:nvGrpSpPr>
        <p:grpSpPr bwMode="auto">
          <a:xfrm>
            <a:off x="0" y="0"/>
            <a:ext cx="9144000" cy="6858000"/>
            <a:chOff x="0" y="0"/>
            <a:chExt cx="9144000" cy="6858000"/>
          </a:xfrm>
        </p:grpSpPr>
        <p:sp>
          <p:nvSpPr>
            <p:cNvPr id="8" name="7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9"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6627" name="1 Título"/>
          <p:cNvSpPr>
            <a:spLocks noGrp="1"/>
          </p:cNvSpPr>
          <p:nvPr>
            <p:ph type="title"/>
          </p:nvPr>
        </p:nvSpPr>
        <p:spPr>
          <a:xfrm>
            <a:off x="611560" y="260648"/>
            <a:ext cx="8229600" cy="582612"/>
          </a:xfrm>
        </p:spPr>
        <p:txBody>
          <a:bodyPr/>
          <a:lstStyle/>
          <a:p>
            <a:pPr eaLnBrk="1" hangingPunct="1"/>
            <a:r>
              <a:rPr lang="es-ES" sz="2800" dirty="0" smtClean="0"/>
              <a:t>APROVECHAMIENTOS PARA EL MODELO</a:t>
            </a:r>
          </a:p>
        </p:txBody>
      </p:sp>
      <p:pic>
        <p:nvPicPr>
          <p:cNvPr id="26628" name="Picture 1"/>
          <p:cNvPicPr>
            <a:picLocks noChangeAspect="1" noChangeArrowheads="1"/>
          </p:cNvPicPr>
          <p:nvPr/>
        </p:nvPicPr>
        <p:blipFill>
          <a:blip r:embed="rId3" cstate="print"/>
          <a:srcRect/>
          <a:stretch>
            <a:fillRect/>
          </a:stretch>
        </p:blipFill>
        <p:spPr bwMode="auto">
          <a:xfrm>
            <a:off x="5357813" y="1285875"/>
            <a:ext cx="3335337" cy="2759075"/>
          </a:xfrm>
          <a:prstGeom prst="rect">
            <a:avLst/>
          </a:prstGeom>
          <a:noFill/>
          <a:ln w="9525">
            <a:solidFill>
              <a:srgbClr val="000000"/>
            </a:solidFill>
            <a:miter lim="800000"/>
            <a:headEnd/>
            <a:tailEnd/>
          </a:ln>
        </p:spPr>
      </p:pic>
      <p:pic>
        <p:nvPicPr>
          <p:cNvPr id="26629" name="Picture 2"/>
          <p:cNvPicPr>
            <a:picLocks noChangeAspect="1" noChangeArrowheads="1"/>
          </p:cNvPicPr>
          <p:nvPr/>
        </p:nvPicPr>
        <p:blipFill>
          <a:blip r:embed="rId4" cstate="print"/>
          <a:srcRect/>
          <a:stretch>
            <a:fillRect/>
          </a:stretch>
        </p:blipFill>
        <p:spPr bwMode="auto">
          <a:xfrm>
            <a:off x="285750" y="1143000"/>
            <a:ext cx="4643438" cy="2997200"/>
          </a:xfrm>
          <a:prstGeom prst="rect">
            <a:avLst/>
          </a:prstGeom>
          <a:noFill/>
          <a:ln w="9525">
            <a:solidFill>
              <a:srgbClr val="000000"/>
            </a:solidFill>
            <a:miter lim="800000"/>
            <a:headEnd/>
            <a:tailEnd/>
          </a:ln>
        </p:spPr>
      </p:pic>
      <p:pic>
        <p:nvPicPr>
          <p:cNvPr id="26630" name="Picture 3"/>
          <p:cNvPicPr>
            <a:picLocks noChangeAspect="1" noChangeArrowheads="1"/>
          </p:cNvPicPr>
          <p:nvPr/>
        </p:nvPicPr>
        <p:blipFill>
          <a:blip r:embed="rId5" cstate="print"/>
          <a:srcRect/>
          <a:stretch>
            <a:fillRect/>
          </a:stretch>
        </p:blipFill>
        <p:spPr bwMode="auto">
          <a:xfrm>
            <a:off x="285750" y="4214813"/>
            <a:ext cx="4643438" cy="2627312"/>
          </a:xfrm>
          <a:prstGeom prst="rect">
            <a:avLst/>
          </a:prstGeom>
          <a:noFill/>
          <a:ln w="9525">
            <a:solidFill>
              <a:srgbClr val="000000"/>
            </a:solidFill>
            <a:miter lim="800000"/>
            <a:headEnd/>
            <a:tailEnd/>
          </a:ln>
        </p:spPr>
      </p:pic>
      <p:sp>
        <p:nvSpPr>
          <p:cNvPr id="26632" name="Rectangle 4"/>
          <p:cNvSpPr>
            <a:spLocks noChangeArrowheads="1"/>
          </p:cNvSpPr>
          <p:nvPr/>
        </p:nvSpPr>
        <p:spPr bwMode="auto">
          <a:xfrm>
            <a:off x="5429256" y="4214818"/>
            <a:ext cx="2928938" cy="738188"/>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spAutoFit/>
          </a:bodyPr>
          <a:lstStyle/>
          <a:p>
            <a:pPr algn="just"/>
            <a:r>
              <a:rPr lang="es-MX" sz="1400" dirty="0">
                <a:latin typeface="Calibri" charset="0"/>
                <a:ea typeface="Times New Roman" charset="0"/>
              </a:rPr>
              <a:t>Se puede observar extracciones menores a los </a:t>
            </a:r>
            <a:r>
              <a:rPr lang="es-MX" sz="1400" dirty="0" smtClean="0">
                <a:latin typeface="Calibri" charset="0"/>
                <a:ea typeface="Times New Roman" charset="0"/>
              </a:rPr>
              <a:t>89 L/</a:t>
            </a:r>
            <a:r>
              <a:rPr lang="es-MX" sz="1400" dirty="0" err="1" smtClean="0">
                <a:latin typeface="Calibri" charset="0"/>
                <a:ea typeface="Times New Roman" charset="0"/>
              </a:rPr>
              <a:t>seg</a:t>
            </a:r>
            <a:r>
              <a:rPr lang="es-MX" sz="1400" dirty="0" smtClean="0">
                <a:latin typeface="Calibri" charset="0"/>
                <a:ea typeface="Times New Roman" charset="0"/>
              </a:rPr>
              <a:t> </a:t>
            </a:r>
            <a:r>
              <a:rPr lang="es-MX" sz="1400" dirty="0">
                <a:latin typeface="Calibri" charset="0"/>
                <a:ea typeface="Times New Roman" charset="0"/>
              </a:rPr>
              <a:t>hasta los 120 </a:t>
            </a:r>
            <a:r>
              <a:rPr lang="es-MX" sz="1400" dirty="0" smtClean="0">
                <a:latin typeface="Calibri" charset="0"/>
                <a:ea typeface="Times New Roman" charset="0"/>
              </a:rPr>
              <a:t>L/</a:t>
            </a:r>
            <a:r>
              <a:rPr lang="es-MX" sz="1400" dirty="0" err="1" smtClean="0">
                <a:latin typeface="Calibri" charset="0"/>
                <a:ea typeface="Times New Roman" charset="0"/>
              </a:rPr>
              <a:t>seg</a:t>
            </a:r>
            <a:endParaRPr lang="es-MX" sz="1400" dirty="0">
              <a:latin typeface="Calibri" charset="0"/>
              <a:ea typeface="Times New Roman" charset="0"/>
            </a:endParaRPr>
          </a:p>
        </p:txBody>
      </p:sp>
      <p:sp>
        <p:nvSpPr>
          <p:cNvPr id="26633" name="12 Rectángulo"/>
          <p:cNvSpPr>
            <a:spLocks noChangeArrowheads="1"/>
          </p:cNvSpPr>
          <p:nvPr/>
        </p:nvSpPr>
        <p:spPr bwMode="auto">
          <a:xfrm>
            <a:off x="5572132" y="5143512"/>
            <a:ext cx="2071688" cy="3079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r>
              <a:rPr lang="es-MX" sz="1400" dirty="0">
                <a:latin typeface="Calibri" charset="0"/>
              </a:rPr>
              <a:t>-300 Pozos de bombeo</a:t>
            </a:r>
            <a:endParaRPr lang="es-ES" sz="1400" dirty="0">
              <a:latin typeface="Calibri" charset="0"/>
            </a:endParaRPr>
          </a:p>
        </p:txBody>
      </p:sp>
      <p:sp>
        <p:nvSpPr>
          <p:cNvPr id="26634" name="13 Rectángulo"/>
          <p:cNvSpPr>
            <a:spLocks noChangeArrowheads="1"/>
          </p:cNvSpPr>
          <p:nvPr/>
        </p:nvSpPr>
        <p:spPr bwMode="auto">
          <a:xfrm>
            <a:off x="5572132" y="5500702"/>
            <a:ext cx="2071688" cy="3079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r>
              <a:rPr lang="es-MX" sz="1400" dirty="0">
                <a:latin typeface="Calibri" charset="0"/>
              </a:rPr>
              <a:t>-32 Pozos de observación</a:t>
            </a:r>
            <a:endParaRPr lang="es-ES" sz="1400" dirty="0">
              <a:latin typeface="Calibri" charset="0"/>
            </a:endParaRPr>
          </a:p>
        </p:txBody>
      </p:sp>
      <p:pic>
        <p:nvPicPr>
          <p:cNvPr id="14" name="13 Imagen" descr="escudo"/>
          <p:cNvPicPr/>
          <p:nvPr/>
        </p:nvPicPr>
        <p:blipFill>
          <a:blip r:embed="rId6"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7"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57200" y="274638"/>
            <a:ext cx="8229600" cy="654050"/>
          </a:xfrm>
        </p:spPr>
        <p:txBody>
          <a:bodyPr>
            <a:normAutofit/>
          </a:bodyPr>
          <a:lstStyle/>
          <a:p>
            <a:pPr eaLnBrk="1" hangingPunct="1"/>
            <a:r>
              <a:rPr lang="es-ES" sz="3600" dirty="0" smtClean="0"/>
              <a:t>PREDICCIÓN 2015</a:t>
            </a:r>
          </a:p>
        </p:txBody>
      </p:sp>
      <p:pic>
        <p:nvPicPr>
          <p:cNvPr id="27652" name="Picture 2"/>
          <p:cNvPicPr>
            <a:picLocks noChangeAspect="1" noChangeArrowheads="1"/>
          </p:cNvPicPr>
          <p:nvPr/>
        </p:nvPicPr>
        <p:blipFill>
          <a:blip r:embed="rId3" cstate="print"/>
          <a:srcRect/>
          <a:stretch>
            <a:fillRect/>
          </a:stretch>
        </p:blipFill>
        <p:spPr bwMode="auto">
          <a:xfrm>
            <a:off x="357188" y="1571625"/>
            <a:ext cx="4000500" cy="4545013"/>
          </a:xfrm>
          <a:prstGeom prst="rect">
            <a:avLst/>
          </a:prstGeom>
          <a:noFill/>
          <a:ln w="9525">
            <a:solidFill>
              <a:srgbClr val="000000"/>
            </a:solidFill>
            <a:miter lim="800000"/>
            <a:headEnd/>
            <a:tailEnd/>
          </a:ln>
        </p:spPr>
      </p:pic>
      <p:pic>
        <p:nvPicPr>
          <p:cNvPr id="27654" name="Picture 4"/>
          <p:cNvPicPr>
            <a:picLocks noChangeAspect="1" noChangeArrowheads="1"/>
          </p:cNvPicPr>
          <p:nvPr/>
        </p:nvPicPr>
        <p:blipFill>
          <a:blip r:embed="rId4" cstate="print"/>
          <a:srcRect l="2019" t="1817" r="1695"/>
          <a:stretch>
            <a:fillRect/>
          </a:stretch>
        </p:blipFill>
        <p:spPr bwMode="auto">
          <a:xfrm>
            <a:off x="4500563" y="1571625"/>
            <a:ext cx="4513262" cy="4500563"/>
          </a:xfrm>
          <a:prstGeom prst="rect">
            <a:avLst/>
          </a:prstGeom>
          <a:noFill/>
          <a:ln w="9525">
            <a:solidFill>
              <a:srgbClr val="000000"/>
            </a:solidFill>
            <a:miter lim="800000"/>
            <a:headEnd/>
            <a:tailEnd/>
          </a:ln>
        </p:spPr>
      </p:pic>
      <p:pic>
        <p:nvPicPr>
          <p:cNvPr id="16" name="15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7" name="16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2057400" y="228600"/>
            <a:ext cx="5562600" cy="511175"/>
          </a:xfrm>
        </p:spPr>
        <p:txBody>
          <a:bodyPr>
            <a:normAutofit fontScale="90000"/>
          </a:bodyPr>
          <a:lstStyle/>
          <a:p>
            <a:pPr eaLnBrk="1" hangingPunct="1"/>
            <a:r>
              <a:rPr lang="es-ES" sz="3600" dirty="0" smtClean="0"/>
              <a:t>CALIBRACIÓN WINPEST</a:t>
            </a:r>
          </a:p>
        </p:txBody>
      </p:sp>
      <p:pic>
        <p:nvPicPr>
          <p:cNvPr id="28676" name="Picture 2"/>
          <p:cNvPicPr>
            <a:picLocks noChangeAspect="1" noChangeArrowheads="1"/>
          </p:cNvPicPr>
          <p:nvPr/>
        </p:nvPicPr>
        <p:blipFill>
          <a:blip r:embed="rId3" cstate="print"/>
          <a:srcRect t="3300"/>
          <a:stretch>
            <a:fillRect/>
          </a:stretch>
        </p:blipFill>
        <p:spPr bwMode="auto">
          <a:xfrm>
            <a:off x="214313" y="1214438"/>
            <a:ext cx="5465762" cy="2214562"/>
          </a:xfrm>
          <a:prstGeom prst="rect">
            <a:avLst/>
          </a:prstGeom>
          <a:noFill/>
          <a:ln w="9525">
            <a:solidFill>
              <a:srgbClr val="000000"/>
            </a:solidFill>
            <a:miter lim="800000"/>
            <a:headEnd/>
            <a:tailEnd/>
          </a:ln>
        </p:spPr>
      </p:pic>
      <p:pic>
        <p:nvPicPr>
          <p:cNvPr id="28677" name="Picture 3"/>
          <p:cNvPicPr>
            <a:picLocks noChangeAspect="1" noChangeArrowheads="1"/>
          </p:cNvPicPr>
          <p:nvPr/>
        </p:nvPicPr>
        <p:blipFill>
          <a:blip r:embed="rId4" cstate="print"/>
          <a:srcRect/>
          <a:stretch>
            <a:fillRect/>
          </a:stretch>
        </p:blipFill>
        <p:spPr bwMode="auto">
          <a:xfrm>
            <a:off x="5715000" y="3429000"/>
            <a:ext cx="3208338" cy="3141663"/>
          </a:xfrm>
          <a:prstGeom prst="rect">
            <a:avLst/>
          </a:prstGeom>
          <a:noFill/>
          <a:ln w="9525">
            <a:solidFill>
              <a:srgbClr val="000000"/>
            </a:solidFill>
            <a:miter lim="800000"/>
            <a:headEnd/>
            <a:tailEnd/>
          </a:ln>
        </p:spPr>
      </p:pic>
      <p:sp>
        <p:nvSpPr>
          <p:cNvPr id="28678" name="9 Rectángulo"/>
          <p:cNvSpPr>
            <a:spLocks noChangeArrowheads="1"/>
          </p:cNvSpPr>
          <p:nvPr/>
        </p:nvSpPr>
        <p:spPr bwMode="auto">
          <a:xfrm>
            <a:off x="5857884" y="1714488"/>
            <a:ext cx="3143250" cy="120015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dirty="0">
                <a:latin typeface="Calibri" charset="0"/>
              </a:rPr>
              <a:t>WinPEST asigna un límite de valores de calibración a partir de los datos alimentados al modelo.</a:t>
            </a:r>
          </a:p>
        </p:txBody>
      </p:sp>
      <p:sp>
        <p:nvSpPr>
          <p:cNvPr id="28680" name="Rectangle 4"/>
          <p:cNvSpPr>
            <a:spLocks noChangeArrowheads="1"/>
          </p:cNvSpPr>
          <p:nvPr/>
        </p:nvSpPr>
        <p:spPr bwMode="auto">
          <a:xfrm>
            <a:off x="285720" y="5429264"/>
            <a:ext cx="5357850"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just"/>
            <a:r>
              <a:rPr lang="es-MX" sz="1600" dirty="0">
                <a:latin typeface="Tahoma" charset="0"/>
                <a:ea typeface="Times New Roman" charset="0"/>
              </a:rPr>
              <a:t>PEST puede ayudar a determinar si el modelo conceptual es razonable para encontrar el peor y el mejor caso de predicción bajo condiciones calibradas. </a:t>
            </a:r>
            <a:endParaRPr lang="es-MX" sz="1600" dirty="0">
              <a:ea typeface="Times New Roman" charset="0"/>
            </a:endParaRPr>
          </a:p>
        </p:txBody>
      </p:sp>
      <p:pic>
        <p:nvPicPr>
          <p:cNvPr id="12" name="11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12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4" name="13 Rectángulo"/>
          <p:cNvSpPr/>
          <p:nvPr/>
        </p:nvSpPr>
        <p:spPr>
          <a:xfrm>
            <a:off x="285720" y="3571876"/>
            <a:ext cx="5214974" cy="16004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t>Existen dos procedimientos generales para la calibración: el ajuste manual por ensayo y error, y la estimación automatizada de parámetros (</a:t>
            </a:r>
            <a:r>
              <a:rPr lang="es-ES" sz="1400" dirty="0" err="1" smtClean="0"/>
              <a:t>WinPEST</a:t>
            </a:r>
            <a:r>
              <a:rPr lang="es-ES" sz="1400" dirty="0" smtClean="0"/>
              <a:t>). </a:t>
            </a:r>
          </a:p>
          <a:p>
            <a:pPr algn="just"/>
            <a:r>
              <a:rPr lang="es-ES" sz="1400" dirty="0" smtClean="0"/>
              <a:t>Resumiendo en sí, la calibración es el ajuste de los parámetros o un grupo de propiedades hidráulicas o condiciones de frontera ajustadas, que concuerden con los valores medidos en campo dentro de un rango de error preestablecido.</a:t>
            </a:r>
            <a:endParaRPr lang="es-MX" sz="1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5 Grupo"/>
          <p:cNvGrpSpPr>
            <a:grpSpLocks/>
          </p:cNvGrpSpPr>
          <p:nvPr/>
        </p:nvGrpSpPr>
        <p:grpSpPr bwMode="auto">
          <a:xfrm>
            <a:off x="0" y="0"/>
            <a:ext cx="9144000" cy="6858000"/>
            <a:chOff x="0" y="0"/>
            <a:chExt cx="9144000" cy="6858000"/>
          </a:xfrm>
        </p:grpSpPr>
        <p:sp>
          <p:nvSpPr>
            <p:cNvPr id="5"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5"/>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9699" name="Title 1"/>
          <p:cNvSpPr>
            <a:spLocks noGrp="1"/>
          </p:cNvSpPr>
          <p:nvPr>
            <p:ph type="title"/>
          </p:nvPr>
        </p:nvSpPr>
        <p:spPr>
          <a:xfrm>
            <a:off x="1752600" y="152400"/>
            <a:ext cx="5410200" cy="792163"/>
          </a:xfrm>
        </p:spPr>
        <p:txBody>
          <a:bodyPr/>
          <a:lstStyle/>
          <a:p>
            <a:pPr eaLnBrk="1" hangingPunct="1"/>
            <a:r>
              <a:rPr lang="en-US" sz="3600" dirty="0" smtClean="0"/>
              <a:t>RESULTADOS</a:t>
            </a:r>
          </a:p>
        </p:txBody>
      </p:sp>
      <p:pic>
        <p:nvPicPr>
          <p:cNvPr id="11" name="10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074" name="Rectangle 2"/>
          <p:cNvSpPr>
            <a:spLocks noChangeArrowheads="1"/>
          </p:cNvSpPr>
          <p:nvPr/>
        </p:nvSpPr>
        <p:spPr bwMode="auto">
          <a:xfrm>
            <a:off x="214314" y="1428736"/>
            <a:ext cx="8786842" cy="461664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ES"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La reinterpretación de 4 secciones gravimétricas permitió reconocer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cuatro fosas principales con profundidades que van desde los 600 a los 900m y se denominaron  Fosa Carbó, Fosa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Pesqueira</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Fosa Zamora y Fosa San Pedro.</a:t>
            </a:r>
          </a:p>
          <a:p>
            <a:pPr marL="0" marR="0" lvl="0" indent="0" algn="just" defTabSz="914400" rtl="0" eaLnBrk="1" fontAlgn="base" latinLnBrk="0" hangingPunct="1">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obtuvo una recarga vertical de 17.40 Hm</a:t>
            </a:r>
            <a:r>
              <a:rPr kumimoji="0" lang="es-MX" sz="1400" b="0" i="0" u="none" strike="noStrike" cap="none" normalizeH="0" baseline="30000" dirty="0" smtClean="0">
                <a:ln>
                  <a:noFill/>
                </a:ln>
                <a:solidFill>
                  <a:schemeClr val="tx1"/>
                </a:solidFill>
                <a:effectLst/>
                <a:latin typeface="Tahoma" pitchFamily="34" charset="0"/>
                <a:ea typeface="Times New Roman" pitchFamily="18" charset="0"/>
                <a:cs typeface="Tahoma" pitchFamily="34" charset="0"/>
              </a:rPr>
              <a:t>3</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/año y un cambio de almacenamiento de -5.60 Hm</a:t>
            </a:r>
            <a:r>
              <a:rPr kumimoji="0" lang="es-MX" sz="1400" b="0" i="0" u="none" strike="noStrike" cap="none" normalizeH="0" baseline="30000" dirty="0" smtClean="0">
                <a:ln>
                  <a:noFill/>
                </a:ln>
                <a:solidFill>
                  <a:schemeClr val="tx1"/>
                </a:solidFill>
                <a:effectLst/>
                <a:latin typeface="Tahoma" pitchFamily="34" charset="0"/>
                <a:ea typeface="Times New Roman" pitchFamily="18" charset="0"/>
                <a:cs typeface="Tahoma" pitchFamily="34" charset="0"/>
              </a:rPr>
              <a:t>3</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año, </a:t>
            </a:r>
            <a:r>
              <a:rPr kumimoji="0" lang="es-MX" sz="1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rectificando así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problema de abatimiento en la zona sur del área de estudio.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El resultado del modelo presenta una zona de anomalía es decir una zona de abatimiento, causado principalmente por el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sobrebombeo</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estimó que el  acuífero en su zona de abatimiento desciende a 4 m por año, considerando el bombeo de 365 días al año.  No obstante muchos de los aprovechamientos censados trabajan en temporadas o ciertas horas durante el día por lo cual el valor se reduce 2 m/año como valor promedio correspondiente a la zona de abatimiento.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lang="es-MX" sz="1400" dirty="0" smtClean="0">
                <a:solidFill>
                  <a:schemeClr val="tx1"/>
                </a:solidFill>
                <a:latin typeface="Tahoma" pitchFamily="34" charset="0"/>
                <a:ea typeface="Times New Roman" pitchFamily="18" charset="0"/>
                <a:cs typeface="Tahoma" pitchFamily="34" charset="0"/>
              </a:rPr>
              <a:t> Se implementó un modelo matemático del acuífero por medio del programa </a:t>
            </a:r>
            <a:r>
              <a:rPr lang="es-MX" sz="1400" dirty="0" err="1" smtClean="0">
                <a:solidFill>
                  <a:schemeClr val="tx1"/>
                </a:solidFill>
                <a:latin typeface="Tahoma" pitchFamily="34" charset="0"/>
                <a:ea typeface="Times New Roman" pitchFamily="18" charset="0"/>
                <a:cs typeface="Tahoma" pitchFamily="34" charset="0"/>
              </a:rPr>
              <a:t>Mod-Flow</a:t>
            </a:r>
            <a:r>
              <a:rPr lang="es-MX" sz="1400" dirty="0" smtClean="0">
                <a:solidFill>
                  <a:schemeClr val="tx1"/>
                </a:solidFill>
                <a:latin typeface="Tahoma" pitchFamily="34" charset="0"/>
                <a:ea typeface="Times New Roman" pitchFamily="18" charset="0"/>
                <a:cs typeface="Tahoma" pitchFamily="34" charset="0"/>
              </a:rPr>
              <a:t>. Mediante él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predice el comportamiento para el año del 2015, a partir de las condiciones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iniciales</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del 2005, donde se observa que en la parte sur del área  de estudio se amplía la zona de afectación por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sobrebombeo</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y la porción sur incrementa su deformación equipotencial hacia la porción norte y sur de área de modelación, para conformar un mayor cono de abatimiento, que podría  interceptar la recarga hacia el acuífero Mesa del Seri-La Victoria.</a:t>
            </a: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grpSp>
        <p:nvGrpSpPr>
          <p:cNvPr id="4" name="5 Grupo"/>
          <p:cNvGrpSpPr>
            <a:grpSpLocks/>
          </p:cNvGrpSpPr>
          <p:nvPr/>
        </p:nvGrpSpPr>
        <p:grpSpPr bwMode="auto">
          <a:xfrm>
            <a:off x="0" y="0"/>
            <a:ext cx="9144000" cy="6858000"/>
            <a:chOff x="0" y="0"/>
            <a:chExt cx="9144000" cy="6858000"/>
          </a:xfrm>
        </p:grpSpPr>
        <p:sp>
          <p:nvSpPr>
            <p:cNvPr id="5"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5"/>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Title 1"/>
          <p:cNvSpPr txBox="1">
            <a:spLocks/>
          </p:cNvSpPr>
          <p:nvPr/>
        </p:nvSpPr>
        <p:spPr bwMode="auto">
          <a:xfrm>
            <a:off x="1752600" y="152400"/>
            <a:ext cx="5410200" cy="7921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smtClean="0">
                <a:latin typeface="+mj-lt"/>
                <a:cs typeface="+mj-cs"/>
              </a:rPr>
              <a:t>RECOMENDACIONES</a:t>
            </a:r>
            <a:endParaRPr kumimoji="0" lang="en-US" sz="3600" b="0" i="0" u="none" strike="noStrike" kern="1200" cap="none" spc="0" normalizeH="0" baseline="0" noProof="0" dirty="0" smtClean="0">
              <a:ln>
                <a:noFill/>
              </a:ln>
              <a:solidFill>
                <a:schemeClr val="tx1"/>
              </a:solidFill>
              <a:effectLst/>
              <a:uLnTx/>
              <a:uFillTx/>
              <a:latin typeface="+mj-lt"/>
              <a:ea typeface="ＭＳ Ｐゴシック" charset="-128"/>
              <a:cs typeface="+mj-cs"/>
            </a:endParaRPr>
          </a:p>
        </p:txBody>
      </p:sp>
      <p:sp>
        <p:nvSpPr>
          <p:cNvPr id="44033" name="Rectangle 1"/>
          <p:cNvSpPr>
            <a:spLocks noChangeArrowheads="1"/>
          </p:cNvSpPr>
          <p:nvPr/>
        </p:nvSpPr>
        <p:spPr bwMode="auto">
          <a:xfrm>
            <a:off x="71406" y="1164134"/>
            <a:ext cx="8929718" cy="461664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recomienda que a partir de la geometría del basamento obtenido, se realice un modelo matemático local  a la altura del poblado de Zamora.</a:t>
            </a:r>
            <a:r>
              <a:rPr kumimoji="0" lang="es-MX" sz="1400" b="0" i="0" u="none" strike="noStrike" cap="none" normalizeH="0" dirty="0" smtClean="0">
                <a:ln>
                  <a:noFill/>
                </a:ln>
                <a:solidFill>
                  <a:schemeClr val="tx1"/>
                </a:solidFill>
                <a:effectLst/>
                <a:latin typeface="Tahoma" pitchFamily="34" charset="0"/>
                <a:ea typeface="Times New Roman" pitchFamily="18" charset="0"/>
                <a:cs typeface="Tahoma" pitchFamily="34" charset="0"/>
              </a:rPr>
              <a:t> Para ello se requiere afinar el modelo conceptual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realizando sondeos eléctricos</a:t>
            </a:r>
            <a:r>
              <a:rPr lang="es-MX" sz="1400" dirty="0" smtClean="0">
                <a:solidFill>
                  <a:schemeClr val="tx1"/>
                </a:solidFill>
                <a:latin typeface="Tahoma" pitchFamily="34" charset="0"/>
                <a:ea typeface="Times New Roman" pitchFamily="18" charset="0"/>
                <a:cs typeface="Tahoma" pitchFamily="34" charset="0"/>
              </a:rPr>
              <a:t> o perforaciones exploratorias que den un mayor conocimiento de la litología del área.</a:t>
            </a:r>
          </a:p>
          <a:p>
            <a:pPr marL="0" marR="0" lvl="0" indent="0" algn="just" defTabSz="914400" rtl="0" eaLnBrk="1" fontAlgn="base" latinLnBrk="0" hangingPunct="1">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debe establecer  una red de monitoreo en las zonas afectadas y disminuir su bombeo de extracción e impedir mas el crecimiento de la zona de abatimiento.</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urgente llevar a cabo la reglamentación del acuífero, para definir el volumen  máximo de extracción al que puede someterse ya que la realidad muestra que se está minando gravemente el almacenamiento. </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muy importante complementar la información obtenida por REPDA, ya que se encontraron en</a:t>
            </a:r>
            <a:r>
              <a:rPr kumimoji="0" lang="es-MX" sz="1400" b="0" i="0" u="none" strike="noStrike" cap="none" normalizeH="0" dirty="0" smtClean="0">
                <a:ln>
                  <a:noFill/>
                </a:ln>
                <a:solidFill>
                  <a:schemeClr val="tx1"/>
                </a:solidFill>
                <a:effectLst/>
                <a:latin typeface="Tahoma" pitchFamily="34" charset="0"/>
                <a:ea typeface="Times New Roman" pitchFamily="18" charset="0"/>
                <a:cs typeface="Tahoma" pitchFamily="34" charset="0"/>
              </a:rPr>
              <a:t> los levantamientos discrepancias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en cuanto a la localización de los aprovechamientos y extracciones.</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urgente verificar que los volúmenes de extracción que reporta el titular de cada pozo sea exactamente el concesionado por CONAGUA.</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importante realizar un programa donde se lleve un control sucesivo y un orden de monitoreo permanente para mantener la actualización hidrogeológica continua del acuífero.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importante desarrollar modelos a escalas más locales y someterlos a auditorias, actualizarlo con datos de mayor calidad y darle un seguimiento continuo a la predicción.</a:t>
            </a: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17" name="16 Imagen" descr="g2.jpg"/>
          <p:cNvPicPr>
            <a:picLocks noChangeAspect="1"/>
          </p:cNvPicPr>
          <p:nvPr/>
        </p:nvPicPr>
        <p:blipFill>
          <a:blip r:embed="rId3" cstate="print"/>
          <a:stretch>
            <a:fillRect/>
          </a:stretch>
        </p:blipFill>
        <p:spPr>
          <a:xfrm>
            <a:off x="2571736" y="1285860"/>
            <a:ext cx="3714776" cy="4641861"/>
          </a:xfrm>
          <a:prstGeom prst="can">
            <a:avLst/>
          </a:prstGeom>
        </p:spPr>
      </p:pic>
      <p:sp>
        <p:nvSpPr>
          <p:cNvPr id="16" name="1 Título"/>
          <p:cNvSpPr>
            <a:spLocks noGrp="1"/>
          </p:cNvSpPr>
          <p:nvPr>
            <p:ph type="title"/>
          </p:nvPr>
        </p:nvSpPr>
        <p:spPr>
          <a:xfrm>
            <a:off x="714375" y="3071813"/>
            <a:ext cx="7400925" cy="511175"/>
          </a:xfrm>
        </p:spPr>
        <p:txBody>
          <a:bodyPr>
            <a:normAutofit fontScale="90000"/>
          </a:bodyPr>
          <a:lstStyle/>
          <a:p>
            <a:pPr eaLnBrk="1" hangingPunct="1"/>
            <a:r>
              <a:rPr lang="es-ES" sz="3600" b="1" smtClean="0">
                <a:solidFill>
                  <a:schemeClr val="bg1"/>
                </a:solidFill>
              </a:rPr>
              <a:t>G R A C I A S </a:t>
            </a:r>
          </a:p>
        </p:txBody>
      </p:sp>
      <p:pic>
        <p:nvPicPr>
          <p:cNvPr id="8" name="7 Imagen" descr="escudo"/>
          <p:cNvPicPr/>
          <p:nvPr/>
        </p:nvPicPr>
        <p:blipFill>
          <a:blip r:embed="rId4"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5"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7892</TotalTime>
  <Words>1925</Words>
  <Application>Microsoft Office PowerPoint</Application>
  <PresentationFormat>Presentación en pantalla (4:3)</PresentationFormat>
  <Paragraphs>164</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HIDROGRAFÍA</vt:lpstr>
      <vt:lpstr>GEOLOGÍA</vt:lpstr>
      <vt:lpstr>UNIDADES GEOHIDROLOGÍCAS</vt:lpstr>
      <vt:lpstr>SONDEOS ELÉCTRICOS VERTICALES</vt:lpstr>
      <vt:lpstr>SONDEOS ELÉCTRICOS VERTICALES</vt:lpstr>
      <vt:lpstr>GRAVIMETRÍA</vt:lpstr>
      <vt:lpstr>Fosas </vt:lpstr>
      <vt:lpstr>MODELO GEOLÓGICO CONCEPTUAL</vt:lpstr>
      <vt:lpstr>MODELO HIDROGEOLÓGICO</vt:lpstr>
      <vt:lpstr>CENSO DE APROVECHAMIENTOS</vt:lpstr>
      <vt:lpstr>PIEZOMETRÍA NIVEL ESTÁTICO 2010</vt:lpstr>
      <vt:lpstr>ELEVACIÓN DEL NIVEL ESTÁTICO 2010</vt:lpstr>
      <vt:lpstr>EVOLUCIÓN DEL NIVEL ESTÁTICO 2006-2010</vt:lpstr>
      <vt:lpstr>BALANCE DE AGUAS SUBTERRÁNEAS</vt:lpstr>
      <vt:lpstr>MODELACIÓN MATEMÁTICA </vt:lpstr>
      <vt:lpstr>MODELACIÓN MATEMÁTICA </vt:lpstr>
      <vt:lpstr>MODELACIÓN MATEMÁTICA </vt:lpstr>
      <vt:lpstr>PARÁMETROS HIDRÁULICOS</vt:lpstr>
      <vt:lpstr>PARÁMETROS HIDRÁULICOS</vt:lpstr>
      <vt:lpstr>APROVECHAMIENTOS PARA EL MODELO</vt:lpstr>
      <vt:lpstr>PREDICCIÓN 2015</vt:lpstr>
      <vt:lpstr>CALIBRACIÓN WINPEST</vt:lpstr>
      <vt:lpstr>RESULTADOS</vt:lpstr>
      <vt:lpstr>Presentación de PowerPoint</vt:lpstr>
      <vt:lpstr>G R A C I A S </vt:lpstr>
    </vt:vector>
  </TitlesOfParts>
  <Company>hermosillo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amrodriguez</dc:creator>
  <cp:lastModifiedBy>Dell</cp:lastModifiedBy>
  <cp:revision>266</cp:revision>
  <dcterms:created xsi:type="dcterms:W3CDTF">2009-11-13T00:24:06Z</dcterms:created>
  <dcterms:modified xsi:type="dcterms:W3CDTF">2014-10-16T20:16:09Z</dcterms:modified>
</cp:coreProperties>
</file>