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4" r:id="rId3"/>
    <p:sldId id="276" r:id="rId4"/>
    <p:sldId id="256" r:id="rId5"/>
    <p:sldId id="257" r:id="rId6"/>
    <p:sldId id="258" r:id="rId7"/>
    <p:sldId id="259" r:id="rId8"/>
    <p:sldId id="260" r:id="rId9"/>
    <p:sldId id="266" r:id="rId10"/>
    <p:sldId id="278" r:id="rId11"/>
    <p:sldId id="261" r:id="rId12"/>
    <p:sldId id="262" r:id="rId13"/>
    <p:sldId id="263" r:id="rId14"/>
    <p:sldId id="264" r:id="rId15"/>
    <p:sldId id="265" r:id="rId16"/>
    <p:sldId id="281" r:id="rId17"/>
    <p:sldId id="305" r:id="rId18"/>
    <p:sldId id="306" r:id="rId19"/>
    <p:sldId id="307" r:id="rId20"/>
    <p:sldId id="296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8183E-57F2-4BB9-BD95-FF4FD71C1114}" type="datetimeFigureOut">
              <a:rPr lang="es-MX" smtClean="0"/>
              <a:pPr/>
              <a:t>25/08/2014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C6355-F40E-41DF-AA6C-52784929C2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331640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7649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692696"/>
            <a:ext cx="1368152" cy="1368152"/>
          </a:xfrm>
          <a:prstGeom prst="rect">
            <a:avLst/>
          </a:prstGeom>
          <a:noFill/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5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620688"/>
            <a:ext cx="1423764" cy="1423764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/>
        </p:nvSpPr>
        <p:spPr>
          <a:xfrm>
            <a:off x="2699792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195736" y="4005064"/>
            <a:ext cx="49685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TEMA</a:t>
            </a:r>
          </a:p>
          <a:p>
            <a:pPr algn="ctr"/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CARACTERISTICAS</a:t>
            </a:r>
          </a:p>
          <a:p>
            <a:pPr algn="ctr"/>
            <a:r>
              <a:rPr lang="es-MX" sz="2000" b="1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LAS ZONAS ACUÍFERAS</a:t>
            </a:r>
          </a:p>
          <a:p>
            <a:pPr algn="ctr"/>
            <a:endParaRPr lang="es-MX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200" b="1" dirty="0" smtClean="0">
                <a:latin typeface="Times New Roman" pitchFamily="18" charset="0"/>
                <a:cs typeface="Times New Roman" pitchFamily="18" charset="0"/>
              </a:rPr>
              <a:t>PRESENTA: M.C.  J. ALFREDO OCHOA G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es-MX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63688" y="2348880"/>
            <a:ext cx="55446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CARACTERISTICAS DE </a:t>
            </a:r>
          </a:p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LAS ZONAS ACUÍFERAS</a:t>
            </a:r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071670" y="428604"/>
            <a:ext cx="3192349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/>
              <a:t>TEMAS QUE SE EXPONEN</a:t>
            </a:r>
          </a:p>
          <a:p>
            <a:r>
              <a:rPr lang="es-MX" sz="1200" b="1" dirty="0" smtClean="0"/>
              <a:t>POROSIDAD</a:t>
            </a:r>
          </a:p>
          <a:p>
            <a:r>
              <a:rPr lang="es-MX" sz="1200" dirty="0" smtClean="0"/>
              <a:t>DEF. Y CALCULO Y FIG.</a:t>
            </a:r>
          </a:p>
          <a:p>
            <a:endParaRPr lang="es-MX" sz="1200" dirty="0" smtClean="0"/>
          </a:p>
          <a:p>
            <a:r>
              <a:rPr lang="es-MX" sz="1200" b="1" dirty="0" smtClean="0"/>
              <a:t>RENDIMIENTO ESPECIFICO</a:t>
            </a:r>
          </a:p>
          <a:p>
            <a:r>
              <a:rPr lang="es-MX" sz="1200" dirty="0" smtClean="0"/>
              <a:t>DEFINICÓN, FORMULA, DESCRIPCIÓN FORMULA</a:t>
            </a:r>
          </a:p>
          <a:p>
            <a:r>
              <a:rPr lang="es-MX" sz="1200" dirty="0" smtClean="0"/>
              <a:t>TABLA</a:t>
            </a:r>
          </a:p>
          <a:p>
            <a:r>
              <a:rPr lang="es-MX" sz="1200" dirty="0" smtClean="0"/>
              <a:t>REPRESENTACIÓN ESQUEMATICA.</a:t>
            </a:r>
          </a:p>
          <a:p>
            <a:endParaRPr lang="es-MX" sz="1200" dirty="0" smtClean="0"/>
          </a:p>
          <a:p>
            <a:r>
              <a:rPr lang="es-MX" sz="1200" b="1" dirty="0" smtClean="0"/>
              <a:t>RETENCIÓN ESPECIFICA</a:t>
            </a:r>
          </a:p>
          <a:p>
            <a:r>
              <a:rPr lang="es-MX" sz="1200" dirty="0" smtClean="0"/>
              <a:t>DEF. FORMULA.</a:t>
            </a:r>
          </a:p>
          <a:p>
            <a:endParaRPr lang="es-MX" sz="1200" dirty="0" smtClean="0"/>
          </a:p>
          <a:p>
            <a:r>
              <a:rPr lang="es-MX" sz="1200" b="1" dirty="0" smtClean="0"/>
              <a:t>CONDUCTIVIDAD HIDRÁULICA</a:t>
            </a:r>
          </a:p>
          <a:p>
            <a:r>
              <a:rPr lang="es-MX" sz="1200" dirty="0" smtClean="0"/>
              <a:t>DEF. FORMULA.</a:t>
            </a:r>
          </a:p>
          <a:p>
            <a:r>
              <a:rPr lang="es-MX" sz="1200" dirty="0" smtClean="0"/>
              <a:t>ESQUEMA Y TABLA CON VALORES.</a:t>
            </a:r>
          </a:p>
          <a:p>
            <a:endParaRPr lang="es-MX" sz="1200" dirty="0" smtClean="0"/>
          </a:p>
          <a:p>
            <a:r>
              <a:rPr lang="es-MX" sz="1200" b="1" dirty="0" smtClean="0"/>
              <a:t>PERMEABILIDAD INTRÍNSICA</a:t>
            </a:r>
          </a:p>
          <a:p>
            <a:r>
              <a:rPr lang="es-MX" sz="1200" dirty="0" smtClean="0"/>
              <a:t>DEF. FORMULA Y FIGURAS.</a:t>
            </a:r>
          </a:p>
          <a:p>
            <a:endParaRPr lang="es-MX" sz="1200" b="1" dirty="0" smtClean="0"/>
          </a:p>
          <a:p>
            <a:r>
              <a:rPr lang="es-MX" sz="1200" b="1" dirty="0" smtClean="0"/>
              <a:t>TRANSMISIVILIDAD</a:t>
            </a:r>
          </a:p>
          <a:p>
            <a:r>
              <a:rPr lang="es-MX" sz="1200" dirty="0" smtClean="0"/>
              <a:t>DEF. FORMULA FIGURA.</a:t>
            </a:r>
          </a:p>
          <a:p>
            <a:endParaRPr lang="es-MX" sz="1200" b="1" dirty="0" smtClean="0"/>
          </a:p>
          <a:p>
            <a:r>
              <a:rPr lang="es-MX" sz="1200" b="1" dirty="0" smtClean="0"/>
              <a:t>ALMACNAMIENTO ESPECIFICO</a:t>
            </a:r>
          </a:p>
          <a:p>
            <a:r>
              <a:rPr lang="es-MX" sz="1200" dirty="0" smtClean="0"/>
              <a:t>DEF.</a:t>
            </a:r>
            <a:endParaRPr lang="es-MX" sz="1200" b="1" dirty="0" smtClean="0"/>
          </a:p>
          <a:p>
            <a:endParaRPr lang="es-MX" sz="1200" b="1" dirty="0" smtClean="0"/>
          </a:p>
          <a:p>
            <a:r>
              <a:rPr lang="es-MX" sz="1200" b="1" dirty="0" smtClean="0"/>
              <a:t>COEFICIENTE DE ALMACENAMIENTO</a:t>
            </a:r>
          </a:p>
          <a:p>
            <a:r>
              <a:rPr lang="es-MX" sz="1200" dirty="0" smtClean="0"/>
              <a:t>DEF. FIGURA  Y FORMULA.</a:t>
            </a:r>
          </a:p>
          <a:p>
            <a:endParaRPr lang="es-MX" sz="1200" dirty="0" smtClean="0"/>
          </a:p>
          <a:p>
            <a:endParaRPr lang="es-MX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43608" y="260648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Las propiedades hidráulicas de un cuerpo de roca se determinan por el volumen, el tamaño y </a:t>
            </a:r>
            <a:r>
              <a:rPr lang="es-MX" dirty="0" smtClean="0"/>
              <a:t>la forma </a:t>
            </a:r>
            <a:r>
              <a:rPr lang="es-MX" dirty="0"/>
              <a:t>de los potenciales espacios portadores de agua ( Fig. 1.1).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8254" t="42125" r="14563" b="10626"/>
          <a:stretch>
            <a:fillRect/>
          </a:stretch>
        </p:blipFill>
        <p:spPr bwMode="auto">
          <a:xfrm>
            <a:off x="1187624" y="1196752"/>
            <a:ext cx="655272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043608" y="4941168"/>
            <a:ext cx="67687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i="1" dirty="0"/>
              <a:t>Fig. 1.1: Relaciones entre textura y porosidad. a: sedimento bien seleccionado, alta</a:t>
            </a:r>
          </a:p>
          <a:p>
            <a:r>
              <a:rPr lang="es-MX" sz="1400" i="1" dirty="0"/>
              <a:t>porosidad; b: sedimento poroso bien seleccionado, alta porosidad; c: sedimento </a:t>
            </a:r>
            <a:r>
              <a:rPr lang="es-MX" sz="1400" i="1" dirty="0" smtClean="0"/>
              <a:t>pobremente seleccionado</a:t>
            </a:r>
            <a:r>
              <a:rPr lang="es-MX" sz="1400" i="1" dirty="0"/>
              <a:t>, baja porosidad; d: sedimento bien seleccionado, espacios </a:t>
            </a:r>
            <a:r>
              <a:rPr lang="es-MX" sz="1400" i="1" dirty="0" err="1"/>
              <a:t>porales</a:t>
            </a:r>
            <a:r>
              <a:rPr lang="es-MX" sz="1400" i="1" dirty="0"/>
              <a:t> reducidos </a:t>
            </a:r>
            <a:r>
              <a:rPr lang="es-MX" sz="1400" i="1" dirty="0" smtClean="0"/>
              <a:t>por precipitación </a:t>
            </a:r>
            <a:r>
              <a:rPr lang="es-MX" sz="1400" i="1" dirty="0"/>
              <a:t>posterior, muy baja porosidad; e: roca consolidada, fracturada, baja densidad </a:t>
            </a:r>
            <a:r>
              <a:rPr lang="es-MX" sz="1400" i="1" dirty="0" smtClean="0"/>
              <a:t>de fracturación</a:t>
            </a:r>
            <a:r>
              <a:rPr lang="es-MX" sz="1400" i="1" dirty="0"/>
              <a:t>; f: roca kárstica con espacios vacíos producidos por disolución, variable </a:t>
            </a:r>
            <a:r>
              <a:rPr lang="es-MX" sz="1400" i="1" dirty="0" smtClean="0"/>
              <a:t>densidad de </a:t>
            </a:r>
            <a:r>
              <a:rPr lang="es-MX" sz="1400" i="1" dirty="0"/>
              <a:t>espacios disponibles.</a:t>
            </a:r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8082" t="25219" r="19165" b="1276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548680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MX" b="1" dirty="0">
                <a:latin typeface="Times New Roman" pitchFamily="18" charset="0"/>
                <a:cs typeface="Times New Roman" pitchFamily="18" charset="0"/>
              </a:rPr>
              <a:t>porosidad (n) de rocas no consolidadas (Tabla 1.1) se expresa como la relación entre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el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volumen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de todos los espacios vacíos (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Vo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) y el volumen total (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Vf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), y está dada en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dirty="0" err="1" smtClean="0">
                <a:latin typeface="Times New Roman" pitchFamily="18" charset="0"/>
                <a:cs typeface="Times New Roman" pitchFamily="18" charset="0"/>
              </a:rPr>
              <a:t>orcentaje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 o en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partes: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275856" y="1628800"/>
            <a:ext cx="1211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n = </a:t>
            </a:r>
            <a:r>
              <a:rPr lang="es-MX" dirty="0" err="1"/>
              <a:t>Vo</a:t>
            </a:r>
            <a:r>
              <a:rPr lang="es-MX" dirty="0"/>
              <a:t> / </a:t>
            </a:r>
            <a:r>
              <a:rPr lang="es-MX" dirty="0" err="1"/>
              <a:t>Vf.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827584" y="2204864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i="1" dirty="0"/>
              <a:t>Tabla 1.1: Rango de valores de porosidad de rocas no consolidadas.</a:t>
            </a:r>
            <a:endParaRPr lang="es-MX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5532" t="51797" r="12520" b="14735"/>
          <a:stretch>
            <a:fillRect/>
          </a:stretch>
        </p:blipFill>
        <p:spPr bwMode="auto">
          <a:xfrm>
            <a:off x="539552" y="2564904"/>
            <a:ext cx="799288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23528" y="5301208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itchFamily="18" charset="0"/>
                <a:cs typeface="Times New Roman" pitchFamily="18" charset="0"/>
              </a:rPr>
              <a:t>Para medir la porosidad de un sedimento no consolidado, la muestra debe ser secada,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colocada en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un pequeño recipiente, luego se pesa y se le agrega agua hasta saturarla. Entonces se la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pesa nuevamente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. La diferencia de peso da la porosidad.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836712"/>
            <a:ext cx="86764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itchFamily="18" charset="0"/>
                <a:cs typeface="Times New Roman" pitchFamily="18" charset="0"/>
              </a:rPr>
              <a:t>El agua almacenada en los poros de una roca no consolidada puede dividirse en dos grupos.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El primer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grupo puede drenar bajo la influencia de la gravedad (rendimiento específico),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mientras que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en el segundo grupo el agua permanece fija a la superficie de los granos bajo la forma de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una delgada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película (agua adhesiva) o como 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meñiscos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 de agua formados en pequeños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bordes </a:t>
            </a:r>
            <a:r>
              <a:rPr lang="es-MX" dirty="0" err="1" smtClean="0">
                <a:latin typeface="Times New Roman" pitchFamily="18" charset="0"/>
                <a:cs typeface="Times New Roman" pitchFamily="18" charset="0"/>
              </a:rPr>
              <a:t>cintergranulares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(retención específica). </a:t>
            </a:r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Por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lo tanto solo una cierta porción de la porosidad,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porosidad </a:t>
            </a:r>
            <a:r>
              <a:rPr lang="es-MX" b="1" dirty="0">
                <a:latin typeface="Times New Roman" pitchFamily="18" charset="0"/>
                <a:cs typeface="Times New Roman" pitchFamily="18" charset="0"/>
              </a:rPr>
              <a:t>efectiva (volumen </a:t>
            </a:r>
            <a:r>
              <a:rPr lang="es-MX" b="1" dirty="0" err="1">
                <a:latin typeface="Times New Roman" pitchFamily="18" charset="0"/>
                <a:cs typeface="Times New Roman" pitchFamily="18" charset="0"/>
              </a:rPr>
              <a:t>drenable</a:t>
            </a:r>
            <a:r>
              <a:rPr lang="es-MX" b="1" dirty="0">
                <a:latin typeface="Times New Roman" pitchFamily="18" charset="0"/>
                <a:cs typeface="Times New Roman" pitchFamily="18" charset="0"/>
              </a:rPr>
              <a:t> de poros), es capaz de proveer agua en la práctica.</a:t>
            </a:r>
            <a:endParaRPr lang="es-MX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2274838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itchFamily="18" charset="0"/>
                <a:cs typeface="Times New Roman" pitchFamily="18" charset="0"/>
              </a:rPr>
              <a:t>La densidad de fracturas de una roca consolidada ronda en el orden del 1%, excediendo rara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vez el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2%. </a:t>
            </a:r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Solo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se pueden hallar mayores valores en áreas de intensa fracturación. </a:t>
            </a:r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Las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areniscas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, aparte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del grado de fracturación, poseen una porosidad propia, lo que lleva a que el total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de espacios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abiertos pueda llegar hasta un 30 %.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571472" y="1285860"/>
            <a:ext cx="83438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rendimiento específico de un</a:t>
            </a:r>
          </a:p>
          <a:p>
            <a:r>
              <a:rPr lang="es-MX" dirty="0" smtClean="0"/>
              <a:t>acuífero es la relación entre la cantidad de agua que puede drenar libremente el</a:t>
            </a:r>
          </a:p>
          <a:p>
            <a:r>
              <a:rPr lang="es-MX" dirty="0" smtClean="0"/>
              <a:t>material y el volumen total de la formación, resultando siempre menor que la</a:t>
            </a:r>
          </a:p>
          <a:p>
            <a:r>
              <a:rPr lang="es-MX" dirty="0" smtClean="0"/>
              <a:t>porosidad total, y asociado al concepto de porosidad eficaz. La relación entre el</a:t>
            </a:r>
          </a:p>
          <a:p>
            <a:r>
              <a:rPr lang="es-MX" dirty="0" smtClean="0"/>
              <a:t>rendimiento específico (</a:t>
            </a:r>
            <a:r>
              <a:rPr lang="es-MX" dirty="0" err="1" smtClean="0"/>
              <a:t>Sy</a:t>
            </a:r>
            <a:r>
              <a:rPr lang="es-MX" dirty="0" smtClean="0"/>
              <a:t>) y la porosidad total (P) depende del tamaño de las</a:t>
            </a:r>
          </a:p>
          <a:p>
            <a:r>
              <a:rPr lang="es-MX" dirty="0" smtClean="0"/>
              <a:t>partículas en la formación.</a:t>
            </a:r>
            <a:endParaRPr lang="es-MX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67544" y="1340768"/>
            <a:ext cx="7920880" cy="2816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056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850" algn="l"/>
              </a:tabLst>
            </a:pPr>
            <a:r>
              <a:rPr kumimoji="0" lang="es-E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PERMEABILIDAD.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 denomina a la propiedad de una formación acuífera en lo referente a su función transmisora ó de conducto.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lang="es-ES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 permeabilidad se define como la capacidad de un medio poroso para transmitir el agua.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lang="es-ES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 movimiento del agua de un punto a otro del material, tiene lugar cuando se establece una diferencia de presión ó carga entre dos puntos.(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 confundir con capilaridad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836712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itchFamily="18" charset="0"/>
                <a:cs typeface="Times New Roman" pitchFamily="18" charset="0"/>
              </a:rPr>
              <a:t>El </a:t>
            </a:r>
            <a:r>
              <a:rPr lang="es-MX" b="1" dirty="0">
                <a:latin typeface="Times New Roman" pitchFamily="18" charset="0"/>
                <a:cs typeface="Times New Roman" pitchFamily="18" charset="0"/>
              </a:rPr>
              <a:t>coeficiente de almacenamiento (S) se define como el volumen de agua (en m3) liberado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almacenado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por 1 m² de superficie de un acuífero por descenso de 1 m en la carga hidrostática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o nivel 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piezométrico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 (Fig. 1.2). </a:t>
            </a:r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Los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valores de coeficientes de almacenamiento más usuales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varían entre 10</a:t>
            </a:r>
            <a:r>
              <a:rPr lang="es-MX" baseline="30000" dirty="0" smtClean="0">
                <a:latin typeface="Times New Roman" pitchFamily="18" charset="0"/>
                <a:cs typeface="Times New Roman" pitchFamily="18" charset="0"/>
              </a:rPr>
              <a:t>- 8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0.3.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51520" y="2996952"/>
            <a:ext cx="8208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itchFamily="18" charset="0"/>
                <a:cs typeface="Times New Roman" pitchFamily="18" charset="0"/>
              </a:rPr>
              <a:t>En acuíferos confinados el coeficiente de almacenamiento depende de la elasticidad del acuífero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, la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cual es producto tanto del tamaño como de la forma, la densidad de sedimentación de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los granos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y de la compresibilidad del fluido. </a:t>
            </a:r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Los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valores más corrientes para este tipo de acuíferos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, varían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entre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s-MX" baseline="30000" dirty="0" smtClean="0">
                <a:latin typeface="Times New Roman" pitchFamily="18" charset="0"/>
                <a:cs typeface="Times New Roman" pitchFamily="18" charset="0"/>
              </a:rPr>
              <a:t>- 4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s-MX" baseline="30000" dirty="0" smtClean="0">
                <a:latin typeface="Times New Roman" pitchFamily="18" charset="0"/>
                <a:cs typeface="Times New Roman" pitchFamily="18" charset="0"/>
              </a:rPr>
              <a:t>- 6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endParaRPr lang="es-MX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9559" t="22266" r="13258" b="8829"/>
          <a:stretch>
            <a:fillRect/>
          </a:stretch>
        </p:blipFill>
        <p:spPr bwMode="auto">
          <a:xfrm>
            <a:off x="971600" y="0"/>
            <a:ext cx="655272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611560" y="5013176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i="1" dirty="0">
                <a:latin typeface="Times New Roman" pitchFamily="18" charset="0"/>
                <a:cs typeface="Times New Roman" pitchFamily="18" charset="0"/>
              </a:rPr>
              <a:t>Fig. 1.2: Coeficiente de almacenamiento (a) para un acuífero confinado, rendimiento específico</a:t>
            </a:r>
            <a:r>
              <a:rPr lang="es-MX" i="1" dirty="0" smtClean="0">
                <a:latin typeface="Times New Roman" pitchFamily="18" charset="0"/>
                <a:cs typeface="Times New Roman" pitchFamily="18" charset="0"/>
              </a:rPr>
              <a:t>; (</a:t>
            </a:r>
            <a:r>
              <a:rPr lang="es-MX" i="1" dirty="0">
                <a:latin typeface="Times New Roman" pitchFamily="18" charset="0"/>
                <a:cs typeface="Times New Roman" pitchFamily="18" charset="0"/>
              </a:rPr>
              <a:t>b) para un acuífero no confinado (tomado de </a:t>
            </a:r>
            <a:r>
              <a:rPr lang="es-MX" i="1" dirty="0" err="1">
                <a:latin typeface="Times New Roman" pitchFamily="18" charset="0"/>
                <a:cs typeface="Times New Roman" pitchFamily="18" charset="0"/>
              </a:rPr>
              <a:t>Harlan</a:t>
            </a:r>
            <a:r>
              <a:rPr lang="es-MX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MX" i="1" dirty="0" err="1">
                <a:latin typeface="Times New Roman" pitchFamily="18" charset="0"/>
                <a:cs typeface="Times New Roman" pitchFamily="18" charset="0"/>
              </a:rPr>
              <a:t>Kolm</a:t>
            </a:r>
            <a:r>
              <a:rPr lang="es-MX" i="1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s-MX" i="1" dirty="0" err="1">
                <a:latin typeface="Times New Roman" pitchFamily="18" charset="0"/>
                <a:cs typeface="Times New Roman" pitchFamily="18" charset="0"/>
              </a:rPr>
              <a:t>Gutentag</a:t>
            </a:r>
            <a:r>
              <a:rPr lang="es-MX" i="1" dirty="0">
                <a:latin typeface="Times New Roman" pitchFamily="18" charset="0"/>
                <a:cs typeface="Times New Roman" pitchFamily="18" charset="0"/>
              </a:rPr>
              <a:t>, 1989).</a:t>
            </a:r>
            <a:endParaRPr lang="es-MX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2136339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latin typeface="Times New Roman" pitchFamily="18" charset="0"/>
                <a:cs typeface="Times New Roman" pitchFamily="18" charset="0"/>
              </a:rPr>
              <a:t>COEFICIENTE DE ALMACENAMIENTO (S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s-MX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dirty="0">
                <a:latin typeface="Times New Roman" pitchFamily="18" charset="0"/>
                <a:cs typeface="Times New Roman" pitchFamily="18" charset="0"/>
              </a:rPr>
              <a:t>Volumen de agua que se libera de un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volumen prismático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de acuífero, de sección unitaria, cuando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se desciende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el nivel 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piezométrico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metro.</a:t>
            </a:r>
          </a:p>
          <a:p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acuíferos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libres 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= porosidad (el acuífero se “</a:t>
            </a:r>
            <a:r>
              <a:rPr lang="es-MX" dirty="0" err="1">
                <a:latin typeface="Times New Roman" pitchFamily="18" charset="0"/>
                <a:cs typeface="Times New Roman" pitchFamily="18" charset="0"/>
              </a:rPr>
              <a:t>desatura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”)</a:t>
            </a:r>
          </a:p>
          <a:p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MX" dirty="0">
                <a:latin typeface="Times New Roman" pitchFamily="18" charset="0"/>
                <a:cs typeface="Times New Roman" pitchFamily="18" charset="0"/>
              </a:rPr>
              <a:t>En acuíferos 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confinados S </a:t>
            </a:r>
            <a:r>
              <a:rPr lang="es-MX" dirty="0">
                <a:latin typeface="Times New Roman" pitchFamily="18" charset="0"/>
                <a:cs typeface="Times New Roman" pitchFamily="18" charset="0"/>
              </a:rPr>
              <a:t>&lt;&lt; porosidad (el acuífero se “descomprime”)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908720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En el comportamiento hidráulico de los acuíferos pueden distinguirse diversas propiedades que se describen a continuación y que se utilizan para caracterizar dicho comportamiento y establecer sus leyes.</a:t>
            </a: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En general puede decirse que la velocidad U con que circula el agua subterránea es proporcional a una potencia del gradiente hidráulico I, multiplicada por una  constante de proporcionalidad denominada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conductividad hidráulica</a:t>
            </a:r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La conductividad hidráulica representa la mayor o menor facilidad con que el medio deja pasar el agua a través de él por unidad de área transversal a la dirección del flujo. </a:t>
            </a:r>
          </a:p>
          <a:p>
            <a:pPr algn="just"/>
            <a:endParaRPr lang="es-MX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MX" dirty="0" smtClean="0">
                <a:latin typeface="Times New Roman" pitchFamily="18" charset="0"/>
                <a:cs typeface="Times New Roman" pitchFamily="18" charset="0"/>
              </a:rPr>
              <a:t>Tiene las dimensiones de una velocidad (L T-1) y modernamente se distinguen dos tipos: 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la conductividad hidráulica </a:t>
            </a:r>
            <a:r>
              <a:rPr lang="es-MX" b="1" dirty="0" err="1" smtClean="0">
                <a:latin typeface="Times New Roman" pitchFamily="18" charset="0"/>
                <a:cs typeface="Times New Roman" pitchFamily="18" charset="0"/>
              </a:rPr>
              <a:t>darciana</a:t>
            </a:r>
            <a:r>
              <a:rPr lang="es-MX" b="1" dirty="0" smtClean="0">
                <a:latin typeface="Times New Roman" pitchFamily="18" charset="0"/>
                <a:cs typeface="Times New Roman" pitchFamily="18" charset="0"/>
              </a:rPr>
              <a:t> o lineal, KD y la conductividad hidráulica turbulenta, KT.</a:t>
            </a:r>
            <a:endParaRPr lang="es-MX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548680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/>
              <a:t>La </a:t>
            </a:r>
            <a:r>
              <a:rPr lang="es-MX" b="1" dirty="0" smtClean="0"/>
              <a:t>transmisibilidad o </a:t>
            </a:r>
            <a:r>
              <a:rPr lang="es-MX" b="1" dirty="0" err="1" smtClean="0"/>
              <a:t>transmisividad</a:t>
            </a:r>
            <a:r>
              <a:rPr lang="es-MX" dirty="0" smtClean="0"/>
              <a:t> es el producto del espesor saturado del acuífero m y la conductividad hidráulica. Tiene las dimensiones L2 T-1 , y lógicamente se distinguirán dos tipos: la transmisibilidad </a:t>
            </a:r>
            <a:r>
              <a:rPr lang="es-MX" dirty="0" err="1" smtClean="0"/>
              <a:t>darciana</a:t>
            </a:r>
            <a:r>
              <a:rPr lang="es-MX" dirty="0" smtClean="0"/>
              <a:t> o lineal, TD (TD=m KD) y la transmisibilidad turbulenta, TT (TT = m KT).</a:t>
            </a:r>
            <a:endParaRPr lang="es-MX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857488" y="0"/>
            <a:ext cx="2216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TIPOS DE POROSIDAD</a:t>
            </a:r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4304" t="25849" r="7421" b="21829"/>
          <a:stretch>
            <a:fillRect/>
          </a:stretch>
        </p:blipFill>
        <p:spPr bwMode="auto">
          <a:xfrm>
            <a:off x="214282" y="1214422"/>
            <a:ext cx="892971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3959" t="36111" r="20637" b="7098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2656" t="20833" r="19921" b="33333"/>
          <a:stretch>
            <a:fillRect/>
          </a:stretch>
        </p:blipFill>
        <p:spPr bwMode="auto">
          <a:xfrm>
            <a:off x="31255" y="500042"/>
            <a:ext cx="9112745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3437" t="13889" r="18750" b="8719"/>
          <a:stretch>
            <a:fillRect/>
          </a:stretch>
        </p:blipFill>
        <p:spPr bwMode="auto">
          <a:xfrm>
            <a:off x="0" y="0"/>
            <a:ext cx="9144000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07704" y="1988840"/>
            <a:ext cx="5218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POR SU ATENCIÓN GRACIAS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9413</TotalTime>
  <Words>1039</Words>
  <Application>Microsoft Office PowerPoint</Application>
  <PresentationFormat>Presentación en pantalla (4:3)</PresentationFormat>
  <Paragraphs>100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Alfredo</cp:lastModifiedBy>
  <cp:revision>32</cp:revision>
  <dcterms:created xsi:type="dcterms:W3CDTF">2010-09-13T05:06:30Z</dcterms:created>
  <dcterms:modified xsi:type="dcterms:W3CDTF">2014-08-26T03:55:29Z</dcterms:modified>
</cp:coreProperties>
</file>